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EA98C3-A2BB-4B19-A3E9-4E7871EA5D0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2A0648-8515-41D5-BDD9-2802FBD6A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4589" y="642918"/>
            <a:ext cx="7209025" cy="1879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ТЕМА 9. </a:t>
            </a:r>
          </a:p>
          <a:p>
            <a:pPr algn="ctr">
              <a:lnSpc>
                <a:spcPct val="150000"/>
              </a:lnSpc>
            </a:pPr>
            <a:endParaRPr lang="ru-RU" sz="2000" b="1" dirty="0" smtClean="0"/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ПЛАНИРОВАНИЕ РЕСУРСНОГО ОБЕСПЕЧЕНИЯ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ДЕЯТЕЛЬНОСТИ ПРЕДПРИЯТИЯ  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28" y="142852"/>
            <a:ext cx="844333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МОБИЛИЗАЦИЯ ВНУТРЕННИХ РЕСУРСОВ ОСУЩЕСТВЛЯЕТСЯ </a:t>
            </a:r>
          </a:p>
          <a:p>
            <a:pPr algn="ctr"/>
            <a:r>
              <a:rPr lang="ru-RU" b="1" dirty="0" smtClean="0"/>
              <a:t>ПО СЛЕДУЮЩИМ НАПРАВЛЕНИЯМ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7" y="1142984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000" dirty="0"/>
              <a:t>экономия материалов за счет проведения организационно-технических мероприятий;</a:t>
            </a:r>
          </a:p>
          <a:p>
            <a:pPr algn="just"/>
            <a:endParaRPr lang="ru-RU" altLang="ru-RU" sz="2000" dirty="0"/>
          </a:p>
          <a:p>
            <a:pPr algn="just"/>
            <a:r>
              <a:rPr lang="ru-RU" altLang="ru-RU" sz="2000" dirty="0"/>
              <a:t> утилизация отходов производства за счет внедрения новых прогрессивных технологических процессов;</a:t>
            </a:r>
          </a:p>
          <a:p>
            <a:pPr algn="just"/>
            <a:endParaRPr lang="ru-RU" altLang="ru-RU" sz="2000" dirty="0"/>
          </a:p>
          <a:p>
            <a:pPr algn="just"/>
            <a:r>
              <a:rPr lang="ru-RU" altLang="ru-RU" sz="2000" dirty="0"/>
              <a:t>повторное использование материалов и оборудования путем ремонта и восстановления запчастей и спецодежды, вторичного использования металлов и т.д.;</a:t>
            </a:r>
          </a:p>
          <a:p>
            <a:pPr algn="just"/>
            <a:endParaRPr lang="ru-RU" altLang="ru-RU" sz="2000" dirty="0"/>
          </a:p>
          <a:p>
            <a:pPr algn="just"/>
            <a:r>
              <a:rPr lang="ru-RU" altLang="ru-RU" sz="2000" dirty="0"/>
              <a:t>использование сверхнормативных и излишних запасов материалов, своевременная реализация ненужных материалов другим предприятиям и т.д</a:t>
            </a:r>
            <a:r>
              <a:rPr lang="ru-RU" altLang="ru-RU" sz="2000" dirty="0" smtClean="0"/>
              <a:t>.</a:t>
            </a:r>
            <a:endParaRPr lang="ru-RU" sz="2000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285720" y="1357298"/>
            <a:ext cx="500066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285720" y="2285992"/>
            <a:ext cx="500066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285720" y="3357562"/>
            <a:ext cx="500066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85720" y="4572008"/>
            <a:ext cx="500066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618" y="139463"/>
            <a:ext cx="705513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ОСНОВНЫЕ ПОКАЗАТЕЛИ, ИСПОЛЬЗУЕМЫЕ</a:t>
            </a:r>
          </a:p>
          <a:p>
            <a:pPr algn="ctr"/>
            <a:r>
              <a:rPr lang="ru-RU" b="1" dirty="0" smtClean="0"/>
              <a:t> ПРИ ПЛАНИРОВАНИИ МАТЕРИАЛЬНЫХ РЕСУРСОВ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1000108"/>
            <a:ext cx="6210354" cy="3416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altLang="ru-RU" dirty="0" smtClean="0"/>
              <a:t>КОЭФФИЦИЕНТ ИСПОЛЬЗОВАНИЯ МАТЕРИАЛА</a:t>
            </a: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642910" y="1071546"/>
            <a:ext cx="500066" cy="2143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2" name="Object 33"/>
          <p:cNvGraphicFramePr>
            <a:graphicFrameLocks noChangeAspect="1"/>
          </p:cNvGraphicFramePr>
          <p:nvPr/>
        </p:nvGraphicFramePr>
        <p:xfrm>
          <a:off x="3500430" y="1428736"/>
          <a:ext cx="1367417" cy="1149573"/>
        </p:xfrm>
        <a:graphic>
          <a:graphicData uri="http://schemas.openxmlformats.org/presentationml/2006/ole">
            <p:oleObj spid="_x0000_s5122" name="Формула" r:id="rId3" imgW="622030" imgH="444307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2571744"/>
            <a:ext cx="4280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</a:t>
            </a:r>
            <a:r>
              <a:rPr lang="ru-RU" altLang="ru-RU" sz="2000" dirty="0" err="1" smtClean="0"/>
              <a:t>Вч</a:t>
            </a:r>
            <a:r>
              <a:rPr lang="ru-RU" altLang="ru-RU" sz="2000" dirty="0" smtClean="0"/>
              <a:t> – чистый вес изделия</a:t>
            </a:r>
          </a:p>
          <a:p>
            <a:r>
              <a:rPr lang="ru-RU" altLang="ru-RU" sz="2000" dirty="0" err="1" smtClean="0"/>
              <a:t>Нр</a:t>
            </a:r>
            <a:r>
              <a:rPr lang="ru-RU" altLang="ru-RU" sz="2000" dirty="0" smtClean="0"/>
              <a:t> – норма расхода материалов 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3587434"/>
            <a:ext cx="5112297" cy="3416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altLang="ru-RU" dirty="0" smtClean="0"/>
              <a:t>КОЭФФИЦИЕНТ ОТХОДОВ МАТЕРИАЛА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642910" y="3643314"/>
            <a:ext cx="500066" cy="2143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3" name="Object 30"/>
          <p:cNvGraphicFramePr>
            <a:graphicFrameLocks noChangeAspect="1"/>
          </p:cNvGraphicFramePr>
          <p:nvPr/>
        </p:nvGraphicFramePr>
        <p:xfrm>
          <a:off x="3571868" y="3857628"/>
          <a:ext cx="1470025" cy="1182687"/>
        </p:xfrm>
        <a:graphic>
          <a:graphicData uri="http://schemas.openxmlformats.org/presentationml/2006/ole">
            <p:oleObj spid="_x0000_s5123" name="Формула" r:id="rId4" imgW="583947" imgH="469696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06107" y="5072074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</a:t>
            </a:r>
            <a:r>
              <a:rPr lang="ru-RU" altLang="ru-RU" sz="2000" dirty="0" smtClean="0"/>
              <a:t>О – вес отходов 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52"/>
            <a:ext cx="695094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ПЛАНИРОВАНИЕ ПРОИЗВОДСТВЕННЫХ ЗАПАСОВ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85011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Норматив производственных запасов </a:t>
            </a:r>
            <a:r>
              <a:rPr lang="ru-RU" dirty="0" smtClean="0"/>
              <a:t>исчисляется на основе </a:t>
            </a:r>
            <a:r>
              <a:rPr lang="ru-RU" dirty="0" smtClean="0"/>
              <a:t>среднего </a:t>
            </a:r>
            <a:r>
              <a:rPr lang="ru-RU" dirty="0" smtClean="0"/>
              <a:t>однодневного </a:t>
            </a:r>
            <a:r>
              <a:rPr lang="ru-RU" dirty="0" smtClean="0"/>
              <a:t>расхода материала и </a:t>
            </a:r>
            <a:r>
              <a:rPr lang="ru-RU" dirty="0" smtClean="0"/>
              <a:t>средней нормы запаса в днях.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500174"/>
            <a:ext cx="85011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Однодневный расход </a:t>
            </a:r>
            <a:r>
              <a:rPr lang="ru-RU" dirty="0" smtClean="0"/>
              <a:t>определяется путем деления затрат определенного </a:t>
            </a:r>
            <a:r>
              <a:rPr lang="ru-RU" dirty="0" smtClean="0"/>
              <a:t>вида материала </a:t>
            </a:r>
            <a:r>
              <a:rPr lang="ru-RU" dirty="0" smtClean="0"/>
              <a:t>на </a:t>
            </a:r>
            <a:r>
              <a:rPr lang="ru-RU" dirty="0" smtClean="0"/>
              <a:t>90 </a:t>
            </a:r>
            <a:r>
              <a:rPr lang="ru-RU" dirty="0" smtClean="0"/>
              <a:t>дней (при равномерном характере производства на 360 дней)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571744"/>
            <a:ext cx="8501122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Норматив производственных запасов </a:t>
            </a:r>
            <a:r>
              <a:rPr lang="ru-RU" dirty="0" smtClean="0"/>
              <a:t>учитывает время пребывания в подготовительном, текущем, страховом запасе.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3286124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714752"/>
            <a:ext cx="6572296" cy="50006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4357694"/>
            <a:ext cx="5921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где </a:t>
            </a:r>
            <a:r>
              <a:rPr lang="en-US" dirty="0" smtClean="0"/>
              <a:t>Q</a:t>
            </a:r>
            <a:r>
              <a:rPr lang="ru-RU" dirty="0" err="1" smtClean="0"/>
              <a:t>сут</a:t>
            </a:r>
            <a:r>
              <a:rPr lang="ru-RU" dirty="0" smtClean="0"/>
              <a:t> – среднесуточное потребление материалов</a:t>
            </a:r>
          </a:p>
          <a:p>
            <a:r>
              <a:rPr lang="en-US" dirty="0" smtClean="0"/>
              <a:t>N</a:t>
            </a:r>
            <a:r>
              <a:rPr lang="ru-RU" dirty="0" err="1" smtClean="0"/>
              <a:t>пз</a:t>
            </a:r>
            <a:r>
              <a:rPr lang="ru-RU" dirty="0" smtClean="0"/>
              <a:t>  – норма подготовительного запаса, </a:t>
            </a:r>
            <a:r>
              <a:rPr lang="ru-RU" dirty="0" err="1" smtClean="0"/>
              <a:t>дн</a:t>
            </a:r>
            <a:r>
              <a:rPr lang="ru-RU" dirty="0" smtClean="0"/>
              <a:t>.;</a:t>
            </a:r>
          </a:p>
          <a:p>
            <a:r>
              <a:rPr lang="en-US" dirty="0" smtClean="0"/>
              <a:t>N</a:t>
            </a:r>
            <a:r>
              <a:rPr lang="ru-RU" dirty="0" err="1" smtClean="0"/>
              <a:t>тех.з</a:t>
            </a:r>
            <a:r>
              <a:rPr lang="ru-RU" dirty="0" smtClean="0"/>
              <a:t> – технологический запас, </a:t>
            </a:r>
            <a:r>
              <a:rPr lang="ru-RU" dirty="0" err="1" smtClean="0"/>
              <a:t>дн</a:t>
            </a:r>
            <a:r>
              <a:rPr lang="ru-RU" dirty="0" smtClean="0"/>
              <a:t>.;</a:t>
            </a:r>
          </a:p>
          <a:p>
            <a:r>
              <a:rPr lang="en-US" dirty="0" smtClean="0"/>
              <a:t>N</a:t>
            </a:r>
            <a:r>
              <a:rPr lang="ru-RU" dirty="0" err="1" smtClean="0"/>
              <a:t>тр.з</a:t>
            </a:r>
            <a:r>
              <a:rPr lang="ru-RU" dirty="0" smtClean="0"/>
              <a:t>  – норма текущего запаса, </a:t>
            </a:r>
            <a:r>
              <a:rPr lang="ru-RU" dirty="0" err="1" smtClean="0"/>
              <a:t>дн</a:t>
            </a:r>
            <a:r>
              <a:rPr lang="ru-RU" dirty="0" smtClean="0"/>
              <a:t>.;</a:t>
            </a:r>
          </a:p>
          <a:p>
            <a:r>
              <a:rPr lang="en-US" dirty="0" smtClean="0"/>
              <a:t>N</a:t>
            </a:r>
            <a:r>
              <a:rPr lang="ru-RU" dirty="0" err="1" smtClean="0"/>
              <a:t>тз</a:t>
            </a:r>
            <a:r>
              <a:rPr lang="ru-RU" dirty="0" smtClean="0"/>
              <a:t> – норма страхового запаса, </a:t>
            </a:r>
            <a:r>
              <a:rPr lang="ru-RU" dirty="0" err="1" smtClean="0"/>
              <a:t>дн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en-US" dirty="0" smtClean="0"/>
              <a:t>N</a:t>
            </a:r>
            <a:r>
              <a:rPr lang="ru-RU" dirty="0" err="1" smtClean="0"/>
              <a:t>стр</a:t>
            </a:r>
            <a:r>
              <a:rPr lang="ru-RU" dirty="0" smtClean="0"/>
              <a:t> – транспортный запас, </a:t>
            </a:r>
            <a:r>
              <a:rPr lang="ru-RU" dirty="0" err="1" smtClean="0"/>
              <a:t>дн</a:t>
            </a:r>
            <a:r>
              <a:rPr lang="ru-RU" dirty="0" smtClean="0"/>
              <a:t>.;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14"/>
            <a:ext cx="8429684" cy="120032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Подготовительный </a:t>
            </a:r>
            <a:r>
              <a:rPr lang="ru-RU" b="1" dirty="0" smtClean="0"/>
              <a:t>запас</a:t>
            </a:r>
            <a:r>
              <a:rPr lang="ru-RU" dirty="0" smtClean="0"/>
              <a:t> – связан </a:t>
            </a:r>
            <a:r>
              <a:rPr lang="ru-RU" dirty="0" smtClean="0"/>
              <a:t>с необходимостью приемки, разгрузки и складирования производственных запасов. Нормы времени, необходимые для этих операций, устанавливаются по каждой операции на средний размер поставки на основании технологических расчетов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8429684" cy="175432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Текущий </a:t>
            </a:r>
            <a:r>
              <a:rPr lang="ru-RU" b="1" dirty="0" smtClean="0"/>
              <a:t>запас</a:t>
            </a:r>
            <a:r>
              <a:rPr lang="ru-RU" dirty="0" smtClean="0"/>
              <a:t> – основной </a:t>
            </a:r>
            <a:r>
              <a:rPr lang="ru-RU" dirty="0" smtClean="0"/>
              <a:t>вид запаса, необходимый для бесперебойной работы предприятия между поставками. На размер текущего запаса влияет периодичность поставок материалов по договорам и объем их потребления в производстве.  Норма оборотных средств в текущем запасе принимается в размере 50% среднего цикла снабжения, что обусловлено поставкой материалов разными поставщиками и в разные сроки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214686"/>
            <a:ext cx="8429684" cy="120032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Технологический запас</a:t>
            </a:r>
            <a:r>
              <a:rPr lang="ru-RU" dirty="0" smtClean="0"/>
              <a:t> – создается в том случае, когда данный вид сырья нуждается в предварительной для придания  ему определенных потребительских свойств. Данный вид запаса учитывается в том случае, если он не является частью процесса производства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500570"/>
            <a:ext cx="8429684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Транспортный запас </a:t>
            </a:r>
            <a:r>
              <a:rPr lang="ru-RU" dirty="0" smtClean="0"/>
              <a:t>-  создаётся в случаи превышения сроков грузооборота по сравнению со сроками документооборота  на предприятиях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5500702"/>
            <a:ext cx="8429684" cy="120032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Страховой запас</a:t>
            </a:r>
            <a:r>
              <a:rPr lang="ru-RU" dirty="0" smtClean="0"/>
              <a:t> -  второй по величине вид запаса, который создается на случай непредвиденных отклонений в снабжении и обеспечивает непрерывную работу предприятия. Страховой запас принимается в размере 50% текущего запаса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45980"/>
            <a:ext cx="632416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ПЛАНИРОВАНИЕ ПЕРСОНАЛА ПРЕДПРИЯТИЯ</a:t>
            </a:r>
            <a:endParaRPr lang="ru-RU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429124" y="1246046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488" y="1531798"/>
            <a:ext cx="36407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ПЛАН ПО ТРУДУ И КАДРАМ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3" y="2174740"/>
            <a:ext cx="414340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План по </a:t>
            </a:r>
            <a:r>
              <a:rPr lang="ru-RU" altLang="ru-RU" b="1" dirty="0" smtClean="0"/>
              <a:t>численности</a:t>
            </a:r>
          </a:p>
          <a:p>
            <a:pPr algn="ctr"/>
            <a:r>
              <a:rPr lang="ru-RU" altLang="ru-RU" dirty="0" smtClean="0"/>
              <a:t>Составляется </a:t>
            </a:r>
            <a:r>
              <a:rPr lang="ru-RU" altLang="ru-RU" dirty="0" smtClean="0"/>
              <a:t>в натуральном </a:t>
            </a:r>
            <a:r>
              <a:rPr lang="ru-RU" altLang="ru-RU" dirty="0" smtClean="0"/>
              <a:t>выражении на </a:t>
            </a:r>
            <a:r>
              <a:rPr lang="ru-RU" altLang="ru-RU" dirty="0" smtClean="0"/>
              <a:t>основе производственной программы и принятого штатного расписания с учетом нормативов </a:t>
            </a:r>
            <a:r>
              <a:rPr lang="ru-RU" altLang="ru-RU" dirty="0" smtClean="0"/>
              <a:t>численности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174740"/>
            <a:ext cx="404549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План по заработной </a:t>
            </a:r>
            <a:r>
              <a:rPr lang="ru-RU" altLang="ru-RU" b="1" dirty="0" smtClean="0"/>
              <a:t>плате</a:t>
            </a:r>
            <a:endParaRPr lang="ru-RU" altLang="ru-RU" dirty="0" smtClean="0"/>
          </a:p>
          <a:p>
            <a:pPr algn="ctr"/>
            <a:r>
              <a:rPr lang="ru-RU" altLang="ru-RU" dirty="0" smtClean="0"/>
              <a:t>Составляется в стоимостном </a:t>
            </a:r>
            <a:r>
              <a:rPr lang="ru-RU" altLang="ru-RU" dirty="0" smtClean="0"/>
              <a:t>выражении на </a:t>
            </a:r>
            <a:r>
              <a:rPr lang="ru-RU" altLang="ru-RU" dirty="0" smtClean="0"/>
              <a:t>основе плана по численности работников с учетом нормативов по оплате труда и требований </a:t>
            </a:r>
            <a:r>
              <a:rPr lang="ru-RU" altLang="ru-RU" dirty="0" smtClean="0"/>
              <a:t>законодательства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1"/>
            <a:endCxn id="5" idx="0"/>
          </p:cNvCxnSpPr>
          <p:nvPr/>
        </p:nvCxnSpPr>
        <p:spPr>
          <a:xfrm rot="10800000" flipV="1">
            <a:off x="2285986" y="1716464"/>
            <a:ext cx="571503" cy="4582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</p:cNvCxnSpPr>
          <p:nvPr/>
        </p:nvCxnSpPr>
        <p:spPr>
          <a:xfrm>
            <a:off x="6498228" y="1716464"/>
            <a:ext cx="645540" cy="4582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142852"/>
            <a:ext cx="842968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Расчет численности персонала производится разными </a:t>
            </a:r>
          </a:p>
          <a:p>
            <a:pPr algn="ctr"/>
            <a:r>
              <a:rPr lang="ru-RU" altLang="ru-RU" b="1" dirty="0" smtClean="0"/>
              <a:t>способами  в зависимости от специфики выполняемых работ</a:t>
            </a:r>
            <a:endParaRPr lang="ru-RU" altLang="ru-RU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1406" y="1000108"/>
            <a:ext cx="90204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altLang="ru-RU" b="1" dirty="0" smtClean="0"/>
              <a:t>1. Расчет </a:t>
            </a:r>
            <a:r>
              <a:rPr lang="ru-RU" altLang="ru-RU" b="1" dirty="0" smtClean="0"/>
              <a:t>числа основных рабочих по нормам трудоемкости продукции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4287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1785926"/>
            <a:ext cx="777969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Ч = Трудоемкость производства продукции / Фонд рабочего времени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428868"/>
            <a:ext cx="641553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altLang="ru-RU" b="1" dirty="0" smtClean="0"/>
              <a:t>2. Расчет числа рабочих по нормам обслуживания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285749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0" y="3214686"/>
            <a:ext cx="7643867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 = Количество единиц оборудования / Норма обслуживания</a:t>
            </a:r>
          </a:p>
          <a:p>
            <a:endParaRPr lang="ru-RU" dirty="0" smtClean="0"/>
          </a:p>
          <a:p>
            <a:pPr algn="ctr"/>
            <a:r>
              <a:rPr lang="ru-RU" altLang="ru-RU" dirty="0" smtClean="0"/>
              <a:t>Норма обслуживания – количество аппаратов, которое 1 рабочий может обслужить за 1 </a:t>
            </a:r>
            <a:r>
              <a:rPr lang="ru-RU" altLang="ru-RU" dirty="0" smtClean="0"/>
              <a:t>смену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1" y="4643446"/>
            <a:ext cx="871543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3. Расчет </a:t>
            </a:r>
            <a:r>
              <a:rPr lang="ru-RU" altLang="ru-RU" b="1" dirty="0" smtClean="0"/>
              <a:t>числа вспомогательных рабочих</a:t>
            </a:r>
            <a:r>
              <a:rPr lang="ru-RU" altLang="ru-RU" dirty="0" smtClean="0"/>
              <a:t> как правило осуществляется в зависимости от численности основных </a:t>
            </a:r>
            <a:r>
              <a:rPr lang="ru-RU" altLang="ru-RU" dirty="0" smtClean="0"/>
              <a:t>рабочих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5643578"/>
            <a:ext cx="871543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4. Расчет числа специалистов и служащих</a:t>
            </a:r>
            <a:r>
              <a:rPr lang="ru-RU" altLang="ru-RU" dirty="0" smtClean="0"/>
              <a:t> как правило осуществляется по штатному </a:t>
            </a:r>
            <a:r>
              <a:rPr lang="ru-RU" altLang="ru-RU" dirty="0" smtClean="0"/>
              <a:t>расписанию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295" y="142852"/>
            <a:ext cx="641553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ПЛАНИРОВАНИЕ ФОНДА РАБОЧЕГО ВРЕМЕНИ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9206" y="642918"/>
            <a:ext cx="760817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Календарный фонд рабочего времени </a:t>
            </a:r>
            <a:r>
              <a:rPr lang="ru-RU" dirty="0" smtClean="0"/>
              <a:t>( в 2020 году 366 дней)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5011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Номинальный фонд рабочего времени </a:t>
            </a:r>
            <a:r>
              <a:rPr lang="ru-RU" dirty="0" smtClean="0"/>
              <a:t>с учетом выходных </a:t>
            </a:r>
          </a:p>
          <a:p>
            <a:pPr algn="ctr"/>
            <a:r>
              <a:rPr lang="ru-RU" dirty="0" smtClean="0"/>
              <a:t>и праздничных дней  ( в 2020 году 145 дней)  </a:t>
            </a:r>
          </a:p>
          <a:p>
            <a:pPr algn="ctr"/>
            <a:r>
              <a:rPr lang="ru-RU" dirty="0" smtClean="0"/>
              <a:t>366 – 145 = 221 день.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357430"/>
            <a:ext cx="850112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Явочный фонд рабочего времени  с учетом потерь рабочего времени:</a:t>
            </a:r>
          </a:p>
          <a:p>
            <a:pPr algn="ctr"/>
            <a:r>
              <a:rPr lang="ru-RU" dirty="0" smtClean="0"/>
              <a:t> отпуск 28 дней, больничный 9 дней, дни для выполнения государственных обязанностей, без уважительной причины (прогул)  1 день) </a:t>
            </a:r>
          </a:p>
          <a:p>
            <a:pPr algn="ctr"/>
            <a:r>
              <a:rPr lang="ru-RU" dirty="0" smtClean="0"/>
              <a:t>221 – 28 – 9 – 2 – 1  =  181 день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4000504"/>
            <a:ext cx="85011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Фактический фонд рабочего времени  с учетом целодневных простоев</a:t>
            </a:r>
          </a:p>
          <a:p>
            <a:pPr algn="ctr"/>
            <a:r>
              <a:rPr lang="ru-RU" dirty="0" smtClean="0"/>
              <a:t>181 – 3 = 178 дней.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4857760"/>
            <a:ext cx="85011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Бюджет рабочего времени  с учетом продолжительности рабочей смены</a:t>
            </a:r>
          </a:p>
          <a:p>
            <a:pPr algn="ctr"/>
            <a:r>
              <a:rPr lang="ru-RU" dirty="0" smtClean="0"/>
              <a:t>(8 часов)</a:t>
            </a:r>
          </a:p>
          <a:p>
            <a:pPr algn="ctr"/>
            <a:r>
              <a:rPr lang="ru-RU" dirty="0" smtClean="0"/>
              <a:t>178 * 8 = 1424 ч.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86248" y="1000108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286248" y="2143116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3786190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4643446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5934670"/>
            <a:ext cx="85011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Полезный (эффективный) фонд рабочего времени с учетом установленных перерывов (200 ч) и внутрисменных простоев   (150 ч.)</a:t>
            </a:r>
          </a:p>
          <a:p>
            <a:pPr algn="ctr"/>
            <a:r>
              <a:rPr lang="ru-RU" dirty="0" smtClean="0"/>
              <a:t>1424 – 200 – 150 = 1074 ч.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286248" y="5720356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653" y="71414"/>
            <a:ext cx="747512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ПОКАЗАТЕЛИ, ИСПОЛЬЗУЕМЫЕ ПРИ ПЛАНИРОВАНИИ</a:t>
            </a:r>
          </a:p>
          <a:p>
            <a:pPr algn="ctr"/>
            <a:r>
              <a:rPr lang="ru-RU" b="1" dirty="0" smtClean="0"/>
              <a:t> ПЕРСОНАЛА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5429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4232303" y="928670"/>
          <a:ext cx="4340225" cy="819150"/>
        </p:xfrm>
        <a:graphic>
          <a:graphicData uri="http://schemas.openxmlformats.org/presentationml/2006/ole">
            <p:oleObj spid="_x0000_s26626" name="Формула" r:id="rId3" imgW="2361960" imgH="444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114298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1. Средняя разрядность </a:t>
            </a:r>
            <a:r>
              <a:rPr lang="ru-RU" altLang="ru-RU" b="1" dirty="0" smtClean="0"/>
              <a:t>работ</a:t>
            </a:r>
            <a:endParaRPr lang="ru-RU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2844" y="2068289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2. Средний </a:t>
            </a:r>
            <a:r>
              <a:rPr lang="ru-RU" altLang="ru-RU" b="1" dirty="0" smtClean="0"/>
              <a:t>квалификационный </a:t>
            </a:r>
            <a:endParaRPr lang="ru-RU" altLang="ru-RU" b="1" dirty="0" smtClean="0"/>
          </a:p>
          <a:p>
            <a:r>
              <a:rPr lang="ru-RU" altLang="ru-RU" b="1" dirty="0" smtClean="0"/>
              <a:t>уровень  работников</a:t>
            </a:r>
            <a:endParaRPr lang="ru-RU" b="1" dirty="0"/>
          </a:p>
        </p:txBody>
      </p:sp>
      <p:graphicFrame>
        <p:nvGraphicFramePr>
          <p:cNvPr id="26627" name="Object 8"/>
          <p:cNvGraphicFramePr>
            <a:graphicFrameLocks noChangeAspect="1"/>
          </p:cNvGraphicFramePr>
          <p:nvPr/>
        </p:nvGraphicFramePr>
        <p:xfrm>
          <a:off x="4214810" y="1928802"/>
          <a:ext cx="4567267" cy="909637"/>
        </p:xfrm>
        <a:graphic>
          <a:graphicData uri="http://schemas.openxmlformats.org/presentationml/2006/ole">
            <p:oleObj spid="_x0000_s26627" name="Формула" r:id="rId4" imgW="247650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3059668"/>
            <a:ext cx="3664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3. Коэффициент </a:t>
            </a:r>
            <a:r>
              <a:rPr lang="ru-RU" altLang="ru-RU" b="1" dirty="0" smtClean="0"/>
              <a:t>оборота по </a:t>
            </a:r>
            <a:endParaRPr lang="ru-RU" altLang="ru-RU" b="1" dirty="0" smtClean="0"/>
          </a:p>
          <a:p>
            <a:r>
              <a:rPr lang="ru-RU" altLang="ru-RU" b="1" dirty="0" smtClean="0"/>
              <a:t>приему</a:t>
            </a:r>
            <a:endParaRPr lang="ru-RU" dirty="0"/>
          </a:p>
        </p:txBody>
      </p:sp>
      <p:graphicFrame>
        <p:nvGraphicFramePr>
          <p:cNvPr id="26628" name="Object 5"/>
          <p:cNvGraphicFramePr>
            <a:graphicFrameLocks noChangeAspect="1"/>
          </p:cNvGraphicFramePr>
          <p:nvPr/>
        </p:nvGraphicFramePr>
        <p:xfrm>
          <a:off x="4514877" y="3060702"/>
          <a:ext cx="3914775" cy="654050"/>
        </p:xfrm>
        <a:graphic>
          <a:graphicData uri="http://schemas.openxmlformats.org/presentationml/2006/ole">
            <p:oleObj spid="_x0000_s26628" name="Формула" r:id="rId5" imgW="250164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4000504"/>
            <a:ext cx="3599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4. Коэффициент </a:t>
            </a:r>
            <a:r>
              <a:rPr lang="ru-RU" altLang="ru-RU" b="1" dirty="0" smtClean="0"/>
              <a:t>оборота </a:t>
            </a:r>
            <a:r>
              <a:rPr lang="ru-RU" altLang="ru-RU" b="1" dirty="0" smtClean="0"/>
              <a:t>по</a:t>
            </a:r>
          </a:p>
          <a:p>
            <a:r>
              <a:rPr lang="ru-RU" altLang="ru-RU" b="1" dirty="0" smtClean="0"/>
              <a:t> выбытию</a:t>
            </a:r>
            <a:endParaRPr lang="ru-RU" altLang="ru-RU" b="1" dirty="0" smtClean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518025" y="4000500"/>
          <a:ext cx="4052888" cy="654050"/>
        </p:xfrm>
        <a:graphic>
          <a:graphicData uri="http://schemas.openxmlformats.org/presentationml/2006/ole">
            <p:oleObj spid="_x0000_s26629" name="Формула" r:id="rId6" imgW="2590560" imgH="4190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4929198"/>
            <a:ext cx="3550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5. Коэффициент </a:t>
            </a:r>
            <a:r>
              <a:rPr lang="ru-RU" altLang="ru-RU" b="1" dirty="0" smtClean="0"/>
              <a:t>текучести </a:t>
            </a:r>
            <a:endParaRPr lang="ru-RU" altLang="ru-RU" b="1" dirty="0" smtClean="0"/>
          </a:p>
          <a:p>
            <a:r>
              <a:rPr lang="ru-RU" altLang="ru-RU" b="1" dirty="0" smtClean="0"/>
              <a:t>кадров</a:t>
            </a:r>
            <a:endParaRPr lang="ru-RU" altLang="ru-RU" b="1" dirty="0" smtClean="0"/>
          </a:p>
        </p:txBody>
      </p:sp>
      <p:graphicFrame>
        <p:nvGraphicFramePr>
          <p:cNvPr id="26630" name="Object 5"/>
          <p:cNvGraphicFramePr>
            <a:graphicFrameLocks noChangeAspect="1"/>
          </p:cNvGraphicFramePr>
          <p:nvPr/>
        </p:nvGraphicFramePr>
        <p:xfrm>
          <a:off x="357158" y="5715016"/>
          <a:ext cx="8266112" cy="654050"/>
        </p:xfrm>
        <a:graphic>
          <a:graphicData uri="http://schemas.openxmlformats.org/presentationml/2006/ole">
            <p:oleObj spid="_x0000_s26630" name="Формула" r:id="rId7" imgW="528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Фонд </a:t>
            </a:r>
            <a:r>
              <a:rPr lang="ru-RU" altLang="ru-RU" b="1" dirty="0" smtClean="0"/>
              <a:t>ЗАРАБОТНОЙ ПЛАТЫ может </a:t>
            </a:r>
            <a:r>
              <a:rPr lang="ru-RU" altLang="ru-RU" b="1" dirty="0" smtClean="0"/>
              <a:t>планироваться как точно (через расчет заработной платы отдельных категорий работников), так и </a:t>
            </a:r>
            <a:r>
              <a:rPr lang="ru-RU" altLang="ru-RU" b="1" dirty="0" err="1" smtClean="0"/>
              <a:t>укрупненно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29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altLang="ru-RU" b="1" dirty="0" smtClean="0"/>
              <a:t>Через </a:t>
            </a:r>
            <a:r>
              <a:rPr lang="ru-RU" altLang="ru-RU" b="1" dirty="0" smtClean="0"/>
              <a:t>среднюю ЗП прошлого </a:t>
            </a:r>
            <a:r>
              <a:rPr lang="ru-RU" altLang="ru-RU" b="1" dirty="0" smtClean="0"/>
              <a:t>периода с учетом средней </a:t>
            </a:r>
          </a:p>
          <a:p>
            <a:pPr marL="342900" indent="-342900" algn="just"/>
            <a:r>
              <a:rPr lang="ru-RU" altLang="ru-RU" b="1" dirty="0" smtClean="0"/>
              <a:t>заработной платы, плановой численности и коэффициента роста</a:t>
            </a:r>
          </a:p>
          <a:p>
            <a:pPr marL="342900" indent="-342900" algn="just"/>
            <a:r>
              <a:rPr lang="ru-RU" altLang="ru-RU" b="1" dirty="0" smtClean="0"/>
              <a:t>заработной платы</a:t>
            </a:r>
            <a:endParaRPr lang="ru-RU" altLang="ru-RU" b="1" dirty="0" smtClean="0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3500430" y="2214554"/>
          <a:ext cx="4176713" cy="523875"/>
        </p:xfrm>
        <a:graphic>
          <a:graphicData uri="http://schemas.openxmlformats.org/presentationml/2006/ole">
            <p:oleObj spid="_x0000_s27650" name="Формула" r:id="rId3" imgW="2044700" imgH="2540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3071810"/>
            <a:ext cx="8334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2. Через норматив заработной платы на </a:t>
            </a:r>
            <a:r>
              <a:rPr lang="ru-RU" altLang="ru-RU" b="1" dirty="0" smtClean="0"/>
              <a:t>рубль </a:t>
            </a:r>
            <a:r>
              <a:rPr lang="ru-RU" altLang="ru-RU" b="1" dirty="0" smtClean="0"/>
              <a:t>продукции исходя </a:t>
            </a:r>
          </a:p>
          <a:p>
            <a:pPr algn="just"/>
            <a:r>
              <a:rPr lang="ru-RU" altLang="ru-RU" b="1" dirty="0" smtClean="0"/>
              <a:t>из фонда заработной платы и объемов производства по плану</a:t>
            </a:r>
          </a:p>
          <a:p>
            <a:r>
              <a:rPr lang="ru-RU" altLang="ru-RU" b="1" dirty="0" smtClean="0"/>
              <a:t>и по факту</a:t>
            </a:r>
            <a:endParaRPr lang="ru-RU" dirty="0"/>
          </a:p>
        </p:txBody>
      </p:sp>
      <p:graphicFrame>
        <p:nvGraphicFramePr>
          <p:cNvPr id="27651" name="Object 8"/>
          <p:cNvGraphicFramePr>
            <a:graphicFrameLocks noChangeAspect="1"/>
          </p:cNvGraphicFramePr>
          <p:nvPr/>
        </p:nvGraphicFramePr>
        <p:xfrm>
          <a:off x="3286116" y="3857628"/>
          <a:ext cx="5040313" cy="939800"/>
        </p:xfrm>
        <a:graphic>
          <a:graphicData uri="http://schemas.openxmlformats.org/presentationml/2006/ole">
            <p:oleObj spid="_x0000_s27651" name="Формула" r:id="rId4" imgW="2501900" imgH="4699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42852"/>
            <a:ext cx="5849229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altLang="ru-RU" sz="2000" dirty="0" smtClean="0">
                <a:latin typeface="Times New Roman" pitchFamily="18" charset="0"/>
              </a:rPr>
              <a:t>Планы ресурсного обеспечения строятся на основе </a:t>
            </a:r>
          </a:p>
          <a:p>
            <a:pPr algn="ctr"/>
            <a:r>
              <a:rPr lang="ru-RU" altLang="ru-RU" sz="2000" b="1" dirty="0" smtClean="0">
                <a:latin typeface="Times New Roman" pitchFamily="18" charset="0"/>
              </a:rPr>
              <a:t>производственной программы  предприятия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071546"/>
            <a:ext cx="760567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altLang="ru-RU" sz="2000" b="1" dirty="0" smtClean="0">
                <a:latin typeface="Times New Roman" pitchFamily="18" charset="0"/>
              </a:rPr>
              <a:t>Основные направления планирования ресурсного обеспечения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571612"/>
            <a:ext cx="7572428" cy="18651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000" b="1" dirty="0" smtClean="0">
                <a:latin typeface="Times New Roman" pitchFamily="18" charset="0"/>
              </a:rPr>
              <a:t>Планирование материально-технического снабжения (МТС)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Решает задачи своевременного и полного обеспечения производства всеми необходимыми видами материальных ресурсов (сырье, основные материалы, полуфабрикаты, вспомогательные материалы, материалы на общехозяйственные нужды, расходный инструмент и др.) с учетом предусмотренных нормативов запасов материалов и предполагаемых потерь. 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14282" y="1643050"/>
            <a:ext cx="78581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643314"/>
            <a:ext cx="7572428" cy="16435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Планирование персонала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Решает задачи своевременного привлечения на производство специалистов необходимой квалификации в достаточном количестве с учетом требований и норм трудового законодательства для обеспечения непрерывности производственного процесса и выполнения производственной программы.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14282" y="3714752"/>
            <a:ext cx="78581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2844" y="99932"/>
            <a:ext cx="8643998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/>
              <a:t>ПРИ ПЛАНИРОВАНИИ МАТЕРИАЛЬНО-ТЕХНИЧЕСКОГО СНАБЖЕНИЯ  СОСТАВЛЯЕТСЯ ДВА ОСНОВНЫХ ПЛАНА:</a:t>
            </a:r>
            <a:endParaRPr lang="ru-RU" alt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142984"/>
          <a:ext cx="8429684" cy="475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43338"/>
                <a:gridCol w="4786346"/>
              </a:tblGrid>
              <a:tr h="434344">
                <a:tc>
                  <a:txBody>
                    <a:bodyPr/>
                    <a:lstStyle/>
                    <a:p>
                      <a:pPr algn="ctr"/>
                      <a:r>
                        <a:rPr lang="ru-RU" altLang="ru-RU" b="1" dirty="0" smtClean="0"/>
                        <a:t>План потребности                               в материально-технических ресурсах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b="1" dirty="0" smtClean="0"/>
                        <a:t>План закупок            материально-технических ресурсов (МТР)</a:t>
                      </a:r>
                      <a:endParaRPr lang="ru-RU" dirty="0"/>
                    </a:p>
                  </a:txBody>
                  <a:tcPr anchor="ctr"/>
                </a:tc>
              </a:tr>
              <a:tr h="4343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dirty="0" smtClean="0"/>
                        <a:t>1. Строится на основе производственной программы с учетом норматива запаса материала на конец планового периода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dirty="0" smtClean="0"/>
                        <a:t>Строится на основе плана потребности в материально-технических ресурсах с учетом возможных источников ее покрытия (баланс МТР)</a:t>
                      </a:r>
                      <a:endParaRPr lang="ru-RU" dirty="0"/>
                    </a:p>
                  </a:txBody>
                  <a:tcPr anchor="ctr"/>
                </a:tc>
              </a:tr>
              <a:tr h="8686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dirty="0" smtClean="0"/>
                        <a:t>2. Преимущественно натуральные единицы измерения (вспомогательную роль играют стоимостные)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dirty="0" smtClean="0"/>
                        <a:t>2. Преимущественно стоимостные единицы измерения (вспомогательную роль играют натуральные)</a:t>
                      </a:r>
                    </a:p>
                  </a:txBody>
                  <a:tcPr anchor="ctr"/>
                </a:tc>
              </a:tr>
              <a:tr h="868688">
                <a:tc gridSpan="2">
                  <a:txBody>
                    <a:bodyPr/>
                    <a:lstStyle/>
                    <a:p>
                      <a:pPr algn="ctr"/>
                      <a:r>
                        <a:rPr lang="ru-RU" altLang="ru-RU" dirty="0" smtClean="0"/>
                        <a:t>3. Данные планы могут хронологически не совпадать друг с другом, часто план закупок смещен по сравнению с  планом потребности в результате удаленности поставщика, ограничения размера партии товара, условий и надежности поставки и т.д.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1"/>
            <a:ext cx="850112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Расчет потребности в материально-технических ресурсах может проводиться: </a:t>
            </a:r>
          </a:p>
          <a:p>
            <a:pPr algn="ctr"/>
            <a:r>
              <a:rPr lang="ru-RU" altLang="ru-RU" b="1" dirty="0" smtClean="0">
                <a:sym typeface="Wingdings"/>
              </a:rPr>
              <a:t></a:t>
            </a:r>
            <a:r>
              <a:rPr lang="ru-RU" altLang="ru-RU" dirty="0" smtClean="0">
                <a:sym typeface="Wingdings"/>
              </a:rPr>
              <a:t> </a:t>
            </a:r>
            <a:r>
              <a:rPr lang="ru-RU" altLang="ru-RU" dirty="0" err="1" smtClean="0"/>
              <a:t>укрупненно</a:t>
            </a:r>
            <a:r>
              <a:rPr lang="ru-RU" altLang="ru-RU" dirty="0" smtClean="0"/>
              <a:t> и/или </a:t>
            </a:r>
            <a:r>
              <a:rPr lang="ru-RU" altLang="ru-RU" dirty="0" err="1" smtClean="0"/>
              <a:t>уточненно</a:t>
            </a:r>
            <a:endParaRPr lang="ru-RU" altLang="ru-RU" dirty="0" smtClean="0"/>
          </a:p>
          <a:p>
            <a:pPr algn="ctr"/>
            <a:r>
              <a:rPr lang="ru-RU" altLang="ru-RU" b="1" dirty="0" smtClean="0">
                <a:sym typeface="Wingdings"/>
              </a:rPr>
              <a:t></a:t>
            </a:r>
            <a:r>
              <a:rPr lang="ru-RU" altLang="ru-RU" dirty="0" smtClean="0">
                <a:sym typeface="Wingdings"/>
              </a:rPr>
              <a:t> </a:t>
            </a:r>
            <a:r>
              <a:rPr lang="ru-RU" altLang="ru-RU" dirty="0" smtClean="0"/>
              <a:t>по каждому виду ресурса отдельно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65786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altLang="ru-RU" b="1" dirty="0" smtClean="0"/>
              <a:t>Расчет потребности с учетом нормативов использования </a:t>
            </a:r>
          </a:p>
          <a:p>
            <a:pPr marL="342900" indent="-342900" algn="ctr"/>
            <a:r>
              <a:rPr lang="ru-RU" altLang="ru-RU" b="1" dirty="0" smtClean="0"/>
              <a:t>материала</a:t>
            </a:r>
            <a:endParaRPr lang="ru-RU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500298" y="2500306"/>
          <a:ext cx="4167726" cy="1143008"/>
        </p:xfrm>
        <a:graphic>
          <a:graphicData uri="http://schemas.openxmlformats.org/presentationml/2006/ole">
            <p:oleObj spid="_x0000_s1026" name="Формула" r:id="rId3" imgW="1040948" imgH="444307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857628"/>
            <a:ext cx="795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где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ij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- </a:t>
            </a:r>
            <a:r>
              <a:rPr lang="ru-RU" sz="2400" dirty="0" smtClean="0"/>
              <a:t>норма расхода данного вида материала</a:t>
            </a:r>
          </a:p>
          <a:p>
            <a:endParaRPr lang="ru-RU" sz="2400" dirty="0"/>
          </a:p>
          <a:p>
            <a:r>
              <a:rPr lang="ru-RU" sz="2400" dirty="0" smtClean="0"/>
              <a:t>Т</a:t>
            </a:r>
            <a:r>
              <a:rPr lang="en-US" sz="2400" baseline="-25000" dirty="0" smtClean="0"/>
              <a:t>j</a:t>
            </a:r>
            <a:r>
              <a:rPr lang="ru-RU" sz="2400" dirty="0" smtClean="0"/>
              <a:t> – планируемый объем выпуска в данном периоде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1"/>
            <a:ext cx="7500990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2. Расчет потребности в ресурсах без учета нормативов </a:t>
            </a:r>
          </a:p>
          <a:p>
            <a:pPr algn="ctr"/>
            <a:r>
              <a:rPr lang="ru-RU" altLang="ru-RU" b="1" dirty="0" smtClean="0"/>
              <a:t>использования материала</a:t>
            </a:r>
            <a:endParaRPr lang="ru-RU" dirty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643174" y="1285860"/>
          <a:ext cx="3698910" cy="1090603"/>
        </p:xfrm>
        <a:graphic>
          <a:graphicData uri="http://schemas.openxmlformats.org/presentationml/2006/ole">
            <p:oleObj spid="_x0000_s2050" name="Формула" r:id="rId3" imgW="1143000" imgH="330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2428868"/>
            <a:ext cx="8358246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/>
              <a:t>где </a:t>
            </a:r>
            <a:r>
              <a:rPr lang="ru-RU" sz="2400" dirty="0" err="1" smtClean="0"/>
              <a:t>М</a:t>
            </a:r>
            <a:r>
              <a:rPr lang="ru-RU" sz="2400" baseline="-25000" dirty="0" err="1" smtClean="0"/>
              <a:t>ф</a:t>
            </a:r>
            <a:r>
              <a:rPr lang="en-US" sz="2400" baseline="-25000" dirty="0" err="1" smtClean="0"/>
              <a:t>i</a:t>
            </a:r>
            <a:r>
              <a:rPr lang="ru-RU" sz="2400" dirty="0" smtClean="0"/>
              <a:t> –</a:t>
            </a:r>
            <a:r>
              <a:rPr lang="en-US" sz="2400" dirty="0" smtClean="0"/>
              <a:t> </a:t>
            </a:r>
            <a:r>
              <a:rPr lang="ru-RU" altLang="ru-RU" sz="2400" dirty="0" smtClean="0"/>
              <a:t>фактический расход материала в </a:t>
            </a:r>
            <a:endParaRPr lang="en-US" altLang="ru-RU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 smtClean="0"/>
              <a:t>предшествующем аналогичном периоде</a:t>
            </a:r>
            <a:r>
              <a:rPr lang="ru-RU" altLang="ru-RU" sz="2400" dirty="0"/>
              <a:t>;</a:t>
            </a:r>
            <a:r>
              <a:rPr lang="ru-RU" sz="2400" dirty="0" smtClean="0"/>
              <a:t>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sz="24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I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 - </a:t>
            </a:r>
            <a:r>
              <a:rPr lang="ru-RU" altLang="ru-RU" sz="2400" dirty="0" smtClean="0"/>
              <a:t>индекс изменения производственной программы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 smtClean="0"/>
              <a:t>в плановом периоде по сравнению с предшествующим;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  <a:p>
            <a:r>
              <a:rPr lang="en-US" sz="2400" dirty="0" smtClean="0"/>
              <a:t>I</a:t>
            </a:r>
            <a:r>
              <a:rPr lang="en-US" sz="2400" baseline="-25000" dirty="0"/>
              <a:t>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- </a:t>
            </a:r>
            <a:r>
              <a:rPr lang="ru-RU" altLang="ru-RU" sz="2400" dirty="0" smtClean="0"/>
              <a:t>индекс среднего снижения норм расхода материала в плановом периоде.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678" y="214290"/>
            <a:ext cx="56829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altLang="ru-RU" b="1" dirty="0" smtClean="0"/>
              <a:t>3. Расчет потребности в запасах материалов</a:t>
            </a:r>
            <a:endParaRPr lang="ru-RU" dirty="0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3049527" y="785794"/>
          <a:ext cx="2413051" cy="1214446"/>
        </p:xfrm>
        <a:graphic>
          <a:graphicData uri="http://schemas.openxmlformats.org/presentationml/2006/ole">
            <p:oleObj spid="_x0000_s3074" name="Формула" r:id="rId3" imgW="901309" imgH="444307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2071678"/>
            <a:ext cx="79351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где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– </a:t>
            </a:r>
            <a:r>
              <a:rPr lang="ru-RU" altLang="ru-RU" sz="2400" dirty="0" smtClean="0"/>
              <a:t>норма переходящего запаса </a:t>
            </a:r>
            <a:r>
              <a:rPr lang="de-DE" altLang="ru-RU" sz="2400" dirty="0" smtClean="0"/>
              <a:t>i</a:t>
            </a:r>
            <a:r>
              <a:rPr lang="ru-RU" altLang="ru-RU" sz="2400" dirty="0" smtClean="0"/>
              <a:t>–го материала,</a:t>
            </a:r>
          </a:p>
          <a:p>
            <a:r>
              <a:rPr lang="ru-RU" altLang="ru-RU" sz="2400" dirty="0" smtClean="0"/>
              <a:t>в днях</a:t>
            </a:r>
          </a:p>
          <a:p>
            <a:endParaRPr lang="en-US" sz="2400" dirty="0" smtClean="0"/>
          </a:p>
          <a:p>
            <a:r>
              <a:rPr lang="ru-RU" sz="2400" dirty="0" smtClean="0"/>
              <a:t> П</a:t>
            </a:r>
            <a:r>
              <a:rPr lang="ru-RU" sz="2400" baseline="-25000" dirty="0" smtClean="0"/>
              <a:t>м</a:t>
            </a:r>
            <a:r>
              <a:rPr lang="en-US" sz="2400" baseline="-25000" dirty="0" err="1" smtClean="0"/>
              <a:t>i</a:t>
            </a:r>
            <a:r>
              <a:rPr lang="ru-RU" sz="2400" dirty="0" smtClean="0"/>
              <a:t> – </a:t>
            </a:r>
            <a:r>
              <a:rPr lang="ru-RU" altLang="ru-RU" sz="2400" dirty="0" smtClean="0"/>
              <a:t>потребность в </a:t>
            </a:r>
            <a:r>
              <a:rPr lang="de-DE" altLang="ru-RU" sz="2400" dirty="0" smtClean="0"/>
              <a:t>i</a:t>
            </a:r>
            <a:r>
              <a:rPr lang="ru-RU" altLang="ru-RU" sz="2400" dirty="0" smtClean="0"/>
              <a:t>–том материале на товарный </a:t>
            </a:r>
          </a:p>
          <a:p>
            <a:r>
              <a:rPr lang="ru-RU" altLang="ru-RU" sz="2400" dirty="0" smtClean="0"/>
              <a:t>выпуск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r</a:t>
            </a:r>
            <a:r>
              <a:rPr lang="ru-RU" sz="2400" dirty="0" smtClean="0"/>
              <a:t> – </a:t>
            </a:r>
            <a:r>
              <a:rPr lang="ru-RU" altLang="ru-RU" sz="2400" dirty="0" smtClean="0"/>
              <a:t>количество дней в планируемом периоде.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472" y="916528"/>
            <a:ext cx="568617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ИЗУЧЕНИЕ РЫНКА СЫРЬЯ И МАТЕРИАЛОВ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601584" y="142852"/>
            <a:ext cx="361349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ПЛАНИРОВАНИЕ ЗАКУПОК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214810" y="500042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1357298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857364"/>
            <a:ext cx="8072494" cy="163121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altLang="ru-RU" sz="2000" dirty="0" smtClean="0">
                <a:cs typeface="Times New Roman" pitchFamily="18" charset="0"/>
              </a:rPr>
              <a:t>Систематический сбор, обработку, анализ и оценку информации о потенциальных поставщиках, ассортименте материальных ресурсов, о новых технологиях изготовления важнейших для потребителя материалов, ценах на сырье, материалы, топливо, полуфабрикаты;</a:t>
            </a:r>
            <a:endParaRPr lang="ru-RU" sz="2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2428868"/>
            <a:ext cx="28575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1" y="3571876"/>
            <a:ext cx="8072493" cy="147732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altLang="ru-RU" dirty="0" smtClean="0">
                <a:cs typeface="Times New Roman" pitchFamily="18" charset="0"/>
              </a:rPr>
              <a:t>Прогнозирование тенденций на перспективный период изменения основных параметров рынка: цен; объемов производства товаров, сырья, энергии и т.п.; запасов товароматериальных ценностей; появления новых ресурсов, поставщиков; возможностей импорта ресурсов;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85720" y="4071942"/>
            <a:ext cx="28575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2910" y="5143512"/>
            <a:ext cx="8072494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altLang="ru-RU" dirty="0" smtClean="0">
                <a:cs typeface="Times New Roman" pitchFamily="18" charset="0"/>
              </a:rPr>
              <a:t>Выработка эффективной политики закупок, позволяющей оптимизировать затраты на приобретение сырья и материалов.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86388"/>
            <a:ext cx="28575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736"/>
            <a:ext cx="628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latin typeface="Times New Roman" pitchFamily="18" charset="0"/>
              </a:rPr>
              <a:t>остатки материальных ресурсов на начало планового периода,</a:t>
            </a:r>
          </a:p>
          <a:p>
            <a:endParaRPr lang="ru-RU" altLang="ru-RU" sz="2000" dirty="0" smtClean="0">
              <a:latin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</a:rPr>
              <a:t>завоз ресурсов со стороны,</a:t>
            </a:r>
          </a:p>
          <a:p>
            <a:endParaRPr lang="ru-RU" altLang="ru-RU" sz="2000" dirty="0" smtClean="0">
              <a:latin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</a:rPr>
              <a:t>мобилизация внутренних резервов,</a:t>
            </a:r>
          </a:p>
          <a:p>
            <a:endParaRPr lang="ru-RU" altLang="ru-RU" sz="2000" dirty="0" smtClean="0">
              <a:latin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</a:rPr>
              <a:t>собственное производство.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98649" y="210901"/>
            <a:ext cx="774301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Источники удовлетворения потребности предприятия</a:t>
            </a:r>
          </a:p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 материальных ресурсах</a:t>
            </a:r>
            <a:endParaRPr lang="ru-RU" sz="2400" b="1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000100" y="1643050"/>
            <a:ext cx="928694" cy="35719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1000100" y="2357430"/>
            <a:ext cx="928694" cy="35719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1000100" y="3000372"/>
            <a:ext cx="928694" cy="35719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000100" y="3643314"/>
            <a:ext cx="928694" cy="35719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4429132"/>
            <a:ext cx="80724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План закупок материальных ресурсов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составляется на основе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балансов материально-технических ресурсов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в которых сопоставляется потребность в материальных ресурсах с источниками ее удовлетворения и определяется количество материалов, подлежащих завозу со стороны.</a:t>
            </a:r>
            <a:endParaRPr lang="ru-RU" sz="20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786578" y="6286520"/>
            <a:ext cx="114300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28680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sz="2400" dirty="0" smtClean="0">
                <a:latin typeface="Times New Roman" pitchFamily="18" charset="0"/>
              </a:rPr>
              <a:t>Баланс составляется по каждому виду материальных ресурсов и может быть представлен формулой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8026" y="1345718"/>
            <a:ext cx="818204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/>
              <a:t>Потребность </a:t>
            </a:r>
          </a:p>
          <a:p>
            <a:pPr algn="ctr"/>
            <a:r>
              <a:rPr lang="ru-RU" sz="2200" b="1" dirty="0" smtClean="0"/>
              <a:t>+ </a:t>
            </a:r>
          </a:p>
          <a:p>
            <a:pPr algn="ctr"/>
            <a:r>
              <a:rPr lang="ru-RU" sz="2200" b="1" dirty="0" smtClean="0"/>
              <a:t>Планируемый переходящий запас на конец периода</a:t>
            </a:r>
          </a:p>
          <a:p>
            <a:pPr algn="ctr"/>
            <a:r>
              <a:rPr lang="ru-RU" sz="2200" b="1" dirty="0"/>
              <a:t>=</a:t>
            </a:r>
            <a:endParaRPr lang="ru-RU" sz="2200" b="1" dirty="0" smtClean="0"/>
          </a:p>
          <a:p>
            <a:pPr algn="ctr"/>
            <a:r>
              <a:rPr lang="ru-RU" sz="2200" b="1" dirty="0" smtClean="0"/>
              <a:t>Ожидаемый  остаток материала на начало периода </a:t>
            </a:r>
          </a:p>
          <a:p>
            <a:pPr algn="ctr"/>
            <a:r>
              <a:rPr lang="ru-RU" sz="2200" b="1" dirty="0" smtClean="0"/>
              <a:t>+  </a:t>
            </a:r>
          </a:p>
          <a:p>
            <a:pPr algn="ctr"/>
            <a:r>
              <a:rPr lang="ru-RU" sz="2200" b="1" dirty="0" smtClean="0"/>
              <a:t>Мобилизация внутренних ресурсов, </a:t>
            </a:r>
          </a:p>
          <a:p>
            <a:pPr algn="ctr"/>
            <a:r>
              <a:rPr lang="ru-RU" sz="2200" b="1" dirty="0" smtClean="0"/>
              <a:t>собственное производство</a:t>
            </a:r>
          </a:p>
          <a:p>
            <a:pPr algn="ctr"/>
            <a:r>
              <a:rPr lang="ru-RU" sz="2200" b="1" dirty="0" smtClean="0"/>
              <a:t>+</a:t>
            </a:r>
          </a:p>
          <a:p>
            <a:pPr algn="ctr"/>
            <a:r>
              <a:rPr lang="ru-RU" sz="2200" b="1" dirty="0" smtClean="0"/>
              <a:t>Размер поставок материала со стороны </a:t>
            </a:r>
          </a:p>
          <a:p>
            <a:pPr algn="ctr"/>
            <a:r>
              <a:rPr lang="ru-RU" sz="2200" b="1" dirty="0" smtClean="0"/>
              <a:t>+</a:t>
            </a:r>
          </a:p>
          <a:p>
            <a:pPr algn="ctr"/>
            <a:r>
              <a:rPr lang="ru-RU" sz="2200" b="1" dirty="0" smtClean="0"/>
              <a:t>Прочие поступления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600</TotalTime>
  <Words>1308</Words>
  <Application>Microsoft Office PowerPoint</Application>
  <PresentationFormat>Экран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Эркер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7</cp:revision>
  <dcterms:created xsi:type="dcterms:W3CDTF">2020-05-05T06:35:25Z</dcterms:created>
  <dcterms:modified xsi:type="dcterms:W3CDTF">2020-05-06T09:36:43Z</dcterms:modified>
</cp:coreProperties>
</file>