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8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D9"/>
    <a:srgbClr val="EFFFFF"/>
    <a:srgbClr val="FFFFEF"/>
    <a:srgbClr val="000099"/>
    <a:srgbClr val="FFF7F7"/>
    <a:srgbClr val="EBFFFF"/>
    <a:srgbClr val="E7FFE7"/>
    <a:srgbClr val="FFFFE5"/>
    <a:srgbClr val="E5FFF2"/>
    <a:srgbClr val="E5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3C16-B9AA-42F5-9799-BE9A7BF20DA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C70-5935-4BB4-93A6-EA43F77AC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4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3C16-B9AA-42F5-9799-BE9A7BF20DA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C70-5935-4BB4-93A6-EA43F77AC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95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3C16-B9AA-42F5-9799-BE9A7BF20DA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C70-5935-4BB4-93A6-EA43F77AC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0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3C16-B9AA-42F5-9799-BE9A7BF20DA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C70-5935-4BB4-93A6-EA43F77AC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6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3C16-B9AA-42F5-9799-BE9A7BF20DA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C70-5935-4BB4-93A6-EA43F77AC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1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3C16-B9AA-42F5-9799-BE9A7BF20DA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C70-5935-4BB4-93A6-EA43F77AC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3C16-B9AA-42F5-9799-BE9A7BF20DA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C70-5935-4BB4-93A6-EA43F77AC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9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3C16-B9AA-42F5-9799-BE9A7BF20DA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C70-5935-4BB4-93A6-EA43F77AC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6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3C16-B9AA-42F5-9799-BE9A7BF20DA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C70-5935-4BB4-93A6-EA43F77AC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4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3C16-B9AA-42F5-9799-BE9A7BF20DA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C70-5935-4BB4-93A6-EA43F77AC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1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3C16-B9AA-42F5-9799-BE9A7BF20DA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0C70-5935-4BB4-93A6-EA43F77AC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4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C3C16-B9AA-42F5-9799-BE9A7BF20DA6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0C70-5935-4BB4-93A6-EA43F77AC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8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FFF2D9"/>
          </a:solidFill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Резьбовые соединения</a:t>
            </a:r>
            <a:endParaRPr lang="ru-RU" sz="9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EBFFFF"/>
          </a:solidFill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Резьба прямоугольная (квадратная)</a:t>
            </a:r>
            <a:endParaRPr lang="ru-RU" sz="32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rgbClr val="FFF2D9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Резьба с прямоугольным (или квадратным) нестандартным профилем, поэтому все ее размеры указываются на чертеже. Применяется для передачи движения тяжело нагруженных подвижных резьбовых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соединений.</a:t>
            </a:r>
          </a:p>
          <a:p>
            <a:pPr marL="0" indent="0" algn="just">
              <a:buNone/>
            </a:pP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8" t="33561" r="33333" b="36650"/>
          <a:stretch/>
        </p:blipFill>
        <p:spPr bwMode="auto">
          <a:xfrm>
            <a:off x="1907704" y="2930759"/>
            <a:ext cx="5868836" cy="34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9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E7FFE7"/>
          </a:solidFill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Резьба круглая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rgbClr val="FFFFE5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Резьба с круглым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профилем.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Обладает сравнительно большим сроком службы и повышенным сопротивлением при значительных нагрузках. Применяется для часто свинчиваемых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соединений,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работающих в загрязненной среде, а также для тонкостенных деталей с накатанной или штампованной резьбой, например, цоколь электролампы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условного обозначения: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Rd16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круглая резьба с наружным </a:t>
            </a:r>
            <a:endParaRPr lang="ru-RU" sz="24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диаметром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16 мм.</a:t>
            </a:r>
          </a:p>
          <a:p>
            <a:pPr marL="0" indent="0" algn="just">
              <a:buNone/>
            </a:pPr>
            <a:endParaRPr lang="ru-RU" sz="24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7" t="22374" r="34146" b="44065"/>
          <a:stretch/>
        </p:blipFill>
        <p:spPr bwMode="auto">
          <a:xfrm>
            <a:off x="4644008" y="2996952"/>
            <a:ext cx="4170556" cy="287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8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E5FFF2"/>
          </a:solidFill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Эксплуатационное назначение резьбы</a:t>
            </a:r>
            <a:endParaRPr lang="ru-RU" sz="32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rgbClr val="FFFFEF"/>
          </a:solidFill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Крепежная резьба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обеспечивает полное и надежное соединение деталей при различных нагрузках и при различном температурном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режиме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К этому типу относятся 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метрическая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Крепежно-уплотнительная резьба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предназначена для обеспечения плотности и непроницаемости резьбовых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соединений.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 этому типу относятся метрическая с мелким шагом, трубная цилиндрическая и коническая резьбы и коническая дюймовая резьба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Ходовая резьба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служит для преобразования вращательного движения в поступательное. Она воспринимает большие усилия при сравнительно малых скоростях движения. К этому типу относятся резьбы: трапецеидальная, упорная, прямоугольная, круглая.</a:t>
            </a:r>
          </a:p>
        </p:txBody>
      </p:sp>
    </p:spTree>
    <p:extLst>
      <p:ext uri="{BB962C8B-B14F-4D97-AF65-F5344CB8AC3E}">
        <p14:creationId xmlns:p14="http://schemas.microsoft.com/office/powerpoint/2010/main" val="42906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7F7"/>
          </a:solidFill>
        </p:spPr>
        <p:txBody>
          <a:bodyPr>
            <a:noAutofit/>
          </a:bodyPr>
          <a:lstStyle/>
          <a:p>
            <a:r>
              <a:rPr lang="ru-RU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Специальная резьба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 имеет специальное назначение и применяется в отдельных специализированных отраслях производства. К ним можно отнести следующие:</a:t>
            </a:r>
          </a:p>
          <a:p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1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метрическая тугая резьба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 - резьба, выполненная на стержне (на шпильке) и в отверстии (в гнезде) по наибольшим предельным размерам; предназначена для образования резьбовых соединений с натягом;</a:t>
            </a:r>
          </a:p>
          <a:p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1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метрическая резьба с зазорами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 - резьба с необходимая для обеспечения легкой </a:t>
            </a:r>
            <a:r>
              <a:rPr lang="ru-RU" sz="2100" i="1" dirty="0" err="1">
                <a:latin typeface="Times New Roman" pitchFamily="18" charset="0"/>
                <a:cs typeface="Times New Roman" pitchFamily="18" charset="0"/>
              </a:rPr>
              <a:t>свинчиваемости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100" i="1" dirty="0" err="1">
                <a:latin typeface="Times New Roman" pitchFamily="18" charset="0"/>
                <a:cs typeface="Times New Roman" pitchFamily="18" charset="0"/>
              </a:rPr>
              <a:t>развинчиваемости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 резьбовых соединений деталей, работающих при высоких температурах, когда создаются условия для схватывания (сращивания) окисных пленок, которыми покрыта поверхность резьбы;</a:t>
            </a:r>
          </a:p>
          <a:p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1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часовая резьба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 (метрическая) - резьба, применяемая в часовой промышленности (диаметры от 0,25 до 0,9 мм);</a:t>
            </a:r>
          </a:p>
          <a:p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1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резьба для микроскопов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 - резьба, предназначена для соединения тубуса с объективом; имеет два размера: 1) дюймовая - диаметр 4/5 І (20,270 мм) и шаг 0,705 мм (36 ниток на 1І); 2) метрическая - диаметр 27 мм, шаг 0,75 мм;</a:t>
            </a:r>
          </a:p>
          <a:p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1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окулярная многозаходная резьба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 - рекомендуемая для оптических приборов; профиль резьбы - равнобочная трапеция с углом 60 </a:t>
            </a:r>
            <a:r>
              <a:rPr lang="ru-RU" sz="2100" i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1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82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9" y="0"/>
            <a:ext cx="9144000" cy="548680"/>
          </a:xfrm>
        </p:spPr>
        <p:txBody>
          <a:bodyPr anchor="t">
            <a:normAutofit fontScale="90000"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параметры резьбы</a:t>
            </a:r>
            <a:b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rgbClr val="FFFFEF"/>
          </a:solidFill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Наружный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диаметр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резьбы</a:t>
            </a:r>
            <a:r>
              <a:rPr lang="ru-R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диаметр выступов наружной резьбы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Внутренний диаметр резьбы</a:t>
            </a:r>
            <a:r>
              <a:rPr lang="ru-R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диаметр впадин.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9" t="62179" r="35366" b="21821"/>
          <a:stretch/>
        </p:blipFill>
        <p:spPr bwMode="auto">
          <a:xfrm>
            <a:off x="2267744" y="1196752"/>
            <a:ext cx="430174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2" t="54228" r="42358" b="24829"/>
          <a:stretch/>
        </p:blipFill>
        <p:spPr bwMode="auto">
          <a:xfrm>
            <a:off x="2915816" y="3573016"/>
            <a:ext cx="2365530" cy="225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9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E5"/>
          </a:solidFill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Профиль резьбы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- плоская фигура, получаемая в плоскости, проходящей через ось резьбы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Угол профиля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угол между боковыми сторонами профиля, измеренный в осевой плоскости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резьбы.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Шаг резьбы</a:t>
            </a:r>
            <a:r>
              <a:rPr lang="ru-R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P)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расстояние между соседними одноименными боковыми сторонами профиля резьбы, измеренное в направлении, параллельном её оси.</a:t>
            </a:r>
            <a:endParaRPr lang="ru-RU" sz="24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 t="45008" r="42277" b="24163"/>
          <a:stretch/>
        </p:blipFill>
        <p:spPr bwMode="auto">
          <a:xfrm>
            <a:off x="3059832" y="1628800"/>
            <a:ext cx="280831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2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Ход резьбы</a:t>
            </a:r>
            <a:r>
              <a:rPr lang="ru-R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4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перемещение профиля резьбы вдоль оси за один полный оборот.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число заходов.</a:t>
            </a:r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Резьбу, образованную движением одного профиля, называют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однозаходной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образованную движением двух, трех и более одинаковых профилей, -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многозаходной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Резьба бывает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правая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(ввинчивание по часовой стрелке) 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левая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(ввинчивание против часовой стрелки).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 t="28098" r="17886" b="33919"/>
          <a:stretch/>
        </p:blipFill>
        <p:spPr bwMode="auto">
          <a:xfrm>
            <a:off x="253843" y="2060848"/>
            <a:ext cx="8575288" cy="325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0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E5"/>
          </a:solidFill>
        </p:spPr>
        <p:txBody>
          <a:bodyPr>
            <a:normAutofit/>
          </a:bodyPr>
          <a:lstStyle/>
          <a:p>
            <a:pPr algn="just"/>
            <a:r>
              <a:rPr 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Сбег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резьбы l</a:t>
            </a:r>
            <a:r>
              <a:rPr lang="ru-RU" sz="1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участок неполного профиля в зоне перехода резьбы в гладкую часть предмета. </a:t>
            </a:r>
            <a:endParaRPr lang="ru-RU" sz="22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Недовод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резьбы l</a:t>
            </a:r>
            <a:r>
              <a:rPr lang="ru-RU" sz="1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величина </a:t>
            </a:r>
            <a:r>
              <a:rPr lang="ru-RU" sz="22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ненарезанной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части поверхности между концом сбега и опорной поверхностью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детали.</a:t>
            </a:r>
          </a:p>
          <a:p>
            <a:pPr algn="just"/>
            <a:r>
              <a:rPr lang="ru-RU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Недорез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резьбы l</a:t>
            </a:r>
            <a:r>
              <a:rPr lang="ru-RU" sz="1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включает в себя сбег и </a:t>
            </a:r>
            <a:r>
              <a:rPr lang="ru-RU" sz="22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недовод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резьбы. </a:t>
            </a:r>
          </a:p>
          <a:p>
            <a:pPr algn="just"/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устранить сбег или </a:t>
            </a:r>
            <a:r>
              <a:rPr lang="ru-RU" sz="22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недорез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резьбы, выполняют проточку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Чтобы 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облегчить ввинчивание резьбового стержня, на конце резьбы выполняют коническую </a:t>
            </a:r>
            <a:r>
              <a:rPr 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фаску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 под углом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45. </a:t>
            </a:r>
          </a:p>
          <a:p>
            <a:pPr algn="just"/>
            <a:endParaRPr lang="ru-RU" sz="22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r="31467" b="60663"/>
          <a:stretch/>
        </p:blipFill>
        <p:spPr>
          <a:xfrm>
            <a:off x="755576" y="2996952"/>
            <a:ext cx="7632848" cy="35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FFEF"/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Изображение резьбы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rgbClr val="E7FFE7"/>
          </a:solidFill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стержне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резьбу изображают сплошными основными толстыми линиями по наружному диаметру резьбы и сплошными тонкими линиями по внутреннему диаметру, которые должны пересекать границу фаски. На изображениях, полученных проецированием на плоскость, перпендикулярную к оси стержня, по внутреннему диаметру резьбы проводят дугу, приблизительно равную ¾ окружности и разомкнутую в любом месте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8" t="50000" r="38293" b="33008"/>
          <a:stretch/>
        </p:blipFill>
        <p:spPr bwMode="auto">
          <a:xfrm>
            <a:off x="1763688" y="3717032"/>
            <a:ext cx="5400600" cy="255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9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E7FFE7"/>
          </a:solidFill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отверстии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резьбу изображают сплошными основными толстыми линиями по внутреннему диаметру и сплошными тонкими по наружному. На изображениях, полученных проецированием на плоскость, перпендикулярную к оси отверстия, по наружному диаметру резьбы проводят тонкой линией дугу, приблизительно равную ¾ окружности,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разомкнутую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любом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месте. </a:t>
            </a:r>
          </a:p>
          <a:p>
            <a:pPr algn="just"/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Штриховку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разрезах следует доводить до сплошных основных толстых линий. Границу нарезки резьбы изображают сплошной основной толстой линией.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5" t="42414" r="35610" b="37171"/>
          <a:stretch/>
        </p:blipFill>
        <p:spPr bwMode="auto">
          <a:xfrm>
            <a:off x="1763688" y="4001755"/>
            <a:ext cx="5514293" cy="236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1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Резьба – винтовая поверхность, которая образуется движением плоского контура по цилиндрической или конической поверхности.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9" t="42654" r="36877" b="38588"/>
          <a:stretch/>
        </p:blipFill>
        <p:spPr bwMode="auto">
          <a:xfrm>
            <a:off x="1193179" y="2492896"/>
            <a:ext cx="6858001" cy="325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7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7F7"/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21723" r="35529" b="24552"/>
          <a:stretch/>
        </p:blipFill>
        <p:spPr bwMode="auto">
          <a:xfrm>
            <a:off x="251520" y="763821"/>
            <a:ext cx="8640960" cy="547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2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FFEF"/>
          </a:solidFill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Крепёжные детали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  <a:solidFill>
            <a:srgbClr val="E7FFE7"/>
          </a:solidFill>
        </p:spPr>
        <p:txBody>
          <a:bodyPr>
            <a:normAutofit/>
          </a:bodyPr>
          <a:lstStyle/>
          <a:p>
            <a:pPr algn="just"/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детали для неподвижного соединения частей машин и конструкций. К ним обычно относят детали резьбовых соединений: 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болты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винты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шпильки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гайки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шурупы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шайбы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шплинты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а также 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штифты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Болт</a:t>
            </a: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крепёжная 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деталь для разъёмного соединения частей машин и сооружений в виде стержня с резьбой на одном конце и шести- или четырёхгранной головкой на другом.</a:t>
            </a:r>
            <a:endParaRPr lang="ru-RU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7" t="34862" r="38780" b="53171"/>
          <a:stretch/>
        </p:blipFill>
        <p:spPr bwMode="auto">
          <a:xfrm>
            <a:off x="1218932" y="4005064"/>
            <a:ext cx="681257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7F7"/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Винт 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rgbClr val="000099"/>
                </a:solidFill>
              </a:rPr>
              <a:t>-</a:t>
            </a:r>
            <a:r>
              <a:rPr lang="ru-RU" dirty="0"/>
              <a:t>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изделие цилиндрической или конической формы с резьбовой поверхностью. Различают винты, с потайной, полупотайной, полукруглой, шестигранной, цилиндрической и гладкой головками.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2" t="33171" r="40244" b="49658"/>
          <a:stretch/>
        </p:blipFill>
        <p:spPr bwMode="auto">
          <a:xfrm>
            <a:off x="1691680" y="2276872"/>
            <a:ext cx="6120680" cy="370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0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E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Шпилька</a:t>
            </a: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крепёжная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деталь, представляющая собой металлический стержень с резьбой на обоих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концах. Конец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шпильки ввинчивается в одну из соединяемых деталей, а другая деталь прижимается к первой при навинчивании гайки на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другой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конец шпильки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9" t="26797" r="34553" b="59545"/>
          <a:stretch/>
        </p:blipFill>
        <p:spPr bwMode="auto">
          <a:xfrm>
            <a:off x="611560" y="2924944"/>
            <a:ext cx="8020768" cy="239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FFEF"/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Разъемные соединения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rgbClr val="EBFF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Болтовые соединения</a:t>
            </a:r>
          </a:p>
          <a:p>
            <a:pPr marL="0" indent="0" algn="just">
              <a:buNone/>
            </a:pP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Болтовое соединение применяется для скрепления двух и более деталей и представляет собой сборочную единицу, состоящую из скрепляемых деталей, болта, гайки и шайбы</a:t>
            </a:r>
            <a:r>
              <a:rPr lang="ru-RU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4" t="25496" r="32683" b="16488"/>
          <a:stretch/>
        </p:blipFill>
        <p:spPr bwMode="auto">
          <a:xfrm>
            <a:off x="2584174" y="2132856"/>
            <a:ext cx="4064273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9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" y="0"/>
            <a:ext cx="9105904" cy="692696"/>
          </a:xfrm>
          <a:solidFill>
            <a:srgbClr val="FFFFEF"/>
          </a:solidFill>
          <a:ln>
            <a:solidFill>
              <a:srgbClr val="FFFFEF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Шпилечное соединение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rgbClr val="FFFFEF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Шпилька представляет собой цилиндрический стержень с резьбой на обоих концах. В шпилечное соединение входят: шпилька, гайка, шайба и соединяемые детали. Изображение шпилечного соединения складывается из изображений деталей, перечисленных выше, и выполняется по тем же правилам, что и болтовое соединение </a:t>
            </a:r>
            <a:endParaRPr lang="ru-RU" sz="22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Длина шпильки </a:t>
            </a: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(без ввинчиваемого конца) определяется аналогично длине болта: </a:t>
            </a: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2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расч</a:t>
            </a: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b + S + H + K , 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</a:p>
          <a:p>
            <a:pPr marL="0" indent="0" algn="just">
              <a:buNone/>
            </a:pPr>
            <a:endParaRPr lang="ru-RU" sz="22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толщина скрепляемой детали</a:t>
            </a: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толщина шайбы; </a:t>
            </a:r>
            <a:endParaRPr lang="ru-RU" sz="22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высота гайки</a:t>
            </a: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запас резьбы на выходе из гайки</a:t>
            </a: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Полученную величину сравнивают со стандартными значениями длин шпилек и выбирают длину, ближайшую к расчетной. Длину нарезанной части гаечного конца вычисляют по формуле: </a:t>
            </a: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S + H + K + 0,5d </a:t>
            </a:r>
            <a:r>
              <a:rPr lang="ru-RU" sz="2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4" t="41626" r="40000" b="34049"/>
          <a:stretch/>
        </p:blipFill>
        <p:spPr bwMode="auto">
          <a:xfrm>
            <a:off x="5580111" y="2996952"/>
            <a:ext cx="268393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7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F7F7"/>
          </a:solidFill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Винтовое соединение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  <a:solidFill>
            <a:srgbClr val="FFF7F7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Винтовое соединение аналогично соединению шпилькой: винт завинчивается в одну из скрепляемых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деталей.</a:t>
            </a:r>
          </a:p>
          <a:p>
            <a:pPr marL="0" indent="0" algn="just">
              <a:buNone/>
            </a:pP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учебных чертежах рекомендуется вычерчивать соединения по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размерам, определяемым 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зависимости от наружного диаметра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резьбы.  </a:t>
            </a:r>
          </a:p>
          <a:p>
            <a:pPr marL="0" indent="0" algn="just">
              <a:buNone/>
            </a:pPr>
            <a:endParaRPr lang="ru-RU" sz="2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длина винта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 = 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 + l</a:t>
            </a: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2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длина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ввинчиваемого</a:t>
            </a:r>
          </a:p>
          <a:p>
            <a:pPr marL="0" indent="0" algn="just">
              <a:buNone/>
            </a:pP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резьбового 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конца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2d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длина нарезанной </a:t>
            </a:r>
            <a:endParaRPr lang="ru-RU" sz="22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винта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2d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3" t="24716" r="29512" b="13366"/>
          <a:stretch/>
        </p:blipFill>
        <p:spPr bwMode="auto">
          <a:xfrm>
            <a:off x="3779912" y="2285388"/>
            <a:ext cx="4752527" cy="445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9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FFFFEF"/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Шпоночные соединения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  <a:solidFill>
            <a:srgbClr val="FFFFE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Шпоночное соединение состоит, как правило, из вала, зубчатого колеса (или шкива) и шпонки. Наиболее распространенными являются шпонки призматические и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сегментные.</a:t>
            </a:r>
          </a:p>
          <a:p>
            <a:pPr marL="0" indent="0" algn="ctr">
              <a:buNone/>
            </a:pPr>
            <a:r>
              <a:rPr lang="ru-RU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Шпонка призматическая</a:t>
            </a:r>
          </a:p>
          <a:p>
            <a:pPr marL="0" indent="0" algn="ctr">
              <a:buNone/>
            </a:pPr>
            <a:endParaRPr lang="ru-RU" sz="2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Условное обозначение шпонки</a:t>
            </a:r>
          </a:p>
          <a:p>
            <a:pPr marL="0" indent="0">
              <a:buNone/>
            </a:pPr>
            <a:endParaRPr lang="ru-RU" sz="22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Шпонка 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призматическая с размерами: b =18 мм; h = 11 мм; l=100 мм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шпонка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18х11х100 ГОСТ 23360–78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6" t="8195" r="33333" b="70082"/>
          <a:stretch/>
        </p:blipFill>
        <p:spPr bwMode="auto">
          <a:xfrm>
            <a:off x="1907704" y="1988840"/>
            <a:ext cx="457919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7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2D9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2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Шпонка сегментная</a:t>
            </a:r>
          </a:p>
          <a:p>
            <a:pPr marL="0" indent="0" algn="ctr">
              <a:buNone/>
            </a:pPr>
            <a:endParaRPr lang="ru-RU" sz="2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Условное 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обозначение шпонки</a:t>
            </a:r>
          </a:p>
          <a:p>
            <a:pPr marL="0" indent="0" algn="ctr">
              <a:buNone/>
            </a:pPr>
            <a:endParaRPr lang="ru-RU" sz="22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Шпонка сегментная с размерами: b = 6 мм; h /7 = 10 мм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шпонка 6х10 ГОСТ 24071–80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8" t="38894" r="35583" b="39773"/>
          <a:stretch/>
        </p:blipFill>
        <p:spPr bwMode="auto">
          <a:xfrm>
            <a:off x="1420416" y="1556792"/>
            <a:ext cx="6143103" cy="30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9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2D9"/>
          </a:solidFill>
        </p:spPr>
        <p:txBody>
          <a:bodyPr/>
          <a:lstStyle/>
          <a:p>
            <a:pPr marL="0" indent="0" algn="ctr">
              <a:buNone/>
            </a:pPr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Шлицевые соединения изучить самостоятельно</a:t>
            </a:r>
            <a:endParaRPr lang="ru-RU" sz="4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7EAE9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классификации резьбы используются следующие основные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признаки:</a:t>
            </a:r>
          </a:p>
          <a:p>
            <a:pPr marL="0" indent="0" algn="ctr">
              <a:buNone/>
            </a:pP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форма профиля;</a:t>
            </a:r>
          </a:p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форма поверхности, на которой выполнена резьба;</a:t>
            </a:r>
          </a:p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расположение резьбы;</a:t>
            </a:r>
          </a:p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величина шага;</a:t>
            </a:r>
          </a:p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число и направление заходов;</a:t>
            </a:r>
          </a:p>
          <a:p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эксплуатационное назначение.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77"/>
            <a:ext cx="9144000" cy="610411"/>
          </a:xfrm>
          <a:solidFill>
            <a:srgbClr val="FFFFEF"/>
          </a:solidFill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Сварные соединения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rgbClr val="FFF7F7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Сварным соединением называют неразъёмное соединение, выполненное сваркой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Сварка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процесс  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получения неразъёмного соединения деталей путем местного нагрева их до расплавленного или пластичного состояния. </a:t>
            </a:r>
            <a:endParaRPr lang="ru-RU" sz="22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зависимости от расположения свариваемых деталей различают следующие виды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соединений:</a:t>
            </a:r>
          </a:p>
          <a:p>
            <a:pPr marL="0" indent="0">
              <a:buNone/>
            </a:pPr>
            <a:r>
              <a:rPr lang="ru-RU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стыковое </a:t>
            </a:r>
            <a:r>
              <a:rPr lang="ru-RU" sz="2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соединение (С)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сварное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соединение 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элементов, расположенных в одной плоскости или на одной поверхности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тавровое соединение (Т)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сварное  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соединение, в котором к боковой поверхности одного элемента примыкает под углом и приварен торцом другой элемент; </a:t>
            </a:r>
            <a:endParaRPr lang="ru-RU" sz="22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угловое соединение (У)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сварное  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соединение двух элементов, расположенных под прямым углом и свариваемых в месте примыкания их углов; </a:t>
            </a:r>
            <a:endParaRPr lang="ru-RU" sz="22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нахлесточное</a:t>
            </a:r>
            <a:r>
              <a:rPr lang="ru-RU" sz="2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соединение (Н)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сварное 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соединение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в котором свариваемые элементы расположены параллельно и перекрывают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val="30952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EFFFFF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Шов сварного соединения, независимо от способа сварки, условно изображают:</a:t>
            </a:r>
          </a:p>
          <a:p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видимый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- сплошной основной линией;</a:t>
            </a:r>
          </a:p>
          <a:p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невидимый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- штриховой линией</a:t>
            </a:r>
            <a:r>
              <a:rPr lang="ru-RU" sz="22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2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9" t="27317" r="25528" b="26244"/>
          <a:stretch/>
        </p:blipFill>
        <p:spPr bwMode="auto">
          <a:xfrm>
            <a:off x="395536" y="1556792"/>
            <a:ext cx="8280920" cy="511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FFEF"/>
          </a:solidFill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Паяные соединения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rgbClr val="EFFFFF"/>
          </a:solidFill>
        </p:spPr>
        <p:txBody>
          <a:bodyPr/>
          <a:lstStyle/>
          <a:p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Паяное соединение деталей – это неразъемное соединение деталей, полученных с помощью пайки.</a:t>
            </a:r>
          </a:p>
          <a:p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Пайка</a:t>
            </a:r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- это процесс соединения материалов, находящихся в твёрдом состоянии, расплавленным припоем.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Клеевые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соединения</a:t>
            </a:r>
          </a:p>
          <a:p>
            <a:r>
              <a:rPr lang="ru-RU" sz="22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Клеевые соединения позволяют соединять разнородные материалы. </a:t>
            </a:r>
            <a:endParaRPr lang="ru-RU" sz="22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Условное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обозначение паяных и клееных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соединений</a:t>
            </a:r>
          </a:p>
          <a:p>
            <a:pPr marL="0" indent="0" algn="ctr">
              <a:buNone/>
            </a:pP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1" t="30829" r="29838" b="49139"/>
          <a:stretch/>
        </p:blipFill>
        <p:spPr bwMode="auto">
          <a:xfrm>
            <a:off x="647097" y="3861047"/>
            <a:ext cx="7741327" cy="286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9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FFEF"/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Графическая работа №2 «Привод»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rgbClr val="EFFFFF"/>
          </a:solidFill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Шифр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МЧ.02.</a:t>
            </a:r>
            <a:r>
              <a:rPr lang="ru-RU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№ варианта</a:t>
            </a:r>
          </a:p>
          <a:p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Формат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А2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Спецификация – на стандартных бланках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формата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А4</a:t>
            </a:r>
          </a:p>
          <a:p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Масштаб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1:1</a:t>
            </a:r>
            <a:endParaRPr lang="ru-RU" sz="24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работы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Выполнить учебный сборочный чертеж и спецификацию.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построения чертежа необходимо выполнить:</a:t>
            </a:r>
          </a:p>
          <a:p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расчет и построение изображения болтового соединения,</a:t>
            </a:r>
          </a:p>
          <a:p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расчет и построение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изображения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шпилечного соединения,</a:t>
            </a:r>
          </a:p>
          <a:p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расчет и построение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изображения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винтового соединения,</a:t>
            </a:r>
          </a:p>
          <a:p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изображение шпоночного соединения,</a:t>
            </a:r>
          </a:p>
          <a:p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изображение шлицевого вала,</a:t>
            </a:r>
          </a:p>
          <a:p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нанесение размеров и номеров позиций на сборочном чертеже,</a:t>
            </a:r>
          </a:p>
          <a:p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составление спецификации.</a:t>
            </a:r>
          </a:p>
          <a:p>
            <a:endParaRPr lang="ru-RU" sz="24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t="11708" r="16829" b="15578"/>
          <a:stretch/>
        </p:blipFill>
        <p:spPr bwMode="auto">
          <a:xfrm>
            <a:off x="79680" y="131777"/>
            <a:ext cx="898928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1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2" t="11967" r="33333" b="14667"/>
          <a:stretch/>
        </p:blipFill>
        <p:spPr bwMode="auto">
          <a:xfrm>
            <a:off x="2339751" y="1"/>
            <a:ext cx="47179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3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4" t="12618" r="33334" b="15707"/>
          <a:stretch/>
        </p:blipFill>
        <p:spPr bwMode="auto">
          <a:xfrm>
            <a:off x="2411759" y="0"/>
            <a:ext cx="48043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2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FFD9"/>
          </a:solidFill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резьб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 t="17040" r="19431" b="27935"/>
          <a:stretch/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2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77"/>
            <a:ext cx="9144000" cy="466395"/>
          </a:xfrm>
          <a:solidFill>
            <a:srgbClr val="FFFFE1"/>
          </a:solidFill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Резьба метрическая</a:t>
            </a:r>
            <a:endParaRPr lang="ru-RU" sz="4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  <a:solidFill>
            <a:srgbClr val="EFFFFF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Профиль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резьбы представляет</a:t>
            </a:r>
          </a:p>
          <a:p>
            <a:pPr marL="0" indent="0"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собой треугольник с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углом </a:t>
            </a:r>
          </a:p>
          <a:p>
            <a:pPr marL="0" indent="0"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вершине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200" i="1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marL="0" indent="0"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основной вид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крепежной</a:t>
            </a:r>
          </a:p>
          <a:p>
            <a:pPr marL="0" indent="0"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резьбы, предназначенной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</a:p>
          <a:p>
            <a:pPr marL="0" indent="0"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соединения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деталей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непосредственно</a:t>
            </a:r>
          </a:p>
          <a:p>
            <a:pPr marL="0" indent="0"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друг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 другом или с  помощью</a:t>
            </a:r>
          </a:p>
          <a:p>
            <a:pPr marL="0" indent="0"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стандартных изделий, имеющих метрическую резьбу, таких как болты, винты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шпильки, гайки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Метрические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резьбы выполняются с крупным и мелким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шагом.   Мелкий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шаг резьбы может быть разным для одного и того же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диаметра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, а крупный имеет только одно значение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условного обозначения:</a:t>
            </a:r>
          </a:p>
          <a:p>
            <a:pPr marL="0" indent="0"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М18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резьба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метрическая наружная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номинальный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диаметр 18 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мм,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крупный.</a:t>
            </a:r>
          </a:p>
          <a:p>
            <a:pPr marL="0" indent="0">
              <a:buNone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М18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 резьба метрическая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наружная,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номинальный диаметр 18 мм,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мелкий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Р=1,5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ng.sibstrin.ru/wolchin/umm/in_graph/ig/004/000.files/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798867" cy="25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8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722"/>
          </a:xfrm>
          <a:solidFill>
            <a:srgbClr val="FFF7F7"/>
          </a:solidFill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Резьба дюймовая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rgbClr val="E1FFE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Резьба треугольного профиля с углом при вершине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sz="2400" i="1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 algn="just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настоящее время не существует стандарт, регла­ментирующий основные размеры дюймовой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резьбы</a:t>
            </a:r>
            <a:r>
              <a:rPr lang="ru-RU" sz="2400" dirty="0" smtClean="0"/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применение дюймовой резьбы в новых разработках не допускается.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1" t="30569" r="34228" b="30797"/>
          <a:stretch/>
        </p:blipFill>
        <p:spPr bwMode="auto">
          <a:xfrm>
            <a:off x="1835696" y="2420887"/>
            <a:ext cx="5472608" cy="413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9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  <a:solidFill>
            <a:srgbClr val="FFF7F7"/>
          </a:solidFill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Трубная цилиндрическая резьба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  <a:solidFill>
            <a:srgbClr val="FFFFE1"/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рубная </a:t>
            </a:r>
            <a:r>
              <a:rPr lang="ru-RU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цилиндрическая резьба имеет профиль дюймовой резьбы, т. е. равнобедренный треугольник с углом при вершине, равным 55</a:t>
            </a:r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 условного 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обозначения: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G1</a:t>
            </a:r>
            <a:r>
              <a:rPr lang="ru-RU" sz="28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-А</a:t>
            </a:r>
            <a:r>
              <a:rPr lang="ru-RU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резьба трубная цилиндрическая,1</a:t>
            </a:r>
            <a:r>
              <a:rPr lang="ru-RU" sz="2800" i="1" baseline="30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i="1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условный проход в дюймах, класс </a:t>
            </a:r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точности  А.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1" t="30569" r="34228" b="30797"/>
          <a:stretch/>
        </p:blipFill>
        <p:spPr bwMode="auto">
          <a:xfrm>
            <a:off x="1835696" y="3501009"/>
            <a:ext cx="453650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2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6064"/>
          </a:xfrm>
          <a:solidFill>
            <a:srgbClr val="FFF3FF"/>
          </a:solidFill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Резьба трапецеидальная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rgbClr val="FFFFE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Резьба с профилем в виде равнобочной трапеции с углом 30</a:t>
            </a:r>
            <a:r>
              <a:rPr lang="ru-RU" sz="2400" i="1" baseline="30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	Применяется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передачи возвратно-поступательного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движения  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вращения  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тяжело 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нагруженных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подвижных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резьбовых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соединениях.   Трапецеидальная   резьба    может быть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однозаходной 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многозаходной.</a:t>
            </a:r>
          </a:p>
          <a:p>
            <a:pPr marL="0" indent="0">
              <a:buNone/>
            </a:pPr>
            <a:endParaRPr lang="ru-RU" sz="24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условного обозначения: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Tr40х6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- трапецеидальная однозаходная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резьба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наружным диаметром 40 мм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шагом 6 мм.</a:t>
            </a:r>
          </a:p>
          <a:p>
            <a:pPr marL="0" indent="0">
              <a:buNone/>
            </a:pPr>
            <a:endParaRPr lang="ru-RU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4" t="33415" r="32033" b="28732"/>
          <a:stretch/>
        </p:blipFill>
        <p:spPr bwMode="auto">
          <a:xfrm>
            <a:off x="2195736" y="2708920"/>
            <a:ext cx="4464495" cy="271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F7F7"/>
          </a:solidFill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Резьба упорная</a:t>
            </a:r>
            <a:endParaRPr lang="ru-RU" sz="32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  <a:solidFill>
            <a:srgbClr val="E5FFE5"/>
          </a:solidFill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Резьба 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профилем  в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виде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неравнобочной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трапеции 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углом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рабочей стороны 3</a:t>
            </a:r>
            <a:r>
              <a:rPr lang="ru-RU" sz="2400" i="1" baseline="30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и нерабочей - 30</a:t>
            </a:r>
            <a:r>
              <a:rPr lang="ru-RU" sz="2400" i="1" baseline="30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Упорная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резьба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однозаходной и 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многозаходной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0099"/>
                </a:solidFill>
              </a:rPr>
              <a:t> 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Применяется для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передачи  больших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усилий,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действующих 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одном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направлении: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домкратах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прессах и т.д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условного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обозначения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S80х10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упорная однозаходная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резьба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наружным диаметром 80 мм, </a:t>
            </a:r>
            <a:endParaRPr lang="ru-RU" sz="24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шагом </a:t>
            </a:r>
            <a:r>
              <a:rPr lang="ru-RU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мм.</a:t>
            </a:r>
            <a:endParaRPr lang="ru-RU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4" t="25236" r="37723" b="30667"/>
          <a:stretch/>
        </p:blipFill>
        <p:spPr bwMode="auto">
          <a:xfrm>
            <a:off x="5580112" y="1700808"/>
            <a:ext cx="3111190" cy="378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0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1151</Words>
  <Application>Microsoft Office PowerPoint</Application>
  <PresentationFormat>Экран (4:3)</PresentationFormat>
  <Paragraphs>206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Резьбовые соединения</vt:lpstr>
      <vt:lpstr>Презентация PowerPoint</vt:lpstr>
      <vt:lpstr>Презентация PowerPoint</vt:lpstr>
      <vt:lpstr>Классификация резьб</vt:lpstr>
      <vt:lpstr>Резьба метрическая</vt:lpstr>
      <vt:lpstr>Резьба дюймовая</vt:lpstr>
      <vt:lpstr>Трубная цилиндрическая резьба</vt:lpstr>
      <vt:lpstr>Резьба трапецеидальная</vt:lpstr>
      <vt:lpstr>Резьба упорная</vt:lpstr>
      <vt:lpstr>Резьба прямоугольная (квадратная)</vt:lpstr>
      <vt:lpstr>Резьба круглая</vt:lpstr>
      <vt:lpstr>Эксплуатационное назначение резьбы</vt:lpstr>
      <vt:lpstr>Презентация PowerPoint</vt:lpstr>
      <vt:lpstr>Основные параметры резьбы </vt:lpstr>
      <vt:lpstr>Презентация PowerPoint</vt:lpstr>
      <vt:lpstr>Презентация PowerPoint</vt:lpstr>
      <vt:lpstr>Презентация PowerPoint</vt:lpstr>
      <vt:lpstr>Изображение резьбы</vt:lpstr>
      <vt:lpstr>Презентация PowerPoint</vt:lpstr>
      <vt:lpstr>Презентация PowerPoint</vt:lpstr>
      <vt:lpstr>Крепёжные детали</vt:lpstr>
      <vt:lpstr>Презентация PowerPoint</vt:lpstr>
      <vt:lpstr>Презентация PowerPoint</vt:lpstr>
      <vt:lpstr>Разъемные соединения</vt:lpstr>
      <vt:lpstr>Шпилечное соединение</vt:lpstr>
      <vt:lpstr>Винтовое соединение</vt:lpstr>
      <vt:lpstr>Шпоночные соединения</vt:lpstr>
      <vt:lpstr>Презентация PowerPoint</vt:lpstr>
      <vt:lpstr>Презентация PowerPoint</vt:lpstr>
      <vt:lpstr>Сварные соединения</vt:lpstr>
      <vt:lpstr>Презентация PowerPoint</vt:lpstr>
      <vt:lpstr>Паяные соединения</vt:lpstr>
      <vt:lpstr>Графическая работа №2 «Привод»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Резьбовые соединения</dc:title>
  <dc:creator>Ирина</dc:creator>
  <cp:lastModifiedBy>Ирина</cp:lastModifiedBy>
  <cp:revision>43</cp:revision>
  <dcterms:created xsi:type="dcterms:W3CDTF">2020-02-17T14:02:43Z</dcterms:created>
  <dcterms:modified xsi:type="dcterms:W3CDTF">2020-03-18T15:30:44Z</dcterms:modified>
</cp:coreProperties>
</file>