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80" r:id="rId9"/>
    <p:sldId id="270" r:id="rId10"/>
    <p:sldId id="265" r:id="rId11"/>
    <p:sldId id="276" r:id="rId12"/>
    <p:sldId id="277" r:id="rId13"/>
    <p:sldId id="278" r:id="rId14"/>
    <p:sldId id="279" r:id="rId15"/>
    <p:sldId id="266" r:id="rId16"/>
    <p:sldId id="281" r:id="rId17"/>
    <p:sldId id="268" r:id="rId18"/>
    <p:sldId id="269" r:id="rId19"/>
    <p:sldId id="271" r:id="rId20"/>
    <p:sldId id="272" r:id="rId21"/>
    <p:sldId id="282" r:id="rId22"/>
    <p:sldId id="283" r:id="rId23"/>
    <p:sldId id="284" r:id="rId24"/>
    <p:sldId id="285" r:id="rId25"/>
    <p:sldId id="287" r:id="rId26"/>
    <p:sldId id="286" r:id="rId27"/>
    <p:sldId id="288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66" autoAdjust="0"/>
    <p:restoredTop sz="94660"/>
  </p:normalViewPr>
  <p:slideViewPr>
    <p:cSldViewPr>
      <p:cViewPr varScale="1">
        <p:scale>
          <a:sx n="62" d="100"/>
          <a:sy n="62" d="100"/>
        </p:scale>
        <p:origin x="-1590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EAE4D-BD1E-47B0-982C-18B7DE58CEC4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68DE8-8F62-450A-B797-EBE1A961B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0148" y="1916832"/>
            <a:ext cx="7743852" cy="1428760"/>
          </a:xfrm>
        </p:spPr>
        <p:txBody>
          <a:bodyPr>
            <a:normAutofit/>
          </a:bodyPr>
          <a:lstStyle/>
          <a:p>
            <a:r>
              <a:rPr lang="ru-RU" b="1" dirty="0" smtClean="0"/>
              <a:t>Маршруты доставки грузов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88640"/>
            <a:ext cx="8329642" cy="5911873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1115616" y="404664"/>
            <a:ext cx="8028384" cy="569755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3200" dirty="0" smtClean="0"/>
              <a:t>Время оборота при данном маршруте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ru-RU" sz="3200" dirty="0" smtClean="0"/>
          </a:p>
          <a:p>
            <a:r>
              <a:rPr lang="ru-RU" sz="2000" dirty="0" smtClean="0"/>
              <a:t> </a:t>
            </a:r>
          </a:p>
          <a:p>
            <a:r>
              <a:rPr lang="ru-RU" sz="2000" dirty="0" smtClean="0"/>
              <a:t>Где</a:t>
            </a:r>
          </a:p>
          <a:p>
            <a:r>
              <a:rPr lang="ru-RU" sz="2000" dirty="0" smtClean="0"/>
              <a:t>  </a:t>
            </a:r>
            <a:r>
              <a:rPr lang="ru-RU" sz="2000" i="1" dirty="0" err="1" smtClean="0"/>
              <a:t>t</a:t>
            </a:r>
            <a:r>
              <a:rPr lang="ru-RU" sz="2000" baseline="-25000" dirty="0" err="1" smtClean="0"/>
              <a:t>п</a:t>
            </a:r>
            <a:r>
              <a:rPr lang="ru-RU" sz="2000" dirty="0" smtClean="0"/>
              <a:t> – время простоя автомобиля при погрузке;</a:t>
            </a:r>
          </a:p>
          <a:p>
            <a:r>
              <a:rPr lang="ru-RU" sz="2000" dirty="0" smtClean="0"/>
              <a:t>  </a:t>
            </a:r>
            <a:r>
              <a:rPr lang="ru-RU" sz="2000" i="1" dirty="0" err="1" smtClean="0"/>
              <a:t>t</a:t>
            </a:r>
            <a:r>
              <a:rPr lang="ru-RU" sz="2000" baseline="-25000" dirty="0" err="1" smtClean="0"/>
              <a:t>дг</a:t>
            </a:r>
            <a:r>
              <a:rPr lang="ru-RU" sz="2000" dirty="0" smtClean="0"/>
              <a:t> – время движения с грузом;</a:t>
            </a:r>
          </a:p>
          <a:p>
            <a:r>
              <a:rPr lang="ru-RU" sz="2000" dirty="0" smtClean="0"/>
              <a:t>  </a:t>
            </a:r>
            <a:r>
              <a:rPr lang="ru-RU" sz="2000" i="1" dirty="0" err="1" smtClean="0"/>
              <a:t>t</a:t>
            </a:r>
            <a:r>
              <a:rPr lang="ru-RU" sz="2000" baseline="-25000" dirty="0" err="1" smtClean="0"/>
              <a:t>в</a:t>
            </a:r>
            <a:r>
              <a:rPr lang="ru-RU" sz="2000" dirty="0" smtClean="0"/>
              <a:t> – время простоя при разгрузке;</a:t>
            </a:r>
          </a:p>
          <a:p>
            <a:r>
              <a:rPr lang="ru-RU" sz="2000" dirty="0" smtClean="0"/>
              <a:t>  </a:t>
            </a:r>
            <a:r>
              <a:rPr lang="ru-RU" sz="2000" i="1" dirty="0" err="1" smtClean="0"/>
              <a:t>t</a:t>
            </a:r>
            <a:r>
              <a:rPr lang="ru-RU" sz="2000" baseline="-25000" dirty="0" err="1" smtClean="0"/>
              <a:t>дх</a:t>
            </a:r>
            <a:r>
              <a:rPr lang="ru-RU" sz="2000" dirty="0" smtClean="0"/>
              <a:t> – время движения без груза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Если известна скорость движения автомобиля (</a:t>
            </a:r>
            <a:r>
              <a:rPr lang="ru-RU" sz="3200" i="1" dirty="0" err="1" smtClean="0"/>
              <a:t>V</a:t>
            </a:r>
            <a:r>
              <a:rPr lang="ru-RU" sz="3200" dirty="0" err="1" smtClean="0"/>
              <a:t>т</a:t>
            </a:r>
            <a:r>
              <a:rPr lang="ru-RU" sz="3200" dirty="0" smtClean="0"/>
              <a:t>), то</a:t>
            </a:r>
          </a:p>
          <a:p>
            <a:endParaRPr lang="ru-RU" sz="3200" dirty="0" smtClean="0"/>
          </a:p>
          <a:p>
            <a:endParaRPr lang="ru-RU" sz="3200" dirty="0" smtClean="0"/>
          </a:p>
          <a:p>
            <a:r>
              <a:rPr lang="ru-RU" sz="3200" dirty="0" smtClean="0"/>
              <a:t> 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1196752"/>
            <a:ext cx="3562350" cy="438150"/>
          </a:xfrm>
          <a:prstGeom prst="rect">
            <a:avLst/>
          </a:prstGeom>
          <a:noFill/>
        </p:spPr>
      </p:pic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40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4725144"/>
            <a:ext cx="4772025" cy="800100"/>
          </a:xfrm>
          <a:prstGeom prst="rect">
            <a:avLst/>
          </a:prstGeom>
          <a:noFill/>
        </p:spPr>
      </p:pic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19672" y="0"/>
            <a:ext cx="68407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Схема маятникового  маршрута с обратным не полностью груженным пробегом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Скругленная соединительная линия 7"/>
          <p:cNvCxnSpPr/>
          <p:nvPr/>
        </p:nvCxnSpPr>
        <p:spPr>
          <a:xfrm rot="5400000" flipH="1" flipV="1">
            <a:off x="4053149" y="1139539"/>
            <a:ext cx="36004" cy="4182878"/>
          </a:xfrm>
          <a:prstGeom prst="curvedConnector3">
            <a:avLst>
              <a:gd name="adj1" fmla="val 1242873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627784" y="3356992"/>
            <a:ext cx="2958742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Скругленная соединительная линия 25"/>
          <p:cNvCxnSpPr>
            <a:cxnSpLocks noChangeAspect="1"/>
          </p:cNvCxnSpPr>
          <p:nvPr/>
        </p:nvCxnSpPr>
        <p:spPr>
          <a:xfrm rot="5400000">
            <a:off x="4826339" y="2022533"/>
            <a:ext cx="29038" cy="2697956"/>
          </a:xfrm>
          <a:prstGeom prst="curvedConnector3">
            <a:avLst>
              <a:gd name="adj1" fmla="val 1412188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5508104" y="3212976"/>
            <a:ext cx="136815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Пункт Б</a:t>
            </a:r>
            <a:endParaRPr lang="ru-RU" dirty="0"/>
          </a:p>
        </p:txBody>
      </p:sp>
      <p:sp>
        <p:nvSpPr>
          <p:cNvPr id="33" name="Дуга 32"/>
          <p:cNvSpPr/>
          <p:nvPr/>
        </p:nvSpPr>
        <p:spPr>
          <a:xfrm rot="7473630">
            <a:off x="1149103" y="926891"/>
            <a:ext cx="2088232" cy="3168833"/>
          </a:xfrm>
          <a:prstGeom prst="arc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59632" y="3284984"/>
            <a:ext cx="136815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Пункт А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707904" y="2348880"/>
            <a:ext cx="4972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</a:t>
            </a:r>
            <a:r>
              <a:rPr lang="ru-RU" dirty="0" smtClean="0"/>
              <a:t>г1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4644008" y="3861048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</a:t>
            </a:r>
            <a:r>
              <a:rPr lang="ru-RU" dirty="0" smtClean="0"/>
              <a:t>г2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2339752" y="3789040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</a:t>
            </a:r>
            <a:r>
              <a:rPr lang="ru-RU" dirty="0" err="1" smtClean="0"/>
              <a:t>х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1187624" y="4221089"/>
            <a:ext cx="64087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 схеме:</a:t>
            </a:r>
          </a:p>
          <a:p>
            <a:r>
              <a:rPr lang="en-US" dirty="0" smtClean="0"/>
              <a:t>L</a:t>
            </a:r>
            <a:r>
              <a:rPr lang="ru-RU" dirty="0" smtClean="0"/>
              <a:t>г1- первый груженый пробег</a:t>
            </a:r>
          </a:p>
          <a:p>
            <a:r>
              <a:rPr lang="en-US" dirty="0" smtClean="0"/>
              <a:t>L</a:t>
            </a:r>
            <a:r>
              <a:rPr lang="ru-RU" dirty="0" smtClean="0"/>
              <a:t>г2-второй груженый пробег</a:t>
            </a:r>
          </a:p>
          <a:p>
            <a:r>
              <a:rPr lang="en-US" dirty="0" smtClean="0"/>
              <a:t>L</a:t>
            </a:r>
            <a:r>
              <a:rPr lang="ru-RU" dirty="0" err="1" smtClean="0"/>
              <a:t>х</a:t>
            </a:r>
            <a:r>
              <a:rPr lang="ru-RU" dirty="0" smtClean="0"/>
              <a:t>- холостой пробег</a:t>
            </a:r>
          </a:p>
          <a:p>
            <a:r>
              <a:rPr lang="ru-RU" dirty="0" smtClean="0"/>
              <a:t>Каждый оборот также выполняет две ездки, и при этом подразумевается, что в прямом и обратном направлениях перевозится одинаковое количество груза за каждую ездку.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3275856" y="2996952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88640"/>
            <a:ext cx="7498080" cy="605976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Длина ездки при данном маршруте равен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Время оборота при данном маршруте равен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Где:</a:t>
            </a:r>
          </a:p>
          <a:p>
            <a:pPr>
              <a:buNone/>
            </a:pPr>
            <a:r>
              <a:rPr lang="ru-RU" sz="2400" i="1" dirty="0" err="1" smtClean="0"/>
              <a:t>t</a:t>
            </a:r>
            <a:r>
              <a:rPr lang="ru-RU" sz="2400" baseline="-25000" dirty="0" err="1" smtClean="0"/>
              <a:t>еА</a:t>
            </a:r>
            <a:r>
              <a:rPr lang="ru-RU" sz="2400" dirty="0" smtClean="0"/>
              <a:t> – время ездки из пункта А</a:t>
            </a:r>
            <a:r>
              <a:rPr lang="ru-RU" sz="2400" baseline="-25000" dirty="0" smtClean="0"/>
              <a:t>   </a:t>
            </a:r>
          </a:p>
          <a:p>
            <a:pPr>
              <a:buNone/>
            </a:pPr>
            <a:r>
              <a:rPr lang="ru-RU" sz="2400" i="1" dirty="0" err="1" smtClean="0"/>
              <a:t>t</a:t>
            </a:r>
            <a:r>
              <a:rPr lang="ru-RU" sz="2400" baseline="-25000" dirty="0" err="1" smtClean="0"/>
              <a:t>БС</a:t>
            </a:r>
            <a:r>
              <a:rPr lang="ru-RU" sz="2400" i="1" dirty="0" smtClean="0"/>
              <a:t> </a:t>
            </a:r>
            <a:r>
              <a:rPr lang="ru-RU" sz="2400" dirty="0" smtClean="0"/>
              <a:t>– время ездки из пункта Б в С</a:t>
            </a:r>
          </a:p>
          <a:p>
            <a:pPr>
              <a:buNone/>
            </a:pPr>
            <a:r>
              <a:rPr lang="ru-RU" sz="2400" i="1" dirty="0" err="1" smtClean="0"/>
              <a:t>t</a:t>
            </a:r>
            <a:r>
              <a:rPr lang="ru-RU" sz="2400" baseline="-25000" dirty="0" err="1" smtClean="0"/>
              <a:t>дх</a:t>
            </a:r>
            <a:r>
              <a:rPr lang="ru-RU" sz="2400" dirty="0" smtClean="0"/>
              <a:t> – время движения без груза  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1196752"/>
            <a:ext cx="1771650" cy="800100"/>
          </a:xfrm>
          <a:prstGeom prst="rect">
            <a:avLst/>
          </a:prstGeom>
          <a:noFill/>
        </p:spPr>
      </p:pic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3068960"/>
            <a:ext cx="2514600" cy="438150"/>
          </a:xfrm>
          <a:prstGeom prst="rect">
            <a:avLst/>
          </a:prstGeom>
          <a:noFill/>
        </p:spPr>
      </p:pic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0"/>
            <a:ext cx="81003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Схема маятникового  маршрута с обратным не полностью груженным пробегом, но при этом перевозится меньше груза, чем в прямом направлении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59632" y="3284984"/>
            <a:ext cx="136815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Пункт А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08104" y="3212976"/>
            <a:ext cx="136815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Пункт Б</a:t>
            </a:r>
            <a:endParaRPr lang="ru-RU" dirty="0"/>
          </a:p>
        </p:txBody>
      </p:sp>
      <p:cxnSp>
        <p:nvCxnSpPr>
          <p:cNvPr id="7" name="Скругленная соединительная линия 6"/>
          <p:cNvCxnSpPr/>
          <p:nvPr/>
        </p:nvCxnSpPr>
        <p:spPr>
          <a:xfrm rot="5400000" flipH="1" flipV="1">
            <a:off x="4053149" y="1139539"/>
            <a:ext cx="36004" cy="4182878"/>
          </a:xfrm>
          <a:prstGeom prst="curvedConnector3">
            <a:avLst>
              <a:gd name="adj1" fmla="val 1242873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Скругленная соединительная линия 7"/>
          <p:cNvCxnSpPr/>
          <p:nvPr/>
        </p:nvCxnSpPr>
        <p:spPr>
          <a:xfrm rot="5400000">
            <a:off x="4053149" y="1427571"/>
            <a:ext cx="36004" cy="4182878"/>
          </a:xfrm>
          <a:prstGeom prst="curvedConnector3">
            <a:avLst>
              <a:gd name="adj1" fmla="val 1412188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812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2348880"/>
            <a:ext cx="819150" cy="457200"/>
          </a:xfrm>
          <a:prstGeom prst="rect">
            <a:avLst/>
          </a:prstGeom>
          <a:noFill/>
        </p:spPr>
      </p:pic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4077072"/>
            <a:ext cx="819150" cy="457200"/>
          </a:xfrm>
          <a:prstGeom prst="rect">
            <a:avLst/>
          </a:prstGeom>
          <a:noFill/>
        </p:spPr>
      </p:pic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87624" y="4725144"/>
            <a:ext cx="69847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Где</a:t>
            </a:r>
          </a:p>
          <a:p>
            <a:r>
              <a:rPr lang="ru-RU" dirty="0" smtClean="0">
                <a:sym typeface="Symbol"/>
              </a:rPr>
              <a:t>1- коэффициент использования грузоподъемности при перевозки в прямом направлении</a:t>
            </a:r>
          </a:p>
          <a:p>
            <a:r>
              <a:rPr lang="ru-RU" dirty="0" smtClean="0">
                <a:sym typeface="Symbol"/>
              </a:rPr>
              <a:t>2- коэффициент использования грузоподъемности при перевозки в обратном направлении</a:t>
            </a:r>
          </a:p>
          <a:p>
            <a:endParaRPr lang="ru-RU" dirty="0" smtClean="0">
              <a:sym typeface="Symbol"/>
            </a:endParaRPr>
          </a:p>
          <a:p>
            <a:endParaRPr lang="ru-RU" dirty="0"/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813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6093296"/>
            <a:ext cx="695325" cy="457200"/>
          </a:xfrm>
          <a:prstGeom prst="rect">
            <a:avLst/>
          </a:prstGeom>
          <a:noFill/>
        </p:spPr>
      </p:pic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88640"/>
            <a:ext cx="8100392" cy="6059760"/>
          </a:xfrm>
        </p:spPr>
        <p:txBody>
          <a:bodyPr/>
          <a:lstStyle/>
          <a:p>
            <a:r>
              <a:rPr lang="ru-RU" dirty="0" smtClean="0"/>
              <a:t>Время оборота при данном маршруте равно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Время ездки при данном маршруте равно</a:t>
            </a:r>
            <a:endParaRPr lang="ru-RU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3284984"/>
            <a:ext cx="1771650" cy="800100"/>
          </a:xfrm>
          <a:prstGeom prst="rect">
            <a:avLst/>
          </a:prstGeom>
          <a:noFill/>
        </p:spPr>
      </p:pic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5445224"/>
            <a:ext cx="2038350" cy="800100"/>
          </a:xfrm>
          <a:prstGeom prst="rect">
            <a:avLst/>
          </a:prstGeom>
          <a:noFill/>
        </p:spPr>
      </p:pic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5301208"/>
            <a:ext cx="2028825" cy="800100"/>
          </a:xfrm>
          <a:prstGeom prst="rect">
            <a:avLst/>
          </a:prstGeom>
          <a:noFill/>
        </p:spPr>
      </p:pic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4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3501008"/>
            <a:ext cx="523875" cy="409575"/>
          </a:xfrm>
          <a:prstGeom prst="rect">
            <a:avLst/>
          </a:prstGeom>
          <a:noFill/>
        </p:spPr>
      </p:pic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 rot="5400000">
            <a:off x="4031940" y="4185084"/>
            <a:ext cx="1296144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7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1124744"/>
            <a:ext cx="2466975" cy="1076325"/>
          </a:xfrm>
          <a:prstGeom prst="rect">
            <a:avLst/>
          </a:prstGeom>
          <a:noFill/>
        </p:spPr>
      </p:pic>
      <p:sp>
        <p:nvSpPr>
          <p:cNvPr id="47119" name="Rectangle 15"/>
          <p:cNvSpPr>
            <a:spLocks noChangeArrowheads="1"/>
          </p:cNvSpPr>
          <p:nvPr/>
        </p:nvSpPr>
        <p:spPr bwMode="auto">
          <a:xfrm>
            <a:off x="0" y="15335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3501008"/>
            <a:ext cx="1066800" cy="381000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КОЛЬЦЕВЫЕ МАРШРУТЫ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85796" y="1124744"/>
            <a:ext cx="8258204" cy="505461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Кольцевой маршрут представляет собой замкнутый контур, который образуется при движении автомобилей через ряд погрузочных и разгрузочных пунктов. Пункт начала маршрута является его конечным пунктом.</a:t>
            </a:r>
          </a:p>
          <a:p>
            <a:endParaRPr lang="ru-RU" dirty="0" smtClean="0"/>
          </a:p>
          <a:p>
            <a:r>
              <a:rPr lang="ru-RU" dirty="0" smtClean="0"/>
              <a:t>В зависимости от взаимного расположения грузовых пунктов и транспортных связей схемы маршрутов могут иметь различный вид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0"/>
            <a:ext cx="7314016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Схемы кольцевых маршрутов</a:t>
            </a:r>
            <a:endParaRPr lang="ru-RU" dirty="0"/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>
            <a:off x="1835696" y="1304764"/>
            <a:ext cx="1368000" cy="0"/>
          </a:xfrm>
          <a:prstGeom prst="line">
            <a:avLst/>
          </a:prstGeom>
          <a:ln w="127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2"/>
            <a:endCxn id="6" idx="0"/>
          </p:cNvCxnSpPr>
          <p:nvPr/>
        </p:nvCxnSpPr>
        <p:spPr>
          <a:xfrm>
            <a:off x="3383868" y="1484784"/>
            <a:ext cx="0" cy="864096"/>
          </a:xfrm>
          <a:prstGeom prst="straightConnector1">
            <a:avLst/>
          </a:prstGeom>
          <a:ln w="127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" idx="1"/>
            <a:endCxn id="7" idx="3"/>
          </p:cNvCxnSpPr>
          <p:nvPr/>
        </p:nvCxnSpPr>
        <p:spPr>
          <a:xfrm flipH="1">
            <a:off x="1835696" y="2528900"/>
            <a:ext cx="1368152" cy="0"/>
          </a:xfrm>
          <a:prstGeom prst="straightConnector1">
            <a:avLst/>
          </a:prstGeom>
          <a:ln w="127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0"/>
            <a:endCxn id="4" idx="2"/>
          </p:cNvCxnSpPr>
          <p:nvPr/>
        </p:nvCxnSpPr>
        <p:spPr>
          <a:xfrm flipV="1">
            <a:off x="1655676" y="1484784"/>
            <a:ext cx="0" cy="864096"/>
          </a:xfrm>
          <a:prstGeom prst="straightConnector1">
            <a:avLst/>
          </a:prstGeom>
          <a:ln w="127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Правая круглая скобка 17"/>
          <p:cNvSpPr/>
          <p:nvPr/>
        </p:nvSpPr>
        <p:spPr>
          <a:xfrm>
            <a:off x="3491880" y="1124744"/>
            <a:ext cx="432048" cy="1584176"/>
          </a:xfrm>
          <a:prstGeom prst="rightBracket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авая круглая скобка 21"/>
          <p:cNvSpPr/>
          <p:nvPr/>
        </p:nvSpPr>
        <p:spPr>
          <a:xfrm rot="5400000">
            <a:off x="2267744" y="1772816"/>
            <a:ext cx="504056" cy="2088232"/>
          </a:xfrm>
          <a:prstGeom prst="rightBracket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03848" y="2348880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</a:p>
        </p:txBody>
      </p:sp>
      <p:sp>
        <p:nvSpPr>
          <p:cNvPr id="23" name="Правая круглая скобка 22"/>
          <p:cNvSpPr/>
          <p:nvPr/>
        </p:nvSpPr>
        <p:spPr>
          <a:xfrm flipH="1" flipV="1">
            <a:off x="1115616" y="1196752"/>
            <a:ext cx="504056" cy="1440160"/>
          </a:xfrm>
          <a:prstGeom prst="rightBracket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Левая круглая скобка 23"/>
          <p:cNvSpPr/>
          <p:nvPr/>
        </p:nvSpPr>
        <p:spPr>
          <a:xfrm rot="5400000">
            <a:off x="2267744" y="-27384"/>
            <a:ext cx="432048" cy="2016224"/>
          </a:xfrm>
          <a:prstGeom prst="leftBracket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2348880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1124744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1124744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</a:t>
            </a:r>
          </a:p>
        </p:txBody>
      </p:sp>
      <p:pic>
        <p:nvPicPr>
          <p:cNvPr id="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692696"/>
            <a:ext cx="690136" cy="385192"/>
          </a:xfrm>
          <a:prstGeom prst="rect">
            <a:avLst/>
          </a:prstGeom>
          <a:noFill/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3068960"/>
            <a:ext cx="645072" cy="360040"/>
          </a:xfrm>
          <a:prstGeom prst="rect">
            <a:avLst/>
          </a:prstGeom>
          <a:noFill/>
        </p:spPr>
      </p:pic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2420888"/>
            <a:ext cx="855095" cy="432048"/>
          </a:xfrm>
          <a:prstGeom prst="rect">
            <a:avLst/>
          </a:prstGeom>
          <a:noFill/>
        </p:spPr>
      </p:pic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1628800"/>
            <a:ext cx="314325" cy="409575"/>
          </a:xfrm>
          <a:prstGeom prst="rect">
            <a:avLst/>
          </a:prstGeom>
          <a:noFill/>
        </p:spPr>
      </p:pic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5652120" y="1052736"/>
            <a:ext cx="0" cy="2160240"/>
          </a:xfrm>
          <a:prstGeom prst="line">
            <a:avLst/>
          </a:prstGeom>
          <a:ln w="6350"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5076056" y="2420888"/>
            <a:ext cx="2664296" cy="0"/>
          </a:xfrm>
          <a:prstGeom prst="line">
            <a:avLst/>
          </a:prstGeom>
          <a:ln w="6350"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076056" y="2420888"/>
            <a:ext cx="576064" cy="792088"/>
          </a:xfrm>
          <a:prstGeom prst="line">
            <a:avLst/>
          </a:prstGeom>
          <a:ln w="9525"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5652120" y="1052736"/>
            <a:ext cx="2088232" cy="1368152"/>
          </a:xfrm>
          <a:prstGeom prst="line">
            <a:avLst/>
          </a:prstGeom>
          <a:ln w="6350"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" name="Дуга 48"/>
          <p:cNvSpPr/>
          <p:nvPr/>
        </p:nvSpPr>
        <p:spPr>
          <a:xfrm>
            <a:off x="3779912" y="980728"/>
            <a:ext cx="3960440" cy="2880320"/>
          </a:xfrm>
          <a:prstGeom prst="arc">
            <a:avLst>
              <a:gd name="adj1" fmla="val 15912804"/>
              <a:gd name="adj2" fmla="val 0"/>
            </a:avLst>
          </a:prstGeom>
          <a:ln w="9525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олилиния 51"/>
          <p:cNvSpPr/>
          <p:nvPr/>
        </p:nvSpPr>
        <p:spPr>
          <a:xfrm>
            <a:off x="4972595" y="2390503"/>
            <a:ext cx="670559" cy="809897"/>
          </a:xfrm>
          <a:custGeom>
            <a:avLst/>
            <a:gdLst>
              <a:gd name="connsiteX0" fmla="*/ 95794 w 670559"/>
              <a:gd name="connsiteY0" fmla="*/ 0 h 809897"/>
              <a:gd name="connsiteX1" fmla="*/ 95794 w 670559"/>
              <a:gd name="connsiteY1" fmla="*/ 561703 h 809897"/>
              <a:gd name="connsiteX2" fmla="*/ 670559 w 670559"/>
              <a:gd name="connsiteY2" fmla="*/ 809897 h 809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0559" h="809897">
                <a:moveTo>
                  <a:pt x="95794" y="0"/>
                </a:moveTo>
                <a:cubicBezTo>
                  <a:pt x="47897" y="213360"/>
                  <a:pt x="0" y="426720"/>
                  <a:pt x="95794" y="561703"/>
                </a:cubicBezTo>
                <a:cubicBezTo>
                  <a:pt x="191588" y="696686"/>
                  <a:pt x="431073" y="753291"/>
                  <a:pt x="670559" y="809897"/>
                </a:cubicBezTo>
              </a:path>
            </a:pathLst>
          </a:custGeom>
          <a:ln w="63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олилиния 52"/>
          <p:cNvSpPr/>
          <p:nvPr/>
        </p:nvSpPr>
        <p:spPr>
          <a:xfrm>
            <a:off x="5643155" y="1071154"/>
            <a:ext cx="369006" cy="2142309"/>
          </a:xfrm>
          <a:custGeom>
            <a:avLst/>
            <a:gdLst>
              <a:gd name="connsiteX0" fmla="*/ 0 w 759823"/>
              <a:gd name="connsiteY0" fmla="*/ 0 h 2142309"/>
              <a:gd name="connsiteX1" fmla="*/ 757646 w 759823"/>
              <a:gd name="connsiteY1" fmla="*/ 1201783 h 2142309"/>
              <a:gd name="connsiteX2" fmla="*/ 13063 w 759823"/>
              <a:gd name="connsiteY2" fmla="*/ 2142309 h 2142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9823" h="2142309">
                <a:moveTo>
                  <a:pt x="0" y="0"/>
                </a:moveTo>
                <a:cubicBezTo>
                  <a:pt x="377734" y="422366"/>
                  <a:pt x="755469" y="844732"/>
                  <a:pt x="757646" y="1201783"/>
                </a:cubicBezTo>
                <a:cubicBezTo>
                  <a:pt x="759823" y="1558835"/>
                  <a:pt x="386443" y="1850572"/>
                  <a:pt x="13063" y="2142309"/>
                </a:cubicBezTo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олилиния 53"/>
          <p:cNvSpPr/>
          <p:nvPr/>
        </p:nvSpPr>
        <p:spPr>
          <a:xfrm>
            <a:off x="5068389" y="2074817"/>
            <a:ext cx="2638697" cy="328749"/>
          </a:xfrm>
          <a:custGeom>
            <a:avLst/>
            <a:gdLst>
              <a:gd name="connsiteX0" fmla="*/ 0 w 2638697"/>
              <a:gd name="connsiteY0" fmla="*/ 315686 h 328749"/>
              <a:gd name="connsiteX1" fmla="*/ 1136468 w 2638697"/>
              <a:gd name="connsiteY1" fmla="*/ 2177 h 328749"/>
              <a:gd name="connsiteX2" fmla="*/ 2638697 w 2638697"/>
              <a:gd name="connsiteY2" fmla="*/ 328749 h 328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38697" h="328749">
                <a:moveTo>
                  <a:pt x="0" y="315686"/>
                </a:moveTo>
                <a:cubicBezTo>
                  <a:pt x="348342" y="157843"/>
                  <a:pt x="696685" y="0"/>
                  <a:pt x="1136468" y="2177"/>
                </a:cubicBezTo>
                <a:cubicBezTo>
                  <a:pt x="1576251" y="4354"/>
                  <a:pt x="2375263" y="217715"/>
                  <a:pt x="2638697" y="328749"/>
                </a:cubicBezTo>
              </a:path>
            </a:pathLst>
          </a:custGeom>
          <a:ln w="28575"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5292080" y="692696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5652120" y="3212976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4716016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774035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</a:t>
            </a:r>
          </a:p>
        </p:txBody>
      </p:sp>
      <p:pic>
        <p:nvPicPr>
          <p:cNvPr id="5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2420888"/>
            <a:ext cx="690136" cy="385192"/>
          </a:xfrm>
          <a:prstGeom prst="rect">
            <a:avLst/>
          </a:prstGeom>
          <a:noFill/>
        </p:spPr>
      </p:pic>
      <p:pic>
        <p:nvPicPr>
          <p:cNvPr id="6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1772816"/>
            <a:ext cx="645072" cy="360040"/>
          </a:xfrm>
          <a:prstGeom prst="rect">
            <a:avLst/>
          </a:prstGeom>
          <a:noFill/>
        </p:spPr>
      </p:pic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83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2780928"/>
            <a:ext cx="385159" cy="360040"/>
          </a:xfrm>
          <a:prstGeom prst="rect">
            <a:avLst/>
          </a:prstGeom>
          <a:noFill/>
        </p:spPr>
      </p:pic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86" name="Picture 1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980728"/>
            <a:ext cx="438150" cy="409575"/>
          </a:xfrm>
          <a:prstGeom prst="rect">
            <a:avLst/>
          </a:prstGeom>
          <a:noFill/>
        </p:spPr>
      </p:pic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 flipV="1">
            <a:off x="1403648" y="4437112"/>
            <a:ext cx="1152128" cy="504056"/>
          </a:xfrm>
          <a:prstGeom prst="line">
            <a:avLst/>
          </a:prstGeom>
          <a:ln w="6350"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555776" y="4437112"/>
            <a:ext cx="1656184" cy="0"/>
          </a:xfrm>
          <a:prstGeom prst="line">
            <a:avLst/>
          </a:prstGeom>
          <a:ln w="6350"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4211960" y="4437112"/>
            <a:ext cx="1296144" cy="864096"/>
          </a:xfrm>
          <a:prstGeom prst="line">
            <a:avLst/>
          </a:prstGeom>
          <a:ln w="6350"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H="1">
            <a:off x="3563888" y="5301208"/>
            <a:ext cx="1944216" cy="792088"/>
          </a:xfrm>
          <a:prstGeom prst="line">
            <a:avLst/>
          </a:prstGeom>
          <a:ln w="6350"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flipH="1" flipV="1">
            <a:off x="1907704" y="6021288"/>
            <a:ext cx="1656184" cy="72008"/>
          </a:xfrm>
          <a:prstGeom prst="line">
            <a:avLst/>
          </a:prstGeom>
          <a:ln w="6350"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flipH="1" flipV="1">
            <a:off x="1403648" y="4941168"/>
            <a:ext cx="504056" cy="1080120"/>
          </a:xfrm>
          <a:prstGeom prst="line">
            <a:avLst/>
          </a:prstGeom>
          <a:ln w="6350"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7" name="Полилиния 86"/>
          <p:cNvSpPr/>
          <p:nvPr/>
        </p:nvSpPr>
        <p:spPr>
          <a:xfrm>
            <a:off x="1384663" y="4073434"/>
            <a:ext cx="2808514" cy="851263"/>
          </a:xfrm>
          <a:custGeom>
            <a:avLst/>
            <a:gdLst>
              <a:gd name="connsiteX0" fmla="*/ 0 w 2808514"/>
              <a:gd name="connsiteY0" fmla="*/ 851263 h 851263"/>
              <a:gd name="connsiteX1" fmla="*/ 444137 w 2808514"/>
              <a:gd name="connsiteY1" fmla="*/ 302623 h 851263"/>
              <a:gd name="connsiteX2" fmla="*/ 1110343 w 2808514"/>
              <a:gd name="connsiteY2" fmla="*/ 354875 h 851263"/>
              <a:gd name="connsiteX3" fmla="*/ 1110343 w 2808514"/>
              <a:gd name="connsiteY3" fmla="*/ 354875 h 851263"/>
              <a:gd name="connsiteX4" fmla="*/ 1998617 w 2808514"/>
              <a:gd name="connsiteY4" fmla="*/ 2177 h 851263"/>
              <a:gd name="connsiteX5" fmla="*/ 2808514 w 2808514"/>
              <a:gd name="connsiteY5" fmla="*/ 341812 h 851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08514" h="851263">
                <a:moveTo>
                  <a:pt x="0" y="851263"/>
                </a:moveTo>
                <a:cubicBezTo>
                  <a:pt x="129540" y="618308"/>
                  <a:pt x="259080" y="385354"/>
                  <a:pt x="444137" y="302623"/>
                </a:cubicBezTo>
                <a:cubicBezTo>
                  <a:pt x="629194" y="219892"/>
                  <a:pt x="1110343" y="354875"/>
                  <a:pt x="1110343" y="354875"/>
                </a:cubicBezTo>
                <a:lnTo>
                  <a:pt x="1110343" y="354875"/>
                </a:lnTo>
                <a:cubicBezTo>
                  <a:pt x="1258389" y="296092"/>
                  <a:pt x="1715589" y="4354"/>
                  <a:pt x="1998617" y="2177"/>
                </a:cubicBezTo>
                <a:cubicBezTo>
                  <a:pt x="2281645" y="0"/>
                  <a:pt x="2808514" y="341812"/>
                  <a:pt x="2808514" y="341812"/>
                </a:cubicBezTo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олилиния 88"/>
          <p:cNvSpPr/>
          <p:nvPr/>
        </p:nvSpPr>
        <p:spPr>
          <a:xfrm>
            <a:off x="4206240" y="4415246"/>
            <a:ext cx="1293223" cy="875211"/>
          </a:xfrm>
          <a:custGeom>
            <a:avLst/>
            <a:gdLst>
              <a:gd name="connsiteX0" fmla="*/ 0 w 1293223"/>
              <a:gd name="connsiteY0" fmla="*/ 0 h 875211"/>
              <a:gd name="connsiteX1" fmla="*/ 901337 w 1293223"/>
              <a:gd name="connsiteY1" fmla="*/ 222068 h 875211"/>
              <a:gd name="connsiteX2" fmla="*/ 1293223 w 1293223"/>
              <a:gd name="connsiteY2" fmla="*/ 875211 h 875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93223" h="875211">
                <a:moveTo>
                  <a:pt x="0" y="0"/>
                </a:moveTo>
                <a:cubicBezTo>
                  <a:pt x="342900" y="38100"/>
                  <a:pt x="685800" y="76200"/>
                  <a:pt x="901337" y="222068"/>
                </a:cubicBezTo>
                <a:cubicBezTo>
                  <a:pt x="1116874" y="367936"/>
                  <a:pt x="1205048" y="621573"/>
                  <a:pt x="1293223" y="875211"/>
                </a:cubicBezTo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олилиния 90"/>
          <p:cNvSpPr/>
          <p:nvPr/>
        </p:nvSpPr>
        <p:spPr>
          <a:xfrm>
            <a:off x="1894114" y="5277394"/>
            <a:ext cx="3618412" cy="1029789"/>
          </a:xfrm>
          <a:custGeom>
            <a:avLst/>
            <a:gdLst>
              <a:gd name="connsiteX0" fmla="*/ 3618412 w 3618412"/>
              <a:gd name="connsiteY0" fmla="*/ 0 h 1029789"/>
              <a:gd name="connsiteX1" fmla="*/ 2899955 w 3618412"/>
              <a:gd name="connsiteY1" fmla="*/ 692332 h 1029789"/>
              <a:gd name="connsiteX2" fmla="*/ 1685109 w 3618412"/>
              <a:gd name="connsiteY2" fmla="*/ 809897 h 1029789"/>
              <a:gd name="connsiteX3" fmla="*/ 744583 w 3618412"/>
              <a:gd name="connsiteY3" fmla="*/ 1018903 h 1029789"/>
              <a:gd name="connsiteX4" fmla="*/ 0 w 3618412"/>
              <a:gd name="connsiteY4" fmla="*/ 744583 h 102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8412" h="1029789">
                <a:moveTo>
                  <a:pt x="3618412" y="0"/>
                </a:moveTo>
                <a:cubicBezTo>
                  <a:pt x="3420292" y="278674"/>
                  <a:pt x="3222172" y="557349"/>
                  <a:pt x="2899955" y="692332"/>
                </a:cubicBezTo>
                <a:cubicBezTo>
                  <a:pt x="2577738" y="827315"/>
                  <a:pt x="2044338" y="755469"/>
                  <a:pt x="1685109" y="809897"/>
                </a:cubicBezTo>
                <a:cubicBezTo>
                  <a:pt x="1325880" y="864325"/>
                  <a:pt x="1025435" y="1029789"/>
                  <a:pt x="744583" y="1018903"/>
                </a:cubicBezTo>
                <a:cubicBezTo>
                  <a:pt x="463731" y="1008017"/>
                  <a:pt x="231865" y="876300"/>
                  <a:pt x="0" y="744583"/>
                </a:cubicBezTo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Полилиния 91"/>
          <p:cNvSpPr/>
          <p:nvPr/>
        </p:nvSpPr>
        <p:spPr>
          <a:xfrm>
            <a:off x="1217023" y="4911634"/>
            <a:ext cx="677091" cy="1097280"/>
          </a:xfrm>
          <a:custGeom>
            <a:avLst/>
            <a:gdLst>
              <a:gd name="connsiteX0" fmla="*/ 677091 w 677091"/>
              <a:gd name="connsiteY0" fmla="*/ 1097280 h 1097280"/>
              <a:gd name="connsiteX1" fmla="*/ 89263 w 677091"/>
              <a:gd name="connsiteY1" fmla="*/ 640080 h 1097280"/>
              <a:gd name="connsiteX2" fmla="*/ 141514 w 677091"/>
              <a:gd name="connsiteY2" fmla="*/ 0 h 109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7091" h="1097280">
                <a:moveTo>
                  <a:pt x="677091" y="1097280"/>
                </a:moveTo>
                <a:cubicBezTo>
                  <a:pt x="427808" y="960120"/>
                  <a:pt x="178526" y="822960"/>
                  <a:pt x="89263" y="640080"/>
                </a:cubicBezTo>
                <a:cubicBezTo>
                  <a:pt x="0" y="457200"/>
                  <a:pt x="70757" y="228600"/>
                  <a:pt x="141514" y="0"/>
                </a:cubicBezTo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4" name="Прямая со стрелкой 93"/>
          <p:cNvCxnSpPr/>
          <p:nvPr/>
        </p:nvCxnSpPr>
        <p:spPr>
          <a:xfrm>
            <a:off x="2555776" y="3861048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2267744" y="3933056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4211960" y="3933056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5580112" y="5085184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</a:p>
        </p:txBody>
      </p:sp>
      <p:sp>
        <p:nvSpPr>
          <p:cNvPr id="100" name="Прямоугольник 99"/>
          <p:cNvSpPr/>
          <p:nvPr/>
        </p:nvSpPr>
        <p:spPr>
          <a:xfrm>
            <a:off x="3491880" y="6237312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1475656" y="6165304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</a:p>
        </p:txBody>
      </p:sp>
      <p:sp>
        <p:nvSpPr>
          <p:cNvPr id="102" name="Прямоугольник 101"/>
          <p:cNvSpPr/>
          <p:nvPr/>
        </p:nvSpPr>
        <p:spPr>
          <a:xfrm>
            <a:off x="971600" y="4509120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Условие целесообразности кольцевой схемы, в первую очередь, заключается в том, чтобы суммарный пробег с грузом за оборот на маршруте (</a:t>
            </a:r>
            <a:r>
              <a:rPr lang="ru-RU" dirty="0" smtClean="0">
                <a:sym typeface="Symbol"/>
              </a:rPr>
              <a:t></a:t>
            </a:r>
            <a:r>
              <a:rPr lang="ru-RU" i="1" dirty="0" err="1" smtClean="0"/>
              <a:t>l</a:t>
            </a:r>
            <a:r>
              <a:rPr lang="ru-RU" dirty="0" err="1" smtClean="0"/>
              <a:t>г</a:t>
            </a:r>
            <a:r>
              <a:rPr lang="ru-RU" baseline="-25000" dirty="0" err="1" smtClean="0"/>
              <a:t>е</a:t>
            </a:r>
            <a:r>
              <a:rPr lang="ru-RU" dirty="0" smtClean="0"/>
              <a:t>) был больше суммы холостых пробегов (</a:t>
            </a:r>
            <a:r>
              <a:rPr lang="ru-RU" dirty="0" smtClean="0">
                <a:sym typeface="Symbol"/>
              </a:rPr>
              <a:t></a:t>
            </a:r>
            <a:r>
              <a:rPr lang="ru-RU" i="1" dirty="0" err="1" smtClean="0"/>
              <a:t>l</a:t>
            </a:r>
            <a:r>
              <a:rPr lang="ru-RU" dirty="0" err="1" smtClean="0"/>
              <a:t>х</a:t>
            </a:r>
            <a:r>
              <a:rPr lang="ru-RU" dirty="0" smtClean="0"/>
              <a:t>) за тот же оборот, т.е.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>
                <a:sym typeface="Symbol"/>
              </a:rPr>
              <a:t>                        </a:t>
            </a:r>
            <a:r>
              <a:rPr lang="ru-RU" i="1" dirty="0" err="1" smtClean="0"/>
              <a:t>l</a:t>
            </a:r>
            <a:r>
              <a:rPr lang="ru-RU" dirty="0" err="1" smtClean="0"/>
              <a:t>г</a:t>
            </a:r>
            <a:r>
              <a:rPr lang="ru-RU" baseline="-25000" dirty="0" err="1" smtClean="0"/>
              <a:t>е</a:t>
            </a:r>
            <a:r>
              <a:rPr lang="ru-RU" i="1" baseline="-25000" dirty="0" err="1" smtClean="0"/>
              <a:t>i</a:t>
            </a:r>
            <a:r>
              <a:rPr lang="ru-RU" dirty="0" smtClean="0"/>
              <a:t> </a:t>
            </a:r>
            <a:r>
              <a:rPr lang="ru-RU" dirty="0" smtClean="0">
                <a:sym typeface="Symbol"/>
              </a:rPr>
              <a:t></a:t>
            </a:r>
            <a:r>
              <a:rPr lang="ru-RU" dirty="0" smtClean="0"/>
              <a:t> </a:t>
            </a:r>
            <a:r>
              <a:rPr lang="ru-RU" dirty="0" smtClean="0">
                <a:sym typeface="Symbol"/>
              </a:rPr>
              <a:t></a:t>
            </a:r>
            <a:r>
              <a:rPr lang="ru-RU" i="1" dirty="0" err="1" smtClean="0"/>
              <a:t>l</a:t>
            </a:r>
            <a:r>
              <a:rPr lang="ru-RU" dirty="0" err="1" smtClean="0"/>
              <a:t>х</a:t>
            </a:r>
            <a:r>
              <a:rPr lang="ru-RU" i="1" baseline="-25000" dirty="0" err="1" smtClean="0"/>
              <a:t>j</a:t>
            </a:r>
            <a:r>
              <a:rPr lang="ru-RU" dirty="0" smtClean="0"/>
              <a:t>                                                          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412776"/>
            <a:ext cx="7498080" cy="48006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Время оборота на кольцевом маршруте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en-US" baseline="-25000" dirty="0" smtClean="0"/>
              <a:t>   </a:t>
            </a:r>
            <a:r>
              <a:rPr lang="en-US" i="1" baseline="-25000" dirty="0" smtClean="0"/>
              <a:t>    </a:t>
            </a:r>
            <a:endParaRPr lang="ru-RU" dirty="0" smtClean="0"/>
          </a:p>
          <a:p>
            <a:pPr algn="r">
              <a:buNone/>
            </a:pPr>
            <a:r>
              <a:rPr lang="ru-RU" b="1" baseline="-25000" dirty="0" smtClean="0"/>
              <a:t>                                                                                       </a:t>
            </a:r>
            <a:endParaRPr lang="ru-RU" b="1" dirty="0" smtClean="0"/>
          </a:p>
          <a:p>
            <a:pPr>
              <a:buNone/>
            </a:pPr>
            <a:r>
              <a:rPr lang="ru-RU" baseline="30000" dirty="0" smtClean="0"/>
              <a:t>                                                                                      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где </a:t>
            </a:r>
            <a:r>
              <a:rPr lang="ru-RU" i="1" dirty="0" err="1" smtClean="0"/>
              <a:t>n</a:t>
            </a:r>
            <a:r>
              <a:rPr lang="ru-RU" dirty="0" smtClean="0"/>
              <a:t> – число ездок за оборот;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i="1" dirty="0" err="1" smtClean="0"/>
              <a:t>m</a:t>
            </a:r>
            <a:r>
              <a:rPr lang="ru-RU" dirty="0" smtClean="0"/>
              <a:t> – количество холостых пробегов за оборот;</a:t>
            </a:r>
          </a:p>
          <a:p>
            <a:pPr>
              <a:buNone/>
            </a:pPr>
            <a:r>
              <a:rPr lang="ru-RU" i="1" dirty="0" smtClean="0"/>
              <a:t>      </a:t>
            </a:r>
            <a:r>
              <a:rPr lang="en-US" i="1" dirty="0" err="1" smtClean="0"/>
              <a:t>i</a:t>
            </a:r>
            <a:r>
              <a:rPr lang="ru-RU" dirty="0" smtClean="0"/>
              <a:t>= 1, </a:t>
            </a:r>
            <a:r>
              <a:rPr lang="en-US" i="1" dirty="0" smtClean="0"/>
              <a:t>n</a:t>
            </a:r>
            <a:r>
              <a:rPr lang="ru-RU" dirty="0" smtClean="0"/>
              <a:t>; </a:t>
            </a:r>
            <a:r>
              <a:rPr lang="ru-RU" i="1" dirty="0" smtClean="0"/>
              <a:t> </a:t>
            </a:r>
            <a:r>
              <a:rPr lang="en-US" i="1" dirty="0" smtClean="0"/>
              <a:t>j</a:t>
            </a:r>
            <a:r>
              <a:rPr lang="ru-RU" dirty="0" smtClean="0"/>
              <a:t>= 1, </a:t>
            </a:r>
            <a:r>
              <a:rPr lang="en-US" i="1" dirty="0" smtClean="0"/>
              <a:t>m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9" name="Рисунок 8" descr="Безымянный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1843637"/>
            <a:ext cx="6264696" cy="223343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129" y="785794"/>
            <a:ext cx="9059870" cy="6072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00100" y="714356"/>
            <a:ext cx="73664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Радиальные маршруты доставки грузов</a:t>
            </a:r>
            <a:endParaRPr lang="ru-RU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052736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Маршруты по своей сути это транспортные схемы движения автомобилей при перевозке грузов. С другой стороны каждый маршрут – путь следования подвижного состава от начального до начального пункта.</a:t>
            </a:r>
          </a:p>
          <a:p>
            <a:r>
              <a:rPr lang="ru-RU" dirty="0" smtClean="0"/>
              <a:t> Поэтому длина маршрута (</a:t>
            </a:r>
            <a:r>
              <a:rPr lang="ru-RU" i="1" dirty="0" err="1" smtClean="0"/>
              <a:t>l</a:t>
            </a:r>
            <a:r>
              <a:rPr lang="ru-RU" baseline="-25000" dirty="0" err="1" smtClean="0"/>
              <a:t>м</a:t>
            </a:r>
            <a:r>
              <a:rPr lang="ru-RU" dirty="0" smtClean="0"/>
              <a:t>) складывается из расстояния проходимого автомобилем от первого пункта погрузки до последнего пункта разгрузки, расположенных на данной транспортной схеме, и расстояния проходимого при возвращении в первоначальный пункт погрузки.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Радиальные маршруты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сложная система, которая состоит из центрального пункта и нескольких периферийных пунктов.</a:t>
            </a:r>
          </a:p>
          <a:p>
            <a:r>
              <a:rPr lang="ru-RU" dirty="0" smtClean="0"/>
              <a:t>Ветви радиального маршрута по своей конфигурации могут соответствовать маятниковым схемам различного вида и кольцевым схемам.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644650" y="274638"/>
            <a:ext cx="7499350" cy="1143000"/>
          </a:xfrm>
        </p:spPr>
        <p:txBody>
          <a:bodyPr/>
          <a:lstStyle/>
          <a:p>
            <a:r>
              <a:rPr lang="ru-RU" dirty="0" smtClean="0"/>
              <a:t>Схемы радиальных маршрутов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3356992"/>
            <a:ext cx="36004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</p:txBody>
      </p:sp>
      <p:sp>
        <p:nvSpPr>
          <p:cNvPr id="5" name="Дуга 4"/>
          <p:cNvSpPr/>
          <p:nvPr/>
        </p:nvSpPr>
        <p:spPr>
          <a:xfrm>
            <a:off x="1259632" y="2204864"/>
            <a:ext cx="1584176" cy="2304256"/>
          </a:xfrm>
          <a:prstGeom prst="arc">
            <a:avLst>
              <a:gd name="adj1" fmla="val 16162046"/>
              <a:gd name="adj2" fmla="val 0"/>
            </a:avLst>
          </a:prstGeom>
          <a:ln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уга 6"/>
          <p:cNvSpPr/>
          <p:nvPr/>
        </p:nvSpPr>
        <p:spPr>
          <a:xfrm flipH="1" flipV="1">
            <a:off x="2051720" y="1124744"/>
            <a:ext cx="1584176" cy="2232248"/>
          </a:xfrm>
          <a:prstGeom prst="arc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Users\User\Desktop\Безымянный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084459">
            <a:off x="1840691" y="3881617"/>
            <a:ext cx="1234497" cy="1234497"/>
          </a:xfrm>
          <a:prstGeom prst="rect">
            <a:avLst/>
          </a:prstGeom>
          <a:noFill/>
        </p:spPr>
      </p:pic>
      <p:pic>
        <p:nvPicPr>
          <p:cNvPr id="1029" name="Picture 5" descr="C:\Users\User\Desktop\Безымянный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189748">
            <a:off x="3148175" y="2146295"/>
            <a:ext cx="883741" cy="1159910"/>
          </a:xfrm>
          <a:prstGeom prst="rect">
            <a:avLst/>
          </a:prstGeom>
          <a:noFill/>
        </p:spPr>
      </p:pic>
      <p:cxnSp>
        <p:nvCxnSpPr>
          <p:cNvPr id="22" name="Прямая соединительная линия 21"/>
          <p:cNvCxnSpPr>
            <a:stCxn id="5" idx="0"/>
            <a:endCxn id="5" idx="2"/>
          </p:cNvCxnSpPr>
          <p:nvPr/>
        </p:nvCxnSpPr>
        <p:spPr>
          <a:xfrm>
            <a:off x="2039001" y="2205013"/>
            <a:ext cx="804807" cy="1151979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1979712" y="3789040"/>
            <a:ext cx="864096" cy="1008112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3275856" y="2204864"/>
            <a:ext cx="720080" cy="1080120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547664" y="206084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РП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3347864" y="3356992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4067944" y="1988840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1619672" y="4509120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804248" y="3356992"/>
            <a:ext cx="36004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</p:txBody>
      </p:sp>
      <p:pic>
        <p:nvPicPr>
          <p:cNvPr id="40" name="Picture 3" descr="C:\Users\User\Desktop\Безымянный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975808" flipH="1" flipV="1">
            <a:off x="5550539" y="2092781"/>
            <a:ext cx="1268098" cy="1268098"/>
          </a:xfrm>
          <a:prstGeom prst="rect">
            <a:avLst/>
          </a:prstGeom>
          <a:noFill/>
        </p:spPr>
      </p:pic>
      <p:sp>
        <p:nvSpPr>
          <p:cNvPr id="41" name="Дуга 40"/>
          <p:cNvSpPr/>
          <p:nvPr/>
        </p:nvSpPr>
        <p:spPr>
          <a:xfrm rot="3338565" flipH="1" flipV="1">
            <a:off x="6440874" y="3310524"/>
            <a:ext cx="1548771" cy="2156444"/>
          </a:xfrm>
          <a:prstGeom prst="arc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V="1">
            <a:off x="6300192" y="3717032"/>
            <a:ext cx="504056" cy="1296144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" name="Дуга 48"/>
          <p:cNvSpPr/>
          <p:nvPr/>
        </p:nvSpPr>
        <p:spPr>
          <a:xfrm rot="3997883">
            <a:off x="5670692" y="4052102"/>
            <a:ext cx="964587" cy="1002126"/>
          </a:xfrm>
          <a:prstGeom prst="arc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Дуга 49"/>
          <p:cNvSpPr/>
          <p:nvPr/>
        </p:nvSpPr>
        <p:spPr>
          <a:xfrm rot="3997883">
            <a:off x="5893095" y="3425397"/>
            <a:ext cx="964587" cy="1002126"/>
          </a:xfrm>
          <a:prstGeom prst="arc">
            <a:avLst/>
          </a:prstGeom>
          <a:ln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1" name="Picture 7" descr="C:\Users\User\Desktop\Безымянный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9379063" flipH="1">
            <a:off x="7278293" y="3530841"/>
            <a:ext cx="812154" cy="1455037"/>
          </a:xfrm>
          <a:prstGeom prst="rect">
            <a:avLst/>
          </a:prstGeom>
          <a:noFill/>
        </p:spPr>
      </p:pic>
      <p:sp>
        <p:nvSpPr>
          <p:cNvPr id="53" name="Дуга 52"/>
          <p:cNvSpPr/>
          <p:nvPr/>
        </p:nvSpPr>
        <p:spPr>
          <a:xfrm rot="13176410">
            <a:off x="7521320" y="1040201"/>
            <a:ext cx="904301" cy="2620530"/>
          </a:xfrm>
          <a:prstGeom prst="arc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единительная линия 54"/>
          <p:cNvCxnSpPr>
            <a:stCxn id="53" idx="2"/>
          </p:cNvCxnSpPr>
          <p:nvPr/>
        </p:nvCxnSpPr>
        <p:spPr>
          <a:xfrm flipH="1">
            <a:off x="7164288" y="2062213"/>
            <a:ext cx="460829" cy="1294779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7524328" y="1628800"/>
            <a:ext cx="747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---</a:t>
            </a:r>
            <a:endParaRPr lang="ru-RU" sz="4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7020272" y="2924944"/>
            <a:ext cx="7473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400" dirty="0" smtClean="0">
                <a:solidFill>
                  <a:srgbClr val="3891A7"/>
                </a:solidFill>
                <a:latin typeface="Times New Roman" pitchFamily="18" charset="0"/>
                <a:cs typeface="Times New Roman" pitchFamily="18" charset="0"/>
              </a:rPr>
              <a:t>---</a:t>
            </a:r>
            <a:endParaRPr lang="ru-RU" sz="4400" dirty="0">
              <a:solidFill>
                <a:srgbClr val="3891A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flipH="1">
            <a:off x="7596336" y="2060848"/>
            <a:ext cx="504056" cy="1296144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7" name="Дуга 66"/>
          <p:cNvSpPr/>
          <p:nvPr/>
        </p:nvSpPr>
        <p:spPr>
          <a:xfrm rot="16488482" flipH="1" flipV="1">
            <a:off x="6370641" y="1634220"/>
            <a:ext cx="2739418" cy="781248"/>
          </a:xfrm>
          <a:prstGeom prst="arc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5436096" y="2060848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РП</a:t>
            </a:r>
            <a:endParaRPr lang="ru-RU" dirty="0"/>
          </a:p>
        </p:txBody>
      </p:sp>
      <p:sp>
        <p:nvSpPr>
          <p:cNvPr id="69" name="TextBox 68"/>
          <p:cNvSpPr txBox="1"/>
          <p:nvPr/>
        </p:nvSpPr>
        <p:spPr>
          <a:xfrm>
            <a:off x="7236296" y="1844824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8172400" y="1844824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7164288" y="3356992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</a:t>
            </a:r>
            <a:endParaRPr lang="ru-RU" dirty="0"/>
          </a:p>
        </p:txBody>
      </p:sp>
      <p:sp>
        <p:nvSpPr>
          <p:cNvPr id="72" name="TextBox 71"/>
          <p:cNvSpPr txBox="1"/>
          <p:nvPr/>
        </p:nvSpPr>
        <p:spPr>
          <a:xfrm>
            <a:off x="7740352" y="3356992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7812360" y="3861048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endParaRPr lang="ru-RU" dirty="0"/>
          </a:p>
        </p:txBody>
      </p:sp>
      <p:sp>
        <p:nvSpPr>
          <p:cNvPr id="74" name="TextBox 73"/>
          <p:cNvSpPr txBox="1"/>
          <p:nvPr/>
        </p:nvSpPr>
        <p:spPr>
          <a:xfrm>
            <a:off x="8244408" y="4437112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75" name="TextBox 74"/>
          <p:cNvSpPr txBox="1"/>
          <p:nvPr/>
        </p:nvSpPr>
        <p:spPr>
          <a:xfrm>
            <a:off x="6660232" y="4221088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endParaRPr lang="ru-RU" dirty="0"/>
          </a:p>
        </p:txBody>
      </p:sp>
      <p:sp>
        <p:nvSpPr>
          <p:cNvPr id="76" name="TextBox 75"/>
          <p:cNvSpPr txBox="1"/>
          <p:nvPr/>
        </p:nvSpPr>
        <p:spPr>
          <a:xfrm>
            <a:off x="5796136" y="4725144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РП</a:t>
            </a: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1259632" y="5733256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 – центральный грузовой пункт (погрузки-разгрузки) схемы;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П, Р, РП – периферийные грузовые пункты погрузки, разгрузки (разгрузки-погрузки)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268760"/>
            <a:ext cx="810039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+mj-lt"/>
                <a:cs typeface="Times New Roman" pitchFamily="18" charset="0"/>
              </a:rPr>
              <a:t>Такие понятия как оборот и его длина не применимы в целом для радиальных транспортных схем. Поэтому с помощью выше приведенных формул можно рассчитать только время оборота (ездки) по каждой ветви, конечно, учитывая при этом ее конфигурацию</a:t>
            </a:r>
            <a:endParaRPr lang="ru-RU" sz="3200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Развозочный</a:t>
            </a:r>
            <a:r>
              <a:rPr lang="ru-RU" dirty="0" smtClean="0"/>
              <a:t> маршрут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2483768" y="1772816"/>
            <a:ext cx="1656184" cy="936104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139952" y="1772816"/>
            <a:ext cx="1296144" cy="648072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4283968" y="2420888"/>
            <a:ext cx="1152128" cy="936104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227179">
            <a:off x="2267293" y="2775588"/>
            <a:ext cx="28815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accent1"/>
                </a:solidFill>
              </a:rPr>
              <a:t>------------</a:t>
            </a:r>
            <a:endParaRPr lang="ru-RU" sz="4000" dirty="0">
              <a:solidFill>
                <a:schemeClr val="accent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15616" y="4653136"/>
            <a:ext cx="78123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 err="1" smtClean="0">
                <a:latin typeface="Times New Roman" pitchFamily="18" charset="0"/>
                <a:cs typeface="Times New Roman" pitchFamily="18" charset="0"/>
              </a:rPr>
              <a:t>Развозочным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 маршрутом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называется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такой кольцевой маршрут, на котором осуществляется доставка грузов по кольцевой схеме в разгрузочные пункты, где оставляется (выгружается часть груза), т.е. происходит постепенная разгрузка автомобиля.)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67744" y="234888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4067944" y="148478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364088" y="2132856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283968" y="328498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dirty="0" smtClean="0"/>
              <a:t>3</a:t>
            </a:r>
            <a:endParaRPr lang="ru-RU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Сборный маршрут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3131840" y="1556792"/>
            <a:ext cx="1008112" cy="1080120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139952" y="1556792"/>
            <a:ext cx="1368152" cy="1512168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4572000" y="3068960"/>
            <a:ext cx="936104" cy="720080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2373469">
            <a:off x="2806342" y="2835074"/>
            <a:ext cx="22629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------------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71800" y="2276872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А1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4139952" y="1268760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А2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5508104" y="292494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А3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3635896" y="32129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259632" y="4941168"/>
            <a:ext cx="75243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Сборным маршрутом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называется кольцевой маршрут, на котором осуществляется постепенная загрузка транспортного средства при прохождении через ряд погрузочных пунктов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Безымянный5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2204864"/>
            <a:ext cx="6092018" cy="165394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31640" y="260648"/>
            <a:ext cx="78123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 практики работы известно, что после исполнения развозки (сборки) по рассматриваемой схеме работы в течение смены или суток могут больше не производится, тогда при расчете времени оборота не нужно учитывать затраты времени на холостой пробег.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Развозочно-сборный</a:t>
            </a:r>
            <a:r>
              <a:rPr lang="ru-RU" dirty="0" smtClean="0"/>
              <a:t> маршрут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3131840" y="1700808"/>
            <a:ext cx="1080120" cy="1008112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11960" y="1700808"/>
            <a:ext cx="2232248" cy="648072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444208" y="2348880"/>
            <a:ext cx="432048" cy="576064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5796136" y="2924944"/>
            <a:ext cx="1008112" cy="432048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18" idx="2"/>
          </p:cNvCxnSpPr>
          <p:nvPr/>
        </p:nvCxnSpPr>
        <p:spPr>
          <a:xfrm>
            <a:off x="3081086" y="2718212"/>
            <a:ext cx="2787058" cy="638780"/>
          </a:xfrm>
          <a:prstGeom prst="line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15816" y="234888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3059832" y="2780928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1340768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В1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995936" y="170080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А1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788024" y="1916832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А2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6372200" y="198884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В2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6804248" y="2708920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В3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6372200" y="2708920"/>
            <a:ext cx="434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А3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5580112" y="3356992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А4В4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187624" y="4221088"/>
            <a:ext cx="75963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 err="1" smtClean="0">
                <a:latin typeface="Times New Roman" pitchFamily="18" charset="0"/>
                <a:cs typeface="Times New Roman" pitchFamily="18" charset="0"/>
              </a:rPr>
              <a:t>Развозочно-сборным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 маршрутом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называется такая разновидность кольцевого маршрута, где при доставке грузов осуществляется разгрузка и одновременно сбор (погрузка) в одних и тех же пунктах. Поэтому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развозочно-сборный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маршрут представляет собой совокупность двух выше рассмотренных маршрутов.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476672"/>
            <a:ext cx="80283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Грузы (развозимые и собираемые), как правило, обеспечивают разное использование грузоподъемности, что должно учитываться при определении величины транспортной работы.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езымянный5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07959" y="2276872"/>
            <a:ext cx="8036041" cy="150516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87624" y="5013176"/>
            <a:ext cx="79563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пв1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затраты времени на погрузку-выгрузку развозимого груза;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пв2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 затраты времени на погрузку-выгрузку собираемого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груза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28672" y="980728"/>
            <a:ext cx="8115328" cy="512605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Время на маршруте (</a:t>
            </a:r>
            <a:r>
              <a:rPr lang="ru-RU" i="1" dirty="0" err="1" smtClean="0"/>
              <a:t>t</a:t>
            </a:r>
            <a:r>
              <a:rPr lang="ru-RU" baseline="-25000" dirty="0" err="1" smtClean="0"/>
              <a:t>м</a:t>
            </a:r>
            <a:r>
              <a:rPr lang="ru-RU" dirty="0" smtClean="0"/>
              <a:t>) – время прохождения полной длины маршрута (транспортной схемы) автотранспортным средством.</a:t>
            </a:r>
          </a:p>
          <a:p>
            <a:r>
              <a:rPr lang="ru-RU" dirty="0" smtClean="0"/>
              <a:t>Оборот – законченный цикл движения на маршруте с возвращением в начальный пункт. Длина оборота (</a:t>
            </a:r>
            <a:r>
              <a:rPr lang="ru-RU" i="1" dirty="0" err="1" smtClean="0"/>
              <a:t>l</a:t>
            </a:r>
            <a:r>
              <a:rPr lang="ru-RU" baseline="-25000" dirty="0" err="1" smtClean="0"/>
              <a:t>о</a:t>
            </a:r>
            <a:r>
              <a:rPr lang="ru-RU" dirty="0" smtClean="0"/>
              <a:t>) – длина этого пути.</a:t>
            </a:r>
          </a:p>
          <a:p>
            <a:r>
              <a:rPr lang="ru-RU" dirty="0" smtClean="0"/>
              <a:t>Время оборота (</a:t>
            </a:r>
            <a:r>
              <a:rPr lang="ru-RU" i="1" dirty="0" err="1" smtClean="0"/>
              <a:t>t</a:t>
            </a:r>
            <a:r>
              <a:rPr lang="ru-RU" baseline="-25000" dirty="0" err="1" smtClean="0"/>
              <a:t>о</a:t>
            </a:r>
            <a:r>
              <a:rPr lang="ru-RU" dirty="0" smtClean="0"/>
              <a:t>) – состоит из времени прохождения длины оборота (т.е. из времени движения за оборот </a:t>
            </a:r>
            <a:r>
              <a:rPr lang="ru-RU" i="1" dirty="0" err="1" smtClean="0"/>
              <a:t>t</a:t>
            </a:r>
            <a:r>
              <a:rPr lang="ru-RU" baseline="-25000" dirty="0" err="1" smtClean="0"/>
              <a:t>до</a:t>
            </a:r>
            <a:r>
              <a:rPr lang="ru-RU" dirty="0" smtClean="0"/>
              <a:t>) и суммы затрат времени связанных с выполнением грузовых операций (</a:t>
            </a:r>
            <a:r>
              <a:rPr lang="ru-RU" dirty="0" smtClean="0">
                <a:sym typeface="Symbol"/>
              </a:rPr>
              <a:t></a:t>
            </a:r>
            <a:r>
              <a:rPr lang="ru-RU" i="1" dirty="0" err="1" smtClean="0"/>
              <a:t>t</a:t>
            </a:r>
            <a:r>
              <a:rPr lang="ru-RU" baseline="-25000" dirty="0" err="1" smtClean="0"/>
              <a:t>пв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выполнении перевозок грузов </a:t>
            </a:r>
            <a:r>
              <a:rPr lang="ru-RU" dirty="0" err="1" smtClean="0"/>
              <a:t>помашинными</a:t>
            </a:r>
            <a:r>
              <a:rPr lang="ru-RU" dirty="0" smtClean="0"/>
              <a:t> отправками различают маятниковые, кольцевые и радиальные схемы, </a:t>
            </a:r>
          </a:p>
          <a:p>
            <a:r>
              <a:rPr lang="ru-RU" dirty="0" smtClean="0"/>
              <a:t>  при доставке грузов мелкими отправками – </a:t>
            </a:r>
            <a:r>
              <a:rPr lang="ru-RU" dirty="0" err="1" smtClean="0"/>
              <a:t>развозочные</a:t>
            </a:r>
            <a:r>
              <a:rPr lang="ru-RU" dirty="0" smtClean="0"/>
              <a:t>, сборные и </a:t>
            </a:r>
            <a:r>
              <a:rPr lang="ru-RU" dirty="0" err="1" smtClean="0"/>
              <a:t>развозочно-сборные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МАЯТНИКОВЫЕ МАРШРУТЫ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556792"/>
            <a:ext cx="8401080" cy="4829196"/>
          </a:xfrm>
        </p:spPr>
        <p:txBody>
          <a:bodyPr/>
          <a:lstStyle/>
          <a:p>
            <a:r>
              <a:rPr lang="ru-RU" dirty="0" smtClean="0"/>
              <a:t>Маятниковым маршрутом называется такая схема следования автомобилей, когда движение между конечными пунктами в прямом и обратном направлениях, как правило, происходит по одной и той же трассе и может многократно повторяться.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85796" y="404664"/>
            <a:ext cx="8258204" cy="56975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Маятниковые маршруты бывают четырех видов, что определяет особенности их описания и расчета работы:</a:t>
            </a:r>
          </a:p>
          <a:p>
            <a:r>
              <a:rPr lang="ru-RU" dirty="0" smtClean="0"/>
              <a:t> маршрут с обратным не груженым пробегом;</a:t>
            </a:r>
          </a:p>
          <a:p>
            <a:r>
              <a:rPr lang="ru-RU" dirty="0" smtClean="0"/>
              <a:t> с груженым пробегом в обоих направлениях; </a:t>
            </a:r>
          </a:p>
          <a:p>
            <a:r>
              <a:rPr lang="ru-RU" dirty="0" smtClean="0"/>
              <a:t>с обратным не полностью груженым пробегом </a:t>
            </a:r>
          </a:p>
          <a:p>
            <a:r>
              <a:rPr lang="ru-RU" dirty="0" smtClean="0"/>
              <a:t>с обратным полностью груженым пробегом, но при этом перевозится меньше груза, чем в прямом направлении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16622" y="4331180"/>
            <a:ext cx="1512168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АТП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69199" y="2492896"/>
            <a:ext cx="1224136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Пункт А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52077" y="2456892"/>
            <a:ext cx="1224136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Б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>
            <a:stCxn id="6" idx="3"/>
            <a:endCxn id="7" idx="1"/>
          </p:cNvCxnSpPr>
          <p:nvPr/>
        </p:nvCxnSpPr>
        <p:spPr>
          <a:xfrm flipV="1">
            <a:off x="2493335" y="2636912"/>
            <a:ext cx="2958742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5" idx="1"/>
          </p:cNvCxnSpPr>
          <p:nvPr/>
        </p:nvCxnSpPr>
        <p:spPr>
          <a:xfrm flipH="1" flipV="1">
            <a:off x="1269199" y="2852936"/>
            <a:ext cx="1947423" cy="17068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5" idx="3"/>
          </p:cNvCxnSpPr>
          <p:nvPr/>
        </p:nvCxnSpPr>
        <p:spPr>
          <a:xfrm flipH="1">
            <a:off x="4728790" y="2816932"/>
            <a:ext cx="1845826" cy="17428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Скругленная соединительная линия 17"/>
          <p:cNvCxnSpPr>
            <a:stCxn id="6" idx="0"/>
            <a:endCxn id="7" idx="0"/>
          </p:cNvCxnSpPr>
          <p:nvPr/>
        </p:nvCxnSpPr>
        <p:spPr>
          <a:xfrm rot="5400000" flipH="1" flipV="1">
            <a:off x="3954704" y="383455"/>
            <a:ext cx="36004" cy="4182878"/>
          </a:xfrm>
          <a:prstGeom prst="curvedConnector3">
            <a:avLst>
              <a:gd name="adj1" fmla="val 1242873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Скругленная соединительная линия 25"/>
          <p:cNvCxnSpPr>
            <a:stCxn id="7" idx="2"/>
            <a:endCxn id="6" idx="2"/>
          </p:cNvCxnSpPr>
          <p:nvPr/>
        </p:nvCxnSpPr>
        <p:spPr>
          <a:xfrm rot="5400000">
            <a:off x="3954704" y="743495"/>
            <a:ext cx="36004" cy="4182878"/>
          </a:xfrm>
          <a:prstGeom prst="curvedConnector3">
            <a:avLst>
              <a:gd name="adj1" fmla="val 1412188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720678" y="20875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3720678" y="3322693"/>
            <a:ext cx="450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Lx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1665209" y="3639110"/>
            <a:ext cx="523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r>
              <a:rPr lang="ru-RU" dirty="0" smtClean="0"/>
              <a:t>н1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5926544" y="345444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r>
              <a:rPr lang="ru-RU" dirty="0" smtClean="0"/>
              <a:t>н2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19672" y="404664"/>
            <a:ext cx="65950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Схема маятникового  маршрута с обратным не груженным пробегом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259632" y="5013176"/>
            <a:ext cx="64087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схеме: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г- пробег с грузом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х- холостой пробег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н1- нулевой пробег 1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н2- нулевой пробег 2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3112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5987752"/>
          </a:xfrm>
        </p:spPr>
        <p:txBody>
          <a:bodyPr/>
          <a:lstStyle/>
          <a:p>
            <a:r>
              <a:rPr lang="ru-RU" sz="2400" dirty="0" smtClean="0"/>
              <a:t>Время оборота при данном маршруте равно: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согласно первой формулы справедлива если затраты времени на выполнение грузовых работ в пунктах одинаковы. Если время </a:t>
            </a:r>
            <a:r>
              <a:rPr lang="ru-RU" sz="2400" i="1" dirty="0" err="1" smtClean="0"/>
              <a:t>t</a:t>
            </a:r>
            <a:r>
              <a:rPr lang="ru-RU" sz="2400" baseline="-25000" dirty="0" err="1" smtClean="0"/>
              <a:t>пвА</a:t>
            </a:r>
            <a:r>
              <a:rPr lang="ru-RU" sz="2400" dirty="0" smtClean="0"/>
              <a:t> </a:t>
            </a:r>
            <a:r>
              <a:rPr lang="ru-RU" sz="2400" dirty="0" smtClean="0">
                <a:sym typeface="Symbol"/>
              </a:rPr>
              <a:t></a:t>
            </a:r>
            <a:r>
              <a:rPr lang="ru-RU" sz="2400" dirty="0" smtClean="0"/>
              <a:t> </a:t>
            </a:r>
            <a:r>
              <a:rPr lang="ru-RU" sz="2400" i="1" dirty="0" err="1" smtClean="0"/>
              <a:t>t</a:t>
            </a:r>
            <a:r>
              <a:rPr lang="ru-RU" sz="2400" baseline="-25000" dirty="0" err="1" smtClean="0"/>
              <a:t>пвВ</a:t>
            </a:r>
            <a:r>
              <a:rPr lang="ru-RU" sz="2400" dirty="0" smtClean="0"/>
              <a:t> , то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Время ездки на данном маршруте равно:</a:t>
            </a:r>
          </a:p>
          <a:p>
            <a:endParaRPr lang="ru-RU" dirty="0"/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908720"/>
            <a:ext cx="2095500" cy="800100"/>
          </a:xfrm>
          <a:prstGeom prst="rect">
            <a:avLst/>
          </a:prstGeom>
          <a:noFill/>
        </p:spPr>
      </p:pic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2924944"/>
            <a:ext cx="1790700" cy="409575"/>
          </a:xfrm>
          <a:prstGeom prst="rect">
            <a:avLst/>
          </a:prstGeom>
          <a:noFill/>
        </p:spPr>
      </p:pic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4509120"/>
            <a:ext cx="1771650" cy="800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269199" y="2492896"/>
            <a:ext cx="1224136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Пункт А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52077" y="2456892"/>
            <a:ext cx="1224136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Б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>
            <a:stCxn id="6" idx="3"/>
            <a:endCxn id="7" idx="1"/>
          </p:cNvCxnSpPr>
          <p:nvPr/>
        </p:nvCxnSpPr>
        <p:spPr>
          <a:xfrm flipV="1">
            <a:off x="2493335" y="2636912"/>
            <a:ext cx="2958742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кругленная соединительная линия 17"/>
          <p:cNvCxnSpPr>
            <a:stCxn id="6" idx="0"/>
            <a:endCxn id="7" idx="0"/>
          </p:cNvCxnSpPr>
          <p:nvPr/>
        </p:nvCxnSpPr>
        <p:spPr>
          <a:xfrm rot="5400000" flipH="1" flipV="1">
            <a:off x="3954704" y="383455"/>
            <a:ext cx="36004" cy="4182878"/>
          </a:xfrm>
          <a:prstGeom prst="curvedConnector3">
            <a:avLst>
              <a:gd name="adj1" fmla="val 1242873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Скругленная соединительная линия 25"/>
          <p:cNvCxnSpPr>
            <a:stCxn id="7" idx="2"/>
            <a:endCxn id="6" idx="2"/>
          </p:cNvCxnSpPr>
          <p:nvPr/>
        </p:nvCxnSpPr>
        <p:spPr>
          <a:xfrm rot="5400000">
            <a:off x="3954704" y="743495"/>
            <a:ext cx="36004" cy="4182878"/>
          </a:xfrm>
          <a:prstGeom prst="curvedConnector3">
            <a:avLst>
              <a:gd name="adj1" fmla="val 1412188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720678" y="20875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403648" y="476672"/>
            <a:ext cx="65950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Схема маятникового  маршрута с обратным груженным пробегом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59632" y="3789040"/>
            <a:ext cx="70567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/>
              <a:t>При перевозке грузов на маятниковом маршруте с обратным груженым пробегом</a:t>
            </a:r>
            <a:r>
              <a:rPr lang="ru-RU" dirty="0" smtClean="0"/>
              <a:t> за каждый оборот выполняется две ездки и каждый пункт маршрута является погрузочным и разгрузочным.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714744" y="3357562"/>
            <a:ext cx="4286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L</a:t>
            </a:r>
            <a:r>
              <a:rPr lang="ru-RU" dirty="0" smtClean="0"/>
              <a:t>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43112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tailEnd type="arrow"/>
        </a:ln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2326</TotalTime>
  <Words>1012</Words>
  <Application>Microsoft Office PowerPoint</Application>
  <PresentationFormat>Экран (4:3)</PresentationFormat>
  <Paragraphs>185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Солнцестояние</vt:lpstr>
      <vt:lpstr>Маршруты доставки грузов</vt:lpstr>
      <vt:lpstr>Слайд 2</vt:lpstr>
      <vt:lpstr>Слайд 3</vt:lpstr>
      <vt:lpstr>Слайд 4</vt:lpstr>
      <vt:lpstr>МАЯТНИКОВЫЕ МАРШРУТЫ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КОЛЬЦЕВЫЕ МАРШРУТЫ </vt:lpstr>
      <vt:lpstr>Схемы кольцевых маршрутов</vt:lpstr>
      <vt:lpstr>Слайд 17</vt:lpstr>
      <vt:lpstr>Слайд 18</vt:lpstr>
      <vt:lpstr>Слайд 19</vt:lpstr>
      <vt:lpstr>Радиальные маршруты</vt:lpstr>
      <vt:lpstr>Схемы радиальных маршрутов</vt:lpstr>
      <vt:lpstr>Слайд 22</vt:lpstr>
      <vt:lpstr>Развозочный маршрут</vt:lpstr>
      <vt:lpstr>Сборный маршрут</vt:lpstr>
      <vt:lpstr>Слайд 25</vt:lpstr>
      <vt:lpstr>Развозочно-сборный маршрут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Маршруты доставки грузов</dc:title>
  <dc:creator>HOME</dc:creator>
  <cp:lastModifiedBy>User</cp:lastModifiedBy>
  <cp:revision>241</cp:revision>
  <dcterms:created xsi:type="dcterms:W3CDTF">2020-05-12T17:12:33Z</dcterms:created>
  <dcterms:modified xsi:type="dcterms:W3CDTF">2020-11-13T14:31:52Z</dcterms:modified>
</cp:coreProperties>
</file>