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21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2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26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99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07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9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3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15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05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45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36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507B9-569A-46CC-AD51-00B74731D807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7D38A-2BD0-4B51-AE1F-29A59841E7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10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latin typeface="TimesNewRoman,Bold"/>
              </a:rPr>
              <a:t>НОРМАТИВНО-ПРАВОВОЕ ОБЕСПЕЧЕНИЕ</a:t>
            </a:r>
            <a:br>
              <a:rPr lang="ru-RU" b="1" i="0" u="none" strike="noStrike" baseline="0" dirty="0" smtClean="0">
                <a:latin typeface="TimesNewRoman,Bold"/>
              </a:rPr>
            </a:br>
            <a:r>
              <a:rPr lang="ru-RU" b="1" i="0" u="none" strike="noStrike" baseline="0" dirty="0" smtClean="0">
                <a:latin typeface="TimesNewRoman,Bold"/>
              </a:rPr>
              <a:t>АВТОТРАНСПОРТНОЙ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048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Классификация перевозок</a:t>
            </a:r>
            <a:r>
              <a:rPr lang="ru-RU" b="0" i="0" u="none" strike="noStrike" baseline="0" dirty="0" smtClean="0">
                <a:latin typeface="Times New Roman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местные</a:t>
            </a:r>
            <a:endParaRPr lang="ru-RU" dirty="0">
              <a:latin typeface="Times New 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прямые 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прямые смешанные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13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Местные перевозки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осуществляются единой транспортной организацией, в пределах территориальных границ её деятельности (города, области, железной дороги, пароходства и т.д.)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2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Прямые</a:t>
            </a:r>
            <a:r>
              <a:rPr lang="ru-RU" b="0" i="0" u="none" strike="noStrike" dirty="0" smtClean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 перевозки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NewRoman"/>
              </a:rPr>
              <a:t>осуществляют несколько предприятий одного вида транспорта по одному документу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753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Прямая</a:t>
            </a:r>
            <a:r>
              <a:rPr lang="ru-RU" b="0" i="0" u="none" strike="noStrike" dirty="0" smtClean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 смешанная перевозка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груз перевозится различными предприятиями нескольких видов транспорта на основе одного документа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3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0" i="0" u="none" strike="noStrike" baseline="0" dirty="0" smtClean="0">
                <a:latin typeface="TimesNewRoman"/>
              </a:rPr>
              <a:t>Отраслевая</a:t>
            </a:r>
            <a:r>
              <a:rPr lang="ru-RU" sz="3600" b="0" i="0" u="none" strike="noStrike" dirty="0" smtClean="0">
                <a:latin typeface="TimesNewRoman"/>
              </a:rPr>
              <a:t> </a:t>
            </a:r>
            <a:r>
              <a:rPr lang="ru-RU" sz="3600" b="0" i="0" u="none" strike="noStrike" baseline="0" dirty="0" smtClean="0">
                <a:latin typeface="TimesNewRoman"/>
              </a:rPr>
              <a:t> классификация</a:t>
            </a:r>
            <a:r>
              <a:rPr lang="ru-RU" sz="3600" dirty="0">
                <a:solidFill>
                  <a:prstClr val="black"/>
                </a:solidFill>
                <a:latin typeface="TimesNewRoman"/>
                <a:ea typeface="+mn-ea"/>
                <a:cs typeface="+mn-cs"/>
              </a:rPr>
              <a:t> на автомобильном транспорте</a:t>
            </a:r>
            <a:r>
              <a:rPr lang="ru-RU" sz="3600" b="0" i="0" u="none" strike="noStrike" baseline="0" dirty="0" smtClean="0">
                <a:latin typeface="TimesNewRoman"/>
              </a:rPr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	перевозки подразделяют на: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городские (в пределах одного города)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пригородные (за пределы черты населённого пункта – до 50 км)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междугородные (за пределы черты населённого пункта – более 50 км)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международные (за пределы территории Российской Федерации)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34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Элементы</a:t>
            </a:r>
            <a:r>
              <a:rPr lang="ru-RU" b="0" i="0" u="none" strike="noStrike" dirty="0" smtClean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 обязательства грузовой перевозки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субъекты обязательства (перевозчик и грузоотправитель)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предмет договора перевозки (услуги по доставке материальных ценностей в пункт назначения)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срок в обязательстве перевозки (время, в течение которого груз должен быть доставлен в пункт назначения)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провозную плату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996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 случае неисполнения либо ненадлежащего исполнения обязательств по перевозке стороны несут ответственность, установленную Гражданским кодексом РФ, транспортными уставами и кодексами и соглашением сторон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Рассмотрение споров по грузовой перевозке предусматривает досудебный характер, заключающийся в предъявлении претензий сторон договора о перевозке грузов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 случае отклонения претензии можно предъявить иск в суд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Срок исковой давности в любых отношениях по перевозке грузов составляет один год с момента, определяемого в соответствии с транспортными уставами и кодексами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171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616624"/>
          </a:xfrm>
        </p:spPr>
        <p:txBody>
          <a:bodyPr>
            <a:normAutofit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Прекращение договора перевозки грузов может быть обусловлено невозможностью его исполнения, т.е. вызвано обстоятельством, за которое ни одна из сторон не отвечает (п.1 ст. 416 ГК РФ)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Это могут быть стихийные бедствия (наводнения, пожары и т.д.), военные действия, эпидемии и иные обстоятельства, делающие невозможным выполнение обязательств договора перевозки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56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Система</a:t>
            </a:r>
            <a:r>
              <a:rPr lang="ru-RU" b="0" i="0" u="none" strike="noStrike" dirty="0" smtClean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 </a:t>
            </a:r>
            <a:r>
              <a:rPr lang="ru-RU" b="1" i="0" u="none" strike="noStrike" baseline="0" dirty="0" smtClean="0">
                <a:latin typeface="TimesNewRoman,Bold"/>
              </a:rPr>
              <a:t>государственного регулирования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совокупность средств и методов влияния государства на производственную деятельность и социально-экономические отношения в области транспорта с целью защиты интересов потребителей и производителей материальных благ, реализации государственной политики, обеспечивающей устойчивый экономический рост и укрепление обороноспособности страны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05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600" dirty="0">
                <a:solidFill>
                  <a:prstClr val="black"/>
                </a:solidFill>
                <a:latin typeface="TimesNewRoman"/>
                <a:ea typeface="+mn-ea"/>
                <a:cs typeface="+mn-cs"/>
              </a:rPr>
              <a:t>Государственный механизм в регулировании транспортной системы</a:t>
            </a:r>
            <a:br>
              <a:rPr lang="ru-RU" sz="3600" dirty="0">
                <a:solidFill>
                  <a:prstClr val="black"/>
                </a:solidFill>
                <a:latin typeface="TimesNewRoman"/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	необходим для содействия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формированию эффективного рынка транспортных услуг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обеспечения единства требований к нормам и правилам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проектирования и строительства транспортных коммуникаций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стандартов экономического воздействия транспортных средств на окружающую среду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учёта национальных интересов при выполнении международных перевозок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82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Необходимость государственного правового регулирования основывается на условиях необходимости регулирования рынка транспортных услуг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Государственное регулирование транспортной деятельности в рыночных отношениях распределено по нескольким направлениям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012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latin typeface="TimesNewRoman,Bold"/>
              </a:rPr>
              <a:t>Основные задачи </a:t>
            </a:r>
            <a:r>
              <a:rPr lang="ru-RU" b="0" i="0" u="none" strike="noStrike" baseline="0" dirty="0" smtClean="0">
                <a:latin typeface="TimesNewRoman"/>
              </a:rPr>
              <a:t>государственного регулирования на транспорте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создание нормативно</a:t>
            </a:r>
            <a:r>
              <a:rPr lang="ru-RU" b="0" i="0" u="none" strike="noStrike" baseline="0" dirty="0" smtClean="0">
                <a:latin typeface="Times New Roman"/>
              </a:rPr>
              <a:t>-</a:t>
            </a:r>
            <a:r>
              <a:rPr lang="ru-RU" b="0" i="0" u="none" strike="noStrike" baseline="0" dirty="0" smtClean="0">
                <a:latin typeface="TimesNewRoman"/>
              </a:rPr>
              <a:t>правовой базы</a:t>
            </a:r>
            <a:endParaRPr lang="ru-RU" dirty="0">
              <a:latin typeface="Times New 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регулирование тарифов</a:t>
            </a:r>
            <a:endParaRPr lang="ru-RU" dirty="0">
              <a:latin typeface="Times New Roman"/>
            </a:endParaRPr>
          </a:p>
          <a:p>
            <a:r>
              <a:rPr lang="ru-RU" dirty="0">
                <a:latin typeface="TimesNewRoman"/>
              </a:rPr>
              <a:t>н</a:t>
            </a:r>
            <a:r>
              <a:rPr lang="ru-RU" b="0" i="0" u="none" strike="noStrike" baseline="0" dirty="0" smtClean="0">
                <a:latin typeface="TimesNewRoman"/>
              </a:rPr>
              <a:t>алоговое регулирование</a:t>
            </a:r>
            <a:endParaRPr lang="ru-RU" dirty="0">
              <a:latin typeface="Times New 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финансовое регулирование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509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latin typeface="TimesNewRoman,Bold"/>
              </a:rPr>
              <a:t>Нормативно-правовая база </a:t>
            </a:r>
            <a:r>
              <a:rPr lang="ru-RU" b="0" i="0" u="none" strike="noStrike" baseline="0" dirty="0" smtClean="0">
                <a:latin typeface="TimesNewRoman"/>
              </a:rPr>
              <a:t>создаёт условия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5257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для регулирования отношений перевозчиков с клиентами и пассажирами в сфере транспортных услуг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предоставления дотаций убыточным предприятиям транспорта, выполняющим социально ориентированные перевозки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решения споров, возникающих в процессе выполнения перевозок в органах государственного арбитража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обеспечения безопасности перевозки пассажиров, движения транспортных средств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защиты окружающей среды от вредных воздействий транспорта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766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u="none" strike="noStrike" baseline="0" dirty="0" smtClean="0">
                <a:latin typeface="TimesNewRoman,Bold"/>
              </a:rPr>
              <a:t>Регулирование тарифов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предусматривает разработку и обоснование системы тарифов в различных секторах транспортного рынка и уровня тарифных ставок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установление рекомендуемого или обязательного уровня рентабельности на отдельные виды услуг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введение единой для всех видов транспорта системы индексирования тарифов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контроль за соблюдением государственной тарифной политики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0008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u="none" strike="noStrike" baseline="0" dirty="0" smtClean="0">
                <a:latin typeface="TimesNewRoman,Bold"/>
              </a:rPr>
              <a:t>Налоговое регулирование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предусматривает установление эффективной системы налогообложения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введение налоговых льгот для различных видов транспортной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5481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u="none" strike="noStrike" baseline="0" dirty="0" smtClean="0">
                <a:latin typeface="TimesNewRoman,Bold"/>
              </a:rPr>
              <a:t>Финансовое регулирование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устанавливает определённые правила инвестирования в транспортную отрасль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реализует дотирование убыточных социально значимых транспортных предприятий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24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latin typeface="TimesNewRoman,Bold"/>
              </a:rPr>
              <a:t>Нормативно-правовые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направлены на обеспечение безопасности (правила дорожного движения, правила перевозки опасных грузов и др.) 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регулирование рынка транспортных услуг (лицензирование и квотирование, государственная регистрация предприятий и индивидуальных предпринимателей)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9174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Государственная регистрация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осуществляется в соответствии с федеральным законодательством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одновременно с регистрацией предприятия и индивидуальные предприниматели обязаны встать на налоговый и статистический учёты в соответствующих органах власти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826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Лицензия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661248"/>
          </a:xfrm>
        </p:spPr>
        <p:txBody>
          <a:bodyPr>
            <a:normAutofit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представляет собой документ, дающий право её владельцу осуществлять определённый вид деятельности в течение установленного срока при обязательном соблюдении лицензионных требований и условий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комплекс мероприятий, связанных с выдачей лицензии государственными органами, называется </a:t>
            </a:r>
            <a:r>
              <a:rPr lang="ru-RU" b="0" i="1" u="none" strike="noStrike" baseline="0" dirty="0" smtClean="0">
                <a:latin typeface="Times New Roman" pitchFamily="18" charset="0"/>
                <a:cs typeface="Times New Roman" pitchFamily="18" charset="0"/>
              </a:rPr>
              <a:t>лицензированием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основной лицензирующий орган на автомобильном транспорте – Федеральная служба по надзору в сфере транспорта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389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b="0" i="1" u="none" strike="noStrike" baseline="0" dirty="0" smtClean="0">
                <a:latin typeface="TimesNewRoman,Italic"/>
              </a:rPr>
              <a:t>Сертификация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8964488" cy="56886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это действие третьей стороны, доказывающее, что должным образом идентифицированные продукция, процесс или услуга соответствуют заданным требованиям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Система сертификации на автомобильном транспорте представляет собой комплекс взаимосвязанных систем сертификации однородной продукции (автотранспортные средства, гаражное оборудование, эксплуатационные материалы) и услуг по различным направлениям деятельности (по перевозке пассажиров, грузов, ТО и ремонт)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Сертификация может быть обязательной и добровольной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Участники сертификации – Госстандарт РФ, федеральные органы исполнительной власти, испытательные лаборатории, изготовители продукции, продавцы, исполнители услуг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712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u="none" strike="noStrike" baseline="0" dirty="0" smtClean="0">
                <a:latin typeface="TimesNewRoman,Bold"/>
              </a:rPr>
              <a:t>Экономические методы </a:t>
            </a:r>
            <a:r>
              <a:rPr lang="ru-RU" b="0" i="0" u="none" strike="noStrike" baseline="0" dirty="0" smtClean="0">
                <a:latin typeface="TimesNewRoman"/>
              </a:rPr>
              <a:t>регулирования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	включают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алоги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арифы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штрафные санкции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банковские проценты за кредит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льготы и т.д.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1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Во многих случаях транспорт является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естественной монополией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, отказываясь от невыгодных перевозок, произвольно завышая тарифы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ценообразования 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на транспорте имеет большое значение для нормального функционирования рыночной экономики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 условиях рынка всегда проявляется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конкуренция 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во всех отраслях транспорта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При реализации таких важнейших функций государства как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оборона, предупреждение и ликвидация чрезвычайных ситуаций</a:t>
            </a:r>
          </a:p>
          <a:p>
            <a:pPr algn="just"/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Строительство 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дорогостоящих объектов, решение проблем по отводу земли для сооружения транспортных систем невозможно решить без участия государственных органов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Решение о подготовке высококвалифицированных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кадров 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(водителей, механиков, экспедиторов, инженеров) для транспортной отрасли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Особое внимание должно быть обращено на </a:t>
            </a:r>
            <a:r>
              <a:rPr lang="ru-RU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социальную защищённость 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работников транспорта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735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u="none" strike="noStrike" baseline="0" dirty="0" smtClean="0">
                <a:latin typeface="TimesNewRoman,Bold"/>
              </a:rPr>
              <a:t>Комплексные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представляют собой синтез нормативно-правовых и экономических мер (устав автомобильного транспорта, правила перевозок грузов и пассажиров)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07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71420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Государственное регулирование в сфере </a:t>
            </a:r>
            <a:r>
              <a:rPr lang="ru-RU" b="1" i="0" u="none" strike="noStrike" baseline="0" dirty="0" smtClean="0">
                <a:latin typeface="TimesNewRoman,Bold"/>
              </a:rPr>
              <a:t>организации дорожного</a:t>
            </a:r>
            <a:br>
              <a:rPr lang="ru-RU" b="1" i="0" u="none" strike="noStrike" baseline="0" dirty="0" smtClean="0">
                <a:latin typeface="TimesNewRoman,Bold"/>
              </a:rPr>
            </a:br>
            <a:r>
              <a:rPr lang="ru-RU" b="1" i="0" u="none" strike="noStrike" baseline="0" dirty="0" smtClean="0">
                <a:latin typeface="TimesNewRoman,Bold"/>
              </a:rPr>
              <a:t>движения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осуществляет государственная инспекция по безопасности дорожного движения (ГИБДД), работающая в составе Министерства внутренних дел РФ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Основным органом государственного управления автотранспортной  деятельностью в нашей стране является Министерство транспорта России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62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u="none" strike="noStrike" baseline="0" dirty="0" smtClean="0">
                <a:latin typeface="TimesNewRoman"/>
              </a:rPr>
              <a:t>Международная перевозка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это перевозка грузов и пассажиров между двумя государствами и более, выполняемая на условиях, которые установлены заключёнными этими государствами международными соглашениями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арактерной особенностью правового регулирования здесь является то, что основные вопросы перевозок решаются в международных соглашениях, содержащих унифицированные нормы, единообразно определяющие условия международных перевозок грузов и пассажиров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Международные транспортные конвенции и соглашения разработаны для каждого, имеющего свои особенности, вида транспорта в отдельности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919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656184"/>
          </a:xfrm>
        </p:spPr>
        <p:txBody>
          <a:bodyPr>
            <a:noAutofit/>
          </a:bodyPr>
          <a:lstStyle/>
          <a:p>
            <a:r>
              <a:rPr lang="ru-RU" sz="3200" i="1" u="none" strike="noStrike" baseline="0" dirty="0" smtClean="0">
                <a:latin typeface="Times New Roman" pitchFamily="18" charset="0"/>
                <a:cs typeface="Times New Roman" pitchFamily="18" charset="0"/>
              </a:rPr>
              <a:t>Международным союзом автомобильного транспорта (МСАТ IRU) конвенции и соглашения, регулирующие международные автомобильные</a:t>
            </a:r>
            <a:br>
              <a:rPr lang="ru-RU" sz="3200" i="1" u="none" strike="noStrike" baseline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i="1" u="none" strike="noStrike" baseline="0" dirty="0" smtClean="0">
                <a:latin typeface="Times New Roman" pitchFamily="18" charset="0"/>
                <a:cs typeface="Times New Roman" pitchFamily="18" charset="0"/>
              </a:rPr>
              <a:t>перевозки, объединены в шесть групп в  зависимости от объекта правового регулирования</a:t>
            </a:r>
            <a:r>
              <a:rPr lang="ru-RU" sz="32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924944"/>
            <a:ext cx="8964488" cy="39330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правовые аспекты договора перевозки груза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таможенные процедуры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особые условия перевозок некоторых специфических категорий грузов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налоговые процедуры и правила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организация дорожного движения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режим труда и отдыха водителей на международных рейса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174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8964488" cy="6597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Правовые аспекты договора перевозки груза автомобильным транспортом в международном сообщении регламентированы в Конвенции о договоре международной дорожной перевозки грузов (КДПГ CMR, подписана в Женеве 19 мая 1956 года)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Выполнение международных автомобильных перевозок связано с пересечением грузами территорий различных государств, что связано с применением действующих в каждом из них национальных таможенных систем и процедур контроля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Наиболее универсальной транзитной системой является транзитный режим МДП, действующий в рамках Таможенной конвенции о международной перевозке грузов с применением книжки МДП (Конвенция МДП 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TIR)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584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Перевозка специфической категории грузов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опасных и скоропортящихся – регламентируется Европейским соглашением о международной дорожной перевозке опасных грузов (ДОПОГ, 1957 г.) и Соглашением о международных перевозках скоропортящихся пищевых продуктов и о специальных транспортных средствах, предназначенных для этих перевозок (СПС, 1970 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3096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Единые правила дорожного движения, требования к автотранспортным средствам и регистрационным номерам, образцы международных водительских удостоверений установлены Конвенцией о дорожном движении 1968 г. и Европейским соглашением, дополняющим данную Конвенцию, 1971 г.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Работу экипажей транспортных средств, производящих международные автомобильные перевозки (продолжительность непрерывного управления, отдыха водителей и др.) устанавливает Европейское соглашение от 1970 г. (ЕСТР)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0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Главная задача </a:t>
            </a:r>
            <a:r>
              <a:rPr lang="ru-RU" b="1" i="0" u="none" strike="noStrike" baseline="0" dirty="0" smtClean="0">
                <a:latin typeface="TimesNewRoman,Bold"/>
              </a:rPr>
              <a:t>транспортного законодательства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	состоит в создании правовой основы для регулирования отношений между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транспортными организациями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органами государственной власти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клиентами и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прочими субъектами, участвующими в процессе организации и выполнения транспортных услуг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20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301006"/>
          </a:xfrm>
        </p:spPr>
        <p:txBody>
          <a:bodyPr>
            <a:noAutofit/>
          </a:bodyPr>
          <a:lstStyle/>
          <a:p>
            <a:r>
              <a:rPr lang="ru-RU" sz="36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Основные источники правового регулирования транспортной деятельности: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Конституция Российской Федерации</a:t>
            </a:r>
            <a:endParaRPr lang="ru-RU" b="0" i="0" u="none" strike="noStrike" baseline="0" dirty="0" smtClean="0">
              <a:latin typeface="Times New 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законодательство федерального уровня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регулирующее транспортную деятельность </a:t>
            </a:r>
            <a:r>
              <a:rPr lang="ru-RU" b="0" i="0" u="none" strike="noStrike" baseline="0" dirty="0" smtClean="0">
                <a:latin typeface="Times New Roman"/>
              </a:rPr>
              <a:t>(</a:t>
            </a:r>
            <a:r>
              <a:rPr lang="ru-RU" b="0" i="0" u="none" strike="noStrike" baseline="0" dirty="0" smtClean="0">
                <a:latin typeface="TimesNewRoman"/>
              </a:rPr>
              <a:t>кодексы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федеральные законы</a:t>
            </a:r>
            <a:r>
              <a:rPr lang="ru-RU" b="0" i="0" u="none" strike="noStrike" baseline="0" dirty="0" smtClean="0">
                <a:latin typeface="Times New Roman"/>
              </a:rPr>
              <a:t>)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нормативные правовые акты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регулирующие транспортную деятельность </a:t>
            </a:r>
            <a:r>
              <a:rPr lang="ru-RU" b="0" i="0" u="none" strike="noStrike" baseline="0" dirty="0" smtClean="0">
                <a:latin typeface="Times New Roman"/>
              </a:rPr>
              <a:t>(</a:t>
            </a:r>
            <a:r>
              <a:rPr lang="ru-RU" b="0" i="0" u="none" strike="noStrike" baseline="0" dirty="0" smtClean="0">
                <a:latin typeface="TimesNewRoman"/>
              </a:rPr>
              <a:t>постановления Правительства РФ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указы Президента РФ</a:t>
            </a:r>
            <a:r>
              <a:rPr lang="ru-RU" b="0" i="0" u="none" strike="noStrike" baseline="0" dirty="0" smtClean="0">
                <a:latin typeface="Times New Roman"/>
              </a:rPr>
              <a:t>)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ведомственные документы </a:t>
            </a:r>
            <a:r>
              <a:rPr lang="ru-RU" b="0" i="0" u="none" strike="noStrike" baseline="0" dirty="0" smtClean="0">
                <a:latin typeface="Times New Roman"/>
              </a:rPr>
              <a:t>(</a:t>
            </a:r>
            <a:r>
              <a:rPr lang="ru-RU" b="0" i="0" u="none" strike="noStrike" baseline="0" dirty="0" smtClean="0">
                <a:latin typeface="TimesNewRoman"/>
              </a:rPr>
              <a:t>приказы  министерств и ведомств</a:t>
            </a:r>
            <a:r>
              <a:rPr lang="ru-RU" b="0" i="0" u="none" strike="noStrike" baseline="0" dirty="0" smtClean="0">
                <a:latin typeface="Times New Roman"/>
              </a:rPr>
              <a:t>)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международные соглашения</a:t>
            </a:r>
            <a:r>
              <a:rPr lang="ru-RU" b="0" i="0" u="none" strike="noStrike" baseline="0" dirty="0" smtClean="0">
                <a:latin typeface="Times New Roman"/>
              </a:rPr>
              <a:t>, </a:t>
            </a:r>
            <a:r>
              <a:rPr lang="ru-RU" b="0" i="0" u="none" strike="noStrike" baseline="0" dirty="0" smtClean="0">
                <a:latin typeface="TimesNewRoman"/>
              </a:rPr>
              <a:t>ратифицированные Российской Федерацией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289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69847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Основу транспортного законодательства составляет Конституция РФ – согласно ст. 71 – федеральный транспорт и пути сообщения находятся в ведении Российской Федерации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Гражданский кодекс РФ определяет правила перевозок грузов, пассажиров и багажа, иных транспортных обязательств, основные положения, связанные с ответственностью перевозчика, с порядком предъявления исков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Регулируют определённые направления деятельности различных отраслей транспорта: Налоговый кодекс РФ; Трудовой кодекс РФ; Воздушный кодекс РФ; Кодекс торгового мореплавания РФ; Кодекс внутреннего водного транспорта РФ; Устав железнодорожного транспорта РФ и другие законодательные акты РФ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Регулирование отношений, возникающих при выполнении международных перевозок, осуществляется на основе международных транспортных конвенций и соглашений, таких как: Женевская конвенция о договоре международной дорожной перевозки груза 1956 года; Конвенция ООН о морской перевозке грузов 1978 года и др.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56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19675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ТРАНСПОРТНЫЕ ОБЯЗАТЕЛЬСТВА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6166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обязательства по перевозке грузов, пассажиров и багажа, а также иные обязательства по оказанию транспортных услуг, связанных с перевозкой, либо направленные на перемещение груза иным способом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Обязательство по перевозке является основным видом транспортных обязательств и возникает в результате заключения </a:t>
            </a:r>
            <a:r>
              <a:rPr lang="ru-RU" b="0" i="1" u="none" strike="noStrike" baseline="0" dirty="0" smtClean="0">
                <a:latin typeface="Times New Roman" pitchFamily="18" charset="0"/>
                <a:cs typeface="Times New Roman" pitchFamily="18" charset="0"/>
              </a:rPr>
              <a:t>договора перевозки</a:t>
            </a:r>
            <a:endParaRPr lang="ru-RU" b="0" i="0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В силу его действия перевозчик обязуется доставить груз или пассажира в указанный пункт назначения, а отправитель груза (багажа), пассажир или иное лицо обязуется уплатить вознаграждение за оказанные транспортные услуги (внести перевозную плату)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1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Заключение договора об организации перевозок грузов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предусмотрено уставами и кодексами различных видов транспорта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Перевозчик обязан подать транспортные средства в исправном состоянии, в определённом количестве, в обусловленный срок и определённое место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Грузоотправитель обязан предъявить груз к перевозке в соответствии с общими (количество, наименование груза, вид тары, вес, маркировка, ценность груза) и специальными (опасные грузы, живые животные и пр.) условиями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31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Для заключения договора перевозки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	применяют систему единого документа, предусмотренную п. 2 ст. 785 ГК РФ, в том числе: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систему накладной 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систему коносамента (на морском транспорте)</a:t>
            </a:r>
          </a:p>
          <a:p>
            <a:pPr algn="just"/>
            <a:r>
              <a:rPr lang="ru-RU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систему чартера (на морском транспорте)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9077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1471</Words>
  <Application>Microsoft Office PowerPoint</Application>
  <PresentationFormat>Экран (4:3)</PresentationFormat>
  <Paragraphs>142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НОРМАТИВНО-ПРАВОВОЕ ОБЕСПЕЧЕНИЕ АВТОТРАНСПОРТНОЙ ДЕЯТЕЛЬНОСТИ</vt:lpstr>
      <vt:lpstr>Презентация PowerPoint</vt:lpstr>
      <vt:lpstr>Презентация PowerPoint</vt:lpstr>
      <vt:lpstr>Главная задача транспортного законодательства</vt:lpstr>
      <vt:lpstr>Основные источники правового регулирования транспортной деятельности:</vt:lpstr>
      <vt:lpstr>Презентация PowerPoint</vt:lpstr>
      <vt:lpstr>ТРАНСПОРТНЫЕ ОБЯЗАТЕЛЬСТВА</vt:lpstr>
      <vt:lpstr>Заключение договора об организации перевозок грузов</vt:lpstr>
      <vt:lpstr>Для заключения договора перевозки</vt:lpstr>
      <vt:lpstr>Классификация перевозок:</vt:lpstr>
      <vt:lpstr>Местные перевозки</vt:lpstr>
      <vt:lpstr>Прямые  перевозки</vt:lpstr>
      <vt:lpstr>Прямая  смешанная перевозка</vt:lpstr>
      <vt:lpstr>Отраслевая  классификация на автомобильном транспорте </vt:lpstr>
      <vt:lpstr>Элементы  обязательства грузовой перевозки</vt:lpstr>
      <vt:lpstr>Презентация PowerPoint</vt:lpstr>
      <vt:lpstr>Презентация PowerPoint</vt:lpstr>
      <vt:lpstr>Система  государственного регулирования</vt:lpstr>
      <vt:lpstr>Государственный механизм в регулировании транспортной системы </vt:lpstr>
      <vt:lpstr>Основные задачи государственного регулирования на транспорте</vt:lpstr>
      <vt:lpstr>Нормативно-правовая база создаёт условия</vt:lpstr>
      <vt:lpstr>Регулирование тарифов</vt:lpstr>
      <vt:lpstr>Налоговое регулирование</vt:lpstr>
      <vt:lpstr>Финансовое регулирование</vt:lpstr>
      <vt:lpstr>Нормативно-правовые методы</vt:lpstr>
      <vt:lpstr>Государственная регистрация</vt:lpstr>
      <vt:lpstr>Лицензия</vt:lpstr>
      <vt:lpstr>Сертификация</vt:lpstr>
      <vt:lpstr>Экономические методы регулирования</vt:lpstr>
      <vt:lpstr>Комплексные методы</vt:lpstr>
      <vt:lpstr>Государственное регулирование в сфере организации дорожного движения</vt:lpstr>
      <vt:lpstr>Международная перевозка</vt:lpstr>
      <vt:lpstr>Международным союзом автомобильного транспорта (МСАТ IRU) конвенции и соглашения, регулирующие международные автомобильные перевозки, объединены в шесть групп в  зависимости от объекта правового регулирования:</vt:lpstr>
      <vt:lpstr>Презентация PowerPoint</vt:lpstr>
      <vt:lpstr>Перевозка специфической категории грузов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ОБЕСПЕЧЕНИЕ АВТОТРАНСПОРТНОЙ ДЕЯТЕЛЬНОСТИ</dc:title>
  <dc:creator>DNS</dc:creator>
  <cp:lastModifiedBy>DNS</cp:lastModifiedBy>
  <cp:revision>11</cp:revision>
  <dcterms:created xsi:type="dcterms:W3CDTF">2018-09-23T13:23:37Z</dcterms:created>
  <dcterms:modified xsi:type="dcterms:W3CDTF">2018-09-23T15:25:12Z</dcterms:modified>
</cp:coreProperties>
</file>