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5" r:id="rId7"/>
    <p:sldId id="260" r:id="rId8"/>
    <p:sldId id="264" r:id="rId9"/>
    <p:sldId id="266" r:id="rId10"/>
    <p:sldId id="263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0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52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5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9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0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9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4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65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57C6-13EF-4AEF-B339-D2E9F5380970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6F62-2B7E-43AA-B168-7E907ABDE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4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70732872/53f89421bbdaf741eb2d1ecc4ddb4c33/" TargetMode="External"/><Relationship Id="rId2" Type="http://schemas.openxmlformats.org/officeDocument/2006/relationships/hyperlink" Target="https://www.garant.ru/products/ipo/prime/doc/7147734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профессионального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6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основе отбора содержания занятия лежат общепедагогические принципы:</a:t>
            </a:r>
          </a:p>
          <a:p>
            <a:endParaRPr lang="ru-RU" dirty="0"/>
          </a:p>
          <a:p>
            <a:r>
              <a:rPr lang="ru-RU" dirty="0" smtClean="0"/>
              <a:t>Принцип научности</a:t>
            </a:r>
          </a:p>
          <a:p>
            <a:r>
              <a:rPr lang="ru-RU" dirty="0" smtClean="0"/>
              <a:t>Принцип профессиональной направленности</a:t>
            </a:r>
          </a:p>
          <a:p>
            <a:r>
              <a:rPr lang="ru-RU" dirty="0" smtClean="0"/>
              <a:t>Принцип доступности</a:t>
            </a:r>
          </a:p>
          <a:p>
            <a:r>
              <a:rPr lang="ru-RU" dirty="0" smtClean="0"/>
              <a:t>Принцип наглядности</a:t>
            </a:r>
          </a:p>
          <a:p>
            <a:r>
              <a:rPr lang="ru-RU" dirty="0" smtClean="0"/>
              <a:t>Принцип </a:t>
            </a:r>
            <a:r>
              <a:rPr lang="ru-RU" dirty="0" err="1" smtClean="0"/>
              <a:t>возрастосообразности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0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design4school.ru/storage/app/media/blog/01-09-2017/build-schoolmosbuildkak-usvaevaetsya-mate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283" y="409928"/>
            <a:ext cx="10000527" cy="607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10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504950" y="3419474"/>
            <a:ext cx="9020458" cy="9526"/>
          </a:xfrm>
          <a:prstGeom prst="straightConnector1">
            <a:avLst/>
          </a:prstGeom>
          <a:ln w="666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7685" y="1362073"/>
            <a:ext cx="17945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Цель</a:t>
            </a:r>
            <a:endParaRPr lang="ru-RU" sz="6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524000" y="2628899"/>
            <a:ext cx="0" cy="800101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3573" y="710117"/>
            <a:ext cx="4282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Содержание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8606778" y="1371600"/>
            <a:ext cx="3284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Результат</a:t>
            </a:r>
            <a:endParaRPr lang="ru-RU" sz="6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0525408" y="2619374"/>
            <a:ext cx="0" cy="800101"/>
          </a:xfrm>
          <a:prstGeom prst="lin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773573" y="3571874"/>
            <a:ext cx="43434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C00000"/>
                </a:solidFill>
              </a:rPr>
              <a:t>Чему учить? </a:t>
            </a:r>
          </a:p>
        </p:txBody>
      </p:sp>
      <p:sp>
        <p:nvSpPr>
          <p:cNvPr id="23" name="Левая фигурная скобка 22"/>
          <p:cNvSpPr/>
          <p:nvPr/>
        </p:nvSpPr>
        <p:spPr>
          <a:xfrm rot="5400000">
            <a:off x="5571168" y="-1396372"/>
            <a:ext cx="687715" cy="8143878"/>
          </a:xfrm>
          <a:prstGeom prst="leftBrac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85800" y="4736423"/>
            <a:ext cx="11106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Федеральный государственный образовательный стандарт (ФГОС СПО) </a:t>
            </a:r>
          </a:p>
          <a:p>
            <a:r>
              <a:rPr lang="ru-RU" sz="2400" dirty="0" smtClean="0"/>
              <a:t>Основная профессиональная образовательная программа (ОПОП)</a:t>
            </a:r>
          </a:p>
          <a:p>
            <a:r>
              <a:rPr lang="ru-RU" sz="2400" dirty="0" smtClean="0"/>
              <a:t>Рабочая программа учебной дисциплины / профессионального модуля</a:t>
            </a:r>
          </a:p>
          <a:p>
            <a:r>
              <a:rPr lang="ru-RU" sz="2400" dirty="0" smtClean="0"/>
              <a:t>Технологическая карта / конспект учебного занятия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82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профессионального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профессиональных знаний, умений и навыков, профессионально важных качеств личности и форм поведения, владение которыми позволит квалифицированному специалисту успешно вести трудовую деятельность, реализовать свой потенциал и обеспечить жизнедеятельность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2362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hlinkClick r:id="rId2"/>
              </a:rPr>
              <a:t>Федеральный закон от 29.12.2012 N 273-ФЗ </a:t>
            </a:r>
            <a:r>
              <a:rPr lang="ru-RU" sz="3200" b="1" u="sng" dirty="0" smtClean="0">
                <a:hlinkClick r:id="rId2"/>
              </a:rPr>
              <a:t>"</a:t>
            </a:r>
            <a:r>
              <a:rPr lang="ru-RU" sz="3200" b="1" u="sng" dirty="0">
                <a:hlinkClick r:id="rId2"/>
              </a:rPr>
              <a:t>Об образовании в Российской Федерации"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Статья 12. Образовательные </a:t>
            </a:r>
            <a:r>
              <a:rPr lang="ru-RU" dirty="0" smtClean="0"/>
              <a:t>программы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Содержание </a:t>
            </a:r>
            <a:r>
              <a:rPr lang="ru-RU" b="1" dirty="0"/>
              <a:t>образования должно содействовать взаимопониманию и сотрудничеству между людьми, народами </a:t>
            </a:r>
            <a:r>
              <a:rPr lang="ru-RU" dirty="0"/>
              <a:t>независимо от расовой, национальной, этнической, религиозной и социальной принадлежности, </a:t>
            </a:r>
            <a:r>
              <a:rPr lang="ru-RU" b="1" dirty="0"/>
              <a:t>учитывать разнообразие мировоззренческих подходов</a:t>
            </a:r>
            <a:r>
              <a:rPr lang="ru-RU" dirty="0"/>
              <a:t>, </a:t>
            </a:r>
            <a:r>
              <a:rPr lang="ru-RU" b="1" dirty="0"/>
              <a:t>способствовать реализации права обучающихся</a:t>
            </a:r>
            <a:r>
              <a:rPr lang="ru-RU" dirty="0"/>
              <a:t> на свободный выбор мнений и убеждений, </a:t>
            </a:r>
            <a:r>
              <a:rPr lang="ru-RU" b="1" dirty="0"/>
              <a:t>обеспечивать развитие способностей</a:t>
            </a:r>
            <a:r>
              <a:rPr lang="ru-RU" dirty="0"/>
              <a:t> каждого человека, формирование и развитие его личности </a:t>
            </a:r>
            <a:r>
              <a:rPr lang="ru-RU" b="1" dirty="0"/>
              <a:t>в соответствии с принятыми </a:t>
            </a:r>
            <a:r>
              <a:rPr lang="ru-RU" dirty="0"/>
              <a:t>в семье и обществе духовно-нравственными и социокультурными </a:t>
            </a:r>
            <a:r>
              <a:rPr lang="ru-RU" b="1" dirty="0"/>
              <a:t>ценностями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5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hlinkClick r:id="rId2"/>
              </a:rPr>
              <a:t>Федеральный закон от 29.12.2012 N 273-ФЗ </a:t>
            </a:r>
            <a:r>
              <a:rPr lang="ru-RU" sz="3200" b="1" u="sng" dirty="0" smtClean="0">
                <a:hlinkClick r:id="rId2"/>
              </a:rPr>
              <a:t>"</a:t>
            </a:r>
            <a:r>
              <a:rPr lang="ru-RU" sz="3200" b="1" u="sng" dirty="0">
                <a:hlinkClick r:id="rId2"/>
              </a:rPr>
              <a:t>Об образовании в Российской Федерации"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Статья 12. Образовательные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Содержание образования определяют </a:t>
            </a:r>
            <a:r>
              <a:rPr lang="ru-RU" u="sng" dirty="0" smtClean="0"/>
              <a:t>образовательные программы</a:t>
            </a:r>
            <a:r>
              <a:rPr lang="ru-RU" dirty="0" smtClean="0"/>
              <a:t>  </a:t>
            </a:r>
            <a:endParaRPr lang="ru-RU" b="1" dirty="0" smtClean="0"/>
          </a:p>
          <a:p>
            <a:r>
              <a:rPr lang="ru-RU" dirty="0" smtClean="0"/>
              <a:t>Содержание </a:t>
            </a:r>
            <a:r>
              <a:rPr lang="ru-RU" dirty="0"/>
              <a:t>профессионального образования и профессионального обучения должно обеспечивать </a:t>
            </a:r>
            <a:r>
              <a:rPr lang="ru-RU" u="sng" dirty="0"/>
              <a:t>получение </a:t>
            </a:r>
            <a:r>
              <a:rPr lang="ru-RU" u="sng" dirty="0" smtClean="0"/>
              <a:t>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1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СПО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dirty="0"/>
              <a:t>нормативный документ в области среднего профессионального образования, определяющий совокупность требований, обязательных для реализации основных профессиональных образовательных программ по той или иной специальности или </a:t>
            </a:r>
            <a:r>
              <a:rPr lang="ru-RU" dirty="0" smtClean="0"/>
              <a:t>профессии</a:t>
            </a:r>
          </a:p>
          <a:p>
            <a:endParaRPr lang="ru-RU" dirty="0"/>
          </a:p>
          <a:p>
            <a:r>
              <a:rPr lang="ru-RU" dirty="0" smtClean="0"/>
              <a:t>Содержит в том числе </a:t>
            </a:r>
            <a:r>
              <a:rPr lang="ru-RU" u="sng" dirty="0" smtClean="0"/>
              <a:t>структуру и объем </a:t>
            </a:r>
            <a:r>
              <a:rPr lang="ru-RU" dirty="0" smtClean="0"/>
              <a:t>образовательной программы</a:t>
            </a:r>
          </a:p>
          <a:p>
            <a:r>
              <a:rPr lang="ru-RU" sz="1800" dirty="0" smtClean="0">
                <a:hlinkClick r:id="rId2"/>
              </a:rPr>
              <a:t>ФГОС СПО </a:t>
            </a:r>
            <a:r>
              <a:rPr lang="ru-RU" sz="1800" dirty="0">
                <a:hlinkClick r:id="rId2"/>
              </a:rPr>
              <a:t>23.02.07 Техническое обслуживание и ремонт двигателей, систем и агрегатов </a:t>
            </a:r>
            <a:r>
              <a:rPr lang="ru-RU" sz="1800" dirty="0" smtClean="0">
                <a:hlinkClick r:id="rId2"/>
              </a:rPr>
              <a:t>автомобилей</a:t>
            </a:r>
            <a:endParaRPr lang="ru-RU" sz="1800" dirty="0" smtClean="0"/>
          </a:p>
          <a:p>
            <a:r>
              <a:rPr lang="ru-RU" sz="1800" dirty="0">
                <a:hlinkClick r:id="rId3"/>
              </a:rPr>
              <a:t>ФГОС СПО 08.02.01 Строительство и эксплуатация зданий и сооружений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6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программа </a:t>
            </a:r>
            <a:br>
              <a:rPr lang="ru-RU" dirty="0" smtClean="0"/>
            </a:br>
            <a:r>
              <a:rPr lang="ru-RU" sz="1600" b="1" u="sng" dirty="0" smtClean="0">
                <a:hlinkClick r:id="rId2"/>
              </a:rPr>
              <a:t>Федеральный </a:t>
            </a:r>
            <a:r>
              <a:rPr lang="ru-RU" sz="1600" b="1" u="sng" dirty="0">
                <a:hlinkClick r:id="rId2"/>
              </a:rPr>
              <a:t>закон от 29.12.2012 N 273-ФЗ </a:t>
            </a:r>
            <a:r>
              <a:rPr lang="ru-RU" sz="1600" b="1" u="sng" dirty="0" smtClean="0">
                <a:hlinkClick r:id="rId2"/>
              </a:rPr>
              <a:t>"Об </a:t>
            </a:r>
            <a:r>
              <a:rPr lang="ru-RU" sz="1600" b="1" u="sng" dirty="0">
                <a:hlinkClick r:id="rId2"/>
              </a:rPr>
              <a:t>образовании в Российской Федерации"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877" y="1521068"/>
            <a:ext cx="11139854" cy="4870207"/>
          </a:xfrm>
        </p:spPr>
        <p:txBody>
          <a:bodyPr numCol="2">
            <a:normAutofit fontScale="92500" lnSpcReduction="10000"/>
          </a:bodyPr>
          <a:lstStyle/>
          <a:p>
            <a:r>
              <a:rPr lang="ru-RU" sz="2400" b="1" dirty="0" smtClean="0"/>
              <a:t>Основные образовательные программы </a:t>
            </a:r>
          </a:p>
          <a:p>
            <a:pPr marL="342900" indent="-342900">
              <a:buAutoNum type="arabicParenR"/>
            </a:pPr>
            <a:r>
              <a:rPr lang="ru-RU" sz="1800" b="1" dirty="0" smtClean="0"/>
              <a:t>основные </a:t>
            </a:r>
            <a:r>
              <a:rPr lang="ru-RU" sz="1800" b="1" dirty="0"/>
              <a:t>общеобразовательные программы </a:t>
            </a:r>
            <a:r>
              <a:rPr lang="ru-RU" sz="1800" dirty="0"/>
              <a:t>- образовательные программы дошкольного образования, </a:t>
            </a:r>
            <a:r>
              <a:rPr lang="ru-RU" sz="1800" dirty="0" smtClean="0"/>
              <a:t>начального </a:t>
            </a:r>
            <a:r>
              <a:rPr lang="ru-RU" sz="1800" dirty="0"/>
              <a:t>общего образования, </a:t>
            </a:r>
            <a:r>
              <a:rPr lang="ru-RU" sz="1800" dirty="0" smtClean="0"/>
              <a:t>основного </a:t>
            </a:r>
            <a:r>
              <a:rPr lang="ru-RU" sz="1800" dirty="0"/>
              <a:t>общего образования, </a:t>
            </a:r>
            <a:r>
              <a:rPr lang="ru-RU" sz="1800" dirty="0" smtClean="0"/>
              <a:t>среднего </a:t>
            </a:r>
            <a:r>
              <a:rPr lang="ru-RU" sz="1800" dirty="0"/>
              <a:t>общего </a:t>
            </a:r>
            <a:r>
              <a:rPr lang="ru-RU" sz="1800" dirty="0" smtClean="0"/>
              <a:t>образования</a:t>
            </a:r>
          </a:p>
          <a:p>
            <a:pPr marL="0" indent="0">
              <a:buNone/>
            </a:pPr>
            <a:r>
              <a:rPr lang="ru-RU" sz="1800" b="1" dirty="0"/>
              <a:t>2) основные профессиональные образовательные </a:t>
            </a:r>
            <a:r>
              <a:rPr lang="ru-RU" sz="1800" b="1" dirty="0" smtClean="0"/>
              <a:t>программы (ОПОП)</a:t>
            </a:r>
            <a:r>
              <a:rPr lang="ru-RU" sz="1800" dirty="0" smtClean="0"/>
              <a:t>:</a:t>
            </a:r>
            <a:endParaRPr lang="ru-RU" sz="1800" dirty="0"/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а) </a:t>
            </a:r>
            <a:r>
              <a:rPr lang="ru-RU" sz="2400" u="sng" dirty="0" smtClean="0">
                <a:solidFill>
                  <a:srgbClr val="C00000"/>
                </a:solidFill>
              </a:rPr>
              <a:t>образовательные программы среднего профессионального образования </a:t>
            </a:r>
            <a:r>
              <a:rPr lang="ru-RU" sz="2400" dirty="0" smtClean="0">
                <a:solidFill>
                  <a:srgbClr val="C00000"/>
                </a:solidFill>
              </a:rPr>
              <a:t>–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программы подготовки квалифицированных рабочих, служащих (ППКРС),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программы подготовки специалистов среднего звена (ППССЗ);</a:t>
            </a: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б</a:t>
            </a:r>
            <a:r>
              <a:rPr lang="ru-RU" sz="1800" u="sng" dirty="0" smtClean="0"/>
              <a:t>) образовательные программы высшего образования </a:t>
            </a:r>
            <a:r>
              <a:rPr lang="ru-RU" sz="1800" dirty="0" smtClean="0"/>
              <a:t>- программы </a:t>
            </a:r>
            <a:r>
              <a:rPr lang="ru-RU" sz="1800" dirty="0" err="1" smtClean="0"/>
              <a:t>бакалавриата</a:t>
            </a:r>
            <a:r>
              <a:rPr lang="ru-RU" sz="1800" dirty="0" smtClean="0"/>
              <a:t>, </a:t>
            </a:r>
            <a:r>
              <a:rPr lang="ru-RU" sz="1800" dirty="0" err="1" smtClean="0"/>
              <a:t>специалитета</a:t>
            </a:r>
            <a:r>
              <a:rPr lang="ru-RU" sz="1800" dirty="0" smtClean="0"/>
              <a:t>, магистратуры, подготовки научных и научно-педагогических кадров в аспирантуре (адъюнктуре), ординатуры, </a:t>
            </a:r>
            <a:r>
              <a:rPr lang="ru-RU" sz="1800" dirty="0" err="1" smtClean="0"/>
              <a:t>ассистентуры</a:t>
            </a:r>
            <a:r>
              <a:rPr lang="ru-RU" sz="1800" dirty="0" smtClean="0"/>
              <a:t>-стажировки</a:t>
            </a:r>
          </a:p>
          <a:p>
            <a:pPr marL="0" indent="0">
              <a:buNone/>
            </a:pPr>
            <a:r>
              <a:rPr lang="ru-RU" sz="1800" dirty="0" smtClean="0"/>
              <a:t>3) </a:t>
            </a:r>
            <a:r>
              <a:rPr lang="ru-RU" sz="1800" u="sng" dirty="0" smtClean="0"/>
              <a:t>основные программы профессионального обучения </a:t>
            </a:r>
            <a:r>
              <a:rPr lang="ru-RU" sz="1800" dirty="0" smtClean="0"/>
              <a:t>- программы профессиональной подготовки по профессиям рабочих, должностям служащих; переподготовки рабочих, служащих; повышения квалификации рабочих, служащих.</a:t>
            </a:r>
          </a:p>
          <a:p>
            <a:pPr marL="0" indent="0">
              <a:buNone/>
            </a:pPr>
            <a:endParaRPr lang="ru-RU" sz="1600" dirty="0" smtClean="0"/>
          </a:p>
          <a:p>
            <a:r>
              <a:rPr lang="ru-RU" sz="2400" b="1" dirty="0" smtClean="0"/>
              <a:t>Дополнительные </a:t>
            </a:r>
            <a:r>
              <a:rPr lang="ru-RU" sz="2400" b="1" dirty="0"/>
              <a:t>образовательные программы </a:t>
            </a:r>
          </a:p>
          <a:p>
            <a:pPr marL="0" indent="0">
              <a:buNone/>
            </a:pPr>
            <a:r>
              <a:rPr lang="ru-RU" sz="1900" dirty="0"/>
              <a:t>1) дополнительные общеобразовательные программы - дополнительные общеразвивающие программы, дополнительные предпрофессиональные программы;</a:t>
            </a:r>
          </a:p>
          <a:p>
            <a:pPr marL="0" indent="0">
              <a:buNone/>
            </a:pPr>
            <a:r>
              <a:rPr lang="ru-RU" sz="1900" dirty="0"/>
              <a:t>2) дополнительные профессиональные программы - программы повышения квалификации, программы профессиональной переподготовки</a:t>
            </a:r>
          </a:p>
        </p:txBody>
      </p:sp>
    </p:spTree>
    <p:extLst>
      <p:ext uri="{BB962C8B-B14F-4D97-AF65-F5344CB8AC3E}">
        <p14:creationId xmlns:p14="http://schemas.microsoft.com/office/powerpoint/2010/main" val="33119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учебного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теоретических материалов и практических заданий, способствующих освоению темы занятия и достижения планируемых результатов обучения </a:t>
            </a:r>
            <a:r>
              <a:rPr lang="ru-RU" b="1" dirty="0" smtClean="0">
                <a:solidFill>
                  <a:srgbClr val="0070C0"/>
                </a:solidFill>
              </a:rPr>
              <a:t>(З,У,О,К)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  <a:p>
            <a:r>
              <a:rPr lang="ru-RU" u="sng" dirty="0" smtClean="0"/>
              <a:t>Зависит от</a:t>
            </a:r>
            <a:r>
              <a:rPr lang="ru-RU" dirty="0" smtClean="0"/>
              <a:t>: темы, типа занятия, организационной формы </a:t>
            </a:r>
            <a:r>
              <a:rPr lang="ru-RU" dirty="0" smtClean="0"/>
              <a:t>занятия, используемых средств </a:t>
            </a:r>
            <a:endParaRPr lang="ru-RU" dirty="0" smtClean="0"/>
          </a:p>
          <a:p>
            <a:r>
              <a:rPr lang="ru-RU" u="sng" dirty="0" smtClean="0"/>
              <a:t>Реализуется</a:t>
            </a:r>
            <a:r>
              <a:rPr lang="ru-RU" dirty="0" smtClean="0"/>
              <a:t> поэтапно</a:t>
            </a:r>
          </a:p>
          <a:p>
            <a:r>
              <a:rPr lang="ru-RU" u="sng" dirty="0" smtClean="0"/>
              <a:t>Реализуется с помощью </a:t>
            </a:r>
            <a:r>
              <a:rPr lang="ru-RU" dirty="0" smtClean="0"/>
              <a:t>подходящих методов, средств, образовательных технологий, форм работы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8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занятия по ФГОС СПО решает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Постановка профессиональной проблемы в обучении</a:t>
            </a:r>
          </a:p>
          <a:p>
            <a:r>
              <a:rPr lang="ru-RU" dirty="0" smtClean="0"/>
              <a:t>Ориентация на реальные условия труда и трудовые отношения</a:t>
            </a:r>
          </a:p>
          <a:p>
            <a:r>
              <a:rPr lang="ru-RU" dirty="0" smtClean="0"/>
              <a:t>Установление междисциплинарных связей</a:t>
            </a:r>
          </a:p>
          <a:p>
            <a:r>
              <a:rPr lang="ru-RU" dirty="0" smtClean="0"/>
              <a:t>Установление связей теории и практики</a:t>
            </a:r>
          </a:p>
          <a:p>
            <a:r>
              <a:rPr lang="ru-RU" dirty="0" smtClean="0"/>
              <a:t>Использование активных форм и методов обучения с опорой на опыт обучающихся</a:t>
            </a:r>
          </a:p>
          <a:p>
            <a:r>
              <a:rPr lang="ru-RU" dirty="0" smtClean="0"/>
              <a:t>Особая роль преподавателя как консультанта и организатора деятельности</a:t>
            </a:r>
          </a:p>
          <a:p>
            <a:r>
              <a:rPr lang="ru-RU" dirty="0" smtClean="0"/>
              <a:t>Тесное сотрудничество преподавателей и мастеров производственного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83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464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Содержание профессионального образования</vt:lpstr>
      <vt:lpstr>Презентация PowerPoint</vt:lpstr>
      <vt:lpstr>Содержание профессионального образования</vt:lpstr>
      <vt:lpstr>Федеральный закон от 29.12.2012 N 273-ФЗ "Об образовании в Российской Федерации"</vt:lpstr>
      <vt:lpstr>Федеральный закон от 29.12.2012 N 273-ФЗ "Об образовании в Российской Федерации"</vt:lpstr>
      <vt:lpstr>ФГОС СПО</vt:lpstr>
      <vt:lpstr>Образовательная программа  Федеральный закон от 29.12.2012 N 273-ФЗ "Об образовании в Российской Федерации"</vt:lpstr>
      <vt:lpstr>Содержание учебного занятия</vt:lpstr>
      <vt:lpstr>Содержание занятия по ФГОС СПО решает задачи:</vt:lpstr>
      <vt:lpstr>Отбор содержания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профессионального образования</dc:title>
  <dc:creator>Михаил</dc:creator>
  <cp:lastModifiedBy>Михаил</cp:lastModifiedBy>
  <cp:revision>18</cp:revision>
  <dcterms:created xsi:type="dcterms:W3CDTF">2022-11-01T06:36:15Z</dcterms:created>
  <dcterms:modified xsi:type="dcterms:W3CDTF">2023-09-19T12:03:23Z</dcterms:modified>
</cp:coreProperties>
</file>