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  <p:sldId id="262" r:id="rId4"/>
    <p:sldId id="258" r:id="rId5"/>
    <p:sldId id="259" r:id="rId6"/>
    <p:sldId id="265" r:id="rId7"/>
    <p:sldId id="260" r:id="rId8"/>
    <p:sldId id="264" r:id="rId9"/>
    <p:sldId id="266" r:id="rId10"/>
    <p:sldId id="263" r:id="rId11"/>
    <p:sldId id="267" r:id="rId1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3" d="100"/>
          <a:sy n="83" d="100"/>
        </p:scale>
        <p:origin x="74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3857C6-13EF-4AEF-B339-D2E9F5380970}" type="datetimeFigureOut">
              <a:rPr lang="ru-RU" smtClean="0"/>
              <a:t>19.09.2023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346F62-2B7E-43AA-B168-7E907ABDE97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628076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3857C6-13EF-4AEF-B339-D2E9F5380970}" type="datetimeFigureOut">
              <a:rPr lang="ru-RU" smtClean="0"/>
              <a:t>19.09.2023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346F62-2B7E-43AA-B168-7E907ABDE97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83993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3857C6-13EF-4AEF-B339-D2E9F5380970}" type="datetimeFigureOut">
              <a:rPr lang="ru-RU" smtClean="0"/>
              <a:t>19.09.2023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346F62-2B7E-43AA-B168-7E907ABDE97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985271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3857C6-13EF-4AEF-B339-D2E9F5380970}" type="datetimeFigureOut">
              <a:rPr lang="ru-RU" smtClean="0"/>
              <a:t>19.09.2023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346F62-2B7E-43AA-B168-7E907ABDE97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412554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3857C6-13EF-4AEF-B339-D2E9F5380970}" type="datetimeFigureOut">
              <a:rPr lang="ru-RU" smtClean="0"/>
              <a:t>19.09.2023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346F62-2B7E-43AA-B168-7E907ABDE97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668956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3857C6-13EF-4AEF-B339-D2E9F5380970}" type="datetimeFigureOut">
              <a:rPr lang="ru-RU" smtClean="0"/>
              <a:t>19.09.2023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346F62-2B7E-43AA-B168-7E907ABDE97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415082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3857C6-13EF-4AEF-B339-D2E9F5380970}" type="datetimeFigureOut">
              <a:rPr lang="ru-RU" smtClean="0"/>
              <a:t>19.09.2023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346F62-2B7E-43AA-B168-7E907ABDE97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239980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3857C6-13EF-4AEF-B339-D2E9F5380970}" type="datetimeFigureOut">
              <a:rPr lang="ru-RU" smtClean="0"/>
              <a:t>19.09.2023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346F62-2B7E-43AA-B168-7E907ABDE97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73418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3857C6-13EF-4AEF-B339-D2E9F5380970}" type="datetimeFigureOut">
              <a:rPr lang="ru-RU" smtClean="0"/>
              <a:t>19.09.2023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346F62-2B7E-43AA-B168-7E907ABDE97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372453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3857C6-13EF-4AEF-B339-D2E9F5380970}" type="datetimeFigureOut">
              <a:rPr lang="ru-RU" smtClean="0"/>
              <a:t>19.09.2023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346F62-2B7E-43AA-B168-7E907ABDE97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776565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3857C6-13EF-4AEF-B339-D2E9F5380970}" type="datetimeFigureOut">
              <a:rPr lang="ru-RU" smtClean="0"/>
              <a:t>19.09.2023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346F62-2B7E-43AA-B168-7E907ABDE97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445108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3857C6-13EF-4AEF-B339-D2E9F5380970}" type="datetimeFigureOut">
              <a:rPr lang="ru-RU" smtClean="0"/>
              <a:t>19.09.2023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346F62-2B7E-43AA-B168-7E907ABDE97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693412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consultant.ru/document/cons_doc_LAW_140174/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consultant.ru/document/cons_doc_LAW_140174/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base.garant.ru/70732872/53f89421bbdaf741eb2d1ecc4ddb4c33/" TargetMode="External"/><Relationship Id="rId2" Type="http://schemas.openxmlformats.org/officeDocument/2006/relationships/hyperlink" Target="https://www.garant.ru/products/ipo/prime/doc/71477346/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consultant.ru/document/cons_doc_LAW_140174/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Содержание профессионального образования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526898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Отбор содержания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В основе отбора содержания занятия лежат общепедагогические принципы:</a:t>
            </a:r>
          </a:p>
          <a:p>
            <a:endParaRPr lang="ru-RU" dirty="0"/>
          </a:p>
          <a:p>
            <a:r>
              <a:rPr lang="ru-RU" dirty="0" smtClean="0"/>
              <a:t>Принцип научности</a:t>
            </a:r>
          </a:p>
          <a:p>
            <a:r>
              <a:rPr lang="ru-RU" dirty="0" smtClean="0"/>
              <a:t>Принцип профессиональной направленности</a:t>
            </a:r>
          </a:p>
          <a:p>
            <a:r>
              <a:rPr lang="ru-RU" dirty="0" smtClean="0"/>
              <a:t>Принцип доступности</a:t>
            </a:r>
          </a:p>
          <a:p>
            <a:r>
              <a:rPr lang="ru-RU" dirty="0" smtClean="0"/>
              <a:t>Принцип наглядности</a:t>
            </a:r>
          </a:p>
          <a:p>
            <a:r>
              <a:rPr lang="ru-RU" dirty="0" smtClean="0"/>
              <a:t>Принцип </a:t>
            </a:r>
            <a:r>
              <a:rPr lang="ru-RU" dirty="0" err="1" smtClean="0"/>
              <a:t>возрастосообразности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650594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www.design4school.ru/storage/app/media/blog/01-09-2017/build-schoolmosbuildkak-usvaevaetsya-material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16283" y="409928"/>
            <a:ext cx="10000527" cy="60760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961017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Прямая со стрелкой 4"/>
          <p:cNvCxnSpPr/>
          <p:nvPr/>
        </p:nvCxnSpPr>
        <p:spPr>
          <a:xfrm flipV="1">
            <a:off x="1504950" y="3419474"/>
            <a:ext cx="9020458" cy="9526"/>
          </a:xfrm>
          <a:prstGeom prst="straightConnector1">
            <a:avLst/>
          </a:prstGeom>
          <a:ln w="66675"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607685" y="1362073"/>
            <a:ext cx="1794530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6000" dirty="0" smtClean="0"/>
              <a:t>Цель</a:t>
            </a:r>
            <a:endParaRPr lang="ru-RU" sz="6000" dirty="0"/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 flipV="1">
            <a:off x="1524000" y="2628899"/>
            <a:ext cx="0" cy="800101"/>
          </a:xfrm>
          <a:prstGeom prst="line">
            <a:avLst/>
          </a:prstGeom>
          <a:ln w="3492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3773573" y="710117"/>
            <a:ext cx="4282904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6000" dirty="0" smtClean="0"/>
              <a:t>Содержание</a:t>
            </a:r>
            <a:endParaRPr lang="ru-RU" sz="6000" dirty="0"/>
          </a:p>
        </p:txBody>
      </p:sp>
      <p:sp>
        <p:nvSpPr>
          <p:cNvPr id="14" name="TextBox 13"/>
          <p:cNvSpPr txBox="1"/>
          <p:nvPr/>
        </p:nvSpPr>
        <p:spPr>
          <a:xfrm>
            <a:off x="8606778" y="1371600"/>
            <a:ext cx="3284810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6000" dirty="0" smtClean="0"/>
              <a:t>Результат</a:t>
            </a:r>
            <a:endParaRPr lang="ru-RU" sz="6000" dirty="0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 flipV="1">
            <a:off x="10525408" y="2619374"/>
            <a:ext cx="0" cy="800101"/>
          </a:xfrm>
          <a:prstGeom prst="line">
            <a:avLst/>
          </a:prstGeom>
          <a:ln w="3492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Прямоугольник 19"/>
          <p:cNvSpPr/>
          <p:nvPr/>
        </p:nvSpPr>
        <p:spPr>
          <a:xfrm>
            <a:off x="3773573" y="3571874"/>
            <a:ext cx="4343497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6000" dirty="0">
                <a:solidFill>
                  <a:srgbClr val="C00000"/>
                </a:solidFill>
              </a:rPr>
              <a:t>Чему учить? </a:t>
            </a:r>
          </a:p>
        </p:txBody>
      </p:sp>
      <p:sp>
        <p:nvSpPr>
          <p:cNvPr id="23" name="Левая фигурная скобка 22"/>
          <p:cNvSpPr/>
          <p:nvPr/>
        </p:nvSpPr>
        <p:spPr>
          <a:xfrm rot="5400000">
            <a:off x="5571168" y="-1396372"/>
            <a:ext cx="687715" cy="8143878"/>
          </a:xfrm>
          <a:prstGeom prst="leftBrace">
            <a:avLst/>
          </a:prstGeom>
          <a:ln w="3492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685800" y="4736423"/>
            <a:ext cx="1110615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/>
              <a:t>Федеральный государственный образовательный стандарт (ФГОС СПО) </a:t>
            </a:r>
          </a:p>
          <a:p>
            <a:r>
              <a:rPr lang="ru-RU" sz="2400" dirty="0" smtClean="0"/>
              <a:t>Основная профессиональная образовательная программа (ОПОП)</a:t>
            </a:r>
          </a:p>
          <a:p>
            <a:r>
              <a:rPr lang="ru-RU" sz="2400" dirty="0" smtClean="0"/>
              <a:t>Рабочая программа учебной дисциплины / профессионального модуля</a:t>
            </a:r>
          </a:p>
          <a:p>
            <a:r>
              <a:rPr lang="ru-RU" sz="2400" dirty="0" smtClean="0"/>
              <a:t>Технологическая карта / конспект учебного занятия 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42082203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Содержание профессионального образования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система профессиональных знаний, умений и навыков, профессионально важных качеств личности и форм поведения, владение которыми позволит квалифицированному специалисту успешно вести трудовую деятельность, реализовать свой потенциал и обеспечить жизнедеятельность</a:t>
            </a:r>
          </a:p>
        </p:txBody>
      </p:sp>
    </p:spTree>
    <p:extLst>
      <p:ext uri="{BB962C8B-B14F-4D97-AF65-F5344CB8AC3E}">
        <p14:creationId xmlns:p14="http://schemas.microsoft.com/office/powerpoint/2010/main" val="12362157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u="sng" dirty="0">
                <a:hlinkClick r:id="rId2"/>
              </a:rPr>
              <a:t>Федеральный закон от 29.12.2012 N 273-ФЗ </a:t>
            </a:r>
            <a:r>
              <a:rPr lang="ru-RU" sz="3200" b="1" u="sng" dirty="0" smtClean="0">
                <a:hlinkClick r:id="rId2"/>
              </a:rPr>
              <a:t>"</a:t>
            </a:r>
            <a:r>
              <a:rPr lang="ru-RU" sz="3200" b="1" u="sng" dirty="0">
                <a:hlinkClick r:id="rId2"/>
              </a:rPr>
              <a:t>Об образовании в Российской Федерации"</a:t>
            </a: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dirty="0"/>
              <a:t>Статья 12. Образовательные </a:t>
            </a:r>
            <a:r>
              <a:rPr lang="ru-RU" dirty="0" smtClean="0"/>
              <a:t>программы</a:t>
            </a:r>
          </a:p>
          <a:p>
            <a:pPr marL="0" indent="0">
              <a:buNone/>
            </a:pPr>
            <a:r>
              <a:rPr lang="ru-RU" dirty="0" smtClean="0"/>
              <a:t>1. </a:t>
            </a:r>
            <a:r>
              <a:rPr lang="ru-RU" b="1" dirty="0" smtClean="0"/>
              <a:t>Содержание </a:t>
            </a:r>
            <a:r>
              <a:rPr lang="ru-RU" b="1" dirty="0"/>
              <a:t>образования должно содействовать взаимопониманию и сотрудничеству между людьми, народами </a:t>
            </a:r>
            <a:r>
              <a:rPr lang="ru-RU" dirty="0"/>
              <a:t>независимо от расовой, национальной, этнической, религиозной и социальной принадлежности, </a:t>
            </a:r>
            <a:r>
              <a:rPr lang="ru-RU" b="1" dirty="0"/>
              <a:t>учитывать разнообразие мировоззренческих подходов</a:t>
            </a:r>
            <a:r>
              <a:rPr lang="ru-RU" dirty="0"/>
              <a:t>, </a:t>
            </a:r>
            <a:r>
              <a:rPr lang="ru-RU" b="1" dirty="0"/>
              <a:t>способствовать реализации права обучающихся</a:t>
            </a:r>
            <a:r>
              <a:rPr lang="ru-RU" dirty="0"/>
              <a:t> на свободный выбор мнений и убеждений, </a:t>
            </a:r>
            <a:r>
              <a:rPr lang="ru-RU" b="1" dirty="0"/>
              <a:t>обеспечивать развитие способностей</a:t>
            </a:r>
            <a:r>
              <a:rPr lang="ru-RU" dirty="0"/>
              <a:t> каждого человека, формирование и развитие его личности </a:t>
            </a:r>
            <a:r>
              <a:rPr lang="ru-RU" b="1" dirty="0"/>
              <a:t>в соответствии с принятыми </a:t>
            </a:r>
            <a:r>
              <a:rPr lang="ru-RU" dirty="0"/>
              <a:t>в семье и обществе духовно-нравственными и социокультурными </a:t>
            </a:r>
            <a:r>
              <a:rPr lang="ru-RU" b="1" dirty="0"/>
              <a:t>ценностями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275284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u="sng" dirty="0">
                <a:hlinkClick r:id="rId2"/>
              </a:rPr>
              <a:t>Федеральный закон от 29.12.2012 N 273-ФЗ </a:t>
            </a:r>
            <a:r>
              <a:rPr lang="ru-RU" sz="3200" b="1" u="sng" dirty="0" smtClean="0">
                <a:hlinkClick r:id="rId2"/>
              </a:rPr>
              <a:t>"</a:t>
            </a:r>
            <a:r>
              <a:rPr lang="ru-RU" sz="3200" b="1" u="sng" dirty="0">
                <a:hlinkClick r:id="rId2"/>
              </a:rPr>
              <a:t>Об образовании в Российской Федерации"</a:t>
            </a: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/>
              <a:t>Статья 12. Образовательные </a:t>
            </a:r>
            <a:r>
              <a:rPr lang="ru-RU" dirty="0" smtClean="0"/>
              <a:t>программы</a:t>
            </a:r>
          </a:p>
          <a:p>
            <a:r>
              <a:rPr lang="ru-RU" dirty="0" smtClean="0"/>
              <a:t>Содержание образования определяют </a:t>
            </a:r>
            <a:r>
              <a:rPr lang="ru-RU" u="sng" dirty="0" smtClean="0"/>
              <a:t>образовательные программы</a:t>
            </a:r>
            <a:r>
              <a:rPr lang="ru-RU" dirty="0" smtClean="0"/>
              <a:t>  </a:t>
            </a:r>
            <a:endParaRPr lang="ru-RU" b="1" dirty="0" smtClean="0"/>
          </a:p>
          <a:p>
            <a:r>
              <a:rPr lang="ru-RU" dirty="0" smtClean="0"/>
              <a:t>Содержание </a:t>
            </a:r>
            <a:r>
              <a:rPr lang="ru-RU" dirty="0"/>
              <a:t>профессионального образования и профессионального обучения должно обеспечивать </a:t>
            </a:r>
            <a:r>
              <a:rPr lang="ru-RU" u="sng" dirty="0"/>
              <a:t>получение </a:t>
            </a:r>
            <a:r>
              <a:rPr lang="ru-RU" u="sng" dirty="0" smtClean="0"/>
              <a:t>квалификации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821053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ФГОС СПО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b="1" dirty="0"/>
              <a:t> </a:t>
            </a:r>
            <a:r>
              <a:rPr lang="ru-RU" dirty="0"/>
              <a:t>нормативный документ в области среднего профессионального образования, определяющий совокупность требований, обязательных для реализации основных профессиональных образовательных программ по той или иной специальности или </a:t>
            </a:r>
            <a:r>
              <a:rPr lang="ru-RU" dirty="0" smtClean="0"/>
              <a:t>профессии</a:t>
            </a:r>
          </a:p>
          <a:p>
            <a:endParaRPr lang="ru-RU" dirty="0"/>
          </a:p>
          <a:p>
            <a:r>
              <a:rPr lang="ru-RU" dirty="0" smtClean="0"/>
              <a:t>Содержит в том числе </a:t>
            </a:r>
            <a:r>
              <a:rPr lang="ru-RU" u="sng" dirty="0" smtClean="0"/>
              <a:t>структуру и объем </a:t>
            </a:r>
            <a:r>
              <a:rPr lang="ru-RU" dirty="0" smtClean="0"/>
              <a:t>образовательной программы</a:t>
            </a:r>
          </a:p>
          <a:p>
            <a:r>
              <a:rPr lang="ru-RU" sz="1800" dirty="0" smtClean="0">
                <a:hlinkClick r:id="rId2"/>
              </a:rPr>
              <a:t>ФГОС СПО </a:t>
            </a:r>
            <a:r>
              <a:rPr lang="ru-RU" sz="1800" dirty="0">
                <a:hlinkClick r:id="rId2"/>
              </a:rPr>
              <a:t>23.02.07 Техническое обслуживание и ремонт двигателей, систем и агрегатов </a:t>
            </a:r>
            <a:r>
              <a:rPr lang="ru-RU" sz="1800" dirty="0" smtClean="0">
                <a:hlinkClick r:id="rId2"/>
              </a:rPr>
              <a:t>автомобилей</a:t>
            </a:r>
            <a:endParaRPr lang="ru-RU" sz="1800" dirty="0" smtClean="0"/>
          </a:p>
          <a:p>
            <a:r>
              <a:rPr lang="ru-RU" sz="1800" dirty="0">
                <a:hlinkClick r:id="rId3"/>
              </a:rPr>
              <a:t>ФГОС СПО 08.02.01 Строительство и эксплуатация зданий и сооружений</a:t>
            </a:r>
            <a:endParaRPr lang="ru-RU" sz="1800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716668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Образовательная программа </a:t>
            </a:r>
            <a:br>
              <a:rPr lang="ru-RU" dirty="0" smtClean="0"/>
            </a:br>
            <a:r>
              <a:rPr lang="ru-RU" sz="1600" b="1" u="sng" dirty="0" smtClean="0">
                <a:hlinkClick r:id="rId2"/>
              </a:rPr>
              <a:t>Федеральный </a:t>
            </a:r>
            <a:r>
              <a:rPr lang="ru-RU" sz="1600" b="1" u="sng" dirty="0">
                <a:hlinkClick r:id="rId2"/>
              </a:rPr>
              <a:t>закон от 29.12.2012 N 273-ФЗ </a:t>
            </a:r>
            <a:r>
              <a:rPr lang="ru-RU" sz="1600" b="1" u="sng" dirty="0" smtClean="0">
                <a:hlinkClick r:id="rId2"/>
              </a:rPr>
              <a:t>"Об </a:t>
            </a:r>
            <a:r>
              <a:rPr lang="ru-RU" sz="1600" b="1" u="sng" dirty="0">
                <a:hlinkClick r:id="rId2"/>
              </a:rPr>
              <a:t>образовании в Российской Федерации"</a:t>
            </a:r>
            <a:endParaRPr lang="ru-RU" sz="1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97877" y="1521068"/>
            <a:ext cx="11139854" cy="4870207"/>
          </a:xfrm>
        </p:spPr>
        <p:txBody>
          <a:bodyPr numCol="2">
            <a:normAutofit fontScale="92500" lnSpcReduction="10000"/>
          </a:bodyPr>
          <a:lstStyle/>
          <a:p>
            <a:r>
              <a:rPr lang="ru-RU" sz="2400" b="1" dirty="0" smtClean="0"/>
              <a:t>Основные образовательные программы </a:t>
            </a:r>
          </a:p>
          <a:p>
            <a:pPr marL="342900" indent="-342900">
              <a:buAutoNum type="arabicParenR"/>
            </a:pPr>
            <a:r>
              <a:rPr lang="ru-RU" sz="1800" b="1" dirty="0" smtClean="0"/>
              <a:t>основные </a:t>
            </a:r>
            <a:r>
              <a:rPr lang="ru-RU" sz="1800" b="1" dirty="0"/>
              <a:t>общеобразовательные программы </a:t>
            </a:r>
            <a:r>
              <a:rPr lang="ru-RU" sz="1800" dirty="0"/>
              <a:t>- образовательные программы дошкольного образования, </a:t>
            </a:r>
            <a:r>
              <a:rPr lang="ru-RU" sz="1800" dirty="0" smtClean="0"/>
              <a:t>начального </a:t>
            </a:r>
            <a:r>
              <a:rPr lang="ru-RU" sz="1800" dirty="0"/>
              <a:t>общего образования, </a:t>
            </a:r>
            <a:r>
              <a:rPr lang="ru-RU" sz="1800" dirty="0" smtClean="0"/>
              <a:t>основного </a:t>
            </a:r>
            <a:r>
              <a:rPr lang="ru-RU" sz="1800" dirty="0"/>
              <a:t>общего образования, </a:t>
            </a:r>
            <a:r>
              <a:rPr lang="ru-RU" sz="1800" dirty="0" smtClean="0"/>
              <a:t>среднего </a:t>
            </a:r>
            <a:r>
              <a:rPr lang="ru-RU" sz="1800" dirty="0"/>
              <a:t>общего </a:t>
            </a:r>
            <a:r>
              <a:rPr lang="ru-RU" sz="1800" dirty="0" smtClean="0"/>
              <a:t>образования</a:t>
            </a:r>
          </a:p>
          <a:p>
            <a:pPr marL="0" indent="0">
              <a:buNone/>
            </a:pPr>
            <a:r>
              <a:rPr lang="ru-RU" sz="1800" b="1" dirty="0"/>
              <a:t>2) основные профессиональные образовательные </a:t>
            </a:r>
            <a:r>
              <a:rPr lang="ru-RU" sz="1800" b="1" dirty="0" smtClean="0"/>
              <a:t>программы (ОПОП)</a:t>
            </a:r>
            <a:r>
              <a:rPr lang="ru-RU" sz="1800" dirty="0" smtClean="0"/>
              <a:t>:</a:t>
            </a:r>
            <a:endParaRPr lang="ru-RU" sz="1800" dirty="0"/>
          </a:p>
          <a:p>
            <a:pPr marL="0" indent="0">
              <a:buNone/>
            </a:pPr>
            <a:r>
              <a:rPr lang="ru-RU" sz="2400" dirty="0" smtClean="0">
                <a:solidFill>
                  <a:srgbClr val="C00000"/>
                </a:solidFill>
              </a:rPr>
              <a:t>а) </a:t>
            </a:r>
            <a:r>
              <a:rPr lang="ru-RU" sz="2400" u="sng" dirty="0" smtClean="0">
                <a:solidFill>
                  <a:srgbClr val="C00000"/>
                </a:solidFill>
              </a:rPr>
              <a:t>образовательные программы среднего профессионального образования </a:t>
            </a:r>
            <a:r>
              <a:rPr lang="ru-RU" sz="2400" dirty="0" smtClean="0">
                <a:solidFill>
                  <a:srgbClr val="C00000"/>
                </a:solidFill>
              </a:rPr>
              <a:t>– </a:t>
            </a:r>
          </a:p>
          <a:p>
            <a:pPr marL="0" indent="0">
              <a:buNone/>
            </a:pPr>
            <a:r>
              <a:rPr lang="ru-RU" sz="2400" dirty="0" smtClean="0">
                <a:solidFill>
                  <a:srgbClr val="C00000"/>
                </a:solidFill>
              </a:rPr>
              <a:t>программы подготовки квалифицированных рабочих, служащих (ППКРС), </a:t>
            </a:r>
          </a:p>
          <a:p>
            <a:pPr marL="0" indent="0">
              <a:buNone/>
            </a:pPr>
            <a:r>
              <a:rPr lang="ru-RU" sz="2400" dirty="0" smtClean="0">
                <a:solidFill>
                  <a:srgbClr val="C00000"/>
                </a:solidFill>
              </a:rPr>
              <a:t>программы подготовки специалистов среднего звена (ППССЗ);</a:t>
            </a:r>
          </a:p>
          <a:p>
            <a:pPr marL="0" indent="0">
              <a:buNone/>
            </a:pPr>
            <a:endParaRPr lang="ru-RU" sz="2400" dirty="0">
              <a:solidFill>
                <a:srgbClr val="C00000"/>
              </a:solidFill>
            </a:endParaRPr>
          </a:p>
          <a:p>
            <a:pPr marL="0" indent="0">
              <a:buNone/>
            </a:pPr>
            <a:endParaRPr lang="ru-RU" sz="2400" dirty="0">
              <a:solidFill>
                <a:srgbClr val="C00000"/>
              </a:solidFill>
            </a:endParaRPr>
          </a:p>
          <a:p>
            <a:pPr marL="0" indent="0">
              <a:buNone/>
            </a:pPr>
            <a:r>
              <a:rPr lang="ru-RU" sz="1800" dirty="0" smtClean="0"/>
              <a:t>б</a:t>
            </a:r>
            <a:r>
              <a:rPr lang="ru-RU" sz="1800" u="sng" dirty="0" smtClean="0"/>
              <a:t>) образовательные программы высшего образования </a:t>
            </a:r>
            <a:r>
              <a:rPr lang="ru-RU" sz="1800" dirty="0" smtClean="0"/>
              <a:t>- программы </a:t>
            </a:r>
            <a:r>
              <a:rPr lang="ru-RU" sz="1800" dirty="0" err="1" smtClean="0"/>
              <a:t>бакалавриата</a:t>
            </a:r>
            <a:r>
              <a:rPr lang="ru-RU" sz="1800" dirty="0" smtClean="0"/>
              <a:t>, </a:t>
            </a:r>
            <a:r>
              <a:rPr lang="ru-RU" sz="1800" dirty="0" err="1" smtClean="0"/>
              <a:t>специалитета</a:t>
            </a:r>
            <a:r>
              <a:rPr lang="ru-RU" sz="1800" dirty="0" smtClean="0"/>
              <a:t>, магистратуры, подготовки научных и научно-педагогических кадров в аспирантуре (адъюнктуре), ординатуры, </a:t>
            </a:r>
            <a:r>
              <a:rPr lang="ru-RU" sz="1800" dirty="0" err="1" smtClean="0"/>
              <a:t>ассистентуры</a:t>
            </a:r>
            <a:r>
              <a:rPr lang="ru-RU" sz="1800" dirty="0" smtClean="0"/>
              <a:t>-стажировки</a:t>
            </a:r>
          </a:p>
          <a:p>
            <a:pPr marL="0" indent="0">
              <a:buNone/>
            </a:pPr>
            <a:r>
              <a:rPr lang="ru-RU" sz="1800" dirty="0" smtClean="0"/>
              <a:t>3) </a:t>
            </a:r>
            <a:r>
              <a:rPr lang="ru-RU" sz="1800" u="sng" dirty="0" smtClean="0"/>
              <a:t>основные программы профессионального обучения </a:t>
            </a:r>
            <a:r>
              <a:rPr lang="ru-RU" sz="1800" dirty="0" smtClean="0"/>
              <a:t>- программы профессиональной подготовки по профессиям рабочих, должностям служащих; переподготовки рабочих, служащих; повышения квалификации рабочих, служащих.</a:t>
            </a:r>
          </a:p>
          <a:p>
            <a:pPr marL="0" indent="0">
              <a:buNone/>
            </a:pPr>
            <a:endParaRPr lang="ru-RU" sz="1600" dirty="0" smtClean="0"/>
          </a:p>
          <a:p>
            <a:r>
              <a:rPr lang="ru-RU" sz="2400" b="1" dirty="0" smtClean="0"/>
              <a:t>Дополнительные </a:t>
            </a:r>
            <a:r>
              <a:rPr lang="ru-RU" sz="2400" b="1" dirty="0"/>
              <a:t>образовательные программы </a:t>
            </a:r>
          </a:p>
          <a:p>
            <a:pPr marL="0" indent="0">
              <a:buNone/>
            </a:pPr>
            <a:r>
              <a:rPr lang="ru-RU" sz="1900" dirty="0"/>
              <a:t>1) дополнительные общеобразовательные программы - дополнительные общеразвивающие программы, дополнительные предпрофессиональные программы;</a:t>
            </a:r>
          </a:p>
          <a:p>
            <a:pPr marL="0" indent="0">
              <a:buNone/>
            </a:pPr>
            <a:r>
              <a:rPr lang="ru-RU" sz="1900" dirty="0"/>
              <a:t>2) дополнительные профессиональные программы - программы повышения квалификации, программы профессиональной переподготовки</a:t>
            </a:r>
          </a:p>
        </p:txBody>
      </p:sp>
    </p:spTree>
    <p:extLst>
      <p:ext uri="{BB962C8B-B14F-4D97-AF65-F5344CB8AC3E}">
        <p14:creationId xmlns:p14="http://schemas.microsoft.com/office/powerpoint/2010/main" val="33119145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Содержание учебного занятия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Совокупность теоретических материалов и практических заданий, способствующих освоению темы занятия и достижения планируемых результатов обучения </a:t>
            </a:r>
            <a:r>
              <a:rPr lang="ru-RU" b="1" dirty="0" smtClean="0">
                <a:solidFill>
                  <a:srgbClr val="0070C0"/>
                </a:solidFill>
              </a:rPr>
              <a:t>(З,У,О,К)</a:t>
            </a:r>
            <a:endParaRPr lang="ru-RU" b="1" dirty="0" smtClean="0">
              <a:solidFill>
                <a:srgbClr val="0070C0"/>
              </a:solidFill>
            </a:endParaRPr>
          </a:p>
          <a:p>
            <a:endParaRPr lang="ru-RU" dirty="0"/>
          </a:p>
          <a:p>
            <a:r>
              <a:rPr lang="ru-RU" u="sng" dirty="0" smtClean="0"/>
              <a:t>Зависит от</a:t>
            </a:r>
            <a:r>
              <a:rPr lang="ru-RU" dirty="0" smtClean="0"/>
              <a:t>: темы, типа занятия, организационной формы </a:t>
            </a:r>
            <a:r>
              <a:rPr lang="ru-RU" dirty="0" smtClean="0"/>
              <a:t>занятия, используемых средств </a:t>
            </a:r>
            <a:endParaRPr lang="ru-RU" dirty="0" smtClean="0"/>
          </a:p>
          <a:p>
            <a:r>
              <a:rPr lang="ru-RU" u="sng" dirty="0" smtClean="0"/>
              <a:t>Реализуется</a:t>
            </a:r>
            <a:r>
              <a:rPr lang="ru-RU" dirty="0" smtClean="0"/>
              <a:t> поэтапно</a:t>
            </a:r>
          </a:p>
          <a:p>
            <a:r>
              <a:rPr lang="ru-RU" u="sng" dirty="0" smtClean="0"/>
              <a:t>Реализуется с помощью </a:t>
            </a:r>
            <a:r>
              <a:rPr lang="ru-RU" dirty="0" smtClean="0"/>
              <a:t>подходящих методов, средств, образовательных технологий, форм работы обучающихся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85882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Содержание занятия по ФГОС СПО решает задачи: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 smtClean="0"/>
              <a:t>Постановка профессиональной проблемы в обучении</a:t>
            </a:r>
          </a:p>
          <a:p>
            <a:r>
              <a:rPr lang="ru-RU" dirty="0" smtClean="0"/>
              <a:t>Ориентация на реальные условия труда и трудовые отношения</a:t>
            </a:r>
          </a:p>
          <a:p>
            <a:r>
              <a:rPr lang="ru-RU" dirty="0" smtClean="0"/>
              <a:t>Установление междисциплинарных связей</a:t>
            </a:r>
          </a:p>
          <a:p>
            <a:r>
              <a:rPr lang="ru-RU" dirty="0" smtClean="0"/>
              <a:t>Установление связей теории и практики</a:t>
            </a:r>
          </a:p>
          <a:p>
            <a:r>
              <a:rPr lang="ru-RU" dirty="0" smtClean="0"/>
              <a:t>Использование активных форм и методов обучения с опорой на опыт обучающихся</a:t>
            </a:r>
          </a:p>
          <a:p>
            <a:r>
              <a:rPr lang="ru-RU" dirty="0" smtClean="0"/>
              <a:t>Особая роль преподавателя как консультанта и организатора деятельности</a:t>
            </a:r>
          </a:p>
          <a:p>
            <a:r>
              <a:rPr lang="ru-RU" dirty="0" smtClean="0"/>
              <a:t>Тесное сотрудничество преподавателей и мастеров производственного обучения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0088301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132</TotalTime>
  <Words>464</Words>
  <Application>Microsoft Office PowerPoint</Application>
  <PresentationFormat>Широкоэкранный</PresentationFormat>
  <Paragraphs>61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Тема Office</vt:lpstr>
      <vt:lpstr>Содержание профессионального образования</vt:lpstr>
      <vt:lpstr>Презентация PowerPoint</vt:lpstr>
      <vt:lpstr>Содержание профессионального образования</vt:lpstr>
      <vt:lpstr>Федеральный закон от 29.12.2012 N 273-ФЗ "Об образовании в Российской Федерации"</vt:lpstr>
      <vt:lpstr>Федеральный закон от 29.12.2012 N 273-ФЗ "Об образовании в Российской Федерации"</vt:lpstr>
      <vt:lpstr>ФГОС СПО</vt:lpstr>
      <vt:lpstr>Образовательная программа  Федеральный закон от 29.12.2012 N 273-ФЗ "Об образовании в Российской Федерации"</vt:lpstr>
      <vt:lpstr>Содержание учебного занятия</vt:lpstr>
      <vt:lpstr>Содержание занятия по ФГОС СПО решает задачи:</vt:lpstr>
      <vt:lpstr>Отбор содержания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Содержание профессионального образования</dc:title>
  <dc:creator>Михаил</dc:creator>
  <cp:lastModifiedBy>Михаил</cp:lastModifiedBy>
  <cp:revision>18</cp:revision>
  <dcterms:created xsi:type="dcterms:W3CDTF">2022-11-01T06:36:15Z</dcterms:created>
  <dcterms:modified xsi:type="dcterms:W3CDTF">2023-09-19T12:03:23Z</dcterms:modified>
</cp:coreProperties>
</file>