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4" r:id="rId4"/>
    <p:sldId id="265" r:id="rId5"/>
    <p:sldId id="266" r:id="rId6"/>
    <p:sldId id="269" r:id="rId7"/>
    <p:sldId id="256" r:id="rId8"/>
    <p:sldId id="257" r:id="rId9"/>
    <p:sldId id="258" r:id="rId10"/>
    <p:sldId id="259" r:id="rId11"/>
    <p:sldId id="260" r:id="rId12"/>
    <p:sldId id="261" r:id="rId13"/>
    <p:sldId id="271" r:id="rId14"/>
    <p:sldId id="270" r:id="rId15"/>
    <p:sldId id="262" r:id="rId16"/>
    <p:sldId id="26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51" autoAdjust="0"/>
  </p:normalViewPr>
  <p:slideViewPr>
    <p:cSldViewPr>
      <p:cViewPr varScale="1">
        <p:scale>
          <a:sx n="97" d="100"/>
          <a:sy n="97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498D-0D9B-42AE-A77B-15D0A5713812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D0B1-87F5-4647-9C34-7C51B68AE3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498D-0D9B-42AE-A77B-15D0A5713812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D0B1-87F5-4647-9C34-7C51B68AE3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498D-0D9B-42AE-A77B-15D0A5713812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D0B1-87F5-4647-9C34-7C51B68AE3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498D-0D9B-42AE-A77B-15D0A5713812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D0B1-87F5-4647-9C34-7C51B68AE3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498D-0D9B-42AE-A77B-15D0A5713812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D0B1-87F5-4647-9C34-7C51B68AE3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498D-0D9B-42AE-A77B-15D0A5713812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D0B1-87F5-4647-9C34-7C51B68AE3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498D-0D9B-42AE-A77B-15D0A5713812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D0B1-87F5-4647-9C34-7C51B68AE3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498D-0D9B-42AE-A77B-15D0A5713812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D0B1-87F5-4647-9C34-7C51B68AE3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498D-0D9B-42AE-A77B-15D0A5713812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D0B1-87F5-4647-9C34-7C51B68AE3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498D-0D9B-42AE-A77B-15D0A5713812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D0B1-87F5-4647-9C34-7C51B68AE3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498D-0D9B-42AE-A77B-15D0A5713812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D0B1-87F5-4647-9C34-7C51B68AE3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A498D-0D9B-42AE-A77B-15D0A5713812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1D0B1-87F5-4647-9C34-7C51B68AE3E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sdelke.ru/rabota/zarabotannaya-plata.html" TargetMode="External"/><Relationship Id="rId2" Type="http://schemas.openxmlformats.org/officeDocument/2006/relationships/hyperlink" Target="https://vsdelke.ru/ekonterminy/uroven-bezraboticy.html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vsdelke.ru/ekonterminy/dividendy-chto-takoe.html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85720" y="461385"/>
            <a:ext cx="728667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Тема 3. Рыночная экономика: сущность, условия функционирования, основные черты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Типы цивилизаций.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Специфические черты рыночной экономики.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Структура рыночной экономики и типы рынков.</a:t>
            </a:r>
            <a:endParaRPr lang="ru-RU" sz="2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Достоинства и недостатки рыночной экономики.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357166"/>
            <a:ext cx="8286808" cy="52263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1415" tIns="0" rIns="0" bIns="2380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cs typeface="Tahoma" pitchFamily="34" charset="0"/>
              </a:rPr>
              <a:t>Какие плюсы и минусы дает обществу современный рынок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Плюсы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ahoma" pitchFamily="34" charset="0"/>
                <a:cs typeface="Tahoma" pitchFamily="34" charset="0"/>
              </a:rPr>
              <a:t>Экономическую демократию. Каждый самостоятельно выбирает, что и где покупать. Все решения независимы и принимаются самостоятельно.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ahoma" pitchFamily="34" charset="0"/>
                <a:cs typeface="Tahoma" pitchFamily="34" charset="0"/>
              </a:rPr>
              <a:t>Распределение ресурсов. Расходование ресурсов планеты и времени идет только на те вещи, которые актуальны сейчас.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ahoma" pitchFamily="34" charset="0"/>
                <a:cs typeface="Tahoma" pitchFamily="34" charset="0"/>
              </a:rPr>
              <a:t>Возможности заработать есть для каждого.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Минусы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ahoma" pitchFamily="34" charset="0"/>
                <a:cs typeface="Tahoma" pitchFamily="34" charset="0"/>
              </a:rPr>
              <a:t>Монополизм. Большие компании постепенно вытесняют и скупают мелкие. Основные деньги идут в карманы самых богатых и обеспеченных.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ahoma" pitchFamily="34" charset="0"/>
                <a:cs typeface="Tahoma" pitchFamily="34" charset="0"/>
              </a:rPr>
              <a:t>Рынок смотрит только в те направления, где можно сделать деньги. Поэтому многие нужные вещи, которые не приносят прибыли остаются в стороне.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ahoma" pitchFamily="34" charset="0"/>
                <a:cs typeface="Tahoma" pitchFamily="34" charset="0"/>
              </a:rPr>
              <a:t>Погоня за прибылью наносит вред окружающей среде, нерационально расходуются Земные ресурсы.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Tahoma" pitchFamily="34" charset="0"/>
                <a:hlinkClick r:id="rId2"/>
              </a:rPr>
              <a:t>Безработица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Tahoma" pitchFamily="34" charset="0"/>
              </a:rPr>
              <a:t>. Компании автоматизируют и роботизируют все возможные процессы, чтобы сократить издержки на 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Tahoma" pitchFamily="34" charset="0"/>
                <a:hlinkClick r:id="rId3"/>
              </a:rPr>
              <a:t>зарплаты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Tahoma" pitchFamily="34" charset="0"/>
              </a:rPr>
              <a:t> для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ahoma" pitchFamily="34" charset="0"/>
                <a:cs typeface="Tahoma" pitchFamily="34" charset="0"/>
              </a:rPr>
              <a:t>сотрудников.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00042"/>
            <a:ext cx="81439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 </a:t>
            </a:r>
            <a:r>
              <a:rPr lang="ru-RU" sz="2400" b="1" dirty="0"/>
              <a:t>Функции рынка</a:t>
            </a:r>
          </a:p>
          <a:p>
            <a:r>
              <a:rPr lang="ru-RU" sz="2400" dirty="0"/>
              <a:t>Рассмотрим, какие полезные функции может выполнять рыночная экономика: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Регулирующая. Рынок самостоятельно определяет наиболее востребованные товары и тренды. Тем самым соблюдается баланс спроса и предложения на рынке.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Рынок сам решает, что производить, что сейчас необходимо покупателям.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err="1"/>
              <a:t>Ценообразующая</a:t>
            </a:r>
            <a:r>
              <a:rPr lang="ru-RU" sz="2400" dirty="0"/>
              <a:t>. Покупатели и продавцы самостоятельно регулируют баланс цен.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Стимулирующая. Стремление к прибылям развивает технологии, делает обоснованными научные исследования.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Распределительная и посредническая.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Санирующая. Рынок сам себя чистит от слабых "игроков" и компаний.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41434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Классификация рынков по разным критериям</a:t>
            </a:r>
          </a:p>
          <a:p>
            <a:r>
              <a:rPr lang="ru-RU" dirty="0"/>
              <a:t>По степени конкретности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Совершенно конкурентные;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Несовершенной конкуренции;</a:t>
            </a:r>
          </a:p>
          <a:p>
            <a:r>
              <a:rPr lang="ru-RU" dirty="0"/>
              <a:t>По экономическому назначению рынки бывают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Потребительских товаров и услуг;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Товаров промышленного назначения;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Промежуточных товаров;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Ноу-хау;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Сырьевые;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Труда;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Ценных бумаг;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Теневые;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6248" y="200024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/>
              <a:t>По размеру</a:t>
            </a:r>
          </a:p>
          <a:p>
            <a:pPr algn="r">
              <a:buFont typeface="Wingdings" pitchFamily="2" charset="2"/>
              <a:buChar char="§"/>
            </a:pPr>
            <a:r>
              <a:rPr lang="ru-RU" dirty="0" smtClean="0"/>
              <a:t>Местный;</a:t>
            </a:r>
          </a:p>
          <a:p>
            <a:pPr algn="r">
              <a:buFont typeface="Wingdings" pitchFamily="2" charset="2"/>
              <a:buChar char="§"/>
            </a:pPr>
            <a:r>
              <a:rPr lang="ru-RU" dirty="0" smtClean="0"/>
              <a:t>Национальный;</a:t>
            </a:r>
          </a:p>
          <a:p>
            <a:pPr algn="r">
              <a:buFont typeface="Wingdings" pitchFamily="2" charset="2"/>
              <a:buChar char="§"/>
            </a:pPr>
            <a:r>
              <a:rPr lang="ru-RU" dirty="0" smtClean="0"/>
              <a:t>Мировой;</a:t>
            </a:r>
          </a:p>
          <a:p>
            <a:pPr algn="r"/>
            <a:r>
              <a:rPr lang="ru-RU" dirty="0" smtClean="0"/>
              <a:t>По степени конкуренции</a:t>
            </a:r>
          </a:p>
          <a:p>
            <a:pPr algn="r">
              <a:buFont typeface="Wingdings" pitchFamily="2" charset="2"/>
              <a:buChar char="§"/>
            </a:pPr>
            <a:r>
              <a:rPr lang="ru-RU" dirty="0" smtClean="0"/>
              <a:t>Монополистический;</a:t>
            </a:r>
          </a:p>
          <a:p>
            <a:pPr algn="r">
              <a:buFont typeface="Wingdings" pitchFamily="2" charset="2"/>
              <a:buChar char="§"/>
            </a:pPr>
            <a:r>
              <a:rPr lang="ru-RU" dirty="0" smtClean="0"/>
              <a:t>Олигополистический;</a:t>
            </a:r>
          </a:p>
          <a:p>
            <a:pPr algn="r">
              <a:buFont typeface="Wingdings" pitchFamily="2" charset="2"/>
              <a:buChar char="§"/>
            </a:pPr>
            <a:r>
              <a:rPr lang="ru-RU" dirty="0" smtClean="0"/>
              <a:t>Свободный;</a:t>
            </a:r>
          </a:p>
          <a:p>
            <a:pPr algn="r">
              <a:buFont typeface="Wingdings" pitchFamily="2" charset="2"/>
              <a:buChar char="§"/>
            </a:pPr>
            <a:r>
              <a:rPr lang="ru-RU" dirty="0" smtClean="0"/>
              <a:t>Смешанный;</a:t>
            </a:r>
          </a:p>
          <a:p>
            <a:pPr algn="r"/>
            <a:r>
              <a:rPr lang="ru-RU" dirty="0" smtClean="0"/>
              <a:t>По отраслям</a:t>
            </a:r>
          </a:p>
          <a:p>
            <a:pPr algn="r">
              <a:buFont typeface="Arial" pitchFamily="34" charset="0"/>
              <a:buChar char="•"/>
            </a:pPr>
            <a:r>
              <a:rPr lang="ru-RU" dirty="0" smtClean="0"/>
              <a:t>Автомобильный;</a:t>
            </a:r>
          </a:p>
          <a:p>
            <a:pPr algn="r">
              <a:buFont typeface="Arial" pitchFamily="34" charset="0"/>
              <a:buChar char="•"/>
            </a:pPr>
            <a:r>
              <a:rPr lang="ru-RU" dirty="0" smtClean="0"/>
              <a:t>Компьютерный;</a:t>
            </a:r>
          </a:p>
          <a:p>
            <a:pPr algn="r">
              <a:buFont typeface="Arial" pitchFamily="34" charset="0"/>
              <a:buChar char="•"/>
            </a:pPr>
            <a:r>
              <a:rPr lang="ru-RU" dirty="0" smtClean="0"/>
              <a:t>Нефтяной;</a:t>
            </a:r>
          </a:p>
          <a:p>
            <a:pPr algn="r"/>
            <a:r>
              <a:rPr lang="ru-RU" dirty="0" smtClean="0"/>
              <a:t>По характеру продаж</a:t>
            </a:r>
          </a:p>
          <a:p>
            <a:pPr algn="r">
              <a:buFont typeface="Wingdings" pitchFamily="2" charset="2"/>
              <a:buChar char="§"/>
            </a:pPr>
            <a:r>
              <a:rPr lang="ru-RU" dirty="0" smtClean="0"/>
              <a:t>Оптовый;</a:t>
            </a:r>
          </a:p>
          <a:p>
            <a:pPr algn="r">
              <a:buFont typeface="Wingdings" pitchFamily="2" charset="2"/>
              <a:buChar char="§"/>
            </a:pPr>
            <a:r>
              <a:rPr lang="ru-RU" dirty="0" smtClean="0"/>
              <a:t>Розничный;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present5.com/presentation/1/16171175_184278503.pdf-img/16171175_184278503.pdf-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71480"/>
            <a:ext cx="6858000" cy="5143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1500174"/>
            <a:ext cx="54292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Достоинства и недостатки рыночной экономики.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57158" y="357166"/>
            <a:ext cx="8643998" cy="451846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1415" tIns="0" rIns="0" bIns="2380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cs typeface="Tahoma" pitchFamily="34" charset="0"/>
              </a:rPr>
              <a:t>Плюсы и минусы рыночной экономики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Плюсы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ahoma" pitchFamily="34" charset="0"/>
                <a:cs typeface="Tahoma" pitchFamily="34" charset="0"/>
              </a:rPr>
              <a:t>Свобода предпринимательства;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ahoma" pitchFamily="34" charset="0"/>
                <a:cs typeface="Tahoma" pitchFamily="34" charset="0"/>
              </a:rPr>
              <a:t>Равные условия для всех;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ahoma" pitchFamily="34" charset="0"/>
                <a:cs typeface="Tahoma" pitchFamily="34" charset="0"/>
              </a:rPr>
              <a:t>Рыночная система ценообразования;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ahoma" pitchFamily="34" charset="0"/>
                <a:cs typeface="Tahoma" pitchFamily="34" charset="0"/>
              </a:rPr>
              <a:t>Минимальное вмешательство государства в экономику;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ahoma" pitchFamily="34" charset="0"/>
                <a:cs typeface="Tahoma" pitchFamily="34" charset="0"/>
              </a:rPr>
              <a:t>Удобный механизм для инвестирования с помощью ценных бумаг, получения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EE3333"/>
                </a:solidFill>
                <a:effectLst/>
                <a:latin typeface="Tahoma" pitchFamily="34" charset="0"/>
                <a:cs typeface="Tahoma" pitchFamily="34" charset="0"/>
                <a:hlinkClick r:id="rId2"/>
              </a:rPr>
              <a:t>дивидендов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ahoma" pitchFamily="34" charset="0"/>
                <a:cs typeface="Tahoma" pitchFamily="34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ahoma" pitchFamily="34" charset="0"/>
                <a:cs typeface="Tahoma" pitchFamily="34" charset="0"/>
              </a:rPr>
              <a:t>Распределение ресурсов;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ahoma" pitchFamily="34" charset="0"/>
                <a:cs typeface="Tahoma" pitchFamily="34" charset="0"/>
              </a:rPr>
              <a:t>Саморегулирование спроса и предложения;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ahoma" pitchFamily="34" charset="0"/>
                <a:cs typeface="Tahoma" pitchFamily="34" charset="0"/>
              </a:rPr>
              <a:t>Повышение качества;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ahoma" pitchFamily="34" charset="0"/>
                <a:cs typeface="Tahoma" pitchFamily="34" charset="0"/>
              </a:rPr>
              <a:t>Свободная конкуренция;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ahoma" pitchFamily="34" charset="0"/>
                <a:cs typeface="Tahoma" pitchFamily="34" charset="0"/>
              </a:rPr>
              <a:t>Научно-технический прогресс;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71472" y="850525"/>
            <a:ext cx="8286776" cy="337969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1415" tIns="0" rIns="0" bIns="2380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Минусы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ahoma" pitchFamily="34" charset="0"/>
                <a:cs typeface="Tahoma" pitchFamily="34" charset="0"/>
              </a:rPr>
              <a:t>Сильная разница в распределение доходов между богатыми и бедными;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ahoma" pitchFamily="34" charset="0"/>
                <a:cs typeface="Tahoma" pitchFamily="34" charset="0"/>
              </a:rPr>
              <a:t>Отсутствие стремления делать блага для общества, компании смотрят лишь на профит;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ahoma" pitchFamily="34" charset="0"/>
                <a:cs typeface="Tahoma" pitchFamily="34" charset="0"/>
              </a:rPr>
              <a:t>Истощение планеты, загрязнение;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ahoma" pitchFamily="34" charset="0"/>
                <a:cs typeface="Tahoma" pitchFamily="34" charset="0"/>
              </a:rPr>
              <a:t>Монополизм;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ahoma" pitchFamily="34" charset="0"/>
                <a:cs typeface="Tahoma" pitchFamily="34" charset="0"/>
              </a:rPr>
              <a:t>Деньги концентрируются в одних руках;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530" y="1500174"/>
            <a:ext cx="38638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Типы цивилизаций.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214422"/>
            <a:ext cx="7191374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0"/>
            <a:ext cx="8429684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1571612"/>
            <a:ext cx="8643998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1500174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Специфические черты рыночной экономики.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928670"/>
            <a:ext cx="778674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/>
              <a:t>Рыночная экономика</a:t>
            </a:r>
            <a:r>
              <a:rPr lang="ru-RU" sz="3200" dirty="0"/>
              <a:t> (от англ. "</a:t>
            </a:r>
            <a:r>
              <a:rPr lang="ru-RU" sz="3200" dirty="0" err="1"/>
              <a:t>Market</a:t>
            </a:r>
            <a:r>
              <a:rPr lang="ru-RU" sz="3200" dirty="0"/>
              <a:t> </a:t>
            </a:r>
            <a:r>
              <a:rPr lang="ru-RU" sz="3200" dirty="0" err="1"/>
              <a:t>economy</a:t>
            </a:r>
            <a:r>
              <a:rPr lang="ru-RU" sz="3200" dirty="0"/>
              <a:t>") — это механизм взаимодействия всех товарооборотов между собой, основанный на частной собственности, товарно-денежных отношений, свободе выбора и конкуренции.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6"/>
            <a:ext cx="828680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Главными особенностями рыночной экономики является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Личные интересы;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/>
              <a:t>Свобода конкуренции;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Рыночная ценообразование;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Разнообразие форм собственности на средства производства;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Свободного предпринимательства;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Договорных отношений между хозяйствующими субъектами;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Ограниченного вмешательства государства в хозяйственную деятельность;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Рыночной </a:t>
            </a:r>
            <a:r>
              <a:rPr lang="ru-RU" sz="2400" dirty="0" err="1"/>
              <a:t>саморегуляции</a:t>
            </a:r>
            <a:r>
              <a:rPr lang="ru-RU" sz="2400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Свобода потребителя;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Ограниченного вмешательства государства в хозяйственную деятельность;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Свободный выбор поставщиков сырья и покупателей продукции;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85794"/>
            <a:ext cx="78581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/>
              <a:t>Понятия "рынок" и "рыночная экономика" не являются тождественными.</a:t>
            </a:r>
          </a:p>
          <a:p>
            <a:pPr algn="ctr"/>
            <a:r>
              <a:rPr lang="ru-RU" sz="4800" b="1" dirty="0"/>
              <a:t>Современный рынок</a:t>
            </a:r>
            <a:r>
              <a:rPr lang="ru-RU" sz="4800" dirty="0"/>
              <a:t> — это система взаимоотношений производителей и потребителей.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395</Words>
  <Application>Microsoft Office PowerPoint</Application>
  <PresentationFormat>Экран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cp:lastModifiedBy>Света</cp:lastModifiedBy>
  <cp:revision>3</cp:revision>
  <dcterms:created xsi:type="dcterms:W3CDTF">2020-09-11T09:19:02Z</dcterms:created>
  <dcterms:modified xsi:type="dcterms:W3CDTF">2020-09-11T09:49:32Z</dcterms:modified>
</cp:coreProperties>
</file>