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8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60654F-ECCC-4FE9-A9C5-0FB566209469}" type="datetimeFigureOut">
              <a:rPr lang="ru-RU" smtClean="0"/>
              <a:pPr/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E78E8F2-71DE-42D2-A0AC-51B1150E1C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48680"/>
            <a:ext cx="904102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ТЕМА </a:t>
            </a:r>
            <a:r>
              <a:rPr lang="ru-RU" sz="2400" b="1" dirty="0" smtClean="0"/>
              <a:t>9, 10</a:t>
            </a:r>
            <a:endParaRPr lang="ru-RU" sz="2400" b="1" dirty="0" smtClean="0"/>
          </a:p>
          <a:p>
            <a:pPr algn="ctr"/>
            <a:endParaRPr lang="ru-RU" sz="2400" b="1" dirty="0" smtClean="0"/>
          </a:p>
          <a:p>
            <a:pPr algn="ctr"/>
            <a:r>
              <a:rPr lang="ru-RU" sz="2400" b="1" dirty="0" smtClean="0"/>
              <a:t>МАКРОЭКОНОМИКА И ОСНОВНЫЕ </a:t>
            </a:r>
            <a:r>
              <a:rPr lang="ru-RU" sz="2400" b="1" dirty="0" smtClean="0"/>
              <a:t>МАКРОЭКОНОМИЧЕСКИЕ </a:t>
            </a:r>
          </a:p>
          <a:p>
            <a:pPr algn="ctr"/>
            <a:r>
              <a:rPr lang="ru-RU" sz="2400" b="1" dirty="0" smtClean="0"/>
              <a:t>ПОКАЗАТЕЛИ  </a:t>
            </a:r>
            <a:endParaRPr lang="ru-RU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643998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4. </a:t>
            </a:r>
            <a:r>
              <a:rPr lang="ru-RU" sz="2000" dirty="0"/>
              <a:t>Чистая добавленная стоимость </a:t>
            </a:r>
            <a:r>
              <a:rPr lang="ru-RU" sz="2000" dirty="0" smtClean="0"/>
              <a:t>ЧДС</a:t>
            </a:r>
          </a:p>
          <a:p>
            <a:pPr algn="ctr"/>
            <a:r>
              <a:rPr lang="ru-RU" sz="2000" dirty="0" smtClean="0"/>
              <a:t>ЧДС </a:t>
            </a:r>
            <a:r>
              <a:rPr lang="ru-RU" sz="2000" dirty="0"/>
              <a:t>= ВДС– А</a:t>
            </a:r>
          </a:p>
          <a:p>
            <a:r>
              <a:rPr lang="ru-RU" sz="2000" dirty="0"/>
              <a:t>А– сумма амортизации (потребление основного капитала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285860"/>
            <a:ext cx="8643998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5. </a:t>
            </a:r>
            <a:r>
              <a:rPr lang="ru-RU" b="1" dirty="0"/>
              <a:t>Валовой национальный </a:t>
            </a:r>
            <a:r>
              <a:rPr lang="ru-RU" b="1" dirty="0" smtClean="0"/>
              <a:t>продукт ВНП </a:t>
            </a:r>
            <a:r>
              <a:rPr lang="ru-RU" dirty="0"/>
              <a:t>– совокупная рыночная стоимость всех конечных товаров и услуг, созданных  факторами производства, находящимися в собственности граждан данной страны, в том числе и на территории других государств. Это чистый макроэкономический оборот, получаемый вычитанием из валового оборота суммы продаж промежуточной продукции текущего годового производства.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3286124"/>
            <a:ext cx="4143404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/>
              <a:t>Расчет ВНП по расходам</a:t>
            </a:r>
            <a:r>
              <a:rPr lang="ru-RU" b="1" dirty="0" smtClean="0"/>
              <a:t>:</a:t>
            </a:r>
          </a:p>
          <a:p>
            <a:pPr algn="just"/>
            <a:endParaRPr lang="ru-RU" dirty="0"/>
          </a:p>
          <a:p>
            <a:pPr algn="ctr"/>
            <a:r>
              <a:rPr lang="ru-RU" dirty="0"/>
              <a:t>ВНП = С + </a:t>
            </a:r>
            <a:r>
              <a:rPr lang="en-US" dirty="0" err="1"/>
              <a:t>Ig</a:t>
            </a:r>
            <a:r>
              <a:rPr lang="ru-RU" dirty="0"/>
              <a:t> + </a:t>
            </a:r>
            <a:r>
              <a:rPr lang="en-US" dirty="0"/>
              <a:t>G</a:t>
            </a:r>
            <a:r>
              <a:rPr lang="ru-RU" dirty="0"/>
              <a:t> +</a:t>
            </a:r>
            <a:r>
              <a:rPr lang="en-US" dirty="0" err="1" smtClean="0"/>
              <a:t>Xn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 С – личные потребительские расходы </a:t>
            </a:r>
          </a:p>
          <a:p>
            <a:pPr algn="just"/>
            <a:r>
              <a:rPr lang="en-US" dirty="0" err="1"/>
              <a:t>Ig</a:t>
            </a:r>
            <a:r>
              <a:rPr lang="ru-RU" dirty="0"/>
              <a:t> – валовые инвестиции </a:t>
            </a:r>
          </a:p>
          <a:p>
            <a:pPr algn="just"/>
            <a:r>
              <a:rPr lang="en-US" dirty="0"/>
              <a:t>G</a:t>
            </a:r>
            <a:r>
              <a:rPr lang="ru-RU" dirty="0"/>
              <a:t> – государственные расходы </a:t>
            </a:r>
          </a:p>
          <a:p>
            <a:pPr algn="just"/>
            <a:r>
              <a:rPr lang="en-US" dirty="0" err="1"/>
              <a:t>Xn</a:t>
            </a:r>
            <a:r>
              <a:rPr lang="ru-RU" dirty="0"/>
              <a:t> – чистый экспорт товаров и услуг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43438" y="3286124"/>
            <a:ext cx="4143404" cy="34163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/>
              <a:t>Расчет ВНП по </a:t>
            </a:r>
            <a:r>
              <a:rPr lang="ru-RU" b="1" dirty="0" smtClean="0"/>
              <a:t>доходам:</a:t>
            </a:r>
          </a:p>
          <a:p>
            <a:pPr algn="just"/>
            <a:r>
              <a:rPr lang="ru-RU" b="1" dirty="0" smtClean="0"/>
              <a:t> </a:t>
            </a:r>
            <a:endParaRPr lang="ru-RU" b="1" dirty="0"/>
          </a:p>
          <a:p>
            <a:pPr algn="ctr"/>
            <a:r>
              <a:rPr lang="ru-RU" dirty="0"/>
              <a:t>ВНП = А+КН+ЗП+Р+%+ПК+ДНС 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dirty="0"/>
              <a:t>А – сумма амортизации </a:t>
            </a:r>
          </a:p>
          <a:p>
            <a:pPr algn="just"/>
            <a:r>
              <a:rPr lang="ru-RU" dirty="0"/>
              <a:t>КН – косвенные налоги</a:t>
            </a:r>
          </a:p>
          <a:p>
            <a:pPr algn="just"/>
            <a:r>
              <a:rPr lang="ru-RU" dirty="0"/>
              <a:t>ЗП – заработная плата </a:t>
            </a:r>
          </a:p>
          <a:p>
            <a:pPr algn="just"/>
            <a:r>
              <a:rPr lang="ru-RU" dirty="0"/>
              <a:t>Р – рента </a:t>
            </a:r>
          </a:p>
          <a:p>
            <a:pPr algn="just"/>
            <a:r>
              <a:rPr lang="ru-RU" dirty="0"/>
              <a:t>% - чистый процент </a:t>
            </a:r>
          </a:p>
          <a:p>
            <a:pPr algn="just"/>
            <a:r>
              <a:rPr lang="ru-RU" dirty="0"/>
              <a:t>ПК – прибыль корпораций </a:t>
            </a:r>
          </a:p>
          <a:p>
            <a:pPr algn="just"/>
            <a:r>
              <a:rPr lang="ru-RU" dirty="0"/>
              <a:t>ДНС – доходы </a:t>
            </a:r>
            <a:r>
              <a:rPr lang="ru-RU" dirty="0" err="1"/>
              <a:t>некорпоративного</a:t>
            </a:r>
            <a:r>
              <a:rPr lang="ru-RU" dirty="0"/>
              <a:t> сектора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6500826" y="3071810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1928794" y="3071810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42968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6. Валовой </a:t>
            </a:r>
            <a:r>
              <a:rPr lang="ru-RU" b="1" dirty="0"/>
              <a:t>внутренний продукт ВВП </a:t>
            </a:r>
            <a:r>
              <a:rPr lang="ru-RU" dirty="0"/>
              <a:t>– стоимость конечных товаров и услуг в рыночных ценах, произведенных резидентами данной страны за определенный промежуток времени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28992" y="1285860"/>
            <a:ext cx="1992853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Значение ВВП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785926"/>
            <a:ext cx="8429684" cy="424731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 smtClean="0"/>
              <a:t>ВВП </a:t>
            </a:r>
            <a:r>
              <a:rPr lang="ru-RU" dirty="0"/>
              <a:t>является исходным </a:t>
            </a:r>
            <a:r>
              <a:rPr lang="ru-RU" dirty="0" smtClean="0"/>
              <a:t>показателем </a:t>
            </a:r>
            <a:r>
              <a:rPr lang="ru-RU" dirty="0"/>
              <a:t>всей системы национальных счетов. Прочие показатели </a:t>
            </a:r>
            <a:r>
              <a:rPr lang="ru-RU" dirty="0" smtClean="0"/>
              <a:t>получаются </a:t>
            </a:r>
            <a:r>
              <a:rPr lang="ru-RU" dirty="0"/>
              <a:t>из ВВП расчетным образом: путем прибавления к нему </a:t>
            </a:r>
            <a:r>
              <a:rPr lang="ru-RU" dirty="0" smtClean="0"/>
              <a:t>или вычитания </a:t>
            </a:r>
            <a:r>
              <a:rPr lang="ru-RU" dirty="0"/>
              <a:t>из него определенных </a:t>
            </a:r>
            <a:r>
              <a:rPr lang="ru-RU" dirty="0" smtClean="0"/>
              <a:t>компонентов; </a:t>
            </a:r>
          </a:p>
          <a:p>
            <a:pPr algn="just"/>
            <a:endParaRPr lang="ru-RU" dirty="0" smtClean="0"/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 Динамика ВВП </a:t>
            </a:r>
            <a:r>
              <a:rPr lang="ru-RU" dirty="0"/>
              <a:t>является важнейшим </a:t>
            </a:r>
            <a:r>
              <a:rPr lang="ru-RU" dirty="0" smtClean="0"/>
              <a:t>показателем состояния </a:t>
            </a:r>
            <a:r>
              <a:rPr lang="ru-RU" dirty="0"/>
              <a:t>конъюнктуры в стране: циклических колебаний </a:t>
            </a:r>
            <a:r>
              <a:rPr lang="ru-RU" dirty="0" smtClean="0"/>
              <a:t>экономической </a:t>
            </a:r>
            <a:r>
              <a:rPr lang="ru-RU" dirty="0"/>
              <a:t>активности, глубины структурных и иных кризисов и т.п</a:t>
            </a:r>
            <a:r>
              <a:rPr lang="ru-RU" dirty="0" smtClean="0"/>
              <a:t>. Падение или </a:t>
            </a:r>
            <a:r>
              <a:rPr lang="ru-RU" dirty="0"/>
              <a:t>рост ВВП служат основным критерием </a:t>
            </a:r>
            <a:r>
              <a:rPr lang="ru-RU" dirty="0" smtClean="0"/>
              <a:t>перехода </a:t>
            </a:r>
            <a:r>
              <a:rPr lang="ru-RU" dirty="0"/>
              <a:t>экономики от кризиса к подъему, и </a:t>
            </a:r>
            <a:r>
              <a:rPr lang="ru-RU" dirty="0" smtClean="0"/>
              <a:t>наоборот.</a:t>
            </a:r>
          </a:p>
          <a:p>
            <a:pPr algn="just">
              <a:buFont typeface="Wingdings" pitchFamily="2" charset="2"/>
              <a:buChar char="v"/>
            </a:pPr>
            <a:endParaRPr lang="ru-RU" dirty="0"/>
          </a:p>
          <a:p>
            <a:pPr algn="just">
              <a:buFont typeface="Wingdings" pitchFamily="2" charset="2"/>
              <a:buChar char="v"/>
            </a:pPr>
            <a:r>
              <a:rPr lang="ru-RU" dirty="0" smtClean="0"/>
              <a:t>ВВП </a:t>
            </a:r>
            <a:r>
              <a:rPr lang="ru-RU" dirty="0"/>
              <a:t>используется для анализа проблем </a:t>
            </a:r>
            <a:r>
              <a:rPr lang="ru-RU" dirty="0" smtClean="0"/>
              <a:t>денежного обращения </a:t>
            </a:r>
            <a:r>
              <a:rPr lang="ru-RU" dirty="0"/>
              <a:t>и инфляции. Нормальное выполнение функции денег </a:t>
            </a:r>
            <a:r>
              <a:rPr lang="ru-RU" dirty="0" smtClean="0"/>
              <a:t>как средства </a:t>
            </a:r>
            <a:r>
              <a:rPr lang="ru-RU" dirty="0"/>
              <a:t>обращения возможно только при наличии </a:t>
            </a:r>
            <a:r>
              <a:rPr lang="ru-RU" dirty="0" smtClean="0"/>
              <a:t>определенных пропорций </a:t>
            </a:r>
            <a:r>
              <a:rPr lang="ru-RU" dirty="0"/>
              <a:t>между размерами денежной массы и массы товаров и </a:t>
            </a:r>
            <a:r>
              <a:rPr lang="ru-RU" dirty="0" smtClean="0"/>
              <a:t>услуг </a:t>
            </a:r>
            <a:r>
              <a:rPr lang="ru-RU" dirty="0"/>
              <a:t>в </a:t>
            </a:r>
            <a:r>
              <a:rPr lang="ru-RU" dirty="0" smtClean="0"/>
              <a:t>экономике, а ВВП лучше других показателей отражает производство товаров и услуг. </a:t>
            </a:r>
            <a:endParaRPr lang="ru-RU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857752" y="6143644"/>
            <a:ext cx="3857652" cy="642942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Продолжение 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42968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ru-RU" dirty="0"/>
              <a:t>ВВП является наиболее часто употребляемым </a:t>
            </a:r>
            <a:r>
              <a:rPr lang="ru-RU" dirty="0" smtClean="0"/>
              <a:t>мерилом </a:t>
            </a:r>
            <a:r>
              <a:rPr lang="ru-RU" dirty="0"/>
              <a:t>уровня развития страны и уровня жизни в </a:t>
            </a:r>
            <a:r>
              <a:rPr lang="ru-RU" dirty="0" smtClean="0"/>
              <a:t>ней, чаще всего используется показатель ВВП на душу населения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000364" y="1285860"/>
            <a:ext cx="309892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Методы расчета ВВП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1785926"/>
            <a:ext cx="8429684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А) ПРОИЗВОДСТВЕННЫЙ МЕТОД </a:t>
            </a:r>
            <a:r>
              <a:rPr lang="ru-RU" b="1" dirty="0" smtClean="0"/>
              <a:t>РАСЧЕТА:</a:t>
            </a:r>
          </a:p>
          <a:p>
            <a:r>
              <a:rPr lang="ru-RU" b="1" dirty="0" smtClean="0"/>
              <a:t> </a:t>
            </a:r>
            <a:r>
              <a:rPr lang="ru-RU" dirty="0" smtClean="0"/>
              <a:t>В </a:t>
            </a:r>
            <a:r>
              <a:rPr lang="ru-RU" dirty="0"/>
              <a:t>основных ценах ВВП = ВВ – ПП + Н – С </a:t>
            </a:r>
          </a:p>
          <a:p>
            <a:pPr lvl="0"/>
            <a:r>
              <a:rPr lang="ru-RU" dirty="0"/>
              <a:t>В ценах производителя ВВП = ВВ – ПП + НДС – ЧНИ</a:t>
            </a:r>
          </a:p>
          <a:p>
            <a:pPr lvl="0"/>
            <a:r>
              <a:rPr lang="ru-RU" dirty="0"/>
              <a:t>В рыночных ценах ВВП = ВВ</a:t>
            </a:r>
            <a:r>
              <a:rPr lang="ru-RU" baseline="30000" dirty="0"/>
              <a:t>ОСН ЦЕНЫ</a:t>
            </a:r>
            <a:r>
              <a:rPr lang="ru-RU" dirty="0"/>
              <a:t> – ПП + НП – СП </a:t>
            </a:r>
          </a:p>
          <a:p>
            <a:r>
              <a:rPr lang="ru-RU" dirty="0" smtClean="0"/>
              <a:t>НП </a:t>
            </a:r>
            <a:r>
              <a:rPr lang="ru-RU" dirty="0"/>
              <a:t>– налоги на продукты </a:t>
            </a:r>
          </a:p>
          <a:p>
            <a:r>
              <a:rPr lang="ru-RU" dirty="0"/>
              <a:t>СП – субсидии на продукты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282" y="3714752"/>
            <a:ext cx="4857784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Б) </a:t>
            </a:r>
            <a:r>
              <a:rPr lang="ru-RU" b="1" dirty="0" smtClean="0"/>
              <a:t>РАСПРЕДЕЛИТЕЛЬНЫЙ МЕТОД РАСЧЕТА: </a:t>
            </a:r>
            <a:endParaRPr lang="ru-RU" b="1" dirty="0"/>
          </a:p>
          <a:p>
            <a:endParaRPr lang="ru-RU" dirty="0" smtClean="0"/>
          </a:p>
          <a:p>
            <a:pPr algn="just"/>
            <a:r>
              <a:rPr lang="ru-RU" dirty="0" smtClean="0"/>
              <a:t>ВВП </a:t>
            </a:r>
            <a:r>
              <a:rPr lang="ru-RU" dirty="0"/>
              <a:t>= ОТ + ЧНП + ЧНИ + ДНП = ВПЭ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ОТ – оплата труда </a:t>
            </a:r>
          </a:p>
          <a:p>
            <a:r>
              <a:rPr lang="ru-RU" dirty="0"/>
              <a:t>ЧНП – чистые налоги на производство </a:t>
            </a:r>
          </a:p>
          <a:p>
            <a:r>
              <a:rPr lang="ru-RU" dirty="0"/>
              <a:t>ЧНИ – чистые налоги на импорт </a:t>
            </a:r>
          </a:p>
          <a:p>
            <a:r>
              <a:rPr lang="ru-RU" dirty="0"/>
              <a:t>ДНП – другие налоги на производство </a:t>
            </a:r>
          </a:p>
          <a:p>
            <a:r>
              <a:rPr lang="ru-RU" dirty="0"/>
              <a:t>ВПЭ – валовая прибыль экономики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3504" y="4643446"/>
            <a:ext cx="3624710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ВПЭ = ВДС – ОТ – ДЧНП </a:t>
            </a:r>
          </a:p>
          <a:p>
            <a:r>
              <a:rPr lang="ru-RU" dirty="0" smtClean="0"/>
              <a:t>ДЧНП – другие чистые налоги</a:t>
            </a:r>
          </a:p>
          <a:p>
            <a:r>
              <a:rPr lang="ru-RU" dirty="0" smtClean="0"/>
              <a:t> на производство 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143504" y="5929330"/>
            <a:ext cx="3857652" cy="642942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Продолжение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143932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В) МЕТОД КОНЕЧНОГО </a:t>
            </a:r>
            <a:r>
              <a:rPr lang="ru-RU" b="1" dirty="0" smtClean="0"/>
              <a:t>ИСПОЛЬЗОВАНИЯ</a:t>
            </a:r>
          </a:p>
          <a:p>
            <a:r>
              <a:rPr lang="ru-RU" dirty="0" smtClean="0"/>
              <a:t> </a:t>
            </a:r>
            <a:endParaRPr lang="ru-RU" dirty="0"/>
          </a:p>
          <a:p>
            <a:pPr algn="ctr"/>
            <a:r>
              <a:rPr lang="ru-RU" dirty="0"/>
              <a:t>ВВП = КП + ВН + (Э – И)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КП – конечное потребление </a:t>
            </a:r>
          </a:p>
          <a:p>
            <a:r>
              <a:rPr lang="ru-RU" dirty="0"/>
              <a:t>ВН – валовое накопление </a:t>
            </a:r>
          </a:p>
          <a:p>
            <a:r>
              <a:rPr lang="ru-RU" dirty="0"/>
              <a:t>Э – экспорт </a:t>
            </a:r>
          </a:p>
          <a:p>
            <a:r>
              <a:rPr lang="ru-RU" dirty="0"/>
              <a:t>И – импорт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2857496"/>
            <a:ext cx="814393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7) Чистая прибыль экономики</a:t>
            </a:r>
            <a:r>
              <a:rPr lang="ru-RU" dirty="0"/>
              <a:t> </a:t>
            </a:r>
            <a:r>
              <a:rPr lang="ru-RU" dirty="0" smtClean="0"/>
              <a:t>ЧПЭ</a:t>
            </a:r>
          </a:p>
          <a:p>
            <a:endParaRPr lang="ru-RU" dirty="0"/>
          </a:p>
          <a:p>
            <a:pPr algn="ctr"/>
            <a:r>
              <a:rPr lang="ru-RU" dirty="0" smtClean="0"/>
              <a:t>ЧПЭ </a:t>
            </a:r>
            <a:r>
              <a:rPr lang="ru-RU" dirty="0"/>
              <a:t>= ВПЭ – </a:t>
            </a:r>
            <a:r>
              <a:rPr lang="ru-RU" dirty="0" smtClean="0"/>
              <a:t>А</a:t>
            </a:r>
          </a:p>
          <a:p>
            <a:pPr algn="ctr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357694"/>
            <a:ext cx="8143932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/>
              <a:t>8) Валовой национальный доход </a:t>
            </a:r>
            <a:r>
              <a:rPr lang="ru-RU" b="1" dirty="0" smtClean="0"/>
              <a:t>ВНД</a:t>
            </a:r>
          </a:p>
          <a:p>
            <a:endParaRPr lang="ru-RU" dirty="0"/>
          </a:p>
          <a:p>
            <a:pPr algn="ctr"/>
            <a:r>
              <a:rPr lang="ru-RU" dirty="0"/>
              <a:t>ВНД = ВПЭ + ОТ + НПИ – СПИ + Доходы, полученные от «остального мира» – Доходы, переданные «остальному миру»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21537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9. Чистый </a:t>
            </a:r>
            <a:r>
              <a:rPr lang="ru-RU" b="1" dirty="0"/>
              <a:t>национальный доход  </a:t>
            </a:r>
            <a:r>
              <a:rPr lang="ru-RU" b="1" dirty="0" smtClean="0"/>
              <a:t>ЧНД</a:t>
            </a:r>
          </a:p>
          <a:p>
            <a:endParaRPr lang="ru-RU" dirty="0"/>
          </a:p>
          <a:p>
            <a:pPr algn="ctr"/>
            <a:r>
              <a:rPr lang="ru-RU" dirty="0" smtClean="0"/>
              <a:t>ЧНД </a:t>
            </a:r>
            <a:r>
              <a:rPr lang="ru-RU" dirty="0"/>
              <a:t>= ВНД – А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85720" y="1714488"/>
            <a:ext cx="8215370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10. Чистый </a:t>
            </a:r>
            <a:r>
              <a:rPr lang="ru-RU" b="1" dirty="0"/>
              <a:t>национальный располагаемый доход </a:t>
            </a:r>
            <a:r>
              <a:rPr lang="ru-RU" b="1" dirty="0" smtClean="0"/>
              <a:t>ЧНРД</a:t>
            </a:r>
          </a:p>
          <a:p>
            <a:pPr algn="just"/>
            <a:endParaRPr lang="ru-RU" dirty="0"/>
          </a:p>
          <a:p>
            <a:pPr algn="ctr"/>
            <a:r>
              <a:rPr lang="ru-RU" dirty="0" smtClean="0"/>
              <a:t>ЧНРД </a:t>
            </a:r>
            <a:r>
              <a:rPr lang="ru-RU" dirty="0"/>
              <a:t>= ЧНД + Текущие подоходные налоги, налоги на имущество + Отчисления на социальное страхование, социальные пособия и другие текущие трансферты </a:t>
            </a:r>
            <a:endParaRPr lang="ru-RU" dirty="0" smtClean="0"/>
          </a:p>
          <a:p>
            <a:pPr algn="just"/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3643314"/>
            <a:ext cx="821537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11. Национальное </a:t>
            </a:r>
            <a:r>
              <a:rPr lang="ru-RU" b="1" dirty="0"/>
              <a:t>сбережение </a:t>
            </a:r>
            <a:r>
              <a:rPr lang="ru-RU" b="1" dirty="0" smtClean="0"/>
              <a:t>НС</a:t>
            </a:r>
          </a:p>
          <a:p>
            <a:endParaRPr lang="ru-RU" dirty="0"/>
          </a:p>
          <a:p>
            <a:pPr algn="ctr"/>
            <a:r>
              <a:rPr lang="ru-RU" dirty="0" smtClean="0"/>
              <a:t>НС </a:t>
            </a:r>
            <a:r>
              <a:rPr lang="ru-RU" dirty="0"/>
              <a:t>= ВНРД – КП </a:t>
            </a:r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5143512"/>
            <a:ext cx="814393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12. </a:t>
            </a:r>
            <a:r>
              <a:rPr lang="ru-RU" b="1" dirty="0"/>
              <a:t>Валовой национальный располагаемый </a:t>
            </a:r>
            <a:r>
              <a:rPr lang="ru-RU" b="1" dirty="0" smtClean="0"/>
              <a:t>доход ВНРД </a:t>
            </a:r>
          </a:p>
          <a:p>
            <a:endParaRPr lang="ru-RU" dirty="0"/>
          </a:p>
          <a:p>
            <a:pPr algn="ctr"/>
            <a:r>
              <a:rPr lang="ru-RU" dirty="0" smtClean="0"/>
              <a:t>ВНРД </a:t>
            </a:r>
            <a:r>
              <a:rPr lang="ru-RU" dirty="0"/>
              <a:t>= ВНД + Сальдо текущих трансфертов </a:t>
            </a: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85728"/>
            <a:ext cx="8358246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/>
              <a:t>13. </a:t>
            </a:r>
            <a:r>
              <a:rPr lang="ru-RU" b="1" dirty="0"/>
              <a:t>Чистый внутренний продукт  ЧВП </a:t>
            </a:r>
            <a:r>
              <a:rPr lang="ru-RU" dirty="0"/>
              <a:t>– получают путем вычитания из ВВП амортизационных отчислений </a:t>
            </a:r>
            <a:endParaRPr lang="ru-RU" dirty="0" smtClean="0"/>
          </a:p>
          <a:p>
            <a:endParaRPr lang="ru-RU" dirty="0"/>
          </a:p>
          <a:p>
            <a:pPr algn="ctr"/>
            <a:r>
              <a:rPr lang="ru-RU" dirty="0" smtClean="0"/>
              <a:t>ЧВП </a:t>
            </a:r>
            <a:r>
              <a:rPr lang="ru-RU" dirty="0"/>
              <a:t>= ВВП – А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2000240"/>
            <a:ext cx="8358246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14. </a:t>
            </a:r>
            <a:r>
              <a:rPr lang="ru-RU" b="1" dirty="0"/>
              <a:t>Национальный доход НД </a:t>
            </a:r>
            <a:r>
              <a:rPr lang="ru-RU" dirty="0"/>
              <a:t>– равен чистому внутреннему продукту за вычетом косвенных налогов ИЛИ сумме первичных доходов владельцев факторов производства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4282" y="3214686"/>
            <a:ext cx="8358246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15. Личный </a:t>
            </a:r>
            <a:r>
              <a:rPr lang="ru-RU" b="1" dirty="0"/>
              <a:t>доход ЛД </a:t>
            </a:r>
            <a:r>
              <a:rPr lang="ru-RU" dirty="0"/>
              <a:t>– равен сумме национального дохода НД и сальдо частных и государственных трансфертов  ИЛИ </a:t>
            </a:r>
            <a:endParaRPr lang="ru-RU" dirty="0" smtClean="0"/>
          </a:p>
          <a:p>
            <a:pPr algn="just"/>
            <a:endParaRPr lang="ru-RU" dirty="0"/>
          </a:p>
          <a:p>
            <a:pPr algn="ctr"/>
            <a:r>
              <a:rPr lang="ru-RU" dirty="0"/>
              <a:t>ЛД = </a:t>
            </a:r>
            <a:r>
              <a:rPr lang="ru-RU" dirty="0" smtClean="0"/>
              <a:t>ЧНД – Косвенные </a:t>
            </a:r>
            <a:r>
              <a:rPr lang="ru-RU" dirty="0"/>
              <a:t>налоги + сальдо частных и государственных трансфертов + Сальдо вторичных (перераспределенных) доходов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214290"/>
            <a:ext cx="770275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Взаимосвязь между основными макроэкономическим </a:t>
            </a:r>
          </a:p>
          <a:p>
            <a:pPr algn="ctr"/>
            <a:r>
              <a:rPr lang="ru-RU" sz="2000" b="1" dirty="0" smtClean="0"/>
              <a:t>показателями </a:t>
            </a:r>
            <a:endParaRPr lang="ru-RU" sz="2000" b="1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000108"/>
            <a:ext cx="6715172" cy="3272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1472" y="4429132"/>
            <a:ext cx="324640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РД – располагаемый доход </a:t>
            </a:r>
          </a:p>
          <a:p>
            <a:r>
              <a:rPr lang="ru-RU" dirty="0" smtClean="0"/>
              <a:t>А – амортизация </a:t>
            </a:r>
          </a:p>
          <a:p>
            <a:r>
              <a:rPr lang="ru-RU" dirty="0" smtClean="0"/>
              <a:t>Т – косвенные налоги </a:t>
            </a:r>
          </a:p>
          <a:p>
            <a:r>
              <a:rPr lang="en-US" dirty="0" smtClean="0"/>
              <a:t>TR</a:t>
            </a:r>
            <a:r>
              <a:rPr lang="ru-RU" dirty="0" smtClean="0"/>
              <a:t> – трансферты </a:t>
            </a:r>
          </a:p>
          <a:p>
            <a:r>
              <a:rPr lang="en-US" dirty="0" smtClean="0"/>
              <a:t>DT</a:t>
            </a:r>
            <a:r>
              <a:rPr lang="ru-RU" dirty="0" smtClean="0"/>
              <a:t> – прямые налоги </a:t>
            </a:r>
          </a:p>
          <a:p>
            <a:r>
              <a:rPr lang="en-US" dirty="0" smtClean="0"/>
              <a:t>S</a:t>
            </a:r>
            <a:r>
              <a:rPr lang="ru-RU" dirty="0" smtClean="0"/>
              <a:t> – сбережения </a:t>
            </a:r>
          </a:p>
          <a:p>
            <a:r>
              <a:rPr lang="ru-RU" dirty="0" smtClean="0"/>
              <a:t>С – потребление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429124" y="4500570"/>
            <a:ext cx="364333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* – </a:t>
            </a:r>
            <a:r>
              <a:rPr lang="ru-RU" dirty="0"/>
              <a:t>отличаются на сальдо первичных доходов из-за границы</a:t>
            </a:r>
            <a:r>
              <a:rPr lang="ru-RU" dirty="0" smtClean="0"/>
              <a:t>;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** – современной статистикой не исчисляется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14290"/>
            <a:ext cx="6425157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ПРИНЦИПЫ ПОСТРОЕНИЯ СЧЕТОВ В СНС</a:t>
            </a:r>
            <a:endParaRPr lang="ru-RU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142976" y="1142984"/>
            <a:ext cx="7500990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По методу построения счета в СНС аналогичны бухгалтерским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2976" y="1785926"/>
            <a:ext cx="7500990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Каждый счет представляет собой таблицу, состоящую из двух граф: РЕСУРСЫ и ИСПОЛЬЗОВАНИЕ. </a:t>
            </a:r>
          </a:p>
          <a:p>
            <a:endParaRPr lang="ru-RU" dirty="0"/>
          </a:p>
          <a:p>
            <a:pPr algn="ctr"/>
            <a:r>
              <a:rPr lang="ru-RU" b="1" dirty="0" smtClean="0"/>
              <a:t>!!! ИТОГИ ГРАФ ДОЛЖНЫ БЫТЬ РАВНЫ !!!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3214686"/>
            <a:ext cx="750099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/>
              <a:t>В случае отсутствия равенства в счет помещают балансирующую статью, равную разности между ресурсами и использованием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4143380"/>
            <a:ext cx="750099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!!! СЧЕТА НАХОДЯТСЯ В ОПРЕДЕЛЕННОМ ПОРЯДКЕ !!!</a:t>
            </a:r>
          </a:p>
          <a:p>
            <a:endParaRPr lang="ru-RU" dirty="0"/>
          </a:p>
          <a:p>
            <a:pPr algn="ctr"/>
            <a:r>
              <a:rPr lang="ru-RU" dirty="0" smtClean="0"/>
              <a:t>Балансирующая статья предыдущего счета в графе использование являются исходной в графе ресурсы  следующего счета 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428596" y="1214422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428596" y="2285992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00034" y="3429000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00034" y="4786322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214290"/>
            <a:ext cx="385394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СЧЕТ ТОВАРОВ И УСЛУГ 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857232"/>
          <a:ext cx="8215370" cy="4071965"/>
        </p:xfrm>
        <a:graphic>
          <a:graphicData uri="http://schemas.openxmlformats.org/drawingml/2006/table">
            <a:tbl>
              <a:tblPr/>
              <a:tblGrid>
                <a:gridCol w="3355332"/>
                <a:gridCol w="2971645"/>
                <a:gridCol w="1888393"/>
              </a:tblGrid>
              <a:tr h="635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Балансирующая статья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49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1. Промежуточное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потребление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Выпуск в основных ценах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Счет балансируется по определению (конкретной балансирующей статьи нет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49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2. Расходы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на конечное потребление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Импорт товаров и услуг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549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3. Валовое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накопление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Субсидии на продукты (-)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736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4. Экспорт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товаров и услуг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713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 smtClean="0">
                          <a:latin typeface="Calibri"/>
                          <a:ea typeface="Calibri"/>
                          <a:cs typeface="Times New Roman"/>
                        </a:rPr>
                        <a:t>5. Статистическое 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расхождение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5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Всего: стр 1+стр 2+стр 3+стр 4+стр 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1+стр 2-стр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4612" y="214290"/>
            <a:ext cx="3565400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СЧЕТ ПРОИЗВОДСТВА 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857232"/>
          <a:ext cx="8143932" cy="3601318"/>
        </p:xfrm>
        <a:graphic>
          <a:graphicData uri="http://schemas.openxmlformats.org/drawingml/2006/table">
            <a:tbl>
              <a:tblPr/>
              <a:tblGrid>
                <a:gridCol w="3063228"/>
                <a:gridCol w="2761160"/>
                <a:gridCol w="2319544"/>
              </a:tblGrid>
              <a:tr h="6965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Балансирующая статья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Промежуточное потребление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Выпуск в основных ценах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Для экономики в целом – ВВП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Для сектора или отрасли – ВДС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Валовой внутренний продукт в рыночных ценах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Налоги на продукты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Субсидии на продукты (-)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8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Всего: стр 1+ стр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1+стр 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800" baseline="0" dirty="0" smtClean="0">
                          <a:latin typeface="+mn-lt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ru-RU" sz="1800" dirty="0" err="1" smtClean="0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358246" cy="4308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СИСТЕМА НАЦИОНАЛЬНЫХ СЧЕТОВ (СНС)</a:t>
            </a:r>
            <a:endParaRPr lang="ru-RU" sz="2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000108"/>
            <a:ext cx="8286808" cy="10156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cs typeface="Arial" pitchFamily="34" charset="0"/>
              </a:rPr>
              <a:t>Система взаимосвязанных показателей, применяемая для описания макроэкономических процессов  в странах с рыночной экономикой  </a:t>
            </a:r>
            <a:endParaRPr lang="ru-RU" sz="2000" dirty="0"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3364056"/>
            <a:ext cx="160835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СУТЬ  СНС 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57488" y="2285992"/>
            <a:ext cx="5857916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Формирование системы взаимосвязанных показателей, характеризующих развитие экономики на различных стадиях воспроизводства:</a:t>
            </a:r>
          </a:p>
          <a:p>
            <a:pPr algn="just">
              <a:buFontTx/>
              <a:buChar char="-"/>
            </a:pPr>
            <a:r>
              <a:rPr lang="ru-RU" sz="2200" dirty="0" smtClean="0"/>
              <a:t>Производство</a:t>
            </a:r>
          </a:p>
          <a:p>
            <a:pPr algn="just">
              <a:buFontTx/>
              <a:buChar char="-"/>
            </a:pPr>
            <a:r>
              <a:rPr lang="ru-RU" sz="2200" dirty="0"/>
              <a:t> </a:t>
            </a:r>
            <a:r>
              <a:rPr lang="ru-RU" sz="2200" dirty="0" smtClean="0"/>
              <a:t>Первичное и вторичное распределение доходов</a:t>
            </a:r>
          </a:p>
          <a:p>
            <a:pPr algn="just">
              <a:buFontTx/>
              <a:buChar char="-"/>
            </a:pPr>
            <a:r>
              <a:rPr lang="ru-RU" sz="2200" dirty="0" smtClean="0"/>
              <a:t> Конечное потребление </a:t>
            </a:r>
          </a:p>
          <a:p>
            <a:pPr algn="just">
              <a:buFontTx/>
              <a:buChar char="-"/>
            </a:pPr>
            <a:r>
              <a:rPr lang="ru-RU" sz="2200" dirty="0"/>
              <a:t> </a:t>
            </a:r>
            <a:r>
              <a:rPr lang="ru-RU" sz="2200" dirty="0" smtClean="0"/>
              <a:t>Накопление </a:t>
            </a:r>
            <a:endParaRPr lang="ru-RU" sz="2200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071670" y="3500438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7159" y="5500702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Каждой стадии воспроизводства соответствует специальный счет, который может составляться для предприятия, отрасли или экономики в целом  (для экономики в целом составляются </a:t>
            </a:r>
            <a:r>
              <a:rPr lang="ru-RU" sz="2000" b="1" dirty="0" smtClean="0"/>
              <a:t>консолидированные счета</a:t>
            </a:r>
            <a:r>
              <a:rPr lang="ru-RU" sz="2000" dirty="0" smtClean="0"/>
              <a:t>) </a:t>
            </a:r>
            <a:endParaRPr lang="ru-RU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214290"/>
            <a:ext cx="490230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СЧЕТ ОБРАЗОВАНИЯ ДОХОДОВ 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857232"/>
          <a:ext cx="8358246" cy="5544820"/>
        </p:xfrm>
        <a:graphic>
          <a:graphicData uri="http://schemas.openxmlformats.org/drawingml/2006/table">
            <a:tbl>
              <a:tblPr/>
              <a:tblGrid>
                <a:gridCol w="3087949"/>
                <a:gridCol w="2915038"/>
                <a:gridCol w="2355259"/>
              </a:tblGrid>
              <a:tr h="406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Балансирующая статья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Оплата труда наемных работников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Валовой внутренний продукт в рыночных ценах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Для сектора или отрасли  - прибыль или доходы (ВП или ВСД)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Налоги на производство и импорт: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налоги на продукты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другие налоги на производство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Субсидии на производство и импорт (-):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субсидии на продукты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другие субсидии на производство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Валовая прибыль экономики и валовые смешанные доходы 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Всего: стр 1+стр 2- стр 3+стр 4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1</a:t>
                      </a:r>
                    </a:p>
                  </a:txBody>
                  <a:tcPr marL="56795" marR="56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14290"/>
            <a:ext cx="7375737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СЧЕТ РАСПРЕДЕЛЕНИЯ ПЕРВИЧНЫХ ДОХОДОВ 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000108"/>
          <a:ext cx="8072493" cy="5047488"/>
        </p:xfrm>
        <a:graphic>
          <a:graphicData uri="http://schemas.openxmlformats.org/drawingml/2006/table">
            <a:tbl>
              <a:tblPr/>
              <a:tblGrid>
                <a:gridCol w="2940206"/>
                <a:gridCol w="2928397"/>
                <a:gridCol w="220389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Балансирующая статья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Доходы от собственности, переданные «остальному миру»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Валовая прибыль экономики и валовые смешанные доходы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Для экономики в целом – НД (национальный доход)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Для сектора или отрасли – сальдо первичных доходов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Валовой национальный доход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Оплата труда наемных работников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Налоги на производство и импорт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Субсидии на производство и импорт (-)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Доходы от собственности, полученные от «остального мира»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Всего: стр 1+ стр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Всего: стр1 +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2+стр 3-стр 4+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14290"/>
            <a:ext cx="674415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СЧЕТ ВТОРИЧНОГО РАСПРЕДЕЛЕНИЯ ДОХОДОВ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000108"/>
          <a:ext cx="8072494" cy="4101084"/>
        </p:xfrm>
        <a:graphic>
          <a:graphicData uri="http://schemas.openxmlformats.org/drawingml/2006/table">
            <a:tbl>
              <a:tblPr/>
              <a:tblGrid>
                <a:gridCol w="2941893"/>
                <a:gridCol w="2942737"/>
                <a:gridCol w="218786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Балансирующая статья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Текущие трансферты, переданные «остальному миру»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Валовой национальный располагаемый доход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Для экономики в целом – ВРНД (валовой располагаемый национальный доход)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Для сектора или отрасли – ВРД (валовой располагаемый доход)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Валовой национальный располагаемый доход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Текущие трансферты, полученные от «остального мира»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Всего: стр 1+ стр 2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1+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285861"/>
          <a:ext cx="8143931" cy="4416552"/>
        </p:xfrm>
        <a:graphic>
          <a:graphicData uri="http://schemas.openxmlformats.org/drawingml/2006/table">
            <a:tbl>
              <a:tblPr/>
              <a:tblGrid>
                <a:gridCol w="3018981"/>
                <a:gridCol w="2949207"/>
                <a:gridCol w="2175743"/>
              </a:tblGrid>
              <a:tr h="551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Балансирующая статья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7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Расходы на конечное потребление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 том числе: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домашних хозяйств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государственных учреждений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- некоммерческих организаций, обслуживающих домашние хозяйства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Валовой национальный располагаемый доход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ВРНД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Валовое сбережение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57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Всего: стр 1+ стр 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 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214414" y="285728"/>
            <a:ext cx="6672019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СЧЕТ ИСПОЛЬЗОВАНИЯ НАЦИОНАЛЬНОГО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РАСПОЛАГАЕМОГО ДОХОДА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5" y="1071546"/>
          <a:ext cx="8215372" cy="3957840"/>
        </p:xfrm>
        <a:graphic>
          <a:graphicData uri="http://schemas.openxmlformats.org/drawingml/2006/table">
            <a:tbl>
              <a:tblPr/>
              <a:tblGrid>
                <a:gridCol w="3017997"/>
                <a:gridCol w="2912418"/>
                <a:gridCol w="2284957"/>
              </a:tblGrid>
              <a:tr h="3369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Использование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Ресурсы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ВРНД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Валовое накопление основного капитала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Валовое сбережение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Для экономики в целом – чистые кредиты или чистые долги нации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Изменение запасов материальных оборотных средств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Капитальные трансферты, полученные от «остального мира»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79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Чистое кредитование (+), чистое заимствование (-) и статистическое расхождение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+mn-lt"/>
                          <a:ea typeface="Calibri"/>
                          <a:cs typeface="Times New Roman"/>
                        </a:rPr>
                        <a:t>Капитальные трансферты, переданные «остальному миру» (-)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6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1+стр 2+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Всего: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1+стр 2- </a:t>
                      </a:r>
                      <a:r>
                        <a:rPr lang="ru-RU" sz="1800" dirty="0" err="1">
                          <a:latin typeface="+mn-lt"/>
                          <a:ea typeface="Calibri"/>
                          <a:cs typeface="Times New Roman"/>
                        </a:rPr>
                        <a:t>стр</a:t>
                      </a:r>
                      <a:r>
                        <a:rPr lang="ru-RU" sz="1800" dirty="0">
                          <a:latin typeface="+mn-lt"/>
                          <a:ea typeface="Calibri"/>
                          <a:cs typeface="Times New Roman"/>
                        </a:rPr>
                        <a:t>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2214546" y="239562"/>
            <a:ext cx="5072066" cy="40011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СЧЕТ ОПЕРАЦИЙ С КАПИТАЛОМ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71570" y="220784"/>
            <a:ext cx="7000892" cy="70788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СУЩНОСТЬ, ПРИЧИНЫ И ФОРМЫ ПРОЯВЛЕНИЯ ИНФЛЯЦИИ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85860"/>
            <a:ext cx="8429684" cy="178510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200" b="1" dirty="0" smtClean="0"/>
              <a:t>Инфляция </a:t>
            </a:r>
            <a:r>
              <a:rPr lang="ru-RU" sz="2200" dirty="0" smtClean="0"/>
              <a:t>– одно из наиболее заметных и тяжелых по своим социально-экономическим последствиям экономических явлений. Инфляция – макроэкономическая категория, характерная для рыночной экономики и имеющая  свою особенную российскую  специфику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214818"/>
            <a:ext cx="1619161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ИНФЛЯЦИЯ</a:t>
            </a:r>
            <a:endParaRPr lang="ru-RU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488" y="3286124"/>
            <a:ext cx="5929354" cy="4001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Появление денег, не обеспеченных товарами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488" y="4000504"/>
            <a:ext cx="5929354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Нарушение равновесия между денежной массой и товарным покрытием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857488" y="4929198"/>
            <a:ext cx="5929354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Нарушение макроэкономического равновесия, дисбаланс спроса и предложения.</a:t>
            </a:r>
            <a:endParaRPr lang="ru-RU" sz="20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214546" y="4000504"/>
            <a:ext cx="428628" cy="857256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240166" y="5929330"/>
            <a:ext cx="3403271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СЛЕДСТВИЕ И ВНЕШНИЙ </a:t>
            </a:r>
          </a:p>
          <a:p>
            <a:pPr algn="ctr"/>
            <a:r>
              <a:rPr lang="ru-RU" b="1" dirty="0" smtClean="0"/>
              <a:t>ПРИЗНАК ИНФЛЯЦИИ </a:t>
            </a:r>
            <a:endParaRPr lang="ru-RU" b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4857752" y="6072206"/>
            <a:ext cx="785818" cy="428628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918264" y="6072206"/>
            <a:ext cx="1439818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РОСТ ЦЕН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7240134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14290"/>
            <a:ext cx="739529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НАИБОЛЕЕ РАСПРОСТРАНЕННЫЙ И ОФИЦИАЛЬНЫЙ ЧИСЛЕННЫЙ </a:t>
            </a:r>
          </a:p>
          <a:p>
            <a:pPr algn="ctr"/>
            <a:r>
              <a:rPr lang="ru-RU" b="1" dirty="0" smtClean="0"/>
              <a:t>ПОКАЗАТЕЛЬ ИНФЛЯЦИИ</a:t>
            </a:r>
            <a:endParaRPr lang="ru-RU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143372" y="1071546"/>
            <a:ext cx="1143008" cy="357190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618907" y="1571612"/>
            <a:ext cx="4239109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ИНДЕКС ПОТРЕБИТЕЛЬСКИХ ЦЕН</a:t>
            </a:r>
          </a:p>
          <a:p>
            <a:pPr algn="ctr"/>
            <a:r>
              <a:rPr lang="ru-RU" sz="2000" b="1" dirty="0" smtClean="0"/>
              <a:t>ИПЦ </a:t>
            </a:r>
            <a:endParaRPr lang="ru-RU" sz="20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4214810" y="2428868"/>
            <a:ext cx="1143008" cy="357190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2928934"/>
            <a:ext cx="878687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Отношение общего уровня цен в текущем периоде к базисному периоду, или отношение цены потребительской корзины (определенного набора товаров и услуг) в текущем году к идентичной потребительской корзине в базисном году</a:t>
            </a:r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4240795"/>
            <a:ext cx="8358246" cy="759841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85720" y="5413733"/>
            <a:ext cx="8572560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При определении индекса потребительских цен состав потребительской корзины фиксируется на уровне базисного года. Предполагается, что состав потребительской корзины из года в год не меняется. 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2610453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429684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i="1" dirty="0" smtClean="0"/>
              <a:t>Состав потребительской корзины ограничен и определяется на основе анализа поведения потребителей. </a:t>
            </a:r>
            <a:endParaRPr lang="ru-RU" sz="2000" i="1" dirty="0"/>
          </a:p>
        </p:txBody>
      </p:sp>
      <p:pic>
        <p:nvPicPr>
          <p:cNvPr id="3" name="Picture 2" descr="https://2ann.ru/wp-content/uploads/2018/09/image1-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214422"/>
            <a:ext cx="7000924" cy="496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8007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0430" y="214290"/>
            <a:ext cx="2635465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ТЕМПЫ ИНФЛЯЦИИ </a:t>
            </a:r>
            <a:endParaRPr lang="ru-RU" sz="2000" dirty="0"/>
          </a:p>
        </p:txBody>
      </p:sp>
      <p:sp>
        <p:nvSpPr>
          <p:cNvPr id="3" name="Стрелка вниз 2"/>
          <p:cNvSpPr/>
          <p:nvPr/>
        </p:nvSpPr>
        <p:spPr>
          <a:xfrm>
            <a:off x="4572000" y="714356"/>
            <a:ext cx="500066" cy="42862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428596" y="1285860"/>
            <a:ext cx="8286808" cy="132343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ИЗ ИНДЕКСА ПОТРЕБИТЕЛЬСКИХ ЦЕН ТЕКУЩЕГО ГОДА ВЫЧИТАЕТСЯ ИНДЕКС ПОТРЕБИТЕЛЬСКИХ ЦЕН ПРОШЛОГО ГОДА, ЗАТЕМ ЭТА РАЗНИЦА ДЕЛИТСЯ НА ИНДЕКС ЦЕН ПРОШЛОГО ГОДА И РЕЗУЛЬТАТ УМНОЖАЕТСЯ НА 100</a:t>
            </a:r>
            <a:endParaRPr lang="ru-RU" sz="2000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600" y="3214686"/>
            <a:ext cx="8265242" cy="857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25229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880102"/>
            <a:ext cx="859793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СВЯЗЬ МЕЖДУ РЕАЛЬНЫМ И НОМИНАЛЬНЫМ ДОХОДОМ ЧЕРЕЗ ИНФЛЯЦИЮ </a:t>
            </a:r>
            <a:endParaRPr lang="ru-RU" b="1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737358"/>
            <a:ext cx="8603700" cy="78581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2808928"/>
            <a:ext cx="27553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cs typeface="Times New Roman"/>
              </a:rPr>
              <a:t>где </a:t>
            </a:r>
            <a:r>
              <a:rPr lang="el-GR" sz="2000" dirty="0" smtClean="0">
                <a:cs typeface="Times New Roman"/>
              </a:rPr>
              <a:t>π</a:t>
            </a:r>
            <a:r>
              <a:rPr lang="ru-RU" sz="2000" dirty="0" smtClean="0">
                <a:cs typeface="Times New Roman"/>
              </a:rPr>
              <a:t>  - темп инфляции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3523308"/>
            <a:ext cx="8501122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Номинальный доход – сумма денег, полученная  гражданином или семьей за определенный период времени. </a:t>
            </a:r>
          </a:p>
          <a:p>
            <a:pPr algn="ctr"/>
            <a:r>
              <a:rPr lang="ru-RU" b="1" dirty="0" smtClean="0"/>
              <a:t>***</a:t>
            </a:r>
          </a:p>
          <a:p>
            <a:pPr algn="ctr"/>
            <a:r>
              <a:rPr lang="ru-RU" b="1" dirty="0" smtClean="0"/>
              <a:t>Реальный доход – то количество товаров и услуг, которое можно купить на располагаемый   доход в течение определенного периода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32100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142876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ЦЕЛЬ  СНС 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14612" y="1169243"/>
            <a:ext cx="578647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Учет экономических потоков и запасов </a:t>
            </a:r>
            <a:endParaRPr lang="ru-RU" sz="2400" b="1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143108" y="1418570"/>
            <a:ext cx="428628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28794" y="2357430"/>
            <a:ext cx="571504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ЭКОНОМИЧЕСКИЕ ПОТОКИ </a:t>
            </a:r>
            <a:endParaRPr lang="ru-RU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061644"/>
            <a:ext cx="8429684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Отражают создание, преобразование, обмен, передачу</a:t>
            </a:r>
          </a:p>
          <a:p>
            <a:pPr algn="ctr"/>
            <a:r>
              <a:rPr lang="ru-RU" sz="2000" dirty="0" smtClean="0"/>
              <a:t> экономической стоимости. </a:t>
            </a:r>
          </a:p>
          <a:p>
            <a:pPr algn="ctr"/>
            <a:r>
              <a:rPr lang="ru-RU" sz="2000" dirty="0" smtClean="0"/>
              <a:t>В частности, к экономически потокам можно отнести </a:t>
            </a:r>
            <a:r>
              <a:rPr lang="ru-RU" sz="2000" b="1" dirty="0" smtClean="0"/>
              <a:t>ОПЕРАЦИИ, </a:t>
            </a:r>
            <a:r>
              <a:rPr lang="ru-RU" sz="2000" dirty="0" smtClean="0"/>
              <a:t>которые представляют собой взаимодействие между институциональными единицами по взаимному согласию или действие в рамках одной единицы </a:t>
            </a:r>
            <a:endParaRPr lang="ru-RU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3" y="285728"/>
            <a:ext cx="8715435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Эффект Фишера – связь между реальной ставкой процента и ожидаемым темпом инфляции  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928794" y="1500174"/>
            <a:ext cx="179568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 = r +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3929066"/>
            <a:ext cx="85011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err="1" smtClean="0"/>
              <a:t>π</a:t>
            </a:r>
            <a:r>
              <a:rPr lang="en-US" sz="2400" b="1" baseline="30000" dirty="0" smtClean="0"/>
              <a:t>e </a:t>
            </a:r>
            <a:r>
              <a:rPr lang="en-US" sz="2400" b="1" dirty="0" smtClean="0"/>
              <a:t>– </a:t>
            </a:r>
            <a:r>
              <a:rPr lang="ru-RU" sz="2400" b="1" dirty="0" smtClean="0"/>
              <a:t>ожидаемый темп инфляции </a:t>
            </a:r>
          </a:p>
          <a:p>
            <a:pPr algn="just"/>
            <a:r>
              <a:rPr lang="en-US" sz="2400" b="1" dirty="0" smtClean="0"/>
              <a:t>R</a:t>
            </a:r>
            <a:r>
              <a:rPr lang="ru-RU" sz="2400" b="1" dirty="0" smtClean="0"/>
              <a:t> – номинальная ставка процента (та, которую предлагает банк, объявленная ставка)</a:t>
            </a:r>
          </a:p>
          <a:p>
            <a:pPr algn="just"/>
            <a:r>
              <a:rPr lang="en-US" sz="2400" b="1" dirty="0" smtClean="0"/>
              <a:t>r</a:t>
            </a:r>
            <a:r>
              <a:rPr lang="ru-RU" sz="2400" b="1" dirty="0" smtClean="0"/>
              <a:t> – реальная ставка процента, учитывающая темп инфляции (реальная доходность вложения денег)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86248" y="1702346"/>
            <a:ext cx="4104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Для низких (до 10%) темпов инфляции </a:t>
            </a:r>
            <a:endParaRPr lang="ru-RU" dirty="0"/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571604" y="2428867"/>
          <a:ext cx="2333628" cy="972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3" imgW="1066680" imgH="444240" progId="Equation.3">
                  <p:embed/>
                </p:oleObj>
              </mc:Choice>
              <mc:Fallback>
                <p:oleObj name="Формула" r:id="rId3" imgW="106668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04" y="2428867"/>
                        <a:ext cx="2333628" cy="9723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6248" y="2786058"/>
            <a:ext cx="4694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Для </a:t>
            </a:r>
            <a:r>
              <a:rPr lang="en-US" dirty="0" smtClean="0"/>
              <a:t> </a:t>
            </a:r>
            <a:r>
              <a:rPr lang="ru-RU" dirty="0" smtClean="0"/>
              <a:t>высоких  (более 10%) темпов инфляции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6485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85728"/>
            <a:ext cx="635956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ФАКТОРЫ, ОПРЕДЕЛЯЮЩИЕ ТЕМПЫ РОСТА ИНФЛЯЦИИ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071670" y="1285860"/>
            <a:ext cx="5402569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* ПЛАТЕЖЕСПОСОБНЫЙ СПРОС</a:t>
            </a:r>
          </a:p>
          <a:p>
            <a:r>
              <a:rPr lang="ru-RU" b="1" dirty="0" smtClean="0"/>
              <a:t>* ИЗДЕРЖКИ ПРОИЗВОДСТВА И  ОБРАЩЕНИЯ</a:t>
            </a:r>
          </a:p>
          <a:p>
            <a:r>
              <a:rPr lang="ru-RU" b="1" dirty="0" smtClean="0"/>
              <a:t>* СПЕКУЛЯТИВНАЯ ПРИБЫЛЬ ПЕРЕКУПЩИКОВ. 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429124" y="785794"/>
            <a:ext cx="714380" cy="357190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500306"/>
            <a:ext cx="7893828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b="1" dirty="0" smtClean="0"/>
              <a:t>ПО СТЕПЕНИ СБАЛАНСИРОВАННОСТИ РОСТА ЦЕН ИНФЛЯЦИЯ БЫВАЕТ</a:t>
            </a:r>
            <a:endParaRPr lang="ru-RU" b="1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357686" y="3000372"/>
            <a:ext cx="714380" cy="428628"/>
          </a:xfrm>
          <a:prstGeom prst="down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28597" y="3786190"/>
            <a:ext cx="8358245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СБАЛАНСИРОВАННАЯ ИНФЛЯЦИЯ, когда цены различных товаров относительно друг друга неизменны</a:t>
            </a:r>
          </a:p>
          <a:p>
            <a:pPr algn="just"/>
            <a:endParaRPr lang="ru-RU" sz="2000" b="1" dirty="0" smtClean="0"/>
          </a:p>
          <a:p>
            <a:pPr algn="just"/>
            <a:r>
              <a:rPr lang="ru-RU" sz="2000" b="1" dirty="0" smtClean="0"/>
              <a:t>НЕСБАЛАНСИРОВАННАЯ – цены постоянно изменяются по отношению друг к другу, причем в различных пропорциях, что мешает правильно соотносить затраты в производстве.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682237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719742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b="1" dirty="0" smtClean="0"/>
              <a:t>ПО ФОРМЕ ПРОЯВЛЕНИЯ РАЗЛИЧАЮТ ИНФЛЯЦИЮ ТРЕХ ВИДОВ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928670"/>
            <a:ext cx="8643998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1. </a:t>
            </a:r>
            <a:r>
              <a:rPr lang="ru-RU" sz="2000" b="1" dirty="0" smtClean="0"/>
              <a:t>ПОДАВЛЕННАЯ ИНФЛЯЦИЯ</a:t>
            </a:r>
            <a:r>
              <a:rPr lang="ru-RU" sz="2000" dirty="0" smtClean="0"/>
              <a:t> – цены не повышаются при резком росте неудовлетворенности спроса. Возникает дефицит, товары уходят на черный рынок, ассортимент их сокращается. Этот вид инфляции характерен для административно-командной экономики с централизованным регулированием цен.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2. </a:t>
            </a:r>
            <a:r>
              <a:rPr lang="ru-RU" sz="2000" b="1" dirty="0" smtClean="0"/>
              <a:t>СКРЫТАЯ ИНФЛЯЦИЯ</a:t>
            </a:r>
            <a:r>
              <a:rPr lang="ru-RU" sz="2000" dirty="0" smtClean="0"/>
              <a:t>: а) снижается качество товаров и услуг при неизменном уровне цен; б) официальная статистика не отражает рост уровня государственных розничных цен из-за произвольно выбранной потребительской корзины; в) инфляция захватывает и инвестиционную сферу – растет сметная стоимость основных производственных фондов. Подобная ситуация характерна для СССР, Болгарии, Румынии конца 80-х гг. XX в.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3. </a:t>
            </a:r>
            <a:r>
              <a:rPr lang="ru-RU" sz="2000" b="1" dirty="0" smtClean="0"/>
              <a:t>ОТКРЫТАЯ ИНФЛЯЦИЯ</a:t>
            </a:r>
            <a:r>
              <a:rPr lang="ru-RU" sz="2000" dirty="0" smtClean="0"/>
              <a:t> – рост уровня цен, падение покупательной способности денежной единицы, рост стоимости потребительской корзины.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05352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85728"/>
            <a:ext cx="8058553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ИСХОДЯ ИЗ СОСТОЯНИЯ СПРОСА И ПРЕДЛОЖЕНИЯ РАЗЛИЧАЮТ </a:t>
            </a:r>
          </a:p>
          <a:p>
            <a:pPr algn="ctr"/>
            <a:r>
              <a:rPr lang="ru-RU" sz="2000" b="1" dirty="0" smtClean="0"/>
              <a:t>ДВА ТИПА ИНФЛЯЦИИ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428860" y="1571612"/>
            <a:ext cx="6429419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Когда возникает избыток денег по отношению к количеству </a:t>
            </a:r>
            <a:r>
              <a:rPr lang="ru-RU" sz="2000" b="1" dirty="0" smtClean="0"/>
              <a:t>предложенных товаров и экономика реагирует повышением цен</a:t>
            </a:r>
            <a:r>
              <a:rPr lang="ru-RU" sz="2000" dirty="0" smtClean="0"/>
              <a:t>. В данной ситуации обеспечена полная занятость, так как промышленность стимулируется высокими ценами и производительные мощности загружаются полностью.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571612"/>
            <a:ext cx="161916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ИНФЛЯЦИЯ</a:t>
            </a:r>
          </a:p>
          <a:p>
            <a:pPr algn="ctr"/>
            <a:r>
              <a:rPr lang="ru-RU" sz="2000" b="1" dirty="0" smtClean="0"/>
              <a:t> СПРОСА</a:t>
            </a:r>
            <a:endParaRPr lang="ru-RU" sz="2000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2000232" y="1785926"/>
            <a:ext cx="357190" cy="28575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3" y="3857628"/>
            <a:ext cx="2175917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ИНФЛЯЦИЯ</a:t>
            </a:r>
          </a:p>
          <a:p>
            <a:pPr algn="ctr"/>
            <a:r>
              <a:rPr lang="ru-RU" sz="2000" b="1" dirty="0" smtClean="0"/>
              <a:t> ПРЕДЛОЖЕНИЯ</a:t>
            </a:r>
          </a:p>
          <a:p>
            <a:pPr algn="ctr"/>
            <a:r>
              <a:rPr lang="ru-RU" sz="2000" b="1" dirty="0" smtClean="0"/>
              <a:t> (издержек)</a:t>
            </a:r>
            <a:endParaRPr lang="ru-RU" sz="2000" b="1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643174" y="4071942"/>
            <a:ext cx="357190" cy="28575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286116" y="3857628"/>
            <a:ext cx="5572164" cy="10156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dirty="0" smtClean="0"/>
              <a:t>Когда цены растут в результате роста издержек производства в условиях недоиспользования производственных мощностей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79034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47651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000" b="1" dirty="0" smtClean="0"/>
              <a:t>В ЗАВИСИМОСТИ ОТ ТЕМПА РОСТА РАЗЛИЧАЮТ ТРИ ВИДА ИНФЛЯЦИИ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85721" y="1285860"/>
            <a:ext cx="8572560" cy="415498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200" dirty="0" smtClean="0"/>
              <a:t>1.  </a:t>
            </a:r>
            <a:r>
              <a:rPr lang="ru-RU" sz="2200" b="1" dirty="0" smtClean="0"/>
              <a:t>ПОЛЗУЧАЯ </a:t>
            </a:r>
            <a:r>
              <a:rPr lang="ru-RU" sz="2200" dirty="0" smtClean="0"/>
              <a:t>когда темп прироста цен составляет не более 5-10%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2.  </a:t>
            </a:r>
            <a:r>
              <a:rPr lang="ru-RU" sz="2200" b="1" dirty="0" smtClean="0"/>
              <a:t>ГАЛОПИРУЮЩАЯ</a:t>
            </a:r>
            <a:r>
              <a:rPr lang="ru-RU" sz="2200" dirty="0" smtClean="0"/>
              <a:t> (10-50%) – чаще всего наблюдается в экономике развивающихся государств. Ускоряется рост процентной ставки, сокращение инвестиций, тормозится НТП и внедрение новых технологий, темп роста цен превышает темп роста заработной платы, сокращение</a:t>
            </a:r>
          </a:p>
          <a:p>
            <a:pPr algn="just"/>
            <a:endParaRPr lang="ru-RU" sz="2200" dirty="0" smtClean="0"/>
          </a:p>
          <a:p>
            <a:pPr algn="just"/>
            <a:r>
              <a:rPr lang="ru-RU" sz="2200" dirty="0" smtClean="0"/>
              <a:t> 3. </a:t>
            </a:r>
            <a:r>
              <a:rPr lang="ru-RU" sz="2200" b="1" dirty="0" smtClean="0"/>
              <a:t>ГИПЕРИНФЛЯЦИЯ</a:t>
            </a:r>
            <a:r>
              <a:rPr lang="ru-RU" sz="2200" dirty="0" smtClean="0"/>
              <a:t> – быстрый рост номинальной денежной массы, вызывающей инфляцию, годовая норма достигает 1000%. Причина – острый дефицит бюджета, разрушаются нормальные экономические отношения. </a:t>
            </a:r>
            <a:endParaRPr lang="ru-RU" sz="2200" dirty="0"/>
          </a:p>
        </p:txBody>
      </p:sp>
      <p:sp>
        <p:nvSpPr>
          <p:cNvPr id="5" name="Стрелка вниз 4"/>
          <p:cNvSpPr/>
          <p:nvPr/>
        </p:nvSpPr>
        <p:spPr>
          <a:xfrm>
            <a:off x="3714744" y="785794"/>
            <a:ext cx="1571636" cy="35719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2914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214290"/>
            <a:ext cx="675146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b="1" dirty="0" smtClean="0"/>
              <a:t>ВЗАИМОСВЯЗЬ ИНФЛЯЦИИ И БЕЗРАБОТИЦЫ</a:t>
            </a:r>
            <a:endParaRPr lang="ru-RU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85720" y="1071546"/>
            <a:ext cx="8501122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Снижение уровня инфляции спроса может быть достигнуто только путём ограничения занятости и увеличения безработицы.</a:t>
            </a:r>
            <a:r>
              <a:rPr lang="ru-RU" sz="2000" dirty="0" smtClean="0"/>
              <a:t> Это означает, что в краткосрочном периоде между уровнем инфляции и безработицы обнаруживается обратная зависимость, определяемая как </a:t>
            </a:r>
            <a:r>
              <a:rPr lang="ru-RU" sz="2000" b="1" dirty="0" smtClean="0"/>
              <a:t>кривая </a:t>
            </a:r>
            <a:r>
              <a:rPr lang="ru-RU" sz="2000" b="1" dirty="0" err="1" smtClean="0"/>
              <a:t>Филлипса</a:t>
            </a:r>
            <a:r>
              <a:rPr lang="ru-RU" sz="2000" b="1" dirty="0" smtClean="0"/>
              <a:t>.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071810"/>
            <a:ext cx="8501122" cy="9286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Если занятость и объем выпуска находятся на естественном уровне, то в экономике устанавливается равновесие.  Любое отклонение от него будет порождать инфляцию или дефляцию.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85721" y="4357694"/>
            <a:ext cx="8501122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b="1" dirty="0" smtClean="0"/>
              <a:t>В любой момент времени правительство, управляющее совокупными расходами, может выбрать на кривой </a:t>
            </a:r>
            <a:r>
              <a:rPr lang="ru-RU" b="1" dirty="0" err="1" smtClean="0"/>
              <a:t>Филлипса</a:t>
            </a:r>
            <a:r>
              <a:rPr lang="ru-RU" b="1" dirty="0" smtClean="0"/>
              <a:t> определённую комбинацию уровней инфляции и безработицы для краткосрочного временного интервала. Этот выбор зависит от ожидаемого темпа инфляции: чем выше ожидаемая инфляция, тем выше располагается кривая </a:t>
            </a:r>
            <a:r>
              <a:rPr lang="ru-RU" b="1" dirty="0" err="1" smtClean="0"/>
              <a:t>Филлипса</a:t>
            </a:r>
            <a:r>
              <a:rPr lang="ru-RU" b="1" dirty="0" smtClean="0"/>
              <a:t>. Выбор экономической политики в этом случае затрудняется, так как фактический уровень инфляции будет выше для любого уровня безработицы.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78825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Светик\Desktop\МАКРОЭКОНОМИКА!!!\кривая филипс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89"/>
            <a:ext cx="8755280" cy="63908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0498537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0"/>
            <a:ext cx="8429683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А. </a:t>
            </a:r>
            <a:r>
              <a:rPr lang="ru-RU" sz="2400" b="1" dirty="0" err="1" smtClean="0"/>
              <a:t>Филлипс</a:t>
            </a:r>
            <a:r>
              <a:rPr lang="ru-RU" sz="2400" b="1" dirty="0" smtClean="0"/>
              <a:t> показал обратную зависимость между нормой безработицы и приростом заработной платы. Он пришел к выводу, что существует некий уровень безработицы (6–7%), при котором уровень заработной платы постоянен и ее прирост равен нулю. Когда безработица снижается ниже этого естественного уровня, наблюдается более быстрый прирост зарплаты, и наоборот. Кривая </a:t>
            </a:r>
            <a:r>
              <a:rPr lang="ru-RU" sz="2400" b="1" dirty="0" err="1" smtClean="0"/>
              <a:t>Филлипса</a:t>
            </a:r>
            <a:r>
              <a:rPr lang="ru-RU" sz="2400" b="1" dirty="0" smtClean="0"/>
              <a:t> показывает, что темп прироста заработной платы уменьшается с ростом безработицы.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4000504"/>
            <a:ext cx="8429684" cy="1938992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i="1" dirty="0" smtClean="0"/>
              <a:t>СТАГФЛЯЦИЯ</a:t>
            </a:r>
            <a:r>
              <a:rPr lang="ru-RU" sz="2000" i="1" dirty="0" smtClean="0"/>
              <a:t> </a:t>
            </a:r>
            <a:r>
              <a:rPr lang="ru-RU" sz="2000" dirty="0" smtClean="0"/>
              <a:t>– когда возрастание общего уровня цен (инфляция) происходит одновременно с экономическим спадом или депрессией. 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Сочетание же инфляции с ростом безработицы называют </a:t>
            </a:r>
            <a:r>
              <a:rPr lang="ru-RU" sz="2000" b="1" i="1" dirty="0" smtClean="0"/>
              <a:t>СТАМПФЛЯЦИЕЙ</a:t>
            </a:r>
            <a:r>
              <a:rPr lang="ru-RU" sz="2000" dirty="0" smtClean="0"/>
              <a:t>. Возникновение стагфляции экономисты </a:t>
            </a:r>
            <a:r>
              <a:rPr lang="ru-RU" sz="2000" dirty="0" err="1" smtClean="0"/>
              <a:t>кейнсианской</a:t>
            </a:r>
            <a:r>
              <a:rPr lang="ru-RU" sz="2000" dirty="0" smtClean="0"/>
              <a:t> школы объясняли чередой срывов предложения.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37747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571480"/>
            <a:ext cx="6715172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ВИДЫ ЭКОНОМИЧЕСКИХ ОПЕРАЦИЙ 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7765" y="1643050"/>
            <a:ext cx="7495963" cy="37856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b="1" dirty="0" smtClean="0"/>
              <a:t>С товарами и услугами (производство и </a:t>
            </a:r>
          </a:p>
          <a:p>
            <a:pPr marL="342900" indent="-342900" algn="just"/>
            <a:r>
              <a:rPr lang="ru-RU" sz="2400" b="1" dirty="0" smtClean="0"/>
              <a:t>использование)</a:t>
            </a:r>
          </a:p>
          <a:p>
            <a:pPr marL="342900" indent="-342900" algn="just">
              <a:buAutoNum type="arabicPeriod"/>
            </a:pPr>
            <a:endParaRPr lang="ru-RU" sz="2400" b="1" dirty="0"/>
          </a:p>
          <a:p>
            <a:pPr marL="342900" indent="-342900" algn="just">
              <a:buAutoNum type="arabicPeriod"/>
            </a:pPr>
            <a:r>
              <a:rPr lang="ru-RU" sz="2400" b="1" dirty="0" smtClean="0"/>
              <a:t> С доходами (распределение и </a:t>
            </a:r>
          </a:p>
          <a:p>
            <a:pPr marL="342900" indent="-342900" algn="just"/>
            <a:r>
              <a:rPr lang="ru-RU" sz="2400" b="1" dirty="0" smtClean="0"/>
              <a:t>перераспределение)</a:t>
            </a:r>
          </a:p>
          <a:p>
            <a:pPr marL="342900" indent="-342900" algn="just">
              <a:buAutoNum type="arabicPeriod"/>
            </a:pPr>
            <a:endParaRPr lang="ru-RU" sz="2400" b="1" dirty="0"/>
          </a:p>
          <a:p>
            <a:pPr marL="342900" indent="-342900" algn="just">
              <a:buAutoNum type="arabicPeriod"/>
            </a:pPr>
            <a:r>
              <a:rPr lang="ru-RU" sz="2400" b="1" dirty="0" smtClean="0"/>
              <a:t> С финансами (займы, кредиты, вклады) </a:t>
            </a:r>
          </a:p>
          <a:p>
            <a:pPr marL="342900" indent="-342900" algn="just">
              <a:buAutoNum type="arabicPeriod"/>
            </a:pPr>
            <a:endParaRPr lang="ru-RU" sz="2400" b="1" dirty="0"/>
          </a:p>
          <a:p>
            <a:pPr marL="342900" indent="-342900" algn="just">
              <a:buAutoNum type="arabicPeriod"/>
            </a:pPr>
            <a:r>
              <a:rPr lang="ru-RU" sz="2400" b="1" dirty="0" smtClean="0"/>
              <a:t> Прочие (изменение активов в результате </a:t>
            </a:r>
          </a:p>
          <a:p>
            <a:pPr marL="342900" indent="-342900" algn="just"/>
            <a:r>
              <a:rPr lang="ru-RU" sz="2400" b="1" dirty="0" smtClean="0"/>
              <a:t>чрезвычайных событий) </a:t>
            </a:r>
            <a:endParaRPr lang="ru-RU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358246" cy="11079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ВИДЫ ЭКОНОМИЧЕСКИХ  ОПЕРАЦИЙ В ЗАВИСИМОСТИ </a:t>
            </a:r>
          </a:p>
          <a:p>
            <a:pPr algn="ctr"/>
            <a:r>
              <a:rPr lang="ru-RU" sz="2200" b="1" dirty="0" smtClean="0"/>
              <a:t>ОТ МЕТОДА РЕАЛИЗАЦИИ </a:t>
            </a:r>
            <a:endParaRPr lang="ru-RU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143116"/>
            <a:ext cx="785818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На компенсационной основе, когда поток товаров, услуг или денег вызывает встречный поток (</a:t>
            </a:r>
            <a:r>
              <a:rPr lang="ru-RU" sz="2000" b="1" dirty="0" err="1" smtClean="0"/>
              <a:t>бОльшая</a:t>
            </a:r>
            <a:r>
              <a:rPr lang="ru-RU" sz="2000" b="1" dirty="0" smtClean="0"/>
              <a:t> часть операций) 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2285992"/>
            <a:ext cx="5175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1. 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000100" y="3386080"/>
            <a:ext cx="7858180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Трансферты – односторонние экономические операции </a:t>
            </a:r>
            <a:endParaRPr lang="ru-RU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98976" y="3357562"/>
            <a:ext cx="519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/>
              <a:t>2. </a:t>
            </a:r>
            <a:endParaRPr lang="ru-RU" sz="2400" b="1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571604" y="4071942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357423" y="3929066"/>
            <a:ext cx="650085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Текущие – финансирование текущих расходов (пенсии, налоги </a:t>
            </a:r>
            <a:endParaRPr lang="ru-RU" sz="20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1571603" y="500063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357422" y="5000636"/>
            <a:ext cx="6500858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/>
              <a:t>Капитальный – финансирование капиталовложений </a:t>
            </a: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7356" y="214290"/>
            <a:ext cx="5143536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 ПОНЯТИЯ СНС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000108"/>
            <a:ext cx="8501122" cy="19288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Институциональная единица </a:t>
            </a:r>
            <a:r>
              <a:rPr lang="ru-RU" sz="2000" dirty="0" smtClean="0"/>
              <a:t>– это экономическая единица, способная от собственного имени владеть активами, принимать обязательства, заниматься экономической деятельностью и осуществлять операции с другими единицами. </a:t>
            </a:r>
          </a:p>
          <a:p>
            <a:pPr algn="just"/>
            <a:r>
              <a:rPr lang="ru-RU" sz="2000" dirty="0" smtClean="0"/>
              <a:t>К институциональным единицам относят юридические лица и домохозяйства.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3127717"/>
            <a:ext cx="85011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Заведение </a:t>
            </a:r>
            <a:r>
              <a:rPr lang="ru-RU" sz="2000" dirty="0" smtClean="0"/>
              <a:t> - это предприятие или его часть, расположенные в одном месте и занимающиеся только одним видов производственной деятельности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286256"/>
            <a:ext cx="85011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Экономическая территория </a:t>
            </a:r>
            <a:r>
              <a:rPr lang="ru-RU" sz="2000" dirty="0" smtClean="0"/>
              <a:t>– это территория, административно управляемая правительством страны, в пределах которой свободно перемещаются лица, товары и деньги.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5429264"/>
            <a:ext cx="85011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Резиденты – </a:t>
            </a:r>
            <a:r>
              <a:rPr lang="ru-RU" sz="2000" dirty="0" smtClean="0"/>
              <a:t>институциональные единицы связанные с экономической территорией страны  в течение длительного времени (более  1года) независимо от гражданства</a:t>
            </a:r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85011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Национальная экономика  - </a:t>
            </a:r>
            <a:r>
              <a:rPr lang="ru-RU" sz="2000" dirty="0" smtClean="0"/>
              <a:t> охватывает деятельность резидентов независимо от их местонахождения (на территории данной страны или за ее пределами)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714488"/>
            <a:ext cx="8501122" cy="25545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Рыночный выпуск – </a:t>
            </a:r>
            <a:r>
              <a:rPr lang="ru-RU" sz="2000" dirty="0" smtClean="0"/>
              <a:t>товары и услуги, производимые для реализации по рыночным ценам, которые складываются под влиянием спроса и предложения, и в свою очередь влияют на них. 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Рыночный выпуск  включает в себя товары и услуги: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Реализованные по рыночным ценам</a:t>
            </a:r>
          </a:p>
          <a:p>
            <a:pPr algn="just">
              <a:buFontTx/>
              <a:buChar char="-"/>
            </a:pPr>
            <a:r>
              <a:rPr lang="ru-RU" sz="2000" dirty="0"/>
              <a:t> </a:t>
            </a:r>
            <a:r>
              <a:rPr lang="ru-RU" sz="2000" dirty="0" smtClean="0"/>
              <a:t>Реализованные по бартеру </a:t>
            </a:r>
          </a:p>
          <a:p>
            <a:pPr algn="just">
              <a:buFontTx/>
              <a:buChar char="-"/>
            </a:pPr>
            <a:r>
              <a:rPr lang="ru-RU" sz="2000" dirty="0"/>
              <a:t> </a:t>
            </a:r>
            <a:r>
              <a:rPr lang="ru-RU" sz="2000" dirty="0" smtClean="0"/>
              <a:t>Предоставленные в качестве оплаты труда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572008"/>
            <a:ext cx="8501122" cy="1357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Нерыночный выпуск – </a:t>
            </a:r>
            <a:r>
              <a:rPr lang="ru-RU" sz="2000" dirty="0" smtClean="0"/>
              <a:t>включает товары и услуги, произведенные для собственного конечного потребления и накопления и предоставляемые населению бесплатно  (медицинские услуги, образование и т.д.)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7422" y="214290"/>
            <a:ext cx="3500462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ВИДЫ ЦЕН  В СНС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142984"/>
            <a:ext cx="8501122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ФАКТОРНАЯ ЦЕНА</a:t>
            </a:r>
            <a:r>
              <a:rPr lang="ru-RU" sz="2000" dirty="0" smtClean="0"/>
              <a:t> используется в межотраслевом балансе, учитывает первоначальные факторные расходы. 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071678"/>
            <a:ext cx="8501122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ОСНОВНАЯ ЦЕНА</a:t>
            </a:r>
            <a:r>
              <a:rPr lang="ru-RU" sz="2000" dirty="0" smtClean="0"/>
              <a:t>   включает первоначальные </a:t>
            </a:r>
            <a:r>
              <a:rPr lang="ru-RU" sz="2000" dirty="0"/>
              <a:t>затраты и чистые косвенные нетоварные </a:t>
            </a:r>
            <a:r>
              <a:rPr lang="ru-RU" sz="2000" dirty="0" smtClean="0"/>
              <a:t>налоги (</a:t>
            </a:r>
            <a:r>
              <a:rPr lang="ru-RU" sz="2000" dirty="0"/>
              <a:t>цена, получаемая производителем за единицу реализованного продукта или услуги, без уплаты налогов на продукты, но с включением субсидий на </a:t>
            </a:r>
            <a:r>
              <a:rPr lang="ru-RU" sz="2000" dirty="0" smtClean="0"/>
              <a:t>продукты). Основные цены используются в отраслевом разрезе. 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57158" y="3857628"/>
            <a:ext cx="8501122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РЫНОЧНАЯ ЦЕНА</a:t>
            </a:r>
            <a:r>
              <a:rPr lang="ru-RU" sz="2000" dirty="0" smtClean="0"/>
              <a:t>  - включает </a:t>
            </a:r>
            <a:r>
              <a:rPr lang="ru-RU" sz="2000" dirty="0"/>
              <a:t>в себя налоги на продукты, но не включают субсидии. В рыночных ценах исчисляются показатели выпуска и валового внутреннего продукта на уровне экономики в </a:t>
            </a:r>
            <a:r>
              <a:rPr lang="ru-RU" sz="2000" dirty="0" smtClean="0"/>
              <a:t>целом.</a:t>
            </a:r>
            <a:endParaRPr lang="ru-RU" sz="2000" dirty="0"/>
          </a:p>
        </p:txBody>
      </p:sp>
      <p:pic>
        <p:nvPicPr>
          <p:cNvPr id="1026" name="Picture 2" descr="https://studme.org/htm/img/27/3179/6.png"/>
          <p:cNvPicPr>
            <a:picLocks noChangeAspect="1" noChangeArrowheads="1"/>
          </p:cNvPicPr>
          <p:nvPr/>
        </p:nvPicPr>
        <p:blipFill>
          <a:blip r:embed="rId2" cstate="print">
            <a:lum bright="10000" contrast="20000"/>
          </a:blip>
          <a:srcRect/>
          <a:stretch>
            <a:fillRect/>
          </a:stretch>
        </p:blipFill>
        <p:spPr bwMode="auto">
          <a:xfrm>
            <a:off x="857224" y="5500702"/>
            <a:ext cx="7643834" cy="716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71414"/>
            <a:ext cx="8501122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200" b="1" dirty="0" smtClean="0"/>
              <a:t>ОСНОВНЫЕ МАКРОЭКОНОМИЧЕСКИЕ ПОКАЗАТЕЛИ </a:t>
            </a:r>
            <a:endParaRPr lang="ru-RU" sz="2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4282" y="1000108"/>
            <a:ext cx="8643998" cy="16312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1. Валовой </a:t>
            </a:r>
            <a:r>
              <a:rPr lang="ru-RU" sz="2000" b="1" dirty="0"/>
              <a:t>выпуск ВВ </a:t>
            </a:r>
            <a:r>
              <a:rPr lang="ru-RU" sz="2000" dirty="0"/>
              <a:t>– суммарная стоимость всех произведенных резидентами товаров и услуг. </a:t>
            </a:r>
            <a:endParaRPr lang="ru-RU" sz="2000" dirty="0" smtClean="0"/>
          </a:p>
          <a:p>
            <a:pPr algn="just"/>
            <a:endParaRPr lang="ru-RU" sz="2000" dirty="0"/>
          </a:p>
          <a:p>
            <a:pPr algn="ctr"/>
            <a:r>
              <a:rPr lang="ru-RU" sz="2000" dirty="0"/>
              <a:t>ВВ (в основных ценах) = Выпуск (в ценах производителя) – Налоги на продукты, включенные в цену – Субсидии на продукты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2786058"/>
            <a:ext cx="8643998" cy="16312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2. </a:t>
            </a:r>
            <a:r>
              <a:rPr lang="ru-RU" sz="2000" b="1" dirty="0"/>
              <a:t>Промежуточное потребление ПП </a:t>
            </a:r>
            <a:r>
              <a:rPr lang="ru-RU" sz="2000" dirty="0"/>
              <a:t>= Затраты сырья, материалов, топлива и </a:t>
            </a:r>
            <a:r>
              <a:rPr lang="ru-RU" sz="2000" dirty="0" smtClean="0"/>
              <a:t>др. </a:t>
            </a:r>
            <a:r>
              <a:rPr lang="ru-RU" sz="2000" dirty="0"/>
              <a:t>+ </a:t>
            </a:r>
            <a:r>
              <a:rPr lang="ru-RU" sz="2000" dirty="0" smtClean="0"/>
              <a:t>Оплата рабо0 т </a:t>
            </a:r>
            <a:r>
              <a:rPr lang="ru-RU" sz="2000" dirty="0"/>
              <a:t>и услуг (по ценам покупателей на момент поступления в процесс </a:t>
            </a:r>
            <a:r>
              <a:rPr lang="ru-RU" sz="2000" dirty="0" smtClean="0"/>
              <a:t>производства</a:t>
            </a:r>
          </a:p>
          <a:p>
            <a:pPr algn="just"/>
            <a:endParaRPr lang="ru-RU" sz="2000" smtClean="0"/>
          </a:p>
          <a:p>
            <a:pPr algn="just"/>
            <a:r>
              <a:rPr lang="ru-RU" sz="2000" smtClean="0"/>
              <a:t>)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3929066"/>
            <a:ext cx="8643998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000" b="1" dirty="0" smtClean="0"/>
              <a:t>3. </a:t>
            </a:r>
            <a:r>
              <a:rPr lang="ru-RU" sz="2000" b="1" dirty="0"/>
              <a:t>Валовая добавленная стоимость  </a:t>
            </a:r>
            <a:r>
              <a:rPr lang="ru-RU" sz="2000" b="1" dirty="0" smtClean="0"/>
              <a:t>ВДС</a:t>
            </a:r>
            <a:endParaRPr lang="ru-RU" sz="2000" b="1" dirty="0"/>
          </a:p>
          <a:p>
            <a:pPr lvl="0" algn="just"/>
            <a:r>
              <a:rPr lang="ru-RU" sz="2000" dirty="0"/>
              <a:t>В основных </a:t>
            </a:r>
            <a:r>
              <a:rPr lang="ru-RU" sz="2000" dirty="0" smtClean="0"/>
              <a:t>ценах: </a:t>
            </a:r>
          </a:p>
          <a:p>
            <a:pPr lvl="0" algn="ctr"/>
            <a:r>
              <a:rPr lang="ru-RU" sz="2000" dirty="0" smtClean="0"/>
              <a:t> </a:t>
            </a:r>
            <a:r>
              <a:rPr lang="ru-RU" sz="2000" dirty="0"/>
              <a:t>ВДС=ВВ–ПП–Косвенные услуги финансового посредничества </a:t>
            </a:r>
            <a:endParaRPr lang="ru-RU" sz="2000" dirty="0" smtClean="0"/>
          </a:p>
          <a:p>
            <a:pPr lvl="0" algn="just"/>
            <a:endParaRPr lang="ru-RU" sz="2000" dirty="0"/>
          </a:p>
          <a:p>
            <a:pPr lvl="0" algn="just"/>
            <a:r>
              <a:rPr lang="ru-RU" sz="2000" dirty="0"/>
              <a:t>В рыночных </a:t>
            </a:r>
            <a:r>
              <a:rPr lang="ru-RU" sz="2000" dirty="0" smtClean="0"/>
              <a:t>ценах: </a:t>
            </a:r>
          </a:p>
          <a:p>
            <a:pPr lvl="0" algn="ctr"/>
            <a:r>
              <a:rPr lang="ru-RU" sz="2000" dirty="0" err="1" smtClean="0"/>
              <a:t>ВДС=ВДС</a:t>
            </a:r>
            <a:r>
              <a:rPr lang="ru-RU" sz="2000" baseline="30000" dirty="0" err="1" smtClean="0"/>
              <a:t>в</a:t>
            </a:r>
            <a:r>
              <a:rPr lang="ru-RU" sz="2000" baseline="30000" dirty="0" smtClean="0"/>
              <a:t> </a:t>
            </a:r>
            <a:r>
              <a:rPr lang="ru-RU" sz="2000" baseline="30000" dirty="0" err="1"/>
              <a:t>осн</a:t>
            </a:r>
            <a:r>
              <a:rPr lang="ru-RU" sz="2000" baseline="30000" dirty="0"/>
              <a:t> ценах</a:t>
            </a:r>
            <a:r>
              <a:rPr lang="ru-RU" sz="2000" dirty="0"/>
              <a:t> +Чистые налоги на продукты (ЧНП) + Чистые налоги на импорт (ЧНИ)</a:t>
            </a:r>
          </a:p>
          <a:p>
            <a:pPr algn="ctr"/>
            <a:r>
              <a:rPr lang="ru-RU" sz="2000" dirty="0"/>
              <a:t>Чистые налоги на производство </a:t>
            </a:r>
            <a:r>
              <a:rPr lang="ru-RU" sz="2000" dirty="0" smtClean="0"/>
              <a:t>и/или </a:t>
            </a:r>
            <a:r>
              <a:rPr lang="ru-RU" sz="2000" dirty="0"/>
              <a:t>импорт ЧНПИ = Налоги Н – Субсидии </a:t>
            </a:r>
            <a:r>
              <a:rPr lang="ru-RU" sz="2000" dirty="0" smtClean="0"/>
              <a:t>С</a:t>
            </a:r>
            <a:endParaRPr lang="ru-RU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171</TotalTime>
  <Words>2652</Words>
  <Application>Microsoft Office PowerPoint</Application>
  <PresentationFormat>Экран (4:3)</PresentationFormat>
  <Paragraphs>342</Paragraphs>
  <Slides>37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9" baseType="lpstr">
      <vt:lpstr>Эркер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Светик</dc:creator>
  <cp:lastModifiedBy>Svetlana Teslova</cp:lastModifiedBy>
  <cp:revision>6</cp:revision>
  <dcterms:created xsi:type="dcterms:W3CDTF">2020-09-09T05:05:04Z</dcterms:created>
  <dcterms:modified xsi:type="dcterms:W3CDTF">2022-04-28T13:28:07Z</dcterms:modified>
</cp:coreProperties>
</file>