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6"/>
  </p:notesMasterIdLst>
  <p:handoutMasterIdLst>
    <p:handoutMasterId r:id="rId17"/>
  </p:handoutMasterIdLst>
  <p:sldIdLst>
    <p:sldId id="258" r:id="rId3"/>
    <p:sldId id="270" r:id="rId4"/>
    <p:sldId id="263" r:id="rId5"/>
    <p:sldId id="272" r:id="rId6"/>
    <p:sldId id="273" r:id="rId7"/>
    <p:sldId id="274" r:id="rId8"/>
    <p:sldId id="275" r:id="rId9"/>
    <p:sldId id="277" r:id="rId10"/>
    <p:sldId id="278" r:id="rId11"/>
    <p:sldId id="279" r:id="rId12"/>
    <p:sldId id="280" r:id="rId13"/>
    <p:sldId id="281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84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07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055CF-8DEB-4A02-949A-DE72B6AC5D37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2E8A29-955A-4C7C-A174-3E9DCD4DC89B}">
      <dgm:prSet phldrT="[Text]"/>
      <dgm:spPr/>
      <dgm:t>
        <a:bodyPr/>
        <a:lstStyle/>
        <a:p>
          <a:pPr algn="l" defTabSz="914400">
            <a:spcAft>
              <a:spcPts val="1092"/>
            </a:spcAft>
            <a:buNone/>
          </a:pPr>
          <a:r>
            <a:rPr lang="ru-RU" sz="1800" b="0" i="0" noProof="0" dirty="0" smtClean="0">
              <a:latin typeface="Times New Roman" pitchFamily="18" charset="0"/>
              <a:ea typeface="+mn-ea"/>
              <a:cs typeface="Times New Roman" pitchFamily="18" charset="0"/>
            </a:rPr>
            <a:t>Открытая</a:t>
          </a:r>
          <a:endParaRPr lang="ru-RU" sz="1800" b="0" i="0" noProof="0" dirty="0"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BA7938E6-8DFA-40B7-B4C4-EACC6D85FC31}" type="parTrans" cxnId="{2986897A-7787-444F-B6C8-41F3823EF3C1}">
      <dgm:prSet/>
      <dgm:spPr/>
      <dgm:t>
        <a:bodyPr/>
        <a:lstStyle/>
        <a:p>
          <a:endParaRPr lang="en-US"/>
        </a:p>
      </dgm:t>
    </dgm:pt>
    <dgm:pt modelId="{C2176686-D23E-48EB-9D1B-1A1B46236638}" type="sibTrans" cxnId="{2986897A-7787-444F-B6C8-41F3823EF3C1}">
      <dgm:prSet/>
      <dgm:spPr/>
      <dgm:t>
        <a:bodyPr/>
        <a:lstStyle/>
        <a:p>
          <a:endParaRPr lang="en-US"/>
        </a:p>
      </dgm:t>
    </dgm:pt>
    <dgm:pt modelId="{23A0DE4A-FE92-496E-B335-3433CEFB74E9}">
      <dgm:prSet phldrT="[Text]"/>
      <dgm:spPr/>
      <dgm:t>
        <a:bodyPr/>
        <a:lstStyle/>
        <a:p>
          <a:pPr marL="228600" indent="-228600" algn="l" defTabSz="914400">
            <a:spcAft>
              <a:spcPts val="360"/>
            </a:spcAft>
            <a:buNone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При которой одна фирма в силу стечения обстоятельств стала единственным производителем и поставщиком товара;</a:t>
          </a:r>
          <a:endParaRPr lang="ru-RU" sz="1800" b="0" i="0" noProof="0" dirty="0"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68935D38-FEDC-4CD3-8002-43CB3944BEAF}" type="parTrans" cxnId="{67A03D8F-F327-4A9F-ABBC-1EB67EFD1ECB}">
      <dgm:prSet/>
      <dgm:spPr/>
      <dgm:t>
        <a:bodyPr/>
        <a:lstStyle/>
        <a:p>
          <a:endParaRPr lang="en-US"/>
        </a:p>
      </dgm:t>
    </dgm:pt>
    <dgm:pt modelId="{55DF926D-029A-4E18-95C4-77A5A37CAE40}" type="sibTrans" cxnId="{67A03D8F-F327-4A9F-ABBC-1EB67EFD1ECB}">
      <dgm:prSet/>
      <dgm:spPr/>
      <dgm:t>
        <a:bodyPr/>
        <a:lstStyle/>
        <a:p>
          <a:endParaRPr lang="en-US"/>
        </a:p>
      </dgm:t>
    </dgm:pt>
    <dgm:pt modelId="{B6E26FFC-9977-4BBC-BEC7-3D6B63754E52}">
      <dgm:prSet phldrT="[Text]"/>
      <dgm:spPr/>
      <dgm:t>
        <a:bodyPr/>
        <a:lstStyle/>
        <a:p>
          <a:pPr algn="l" defTabSz="914400">
            <a:spcAft>
              <a:spcPts val="1092"/>
            </a:spcAft>
            <a:buNone/>
          </a:pPr>
          <a:r>
            <a:rPr lang="ru-RU" sz="1800" b="0" i="0" noProof="0" dirty="0" smtClean="0">
              <a:latin typeface="Times New Roman" pitchFamily="18" charset="0"/>
              <a:ea typeface="+mn-ea"/>
              <a:cs typeface="Times New Roman" pitchFamily="18" charset="0"/>
            </a:rPr>
            <a:t>Закрытая</a:t>
          </a:r>
          <a:endParaRPr lang="ru-RU" sz="1800" b="0" i="0" noProof="0" dirty="0"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5CEFBD89-2F4F-4B51-A98A-0F3C86494166}" type="parTrans" cxnId="{17E73148-9C08-4999-B21E-F3C5A0E3FC0C}">
      <dgm:prSet/>
      <dgm:spPr/>
      <dgm:t>
        <a:bodyPr/>
        <a:lstStyle/>
        <a:p>
          <a:endParaRPr lang="en-US"/>
        </a:p>
      </dgm:t>
    </dgm:pt>
    <dgm:pt modelId="{48634C00-2335-4923-9072-EB7482323D9C}" type="sibTrans" cxnId="{17E73148-9C08-4999-B21E-F3C5A0E3FC0C}">
      <dgm:prSet/>
      <dgm:spPr/>
      <dgm:t>
        <a:bodyPr/>
        <a:lstStyle/>
        <a:p>
          <a:endParaRPr lang="en-US"/>
        </a:p>
      </dgm:t>
    </dgm:pt>
    <dgm:pt modelId="{6D0E5D9F-7263-4526-A227-51301233F549}">
      <dgm:prSet phldrT="[Text]"/>
      <dgm:spPr/>
      <dgm:t>
        <a:bodyPr/>
        <a:lstStyle/>
        <a:p>
          <a:pPr algn="l" defTabSz="914400">
            <a:spcAft>
              <a:spcPts val="1092"/>
            </a:spcAft>
            <a:buNone/>
          </a:pPr>
          <a:r>
            <a:rPr lang="ru-RU" sz="1800" b="0" i="0" noProof="0" dirty="0" smtClean="0">
              <a:latin typeface="Times New Roman" pitchFamily="18" charset="0"/>
              <a:ea typeface="+mn-ea"/>
              <a:cs typeface="Times New Roman" pitchFamily="18" charset="0"/>
            </a:rPr>
            <a:t>Естественная</a:t>
          </a:r>
          <a:endParaRPr lang="ru-RU" sz="1800" b="0" i="0" noProof="0" dirty="0"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23416D07-25F8-426C-BC65-639E6BCF4D6D}" type="parTrans" cxnId="{C8C462C6-33A3-4E8B-91FE-36DBE92F1C4A}">
      <dgm:prSet/>
      <dgm:spPr/>
      <dgm:t>
        <a:bodyPr/>
        <a:lstStyle/>
        <a:p>
          <a:endParaRPr lang="en-US"/>
        </a:p>
      </dgm:t>
    </dgm:pt>
    <dgm:pt modelId="{DE289E29-1989-4D8E-8AA6-F030105B3F13}" type="sibTrans" cxnId="{C8C462C6-33A3-4E8B-91FE-36DBE92F1C4A}">
      <dgm:prSet/>
      <dgm:spPr/>
      <dgm:t>
        <a:bodyPr/>
        <a:lstStyle/>
        <a:p>
          <a:endParaRPr lang="en-US"/>
        </a:p>
      </dgm:t>
    </dgm:pt>
    <dgm:pt modelId="{F3256203-D9D1-492A-B801-68C1A32486F0}">
      <dgm:prSet phldrT="[Text]"/>
      <dgm:spPr/>
      <dgm:t>
        <a:bodyPr/>
        <a:lstStyle/>
        <a:p>
          <a:pPr marL="228600" indent="-228600" algn="l" defTabSz="914400">
            <a:spcAft>
              <a:spcPct val="15000"/>
            </a:spcAft>
            <a:buNone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Необходима в связи с тем, что без такой </a:t>
          </a:r>
          <a:r>
            <a:rPr lang="ru-RU" sz="1800" u="none" dirty="0" smtClean="0">
              <a:latin typeface="Times New Roman" pitchFamily="18" charset="0"/>
              <a:cs typeface="Times New Roman" pitchFamily="18" charset="0"/>
            </a:rPr>
            <a:t>монополии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нельзя достичь эффективного использования ресурсов;</a:t>
          </a:r>
          <a:endParaRPr lang="ru-RU" sz="1800" b="0" i="0" noProof="0" dirty="0"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E9A20291-2E30-4C14-BB7D-DC095A20ECB6}" type="parTrans" cxnId="{1B8E71B0-2D3A-4AB0-8843-CFDACEDC3198}">
      <dgm:prSet/>
      <dgm:spPr/>
      <dgm:t>
        <a:bodyPr/>
        <a:lstStyle/>
        <a:p>
          <a:endParaRPr lang="en-US"/>
        </a:p>
      </dgm:t>
    </dgm:pt>
    <dgm:pt modelId="{6C9440D0-8847-40C0-98BC-2B5EA5745C3A}" type="sibTrans" cxnId="{1B8E71B0-2D3A-4AB0-8843-CFDACEDC3198}">
      <dgm:prSet/>
      <dgm:spPr/>
      <dgm:t>
        <a:bodyPr/>
        <a:lstStyle/>
        <a:p>
          <a:endParaRPr lang="en-US"/>
        </a:p>
      </dgm:t>
    </dgm:pt>
    <dgm:pt modelId="{CBCC21F5-552F-4D39-812E-6FCD4A366F58}">
      <dgm:prSet phldrT="[Text]"/>
      <dgm:spPr/>
      <dgm:t>
        <a:bodyPr/>
        <a:lstStyle/>
        <a:p>
          <a:pPr marL="228600" indent="-228600" algn="l" defTabSz="914400">
            <a:spcAft>
              <a:spcPct val="15000"/>
            </a:spcAft>
            <a:buNone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Защищенная от конкуренции с помощью юридических запретов и ограничений;</a:t>
          </a:r>
          <a:endParaRPr lang="ru-RU" sz="1800" b="0" i="0" noProof="0" dirty="0"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3640B940-6901-481F-ADF7-6B77DEEED764}" type="sibTrans" cxnId="{3C41F2E0-4620-40B4-9857-68872B278EFB}">
      <dgm:prSet/>
      <dgm:spPr/>
      <dgm:t>
        <a:bodyPr/>
        <a:lstStyle/>
        <a:p>
          <a:endParaRPr lang="en-US"/>
        </a:p>
      </dgm:t>
    </dgm:pt>
    <dgm:pt modelId="{4A973A1C-85F1-4969-A536-D29940229E2C}" type="parTrans" cxnId="{3C41F2E0-4620-40B4-9857-68872B278EFB}">
      <dgm:prSet/>
      <dgm:spPr/>
      <dgm:t>
        <a:bodyPr/>
        <a:lstStyle/>
        <a:p>
          <a:endParaRPr lang="en-US"/>
        </a:p>
      </dgm:t>
    </dgm:pt>
    <dgm:pt modelId="{6F1872F4-A030-4D64-A17C-72EA1ABBD62E}" type="pres">
      <dgm:prSet presAssocID="{CF9055CF-8DEB-4A02-949A-DE72B6AC5D3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302F07-D6A9-46A5-9807-EBF6C9F5B2DD}" type="pres">
      <dgm:prSet presAssocID="{082E8A29-955A-4C7C-A174-3E9DCD4DC89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1DF6F-8E98-430C-9A87-14BEC6C3269E}" type="pres">
      <dgm:prSet presAssocID="{C2176686-D23E-48EB-9D1B-1A1B46236638}" presName="sibTrans" presStyleCnt="0"/>
      <dgm:spPr/>
    </dgm:pt>
    <dgm:pt modelId="{DAD9059A-916A-4916-A2A8-B42491568DD3}" type="pres">
      <dgm:prSet presAssocID="{B6E26FFC-9977-4BBC-BEC7-3D6B63754E5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EACD1-F8CF-4528-8379-DAA829B3790B}" type="pres">
      <dgm:prSet presAssocID="{48634C00-2335-4923-9072-EB7482323D9C}" presName="sibTrans" presStyleCnt="0"/>
      <dgm:spPr/>
    </dgm:pt>
    <dgm:pt modelId="{25A33852-3C4B-4406-8856-3A4D6201948C}" type="pres">
      <dgm:prSet presAssocID="{6D0E5D9F-7263-4526-A227-51301233F54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41F2E0-4620-40B4-9857-68872B278EFB}" srcId="{B6E26FFC-9977-4BBC-BEC7-3D6B63754E52}" destId="{CBCC21F5-552F-4D39-812E-6FCD4A366F58}" srcOrd="0" destOrd="0" parTransId="{4A973A1C-85F1-4969-A536-D29940229E2C}" sibTransId="{3640B940-6901-481F-ADF7-6B77DEEED764}"/>
    <dgm:cxn modelId="{24179AE2-AA7E-4702-A358-E95F80152CCA}" type="presOf" srcId="{CF9055CF-8DEB-4A02-949A-DE72B6AC5D37}" destId="{6F1872F4-A030-4D64-A17C-72EA1ABBD62E}" srcOrd="0" destOrd="0" presId="urn:microsoft.com/office/officeart/2005/8/layout/hList6"/>
    <dgm:cxn modelId="{77BD0D2D-7C4E-49B3-9A72-0FD33F32D294}" type="presOf" srcId="{6D0E5D9F-7263-4526-A227-51301233F549}" destId="{25A33852-3C4B-4406-8856-3A4D6201948C}" srcOrd="0" destOrd="0" presId="urn:microsoft.com/office/officeart/2005/8/layout/hList6"/>
    <dgm:cxn modelId="{5351B217-259B-4E6A-85F5-2E408BEB0764}" type="presOf" srcId="{082E8A29-955A-4C7C-A174-3E9DCD4DC89B}" destId="{98302F07-D6A9-46A5-9807-EBF6C9F5B2DD}" srcOrd="0" destOrd="0" presId="urn:microsoft.com/office/officeart/2005/8/layout/hList6"/>
    <dgm:cxn modelId="{F4F3BD4C-7DE7-449F-8ECF-B43B2B86F2EB}" type="presOf" srcId="{CBCC21F5-552F-4D39-812E-6FCD4A366F58}" destId="{DAD9059A-916A-4916-A2A8-B42491568DD3}" srcOrd="0" destOrd="1" presId="urn:microsoft.com/office/officeart/2005/8/layout/hList6"/>
    <dgm:cxn modelId="{C06DA1C3-D38F-43B1-B24E-E80592CC29EC}" type="presOf" srcId="{23A0DE4A-FE92-496E-B335-3433CEFB74E9}" destId="{98302F07-D6A9-46A5-9807-EBF6C9F5B2DD}" srcOrd="0" destOrd="1" presId="urn:microsoft.com/office/officeart/2005/8/layout/hList6"/>
    <dgm:cxn modelId="{1B8E71B0-2D3A-4AB0-8843-CFDACEDC3198}" srcId="{6D0E5D9F-7263-4526-A227-51301233F549}" destId="{F3256203-D9D1-492A-B801-68C1A32486F0}" srcOrd="0" destOrd="0" parTransId="{E9A20291-2E30-4C14-BB7D-DC095A20ECB6}" sibTransId="{6C9440D0-8847-40C0-98BC-2B5EA5745C3A}"/>
    <dgm:cxn modelId="{67A03D8F-F327-4A9F-ABBC-1EB67EFD1ECB}" srcId="{082E8A29-955A-4C7C-A174-3E9DCD4DC89B}" destId="{23A0DE4A-FE92-496E-B335-3433CEFB74E9}" srcOrd="0" destOrd="0" parTransId="{68935D38-FEDC-4CD3-8002-43CB3944BEAF}" sibTransId="{55DF926D-029A-4E18-95C4-77A5A37CAE40}"/>
    <dgm:cxn modelId="{2986897A-7787-444F-B6C8-41F3823EF3C1}" srcId="{CF9055CF-8DEB-4A02-949A-DE72B6AC5D37}" destId="{082E8A29-955A-4C7C-A174-3E9DCD4DC89B}" srcOrd="0" destOrd="0" parTransId="{BA7938E6-8DFA-40B7-B4C4-EACC6D85FC31}" sibTransId="{C2176686-D23E-48EB-9D1B-1A1B46236638}"/>
    <dgm:cxn modelId="{0676BA07-1135-49D0-993A-27A9F99FC0CD}" type="presOf" srcId="{B6E26FFC-9977-4BBC-BEC7-3D6B63754E52}" destId="{DAD9059A-916A-4916-A2A8-B42491568DD3}" srcOrd="0" destOrd="0" presId="urn:microsoft.com/office/officeart/2005/8/layout/hList6"/>
    <dgm:cxn modelId="{C8C462C6-33A3-4E8B-91FE-36DBE92F1C4A}" srcId="{CF9055CF-8DEB-4A02-949A-DE72B6AC5D37}" destId="{6D0E5D9F-7263-4526-A227-51301233F549}" srcOrd="2" destOrd="0" parTransId="{23416D07-25F8-426C-BC65-639E6BCF4D6D}" sibTransId="{DE289E29-1989-4D8E-8AA6-F030105B3F13}"/>
    <dgm:cxn modelId="{17E73148-9C08-4999-B21E-F3C5A0E3FC0C}" srcId="{CF9055CF-8DEB-4A02-949A-DE72B6AC5D37}" destId="{B6E26FFC-9977-4BBC-BEC7-3D6B63754E52}" srcOrd="1" destOrd="0" parTransId="{5CEFBD89-2F4F-4B51-A98A-0F3C86494166}" sibTransId="{48634C00-2335-4923-9072-EB7482323D9C}"/>
    <dgm:cxn modelId="{CC1A92EB-2672-4443-858D-BCA16F76F740}" type="presOf" srcId="{F3256203-D9D1-492A-B801-68C1A32486F0}" destId="{25A33852-3C4B-4406-8856-3A4D6201948C}" srcOrd="0" destOrd="1" presId="urn:microsoft.com/office/officeart/2005/8/layout/hList6"/>
    <dgm:cxn modelId="{D4055BC1-25B1-4CD1-BF08-20C154FADF73}" type="presParOf" srcId="{6F1872F4-A030-4D64-A17C-72EA1ABBD62E}" destId="{98302F07-D6A9-46A5-9807-EBF6C9F5B2DD}" srcOrd="0" destOrd="0" presId="urn:microsoft.com/office/officeart/2005/8/layout/hList6"/>
    <dgm:cxn modelId="{584E2F3E-994B-49B2-AD46-0E8D6E4A468B}" type="presParOf" srcId="{6F1872F4-A030-4D64-A17C-72EA1ABBD62E}" destId="{6681DF6F-8E98-430C-9A87-14BEC6C3269E}" srcOrd="1" destOrd="0" presId="urn:microsoft.com/office/officeart/2005/8/layout/hList6"/>
    <dgm:cxn modelId="{FD54A181-98DF-439C-9CA4-93CD1333DEC4}" type="presParOf" srcId="{6F1872F4-A030-4D64-A17C-72EA1ABBD62E}" destId="{DAD9059A-916A-4916-A2A8-B42491568DD3}" srcOrd="2" destOrd="0" presId="urn:microsoft.com/office/officeart/2005/8/layout/hList6"/>
    <dgm:cxn modelId="{B910F504-589D-4168-B820-FECB0EF26955}" type="presParOf" srcId="{6F1872F4-A030-4D64-A17C-72EA1ABBD62E}" destId="{39AEACD1-F8CF-4528-8379-DAA829B3790B}" srcOrd="3" destOrd="0" presId="urn:microsoft.com/office/officeart/2005/8/layout/hList6"/>
    <dgm:cxn modelId="{AEDC4C6E-DC7C-4364-8563-E748313EFA17}" type="presParOf" srcId="{6F1872F4-A030-4D64-A17C-72EA1ABBD62E}" destId="{25A33852-3C4B-4406-8856-3A4D6201948C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45448D-CC81-4098-889F-B7E6FF5B421F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4EF15-560C-456A-8F28-FB092967127A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Монопольно низкая;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18D366E-499A-46A9-919B-1BA441495295}" type="parTrans" cxnId="{FA631AD7-5A4A-49DB-88AC-240659D1C5C8}">
      <dgm:prSet/>
      <dgm:spPr/>
      <dgm:t>
        <a:bodyPr/>
        <a:lstStyle/>
        <a:p>
          <a:endParaRPr lang="ru-RU"/>
        </a:p>
      </dgm:t>
    </dgm:pt>
    <dgm:pt modelId="{3080C230-BF84-4331-A6D5-6D74793FA346}" type="sibTrans" cxnId="{FA631AD7-5A4A-49DB-88AC-240659D1C5C8}">
      <dgm:prSet/>
      <dgm:spPr/>
      <dgm:t>
        <a:bodyPr/>
        <a:lstStyle/>
        <a:p>
          <a:endParaRPr lang="ru-RU"/>
        </a:p>
      </dgm:t>
    </dgm:pt>
    <dgm:pt modelId="{43C5F0B4-620F-4594-9940-0BBA4C73D689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Монопольно высокая;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AE029D7-2195-42B7-B124-68DA331C7D1F}" type="parTrans" cxnId="{000254F8-1F1D-49B9-ABBD-10B1A1C06ED1}">
      <dgm:prSet/>
      <dgm:spPr/>
      <dgm:t>
        <a:bodyPr/>
        <a:lstStyle/>
        <a:p>
          <a:endParaRPr lang="ru-RU"/>
        </a:p>
      </dgm:t>
    </dgm:pt>
    <dgm:pt modelId="{2B39111E-7806-4DB6-9F2D-E85AE443E54E}" type="sibTrans" cxnId="{000254F8-1F1D-49B9-ABBD-10B1A1C06ED1}">
      <dgm:prSet/>
      <dgm:spPr/>
      <dgm:t>
        <a:bodyPr/>
        <a:lstStyle/>
        <a:p>
          <a:endParaRPr lang="ru-RU"/>
        </a:p>
      </dgm:t>
    </dgm:pt>
    <dgm:pt modelId="{49EE44CC-7221-402B-9216-1D7DB526DF69}">
      <dgm:prSet phldrT="[Текст]" custT="1"/>
      <dgm:spPr/>
      <dgm:t>
        <a:bodyPr/>
        <a:lstStyle/>
        <a:p>
          <a:r>
            <a:rPr lang="ru-RU" sz="20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Монопсонически низкая; </a:t>
          </a:r>
          <a:endParaRPr lang="ru-RU" sz="2000" b="0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86E2DF-36E2-495D-99C8-6E1F37D4EDA1}" type="parTrans" cxnId="{1A51312D-84B5-4AFC-BCD7-644ACC8BE928}">
      <dgm:prSet/>
      <dgm:spPr/>
      <dgm:t>
        <a:bodyPr/>
        <a:lstStyle/>
        <a:p>
          <a:endParaRPr lang="ru-RU"/>
        </a:p>
      </dgm:t>
    </dgm:pt>
    <dgm:pt modelId="{2C642886-06D4-49FF-B6F9-CB80D7E0E275}" type="sibTrans" cxnId="{1A51312D-84B5-4AFC-BCD7-644ACC8BE928}">
      <dgm:prSet/>
      <dgm:spPr/>
      <dgm:t>
        <a:bodyPr/>
        <a:lstStyle/>
        <a:p>
          <a:endParaRPr lang="ru-RU"/>
        </a:p>
      </dgm:t>
    </dgm:pt>
    <dgm:pt modelId="{5643A147-9410-494F-AADC-0BE6A883EDEB}" type="pres">
      <dgm:prSet presAssocID="{0245448D-CC81-4098-889F-B7E6FF5B421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5792D5-5AEF-4BE4-A937-32649CB84FE7}" type="pres">
      <dgm:prSet presAssocID="{13E4EF15-560C-456A-8F28-FB092967127A}" presName="parentLin" presStyleCnt="0"/>
      <dgm:spPr/>
    </dgm:pt>
    <dgm:pt modelId="{2EB94904-A64D-4049-8733-E6AFD5625F1F}" type="pres">
      <dgm:prSet presAssocID="{13E4EF15-560C-456A-8F28-FB092967127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8C936BC-A7B7-4FCB-A5C3-33051D942EF4}" type="pres">
      <dgm:prSet presAssocID="{13E4EF15-560C-456A-8F28-FB092967127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9E73F-793C-45AD-8E33-CE0B366ACD60}" type="pres">
      <dgm:prSet presAssocID="{13E4EF15-560C-456A-8F28-FB092967127A}" presName="negativeSpace" presStyleCnt="0"/>
      <dgm:spPr/>
    </dgm:pt>
    <dgm:pt modelId="{94F4CEDE-493C-4076-9C09-DE997176B24A}" type="pres">
      <dgm:prSet presAssocID="{13E4EF15-560C-456A-8F28-FB092967127A}" presName="childText" presStyleLbl="conFgAcc1" presStyleIdx="0" presStyleCnt="3">
        <dgm:presLayoutVars>
          <dgm:bulletEnabled val="1"/>
        </dgm:presLayoutVars>
      </dgm:prSet>
      <dgm:spPr/>
    </dgm:pt>
    <dgm:pt modelId="{2DE0D7EA-9423-4FDF-A73B-683FDDF2624D}" type="pres">
      <dgm:prSet presAssocID="{3080C230-BF84-4331-A6D5-6D74793FA346}" presName="spaceBetweenRectangles" presStyleCnt="0"/>
      <dgm:spPr/>
    </dgm:pt>
    <dgm:pt modelId="{B055E251-FDAE-4415-8AF3-1E33BF3AC637}" type="pres">
      <dgm:prSet presAssocID="{43C5F0B4-620F-4594-9940-0BBA4C73D689}" presName="parentLin" presStyleCnt="0"/>
      <dgm:spPr/>
    </dgm:pt>
    <dgm:pt modelId="{61C1FD89-CC3E-482B-8AB9-9F8983FA5D72}" type="pres">
      <dgm:prSet presAssocID="{43C5F0B4-620F-4594-9940-0BBA4C73D68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66E1A30-4FAC-4721-AB0B-8587521D1DB0}" type="pres">
      <dgm:prSet presAssocID="{43C5F0B4-620F-4594-9940-0BBA4C73D68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E99F87-932B-40FD-94C9-F9416D5546E2}" type="pres">
      <dgm:prSet presAssocID="{43C5F0B4-620F-4594-9940-0BBA4C73D689}" presName="negativeSpace" presStyleCnt="0"/>
      <dgm:spPr/>
    </dgm:pt>
    <dgm:pt modelId="{23E87DEA-3EFC-484D-B1A9-692EDADBE3D7}" type="pres">
      <dgm:prSet presAssocID="{43C5F0B4-620F-4594-9940-0BBA4C73D689}" presName="childText" presStyleLbl="conFgAcc1" presStyleIdx="1" presStyleCnt="3">
        <dgm:presLayoutVars>
          <dgm:bulletEnabled val="1"/>
        </dgm:presLayoutVars>
      </dgm:prSet>
      <dgm:spPr/>
    </dgm:pt>
    <dgm:pt modelId="{F7782673-C4DF-4FA8-96DA-A4B800E55BE4}" type="pres">
      <dgm:prSet presAssocID="{2B39111E-7806-4DB6-9F2D-E85AE443E54E}" presName="spaceBetweenRectangles" presStyleCnt="0"/>
      <dgm:spPr/>
    </dgm:pt>
    <dgm:pt modelId="{B1EAFC66-CACB-4A3E-A6E0-14E5C46BA131}" type="pres">
      <dgm:prSet presAssocID="{49EE44CC-7221-402B-9216-1D7DB526DF69}" presName="parentLin" presStyleCnt="0"/>
      <dgm:spPr/>
    </dgm:pt>
    <dgm:pt modelId="{0C4F445A-436F-482F-97BE-B57F4E4A4A1F}" type="pres">
      <dgm:prSet presAssocID="{49EE44CC-7221-402B-9216-1D7DB526DF6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CDB782F-AA8F-4B33-B5C9-C5F3DB59FBB6}" type="pres">
      <dgm:prSet presAssocID="{49EE44CC-7221-402B-9216-1D7DB526DF6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025A0-FE63-4897-8C42-1F06BE931B1D}" type="pres">
      <dgm:prSet presAssocID="{49EE44CC-7221-402B-9216-1D7DB526DF69}" presName="negativeSpace" presStyleCnt="0"/>
      <dgm:spPr/>
    </dgm:pt>
    <dgm:pt modelId="{C62655CB-F13B-4240-988D-7FCA0C52482B}" type="pres">
      <dgm:prSet presAssocID="{49EE44CC-7221-402B-9216-1D7DB526DF6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2981EA-580C-4C29-B733-80E8072A7298}" type="presOf" srcId="{13E4EF15-560C-456A-8F28-FB092967127A}" destId="{88C936BC-A7B7-4FCB-A5C3-33051D942EF4}" srcOrd="1" destOrd="0" presId="urn:microsoft.com/office/officeart/2005/8/layout/list1"/>
    <dgm:cxn modelId="{396C62E3-1568-4E72-BAFC-D4CF9887A4ED}" type="presOf" srcId="{49EE44CC-7221-402B-9216-1D7DB526DF69}" destId="{0CDB782F-AA8F-4B33-B5C9-C5F3DB59FBB6}" srcOrd="1" destOrd="0" presId="urn:microsoft.com/office/officeart/2005/8/layout/list1"/>
    <dgm:cxn modelId="{000254F8-1F1D-49B9-ABBD-10B1A1C06ED1}" srcId="{0245448D-CC81-4098-889F-B7E6FF5B421F}" destId="{43C5F0B4-620F-4594-9940-0BBA4C73D689}" srcOrd="1" destOrd="0" parTransId="{CAE029D7-2195-42B7-B124-68DA331C7D1F}" sibTransId="{2B39111E-7806-4DB6-9F2D-E85AE443E54E}"/>
    <dgm:cxn modelId="{5D91BF52-3409-4497-B849-B3E4A677735E}" type="presOf" srcId="{13E4EF15-560C-456A-8F28-FB092967127A}" destId="{2EB94904-A64D-4049-8733-E6AFD5625F1F}" srcOrd="0" destOrd="0" presId="urn:microsoft.com/office/officeart/2005/8/layout/list1"/>
    <dgm:cxn modelId="{FCA0EC8C-2327-437A-915F-569C166EFFAE}" type="presOf" srcId="{49EE44CC-7221-402B-9216-1D7DB526DF69}" destId="{0C4F445A-436F-482F-97BE-B57F4E4A4A1F}" srcOrd="0" destOrd="0" presId="urn:microsoft.com/office/officeart/2005/8/layout/list1"/>
    <dgm:cxn modelId="{FA631AD7-5A4A-49DB-88AC-240659D1C5C8}" srcId="{0245448D-CC81-4098-889F-B7E6FF5B421F}" destId="{13E4EF15-560C-456A-8F28-FB092967127A}" srcOrd="0" destOrd="0" parTransId="{518D366E-499A-46A9-919B-1BA441495295}" sibTransId="{3080C230-BF84-4331-A6D5-6D74793FA346}"/>
    <dgm:cxn modelId="{9D6D7C8A-938B-4866-A2EA-5DE3C25DB1ED}" type="presOf" srcId="{43C5F0B4-620F-4594-9940-0BBA4C73D689}" destId="{C66E1A30-4FAC-4721-AB0B-8587521D1DB0}" srcOrd="1" destOrd="0" presId="urn:microsoft.com/office/officeart/2005/8/layout/list1"/>
    <dgm:cxn modelId="{1A51312D-84B5-4AFC-BCD7-644ACC8BE928}" srcId="{0245448D-CC81-4098-889F-B7E6FF5B421F}" destId="{49EE44CC-7221-402B-9216-1D7DB526DF69}" srcOrd="2" destOrd="0" parTransId="{6A86E2DF-36E2-495D-99C8-6E1F37D4EDA1}" sibTransId="{2C642886-06D4-49FF-B6F9-CB80D7E0E275}"/>
    <dgm:cxn modelId="{7A86FA8B-CCA5-45A5-B85C-1E02878B9D4B}" type="presOf" srcId="{0245448D-CC81-4098-889F-B7E6FF5B421F}" destId="{5643A147-9410-494F-AADC-0BE6A883EDEB}" srcOrd="0" destOrd="0" presId="urn:microsoft.com/office/officeart/2005/8/layout/list1"/>
    <dgm:cxn modelId="{3A04BA08-3775-4B86-9F15-D09FCF9FB1E0}" type="presOf" srcId="{43C5F0B4-620F-4594-9940-0BBA4C73D689}" destId="{61C1FD89-CC3E-482B-8AB9-9F8983FA5D72}" srcOrd="0" destOrd="0" presId="urn:microsoft.com/office/officeart/2005/8/layout/list1"/>
    <dgm:cxn modelId="{123B7C3F-9D38-4DDD-BD4D-A3940E511F82}" type="presParOf" srcId="{5643A147-9410-494F-AADC-0BE6A883EDEB}" destId="{0C5792D5-5AEF-4BE4-A937-32649CB84FE7}" srcOrd="0" destOrd="0" presId="urn:microsoft.com/office/officeart/2005/8/layout/list1"/>
    <dgm:cxn modelId="{376D47F2-4344-45CB-8BE4-18E5D4904E12}" type="presParOf" srcId="{0C5792D5-5AEF-4BE4-A937-32649CB84FE7}" destId="{2EB94904-A64D-4049-8733-E6AFD5625F1F}" srcOrd="0" destOrd="0" presId="urn:microsoft.com/office/officeart/2005/8/layout/list1"/>
    <dgm:cxn modelId="{E9DFE1EA-12D3-4D2E-8322-A9F9785ADFD4}" type="presParOf" srcId="{0C5792D5-5AEF-4BE4-A937-32649CB84FE7}" destId="{88C936BC-A7B7-4FCB-A5C3-33051D942EF4}" srcOrd="1" destOrd="0" presId="urn:microsoft.com/office/officeart/2005/8/layout/list1"/>
    <dgm:cxn modelId="{F8583139-3F44-40C3-9A83-8BB719B2CB48}" type="presParOf" srcId="{5643A147-9410-494F-AADC-0BE6A883EDEB}" destId="{6289E73F-793C-45AD-8E33-CE0B366ACD60}" srcOrd="1" destOrd="0" presId="urn:microsoft.com/office/officeart/2005/8/layout/list1"/>
    <dgm:cxn modelId="{953F4E8C-F72C-478F-81E9-26C902DF0B4A}" type="presParOf" srcId="{5643A147-9410-494F-AADC-0BE6A883EDEB}" destId="{94F4CEDE-493C-4076-9C09-DE997176B24A}" srcOrd="2" destOrd="0" presId="urn:microsoft.com/office/officeart/2005/8/layout/list1"/>
    <dgm:cxn modelId="{9E377AB7-AA97-48A5-B3DC-064E72D745F8}" type="presParOf" srcId="{5643A147-9410-494F-AADC-0BE6A883EDEB}" destId="{2DE0D7EA-9423-4FDF-A73B-683FDDF2624D}" srcOrd="3" destOrd="0" presId="urn:microsoft.com/office/officeart/2005/8/layout/list1"/>
    <dgm:cxn modelId="{911DBFF7-7C15-42B0-8098-C3B2684D8774}" type="presParOf" srcId="{5643A147-9410-494F-AADC-0BE6A883EDEB}" destId="{B055E251-FDAE-4415-8AF3-1E33BF3AC637}" srcOrd="4" destOrd="0" presId="urn:microsoft.com/office/officeart/2005/8/layout/list1"/>
    <dgm:cxn modelId="{B2FFA386-2FFD-4288-B8C5-1F8CB7BD4A09}" type="presParOf" srcId="{B055E251-FDAE-4415-8AF3-1E33BF3AC637}" destId="{61C1FD89-CC3E-482B-8AB9-9F8983FA5D72}" srcOrd="0" destOrd="0" presId="urn:microsoft.com/office/officeart/2005/8/layout/list1"/>
    <dgm:cxn modelId="{2491D18A-5780-43E3-B215-344E60E3C1BC}" type="presParOf" srcId="{B055E251-FDAE-4415-8AF3-1E33BF3AC637}" destId="{C66E1A30-4FAC-4721-AB0B-8587521D1DB0}" srcOrd="1" destOrd="0" presId="urn:microsoft.com/office/officeart/2005/8/layout/list1"/>
    <dgm:cxn modelId="{64C083C0-35EB-40A7-BEA8-004F8AE42AF8}" type="presParOf" srcId="{5643A147-9410-494F-AADC-0BE6A883EDEB}" destId="{8EE99F87-932B-40FD-94C9-F9416D5546E2}" srcOrd="5" destOrd="0" presId="urn:microsoft.com/office/officeart/2005/8/layout/list1"/>
    <dgm:cxn modelId="{40ABE9CF-EC4F-4C15-B239-139B8620DCFA}" type="presParOf" srcId="{5643A147-9410-494F-AADC-0BE6A883EDEB}" destId="{23E87DEA-3EFC-484D-B1A9-692EDADBE3D7}" srcOrd="6" destOrd="0" presId="urn:microsoft.com/office/officeart/2005/8/layout/list1"/>
    <dgm:cxn modelId="{485B855C-C2BA-4548-8205-47985CFB912D}" type="presParOf" srcId="{5643A147-9410-494F-AADC-0BE6A883EDEB}" destId="{F7782673-C4DF-4FA8-96DA-A4B800E55BE4}" srcOrd="7" destOrd="0" presId="urn:microsoft.com/office/officeart/2005/8/layout/list1"/>
    <dgm:cxn modelId="{BE8017E7-FDEC-4998-9897-686B2FB34F49}" type="presParOf" srcId="{5643A147-9410-494F-AADC-0BE6A883EDEB}" destId="{B1EAFC66-CACB-4A3E-A6E0-14E5C46BA131}" srcOrd="8" destOrd="0" presId="urn:microsoft.com/office/officeart/2005/8/layout/list1"/>
    <dgm:cxn modelId="{9205BDBD-1AEA-46EE-98D3-514EF3695E7E}" type="presParOf" srcId="{B1EAFC66-CACB-4A3E-A6E0-14E5C46BA131}" destId="{0C4F445A-436F-482F-97BE-B57F4E4A4A1F}" srcOrd="0" destOrd="0" presId="urn:microsoft.com/office/officeart/2005/8/layout/list1"/>
    <dgm:cxn modelId="{D0849C36-5602-4119-B473-9302F3226202}" type="presParOf" srcId="{B1EAFC66-CACB-4A3E-A6E0-14E5C46BA131}" destId="{0CDB782F-AA8F-4B33-B5C9-C5F3DB59FBB6}" srcOrd="1" destOrd="0" presId="urn:microsoft.com/office/officeart/2005/8/layout/list1"/>
    <dgm:cxn modelId="{EC843C5E-04A1-473E-A14C-149C3F8F3298}" type="presParOf" srcId="{5643A147-9410-494F-AADC-0BE6A883EDEB}" destId="{A3A025A0-FE63-4897-8C42-1F06BE931B1D}" srcOrd="9" destOrd="0" presId="urn:microsoft.com/office/officeart/2005/8/layout/list1"/>
    <dgm:cxn modelId="{E0280785-7D6A-4BFB-BF5F-A647FEBB3AEE}" type="presParOf" srcId="{5643A147-9410-494F-AADC-0BE6A883EDEB}" destId="{C62655CB-F13B-4240-988D-7FCA0C52482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353397-FC58-4C03-B7AE-521B188F3F23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CC1E56-1BAF-4ABB-B06A-757FA5AE6CB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Негативные последствия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4CC90A2-CF02-40A3-AD50-529D2AED0EA6}" type="parTrans" cxnId="{B3440E08-6034-467F-95DC-A9780B394797}">
      <dgm:prSet/>
      <dgm:spPr/>
      <dgm:t>
        <a:bodyPr/>
        <a:lstStyle/>
        <a:p>
          <a:endParaRPr lang="ru-RU"/>
        </a:p>
      </dgm:t>
    </dgm:pt>
    <dgm:pt modelId="{702D1396-5B67-4106-9D64-E87133E5DECE}" type="sibTrans" cxnId="{B3440E08-6034-467F-95DC-A9780B394797}">
      <dgm:prSet/>
      <dgm:spPr/>
      <dgm:t>
        <a:bodyPr/>
        <a:lstStyle/>
        <a:p>
          <a:endParaRPr lang="ru-RU"/>
        </a:p>
      </dgm:t>
    </dgm:pt>
    <dgm:pt modelId="{083D3388-9B15-4AD0-A73D-9C0A61C4513A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Нерациональное использование общественных ресурсов; производственная неэффективность</a:t>
          </a:r>
          <a:r>
            <a:rPr lang="ru-RU" sz="2400" dirty="0" smtClean="0"/>
            <a:t>;</a:t>
          </a:r>
          <a:endParaRPr lang="ru-RU" sz="2400" dirty="0"/>
        </a:p>
      </dgm:t>
    </dgm:pt>
    <dgm:pt modelId="{870643B7-1037-49D7-BA8D-3AAD66089C31}" type="parTrans" cxnId="{EB9172B7-E1D2-4185-90C9-BBC0D9866D24}">
      <dgm:prSet/>
      <dgm:spPr/>
      <dgm:t>
        <a:bodyPr/>
        <a:lstStyle/>
        <a:p>
          <a:endParaRPr lang="ru-RU"/>
        </a:p>
      </dgm:t>
    </dgm:pt>
    <dgm:pt modelId="{EB85E61E-CF14-4BDC-9B4C-02CE5AF06CA2}" type="sibTrans" cxnId="{EB9172B7-E1D2-4185-90C9-BBC0D9866D24}">
      <dgm:prSet/>
      <dgm:spPr/>
      <dgm:t>
        <a:bodyPr/>
        <a:lstStyle/>
        <a:p>
          <a:endParaRPr lang="ru-RU"/>
        </a:p>
      </dgm:t>
    </dgm:pt>
    <dgm:pt modelId="{A1A36867-3BDB-4DA9-BD0B-A48E4D575AC1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Неравенство в распределении дохода;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9A5782E-CFEE-4116-9F59-54E01F8E8244}" type="parTrans" cxnId="{7EAC460C-8859-43BC-BA71-D5D03BCE4606}">
      <dgm:prSet/>
      <dgm:spPr/>
      <dgm:t>
        <a:bodyPr/>
        <a:lstStyle/>
        <a:p>
          <a:endParaRPr lang="ru-RU"/>
        </a:p>
      </dgm:t>
    </dgm:pt>
    <dgm:pt modelId="{ABDBE299-F07B-4B90-9403-02C63B5D3EB7}" type="sibTrans" cxnId="{7EAC460C-8859-43BC-BA71-D5D03BCE4606}">
      <dgm:prSet/>
      <dgm:spPr/>
      <dgm:t>
        <a:bodyPr/>
        <a:lstStyle/>
        <a:p>
          <a:endParaRPr lang="ru-RU"/>
        </a:p>
      </dgm:t>
    </dgm:pt>
    <dgm:pt modelId="{A446593A-F5F9-456B-95EC-068B07FDD276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Высокий уровень производственных издержек;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462C5AD-68A1-426C-9E4E-8F1D70CC3B0B}" type="parTrans" cxnId="{2E8AA2AD-55BB-46D1-831F-3B0EEB3EF504}">
      <dgm:prSet/>
      <dgm:spPr/>
      <dgm:t>
        <a:bodyPr/>
        <a:lstStyle/>
        <a:p>
          <a:endParaRPr lang="ru-RU"/>
        </a:p>
      </dgm:t>
    </dgm:pt>
    <dgm:pt modelId="{31920FCB-3A01-4303-B0A9-2BB7F33D84C6}" type="sibTrans" cxnId="{2E8AA2AD-55BB-46D1-831F-3B0EEB3EF504}">
      <dgm:prSet/>
      <dgm:spPr/>
      <dgm:t>
        <a:bodyPr/>
        <a:lstStyle/>
        <a:p>
          <a:endParaRPr lang="ru-RU"/>
        </a:p>
      </dgm:t>
    </dgm:pt>
    <dgm:pt modelId="{5A73B7FC-B320-4EAB-883A-66D9473AA17C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Отсутствие стимула к НТП;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058A5E-EF04-4ED0-A137-8F132370713D}" type="parTrans" cxnId="{5C42B72C-4C45-4B68-BA5F-DD7D98C1C5CE}">
      <dgm:prSet/>
      <dgm:spPr/>
      <dgm:t>
        <a:bodyPr/>
        <a:lstStyle/>
        <a:p>
          <a:endParaRPr lang="ru-RU"/>
        </a:p>
      </dgm:t>
    </dgm:pt>
    <dgm:pt modelId="{E805A4C8-ADC2-4A84-9F95-9980340EBE73}" type="sibTrans" cxnId="{5C42B72C-4C45-4B68-BA5F-DD7D98C1C5CE}">
      <dgm:prSet/>
      <dgm:spPr/>
      <dgm:t>
        <a:bodyPr/>
        <a:lstStyle/>
        <a:p>
          <a:endParaRPr lang="ru-RU"/>
        </a:p>
      </dgm:t>
    </dgm:pt>
    <dgm:pt modelId="{BC6EE406-622F-4AA0-96AB-DF1F9CD62FEB}" type="pres">
      <dgm:prSet presAssocID="{4E353397-FC58-4C03-B7AE-521B188F3F2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6CD619-07F9-496B-AD09-6DF354F24C4D}" type="pres">
      <dgm:prSet presAssocID="{4E353397-FC58-4C03-B7AE-521B188F3F23}" presName="matrix" presStyleCnt="0"/>
      <dgm:spPr/>
    </dgm:pt>
    <dgm:pt modelId="{EC131CEE-01F3-499C-8640-698681D2D0D2}" type="pres">
      <dgm:prSet presAssocID="{4E353397-FC58-4C03-B7AE-521B188F3F23}" presName="tile1" presStyleLbl="node1" presStyleIdx="0" presStyleCnt="4"/>
      <dgm:spPr/>
      <dgm:t>
        <a:bodyPr/>
        <a:lstStyle/>
        <a:p>
          <a:endParaRPr lang="ru-RU"/>
        </a:p>
      </dgm:t>
    </dgm:pt>
    <dgm:pt modelId="{590AE99C-EE10-4F3E-A914-0D5FF518EE50}" type="pres">
      <dgm:prSet presAssocID="{4E353397-FC58-4C03-B7AE-521B188F3F2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1277E-A9BD-49EA-BF75-8A3F812B5A27}" type="pres">
      <dgm:prSet presAssocID="{4E353397-FC58-4C03-B7AE-521B188F3F23}" presName="tile2" presStyleLbl="node1" presStyleIdx="1" presStyleCnt="4"/>
      <dgm:spPr/>
      <dgm:t>
        <a:bodyPr/>
        <a:lstStyle/>
        <a:p>
          <a:endParaRPr lang="ru-RU"/>
        </a:p>
      </dgm:t>
    </dgm:pt>
    <dgm:pt modelId="{FA717CA0-A233-4EB5-8C09-68AF90C2DED6}" type="pres">
      <dgm:prSet presAssocID="{4E353397-FC58-4C03-B7AE-521B188F3F2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A3DC2-AFB9-48B4-8A2E-2C7B8A565DD2}" type="pres">
      <dgm:prSet presAssocID="{4E353397-FC58-4C03-B7AE-521B188F3F23}" presName="tile3" presStyleLbl="node1" presStyleIdx="2" presStyleCnt="4"/>
      <dgm:spPr/>
      <dgm:t>
        <a:bodyPr/>
        <a:lstStyle/>
        <a:p>
          <a:endParaRPr lang="ru-RU"/>
        </a:p>
      </dgm:t>
    </dgm:pt>
    <dgm:pt modelId="{6FF90724-0534-4CD0-A771-279DF44CD757}" type="pres">
      <dgm:prSet presAssocID="{4E353397-FC58-4C03-B7AE-521B188F3F2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35828-A86F-4047-8E76-28CE5384DA28}" type="pres">
      <dgm:prSet presAssocID="{4E353397-FC58-4C03-B7AE-521B188F3F23}" presName="tile4" presStyleLbl="node1" presStyleIdx="3" presStyleCnt="4"/>
      <dgm:spPr/>
      <dgm:t>
        <a:bodyPr/>
        <a:lstStyle/>
        <a:p>
          <a:endParaRPr lang="ru-RU"/>
        </a:p>
      </dgm:t>
    </dgm:pt>
    <dgm:pt modelId="{997A9A4C-A644-436C-AE96-8A49B9C3A4C1}" type="pres">
      <dgm:prSet presAssocID="{4E353397-FC58-4C03-B7AE-521B188F3F2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68B58-28EC-4CA9-8BEF-FA74222CEF6B}" type="pres">
      <dgm:prSet presAssocID="{4E353397-FC58-4C03-B7AE-521B188F3F2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7A8D1BC-34B6-439F-B0EA-B7C425FBAA39}" type="presOf" srcId="{083D3388-9B15-4AD0-A73D-9C0A61C4513A}" destId="{EC131CEE-01F3-499C-8640-698681D2D0D2}" srcOrd="0" destOrd="0" presId="urn:microsoft.com/office/officeart/2005/8/layout/matrix1"/>
    <dgm:cxn modelId="{50702023-2F18-44C3-A55B-36E60B6456F5}" type="presOf" srcId="{A1A36867-3BDB-4DA9-BD0B-A48E4D575AC1}" destId="{75A1277E-A9BD-49EA-BF75-8A3F812B5A27}" srcOrd="0" destOrd="0" presId="urn:microsoft.com/office/officeart/2005/8/layout/matrix1"/>
    <dgm:cxn modelId="{7EAC460C-8859-43BC-BA71-D5D03BCE4606}" srcId="{73CC1E56-1BAF-4ABB-B06A-757FA5AE6CB0}" destId="{A1A36867-3BDB-4DA9-BD0B-A48E4D575AC1}" srcOrd="1" destOrd="0" parTransId="{C9A5782E-CFEE-4116-9F59-54E01F8E8244}" sibTransId="{ABDBE299-F07B-4B90-9403-02C63B5D3EB7}"/>
    <dgm:cxn modelId="{BCBD688A-2840-4C1B-A105-FA1BB2ED6A31}" type="presOf" srcId="{A446593A-F5F9-456B-95EC-068B07FDD276}" destId="{6FF90724-0534-4CD0-A771-279DF44CD757}" srcOrd="1" destOrd="0" presId="urn:microsoft.com/office/officeart/2005/8/layout/matrix1"/>
    <dgm:cxn modelId="{11F68299-D080-4908-AA51-1915B90A8248}" type="presOf" srcId="{5A73B7FC-B320-4EAB-883A-66D9473AA17C}" destId="{997A9A4C-A644-436C-AE96-8A49B9C3A4C1}" srcOrd="1" destOrd="0" presId="urn:microsoft.com/office/officeart/2005/8/layout/matrix1"/>
    <dgm:cxn modelId="{577D60F7-79D0-4470-9268-79789C5C2E61}" type="presOf" srcId="{4E353397-FC58-4C03-B7AE-521B188F3F23}" destId="{BC6EE406-622F-4AA0-96AB-DF1F9CD62FEB}" srcOrd="0" destOrd="0" presId="urn:microsoft.com/office/officeart/2005/8/layout/matrix1"/>
    <dgm:cxn modelId="{2E8AA2AD-55BB-46D1-831F-3B0EEB3EF504}" srcId="{73CC1E56-1BAF-4ABB-B06A-757FA5AE6CB0}" destId="{A446593A-F5F9-456B-95EC-068B07FDD276}" srcOrd="2" destOrd="0" parTransId="{D462C5AD-68A1-426C-9E4E-8F1D70CC3B0B}" sibTransId="{31920FCB-3A01-4303-B0A9-2BB7F33D84C6}"/>
    <dgm:cxn modelId="{1E7193D3-0041-4480-8AF9-5E4300162B15}" type="presOf" srcId="{A446593A-F5F9-456B-95EC-068B07FDD276}" destId="{2F1A3DC2-AFB9-48B4-8A2E-2C7B8A565DD2}" srcOrd="0" destOrd="0" presId="urn:microsoft.com/office/officeart/2005/8/layout/matrix1"/>
    <dgm:cxn modelId="{B3440E08-6034-467F-95DC-A9780B394797}" srcId="{4E353397-FC58-4C03-B7AE-521B188F3F23}" destId="{73CC1E56-1BAF-4ABB-B06A-757FA5AE6CB0}" srcOrd="0" destOrd="0" parTransId="{74CC90A2-CF02-40A3-AD50-529D2AED0EA6}" sibTransId="{702D1396-5B67-4106-9D64-E87133E5DECE}"/>
    <dgm:cxn modelId="{91FD0611-A0E3-4AF4-8E94-07D74144D89F}" type="presOf" srcId="{73CC1E56-1BAF-4ABB-B06A-757FA5AE6CB0}" destId="{FCE68B58-28EC-4CA9-8BEF-FA74222CEF6B}" srcOrd="0" destOrd="0" presId="urn:microsoft.com/office/officeart/2005/8/layout/matrix1"/>
    <dgm:cxn modelId="{2CCA0D3F-B648-494E-80C8-1CC4AD3030ED}" type="presOf" srcId="{5A73B7FC-B320-4EAB-883A-66D9473AA17C}" destId="{21B35828-A86F-4047-8E76-28CE5384DA28}" srcOrd="0" destOrd="0" presId="urn:microsoft.com/office/officeart/2005/8/layout/matrix1"/>
    <dgm:cxn modelId="{5C42B72C-4C45-4B68-BA5F-DD7D98C1C5CE}" srcId="{73CC1E56-1BAF-4ABB-B06A-757FA5AE6CB0}" destId="{5A73B7FC-B320-4EAB-883A-66D9473AA17C}" srcOrd="3" destOrd="0" parTransId="{9B058A5E-EF04-4ED0-A137-8F132370713D}" sibTransId="{E805A4C8-ADC2-4A84-9F95-9980340EBE73}"/>
    <dgm:cxn modelId="{EB9172B7-E1D2-4185-90C9-BBC0D9866D24}" srcId="{73CC1E56-1BAF-4ABB-B06A-757FA5AE6CB0}" destId="{083D3388-9B15-4AD0-A73D-9C0A61C4513A}" srcOrd="0" destOrd="0" parTransId="{870643B7-1037-49D7-BA8D-3AAD66089C31}" sibTransId="{EB85E61E-CF14-4BDC-9B4C-02CE5AF06CA2}"/>
    <dgm:cxn modelId="{FA1E29A1-BD94-4F0E-B661-B87D59CF6BFA}" type="presOf" srcId="{A1A36867-3BDB-4DA9-BD0B-A48E4D575AC1}" destId="{FA717CA0-A233-4EB5-8C09-68AF90C2DED6}" srcOrd="1" destOrd="0" presId="urn:microsoft.com/office/officeart/2005/8/layout/matrix1"/>
    <dgm:cxn modelId="{37E5EDCD-9021-4FEA-8BED-B03398A710FB}" type="presOf" srcId="{083D3388-9B15-4AD0-A73D-9C0A61C4513A}" destId="{590AE99C-EE10-4F3E-A914-0D5FF518EE50}" srcOrd="1" destOrd="0" presId="urn:microsoft.com/office/officeart/2005/8/layout/matrix1"/>
    <dgm:cxn modelId="{2AB0213A-B0A9-42C9-A866-FA0A5862DCCB}" type="presParOf" srcId="{BC6EE406-622F-4AA0-96AB-DF1F9CD62FEB}" destId="{DB6CD619-07F9-496B-AD09-6DF354F24C4D}" srcOrd="0" destOrd="0" presId="urn:microsoft.com/office/officeart/2005/8/layout/matrix1"/>
    <dgm:cxn modelId="{CB1F3FE7-AA0A-4BD6-81F2-BF68F2F63263}" type="presParOf" srcId="{DB6CD619-07F9-496B-AD09-6DF354F24C4D}" destId="{EC131CEE-01F3-499C-8640-698681D2D0D2}" srcOrd="0" destOrd="0" presId="urn:microsoft.com/office/officeart/2005/8/layout/matrix1"/>
    <dgm:cxn modelId="{161F5902-D9FD-48CE-A242-8F8F39BEE83A}" type="presParOf" srcId="{DB6CD619-07F9-496B-AD09-6DF354F24C4D}" destId="{590AE99C-EE10-4F3E-A914-0D5FF518EE50}" srcOrd="1" destOrd="0" presId="urn:microsoft.com/office/officeart/2005/8/layout/matrix1"/>
    <dgm:cxn modelId="{5F567E74-FB1D-44EC-B4D5-758B09DFEDBA}" type="presParOf" srcId="{DB6CD619-07F9-496B-AD09-6DF354F24C4D}" destId="{75A1277E-A9BD-49EA-BF75-8A3F812B5A27}" srcOrd="2" destOrd="0" presId="urn:microsoft.com/office/officeart/2005/8/layout/matrix1"/>
    <dgm:cxn modelId="{E603397C-8D67-40D8-9886-5A7968C7C8C6}" type="presParOf" srcId="{DB6CD619-07F9-496B-AD09-6DF354F24C4D}" destId="{FA717CA0-A233-4EB5-8C09-68AF90C2DED6}" srcOrd="3" destOrd="0" presId="urn:microsoft.com/office/officeart/2005/8/layout/matrix1"/>
    <dgm:cxn modelId="{57EE8EDB-D5AB-4604-AFA7-B4D35390D9C6}" type="presParOf" srcId="{DB6CD619-07F9-496B-AD09-6DF354F24C4D}" destId="{2F1A3DC2-AFB9-48B4-8A2E-2C7B8A565DD2}" srcOrd="4" destOrd="0" presId="urn:microsoft.com/office/officeart/2005/8/layout/matrix1"/>
    <dgm:cxn modelId="{E4AE7BD1-829D-4CB5-8E96-BC7067FF74DD}" type="presParOf" srcId="{DB6CD619-07F9-496B-AD09-6DF354F24C4D}" destId="{6FF90724-0534-4CD0-A771-279DF44CD757}" srcOrd="5" destOrd="0" presId="urn:microsoft.com/office/officeart/2005/8/layout/matrix1"/>
    <dgm:cxn modelId="{0695C68D-A8E0-4389-9C34-EDFF67235145}" type="presParOf" srcId="{DB6CD619-07F9-496B-AD09-6DF354F24C4D}" destId="{21B35828-A86F-4047-8E76-28CE5384DA28}" srcOrd="6" destOrd="0" presId="urn:microsoft.com/office/officeart/2005/8/layout/matrix1"/>
    <dgm:cxn modelId="{823AB2EE-A84B-4ED3-B259-A4ADCD4553B9}" type="presParOf" srcId="{DB6CD619-07F9-496B-AD09-6DF354F24C4D}" destId="{997A9A4C-A644-436C-AE96-8A49B9C3A4C1}" srcOrd="7" destOrd="0" presId="urn:microsoft.com/office/officeart/2005/8/layout/matrix1"/>
    <dgm:cxn modelId="{41AD28C9-4817-432B-A573-1EFAE1F7EB79}" type="presParOf" srcId="{BC6EE406-622F-4AA0-96AB-DF1F9CD62FEB}" destId="{FCE68B58-28EC-4CA9-8BEF-FA74222CEF6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64EE94-85CE-47EB-B84D-C5F1B4EF255C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16FC62-35BD-43FF-A304-028C6DA7B4A3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Преимущества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C01ED800-2719-4612-8BFE-9BFB20784421}" type="parTrans" cxnId="{AA5D3AC6-87C9-4DF1-9023-8415E4D1BD68}">
      <dgm:prSet/>
      <dgm:spPr/>
      <dgm:t>
        <a:bodyPr/>
        <a:lstStyle/>
        <a:p>
          <a:endParaRPr lang="ru-RU"/>
        </a:p>
      </dgm:t>
    </dgm:pt>
    <dgm:pt modelId="{40D4EF1A-F169-44C4-BFBB-09DD4BF47B85}" type="sibTrans" cxnId="{AA5D3AC6-87C9-4DF1-9023-8415E4D1BD68}">
      <dgm:prSet/>
      <dgm:spPr/>
      <dgm:t>
        <a:bodyPr/>
        <a:lstStyle/>
        <a:p>
          <a:endParaRPr lang="ru-RU"/>
        </a:p>
      </dgm:t>
    </dgm:pt>
    <dgm:pt modelId="{7554AF1A-6D17-457B-B9D2-67D2BE01894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наличие достаточных финансовых ресурсов для инвестиций в НТП</a:t>
          </a:r>
          <a:r>
            <a:rPr lang="ru-RU" dirty="0" smtClean="0"/>
            <a:t>;</a:t>
          </a:r>
          <a:endParaRPr lang="ru-RU" dirty="0"/>
        </a:p>
      </dgm:t>
    </dgm:pt>
    <dgm:pt modelId="{832CA6E4-9EF0-4A95-B466-E3B1C6ADA6E6}" type="parTrans" cxnId="{1917585E-B3A8-447D-A3D6-53785CEBA267}">
      <dgm:prSet/>
      <dgm:spPr/>
      <dgm:t>
        <a:bodyPr/>
        <a:lstStyle/>
        <a:p>
          <a:endParaRPr lang="ru-RU"/>
        </a:p>
      </dgm:t>
    </dgm:pt>
    <dgm:pt modelId="{78BCDA8A-F0E4-4F84-A751-3C5915D62375}" type="sibTrans" cxnId="{1917585E-B3A8-447D-A3D6-53785CEBA267}">
      <dgm:prSet/>
      <dgm:spPr/>
      <dgm:t>
        <a:bodyPr/>
        <a:lstStyle/>
        <a:p>
          <a:endParaRPr lang="ru-RU"/>
        </a:p>
      </dgm:t>
    </dgm:pt>
    <dgm:pt modelId="{2D3DF3D6-38B6-46A7-8175-A874C101DBF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получение монопольной прибыли за счет более высоких цен является стимулом инновационной деятельности;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097AEB1-F78E-4343-8798-F2FEEBF5BDB8}" type="parTrans" cxnId="{3F37A678-0C8A-4DB7-A001-62EDD497C2B5}">
      <dgm:prSet/>
      <dgm:spPr/>
      <dgm:t>
        <a:bodyPr/>
        <a:lstStyle/>
        <a:p>
          <a:endParaRPr lang="ru-RU"/>
        </a:p>
      </dgm:t>
    </dgm:pt>
    <dgm:pt modelId="{F5C76168-880F-4509-ADEA-5F2AB0AC11BE}" type="sibTrans" cxnId="{3F37A678-0C8A-4DB7-A001-62EDD497C2B5}">
      <dgm:prSet/>
      <dgm:spPr/>
      <dgm:t>
        <a:bodyPr/>
        <a:lstStyle/>
        <a:p>
          <a:endParaRPr lang="ru-RU"/>
        </a:p>
      </dgm:t>
    </dgm:pt>
    <dgm:pt modelId="{6C57FAB9-E4A1-4A39-AEB8-250B8B80436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монополия стимулирует конкуренцию</a:t>
          </a:r>
          <a:r>
            <a:rPr lang="ru-RU" dirty="0" smtClean="0"/>
            <a:t>;</a:t>
          </a:r>
          <a:endParaRPr lang="ru-RU" dirty="0"/>
        </a:p>
      </dgm:t>
    </dgm:pt>
    <dgm:pt modelId="{538DEA4D-2779-423C-8ABD-377279FA9C8D}" type="parTrans" cxnId="{D8B04A62-1051-4175-95B8-A564EECF0600}">
      <dgm:prSet/>
      <dgm:spPr/>
      <dgm:t>
        <a:bodyPr/>
        <a:lstStyle/>
        <a:p>
          <a:endParaRPr lang="ru-RU"/>
        </a:p>
      </dgm:t>
    </dgm:pt>
    <dgm:pt modelId="{B081B78B-2315-495A-8BEF-135CDE4ECB3D}" type="sibTrans" cxnId="{D8B04A62-1051-4175-95B8-A564EECF0600}">
      <dgm:prSet/>
      <dgm:spPr/>
      <dgm:t>
        <a:bodyPr/>
        <a:lstStyle/>
        <a:p>
          <a:endParaRPr lang="ru-RU"/>
        </a:p>
      </dgm:t>
    </dgm:pt>
    <dgm:pt modelId="{7EAF2BDB-486A-478A-B9AD-674065A16FA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монополия способствует снижению издержек и реализации эффекта масштаба</a:t>
          </a:r>
          <a:r>
            <a:rPr lang="ru-RU" dirty="0" smtClean="0"/>
            <a:t>;</a:t>
          </a:r>
          <a:endParaRPr lang="ru-RU" dirty="0"/>
        </a:p>
      </dgm:t>
    </dgm:pt>
    <dgm:pt modelId="{58797CA2-5933-48A7-AC5E-EB14518A22C6}" type="parTrans" cxnId="{4B21EB3B-8A37-4B27-9A7E-12AE58399094}">
      <dgm:prSet/>
      <dgm:spPr/>
      <dgm:t>
        <a:bodyPr/>
        <a:lstStyle/>
        <a:p>
          <a:endParaRPr lang="ru-RU"/>
        </a:p>
      </dgm:t>
    </dgm:pt>
    <dgm:pt modelId="{CD8EEA78-B0A9-4C7F-9A9E-4750F5894B23}" type="sibTrans" cxnId="{4B21EB3B-8A37-4B27-9A7E-12AE58399094}">
      <dgm:prSet/>
      <dgm:spPr/>
      <dgm:t>
        <a:bodyPr/>
        <a:lstStyle/>
        <a:p>
          <a:endParaRPr lang="ru-RU"/>
        </a:p>
      </dgm:t>
    </dgm:pt>
    <dgm:pt modelId="{821A7E0D-7519-43F1-91C5-CB75AE77A69C}" type="pres">
      <dgm:prSet presAssocID="{AB64EE94-85CE-47EB-B84D-C5F1B4EF255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42B097-2397-41BD-B76B-66241EC933A1}" type="pres">
      <dgm:prSet presAssocID="{AB64EE94-85CE-47EB-B84D-C5F1B4EF255C}" presName="matrix" presStyleCnt="0"/>
      <dgm:spPr/>
    </dgm:pt>
    <dgm:pt modelId="{801CDCDE-005B-4B98-9764-722DBCDD30C7}" type="pres">
      <dgm:prSet presAssocID="{AB64EE94-85CE-47EB-B84D-C5F1B4EF255C}" presName="tile1" presStyleLbl="node1" presStyleIdx="0" presStyleCnt="4"/>
      <dgm:spPr/>
      <dgm:t>
        <a:bodyPr/>
        <a:lstStyle/>
        <a:p>
          <a:endParaRPr lang="ru-RU"/>
        </a:p>
      </dgm:t>
    </dgm:pt>
    <dgm:pt modelId="{33496669-5278-427A-9D51-522E85326F24}" type="pres">
      <dgm:prSet presAssocID="{AB64EE94-85CE-47EB-B84D-C5F1B4EF255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62F92-FBB9-4B5E-8698-858CF8128FD6}" type="pres">
      <dgm:prSet presAssocID="{AB64EE94-85CE-47EB-B84D-C5F1B4EF255C}" presName="tile2" presStyleLbl="node1" presStyleIdx="1" presStyleCnt="4"/>
      <dgm:spPr/>
      <dgm:t>
        <a:bodyPr/>
        <a:lstStyle/>
        <a:p>
          <a:endParaRPr lang="ru-RU"/>
        </a:p>
      </dgm:t>
    </dgm:pt>
    <dgm:pt modelId="{E24542A3-6168-46ED-827E-1C91CE6C21DE}" type="pres">
      <dgm:prSet presAssocID="{AB64EE94-85CE-47EB-B84D-C5F1B4EF255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6533B-5093-44D0-83CA-F11EBB6B5725}" type="pres">
      <dgm:prSet presAssocID="{AB64EE94-85CE-47EB-B84D-C5F1B4EF255C}" presName="tile3" presStyleLbl="node1" presStyleIdx="2" presStyleCnt="4" custLinFactNeighborX="-814"/>
      <dgm:spPr/>
      <dgm:t>
        <a:bodyPr/>
        <a:lstStyle/>
        <a:p>
          <a:endParaRPr lang="ru-RU"/>
        </a:p>
      </dgm:t>
    </dgm:pt>
    <dgm:pt modelId="{15F00092-ED73-48C1-913A-2BD44674DB7B}" type="pres">
      <dgm:prSet presAssocID="{AB64EE94-85CE-47EB-B84D-C5F1B4EF255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EBE91E-2472-4D59-96D6-39D85262BA95}" type="pres">
      <dgm:prSet presAssocID="{AB64EE94-85CE-47EB-B84D-C5F1B4EF255C}" presName="tile4" presStyleLbl="node1" presStyleIdx="3" presStyleCnt="4" custLinFactNeighborX="-814" custLinFactNeighborY="0"/>
      <dgm:spPr/>
      <dgm:t>
        <a:bodyPr/>
        <a:lstStyle/>
        <a:p>
          <a:endParaRPr lang="ru-RU"/>
        </a:p>
      </dgm:t>
    </dgm:pt>
    <dgm:pt modelId="{69AA8DC7-A1AB-4946-BA5A-455217654C48}" type="pres">
      <dgm:prSet presAssocID="{AB64EE94-85CE-47EB-B84D-C5F1B4EF255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89878-1705-4704-826C-CD0822AB62AE}" type="pres">
      <dgm:prSet presAssocID="{AB64EE94-85CE-47EB-B84D-C5F1B4EF255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6CEEA90-25F2-4B8A-9B9B-D61E568ED6CD}" type="presOf" srcId="{7554AF1A-6D17-457B-B9D2-67D2BE01894E}" destId="{801CDCDE-005B-4B98-9764-722DBCDD30C7}" srcOrd="0" destOrd="0" presId="urn:microsoft.com/office/officeart/2005/8/layout/matrix1"/>
    <dgm:cxn modelId="{AA5D3AC6-87C9-4DF1-9023-8415E4D1BD68}" srcId="{AB64EE94-85CE-47EB-B84D-C5F1B4EF255C}" destId="{1A16FC62-35BD-43FF-A304-028C6DA7B4A3}" srcOrd="0" destOrd="0" parTransId="{C01ED800-2719-4612-8BFE-9BFB20784421}" sibTransId="{40D4EF1A-F169-44C4-BFBB-09DD4BF47B85}"/>
    <dgm:cxn modelId="{A8DDA195-4DAF-48B0-AD05-15611E880B8B}" type="presOf" srcId="{6C57FAB9-E4A1-4A39-AEB8-250B8B804362}" destId="{3606533B-5093-44D0-83CA-F11EBB6B5725}" srcOrd="0" destOrd="0" presId="urn:microsoft.com/office/officeart/2005/8/layout/matrix1"/>
    <dgm:cxn modelId="{4B21EB3B-8A37-4B27-9A7E-12AE58399094}" srcId="{1A16FC62-35BD-43FF-A304-028C6DA7B4A3}" destId="{7EAF2BDB-486A-478A-B9AD-674065A16FAB}" srcOrd="3" destOrd="0" parTransId="{58797CA2-5933-48A7-AC5E-EB14518A22C6}" sibTransId="{CD8EEA78-B0A9-4C7F-9A9E-4750F5894B23}"/>
    <dgm:cxn modelId="{867DF883-F12E-40A8-8812-7CFC91CB2021}" type="presOf" srcId="{2D3DF3D6-38B6-46A7-8175-A874C101DBF1}" destId="{E24542A3-6168-46ED-827E-1C91CE6C21DE}" srcOrd="1" destOrd="0" presId="urn:microsoft.com/office/officeart/2005/8/layout/matrix1"/>
    <dgm:cxn modelId="{744D2F86-4528-47E9-B7A5-86C016195DC0}" type="presOf" srcId="{7554AF1A-6D17-457B-B9D2-67D2BE01894E}" destId="{33496669-5278-427A-9D51-522E85326F24}" srcOrd="1" destOrd="0" presId="urn:microsoft.com/office/officeart/2005/8/layout/matrix1"/>
    <dgm:cxn modelId="{D8B04A62-1051-4175-95B8-A564EECF0600}" srcId="{1A16FC62-35BD-43FF-A304-028C6DA7B4A3}" destId="{6C57FAB9-E4A1-4A39-AEB8-250B8B804362}" srcOrd="2" destOrd="0" parTransId="{538DEA4D-2779-423C-8ABD-377279FA9C8D}" sibTransId="{B081B78B-2315-495A-8BEF-135CDE4ECB3D}"/>
    <dgm:cxn modelId="{3F37A678-0C8A-4DB7-A001-62EDD497C2B5}" srcId="{1A16FC62-35BD-43FF-A304-028C6DA7B4A3}" destId="{2D3DF3D6-38B6-46A7-8175-A874C101DBF1}" srcOrd="1" destOrd="0" parTransId="{4097AEB1-F78E-4343-8798-F2FEEBF5BDB8}" sibTransId="{F5C76168-880F-4509-ADEA-5F2AB0AC11BE}"/>
    <dgm:cxn modelId="{E644E658-78EC-4952-9FE9-AEC4AB566C95}" type="presOf" srcId="{AB64EE94-85CE-47EB-B84D-C5F1B4EF255C}" destId="{821A7E0D-7519-43F1-91C5-CB75AE77A69C}" srcOrd="0" destOrd="0" presId="urn:microsoft.com/office/officeart/2005/8/layout/matrix1"/>
    <dgm:cxn modelId="{9F83F1D3-D817-4EB7-A81E-08958F079985}" type="presOf" srcId="{1A16FC62-35BD-43FF-A304-028C6DA7B4A3}" destId="{46189878-1705-4704-826C-CD0822AB62AE}" srcOrd="0" destOrd="0" presId="urn:microsoft.com/office/officeart/2005/8/layout/matrix1"/>
    <dgm:cxn modelId="{9AEFE8B9-536C-4940-9228-A941F112AC02}" type="presOf" srcId="{7EAF2BDB-486A-478A-B9AD-674065A16FAB}" destId="{A5EBE91E-2472-4D59-96D6-39D85262BA95}" srcOrd="0" destOrd="0" presId="urn:microsoft.com/office/officeart/2005/8/layout/matrix1"/>
    <dgm:cxn modelId="{89D935BC-F49C-4A27-93C2-94FA9BC46996}" type="presOf" srcId="{7EAF2BDB-486A-478A-B9AD-674065A16FAB}" destId="{69AA8DC7-A1AB-4946-BA5A-455217654C48}" srcOrd="1" destOrd="0" presId="urn:microsoft.com/office/officeart/2005/8/layout/matrix1"/>
    <dgm:cxn modelId="{94417A9C-6626-43CC-9351-08371B5B5DD6}" type="presOf" srcId="{2D3DF3D6-38B6-46A7-8175-A874C101DBF1}" destId="{C0A62F92-FBB9-4B5E-8698-858CF8128FD6}" srcOrd="0" destOrd="0" presId="urn:microsoft.com/office/officeart/2005/8/layout/matrix1"/>
    <dgm:cxn modelId="{1917585E-B3A8-447D-A3D6-53785CEBA267}" srcId="{1A16FC62-35BD-43FF-A304-028C6DA7B4A3}" destId="{7554AF1A-6D17-457B-B9D2-67D2BE01894E}" srcOrd="0" destOrd="0" parTransId="{832CA6E4-9EF0-4A95-B466-E3B1C6ADA6E6}" sibTransId="{78BCDA8A-F0E4-4F84-A751-3C5915D62375}"/>
    <dgm:cxn modelId="{759E9986-3BC6-4FD1-BA18-19B6AAA609CF}" type="presOf" srcId="{6C57FAB9-E4A1-4A39-AEB8-250B8B804362}" destId="{15F00092-ED73-48C1-913A-2BD44674DB7B}" srcOrd="1" destOrd="0" presId="urn:microsoft.com/office/officeart/2005/8/layout/matrix1"/>
    <dgm:cxn modelId="{368A1FEF-92F1-47C6-837E-98434D5D4F9B}" type="presParOf" srcId="{821A7E0D-7519-43F1-91C5-CB75AE77A69C}" destId="{AC42B097-2397-41BD-B76B-66241EC933A1}" srcOrd="0" destOrd="0" presId="urn:microsoft.com/office/officeart/2005/8/layout/matrix1"/>
    <dgm:cxn modelId="{E12287C9-228A-4C70-8B67-15E91F32B616}" type="presParOf" srcId="{AC42B097-2397-41BD-B76B-66241EC933A1}" destId="{801CDCDE-005B-4B98-9764-722DBCDD30C7}" srcOrd="0" destOrd="0" presId="urn:microsoft.com/office/officeart/2005/8/layout/matrix1"/>
    <dgm:cxn modelId="{94B4E398-5B0A-42C8-A25B-55A12D37D6D9}" type="presParOf" srcId="{AC42B097-2397-41BD-B76B-66241EC933A1}" destId="{33496669-5278-427A-9D51-522E85326F24}" srcOrd="1" destOrd="0" presId="urn:microsoft.com/office/officeart/2005/8/layout/matrix1"/>
    <dgm:cxn modelId="{0000D074-ADDC-4EC1-9561-FB2C9CF2C52D}" type="presParOf" srcId="{AC42B097-2397-41BD-B76B-66241EC933A1}" destId="{C0A62F92-FBB9-4B5E-8698-858CF8128FD6}" srcOrd="2" destOrd="0" presId="urn:microsoft.com/office/officeart/2005/8/layout/matrix1"/>
    <dgm:cxn modelId="{40129ADB-1CF0-4A59-9326-B82C459EC5E9}" type="presParOf" srcId="{AC42B097-2397-41BD-B76B-66241EC933A1}" destId="{E24542A3-6168-46ED-827E-1C91CE6C21DE}" srcOrd="3" destOrd="0" presId="urn:microsoft.com/office/officeart/2005/8/layout/matrix1"/>
    <dgm:cxn modelId="{0F154330-5BBF-4EB2-9DED-3E968C0BE067}" type="presParOf" srcId="{AC42B097-2397-41BD-B76B-66241EC933A1}" destId="{3606533B-5093-44D0-83CA-F11EBB6B5725}" srcOrd="4" destOrd="0" presId="urn:microsoft.com/office/officeart/2005/8/layout/matrix1"/>
    <dgm:cxn modelId="{7A15FF98-6ACC-4654-8309-879981B8ACE9}" type="presParOf" srcId="{AC42B097-2397-41BD-B76B-66241EC933A1}" destId="{15F00092-ED73-48C1-913A-2BD44674DB7B}" srcOrd="5" destOrd="0" presId="urn:microsoft.com/office/officeart/2005/8/layout/matrix1"/>
    <dgm:cxn modelId="{9F7B85A1-B896-4B97-BFB6-87ABCF7F4B1A}" type="presParOf" srcId="{AC42B097-2397-41BD-B76B-66241EC933A1}" destId="{A5EBE91E-2472-4D59-96D6-39D85262BA95}" srcOrd="6" destOrd="0" presId="urn:microsoft.com/office/officeart/2005/8/layout/matrix1"/>
    <dgm:cxn modelId="{BD6B1270-E6F2-400A-88FD-9CC22C4F2509}" type="presParOf" srcId="{AC42B097-2397-41BD-B76B-66241EC933A1}" destId="{69AA8DC7-A1AB-4946-BA5A-455217654C48}" srcOrd="7" destOrd="0" presId="urn:microsoft.com/office/officeart/2005/8/layout/matrix1"/>
    <dgm:cxn modelId="{047471E5-10B3-4AD3-AA93-DACF6AC8866D}" type="presParOf" srcId="{821A7E0D-7519-43F1-91C5-CB75AE77A69C}" destId="{46189878-1705-4704-826C-CD0822AB62A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302F07-D6A9-46A5-9807-EBF6C9F5B2DD}">
      <dsp:nvSpPr>
        <dsp:cNvPr id="0" name=""/>
        <dsp:cNvSpPr/>
      </dsp:nvSpPr>
      <dsp:spPr>
        <a:xfrm rot="16200000">
          <a:off x="-488169" y="489380"/>
          <a:ext cx="4126094" cy="31473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0" rIns="173044" bIns="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ts val="1092"/>
            </a:spcAft>
            <a:buNone/>
          </a:pPr>
          <a:r>
            <a:rPr lang="ru-RU" sz="2700" b="0" i="0" kern="1200" noProof="0" dirty="0" smtClean="0">
              <a:latin typeface="Times New Roman" pitchFamily="18" charset="0"/>
              <a:ea typeface="+mn-ea"/>
              <a:cs typeface="Times New Roman" pitchFamily="18" charset="0"/>
            </a:rPr>
            <a:t>Открытая</a:t>
          </a:r>
          <a:endParaRPr lang="ru-RU" sz="2700" b="0" i="0" kern="1200" noProof="0" dirty="0">
            <a:latin typeface="Times New Roman" pitchFamily="18" charset="0"/>
            <a:ea typeface="+mn-ea"/>
            <a:cs typeface="Times New Roman" pitchFamily="18" charset="0"/>
          </a:endParaRPr>
        </a:p>
        <a:p>
          <a:pPr marL="228600" lvl="1" indent="-228600" algn="l" defTabSz="914400">
            <a:lnSpc>
              <a:spcPct val="90000"/>
            </a:lnSpc>
            <a:spcBef>
              <a:spcPct val="0"/>
            </a:spcBef>
            <a:spcAft>
              <a:spcPts val="36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При которой одна фирма в силу стечения обстоятельств стала единственным производителем и поставщиком товара;</a:t>
          </a:r>
          <a:endParaRPr lang="ru-RU" sz="2100" b="0" i="0" kern="1200" noProof="0" dirty="0">
            <a:latin typeface="Times New Roman" pitchFamily="18" charset="0"/>
            <a:ea typeface="+mn-ea"/>
            <a:cs typeface="Times New Roman" pitchFamily="18" charset="0"/>
          </a:endParaRPr>
        </a:p>
      </dsp:txBody>
      <dsp:txXfrm rot="16200000">
        <a:off x="-488169" y="489380"/>
        <a:ext cx="4126094" cy="3147333"/>
      </dsp:txXfrm>
    </dsp:sp>
    <dsp:sp modelId="{DAD9059A-916A-4916-A2A8-B42491568DD3}">
      <dsp:nvSpPr>
        <dsp:cNvPr id="0" name=""/>
        <dsp:cNvSpPr/>
      </dsp:nvSpPr>
      <dsp:spPr>
        <a:xfrm rot="16200000">
          <a:off x="2895214" y="489380"/>
          <a:ext cx="4126094" cy="31473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0" rIns="173044" bIns="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ts val="1092"/>
            </a:spcAft>
            <a:buNone/>
          </a:pPr>
          <a:r>
            <a:rPr lang="ru-RU" sz="2700" b="0" i="0" kern="1200" noProof="0" dirty="0" smtClean="0">
              <a:latin typeface="Times New Roman" pitchFamily="18" charset="0"/>
              <a:ea typeface="+mn-ea"/>
              <a:cs typeface="Times New Roman" pitchFamily="18" charset="0"/>
            </a:rPr>
            <a:t>Закрытая</a:t>
          </a:r>
          <a:endParaRPr lang="ru-RU" sz="2700" b="0" i="0" kern="1200" noProof="0" dirty="0">
            <a:latin typeface="Times New Roman" pitchFamily="18" charset="0"/>
            <a:ea typeface="+mn-ea"/>
            <a:cs typeface="Times New Roman" pitchFamily="18" charset="0"/>
          </a:endParaRPr>
        </a:p>
        <a:p>
          <a:pPr marL="228600" lvl="1" indent="-2286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Защищенная от конкуренции с помощью юридических запретов и ограничений;</a:t>
          </a:r>
          <a:endParaRPr lang="ru-RU" sz="2100" b="0" i="0" kern="1200" noProof="0" dirty="0">
            <a:latin typeface="Times New Roman" pitchFamily="18" charset="0"/>
            <a:ea typeface="+mn-ea"/>
            <a:cs typeface="Times New Roman" pitchFamily="18" charset="0"/>
          </a:endParaRPr>
        </a:p>
      </dsp:txBody>
      <dsp:txXfrm rot="16200000">
        <a:off x="2895214" y="489380"/>
        <a:ext cx="4126094" cy="3147333"/>
      </dsp:txXfrm>
    </dsp:sp>
    <dsp:sp modelId="{25A33852-3C4B-4406-8856-3A4D6201948C}">
      <dsp:nvSpPr>
        <dsp:cNvPr id="0" name=""/>
        <dsp:cNvSpPr/>
      </dsp:nvSpPr>
      <dsp:spPr>
        <a:xfrm rot="16200000">
          <a:off x="6278598" y="489380"/>
          <a:ext cx="4126094" cy="31473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0" rIns="173044" bIns="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ts val="1092"/>
            </a:spcAft>
            <a:buNone/>
          </a:pPr>
          <a:r>
            <a:rPr lang="ru-RU" sz="2700" b="0" i="0" kern="1200" noProof="0" dirty="0" smtClean="0">
              <a:latin typeface="Times New Roman" pitchFamily="18" charset="0"/>
              <a:ea typeface="+mn-ea"/>
              <a:cs typeface="Times New Roman" pitchFamily="18" charset="0"/>
            </a:rPr>
            <a:t>Естественная</a:t>
          </a:r>
          <a:endParaRPr lang="ru-RU" sz="2700" b="0" i="0" kern="1200" noProof="0" dirty="0">
            <a:latin typeface="Times New Roman" pitchFamily="18" charset="0"/>
            <a:ea typeface="+mn-ea"/>
            <a:cs typeface="Times New Roman" pitchFamily="18" charset="0"/>
          </a:endParaRPr>
        </a:p>
        <a:p>
          <a:pPr marL="228600" lvl="1" indent="-2286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Необходима в связи с тем, что без такой </a:t>
          </a:r>
          <a:r>
            <a:rPr lang="ru-RU" sz="2100" u="none" kern="1200" dirty="0" smtClean="0">
              <a:latin typeface="Times New Roman" pitchFamily="18" charset="0"/>
              <a:cs typeface="Times New Roman" pitchFamily="18" charset="0"/>
            </a:rPr>
            <a:t>монополии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 нельзя достичь эффективного использования ресурсов;</a:t>
          </a:r>
          <a:endParaRPr lang="ru-RU" sz="2100" b="0" i="0" kern="1200" noProof="0" dirty="0">
            <a:latin typeface="Times New Roman" pitchFamily="18" charset="0"/>
            <a:ea typeface="+mn-ea"/>
            <a:cs typeface="Times New Roman" pitchFamily="18" charset="0"/>
          </a:endParaRPr>
        </a:p>
      </dsp:txBody>
      <dsp:txXfrm rot="16200000">
        <a:off x="6278598" y="489380"/>
        <a:ext cx="4126094" cy="31473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F4CEDE-493C-4076-9C09-DE997176B24A}">
      <dsp:nvSpPr>
        <dsp:cNvPr id="0" name=""/>
        <dsp:cNvSpPr/>
      </dsp:nvSpPr>
      <dsp:spPr>
        <a:xfrm>
          <a:off x="0" y="489245"/>
          <a:ext cx="6244046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C936BC-A7B7-4FCB-A5C3-33051D942EF4}">
      <dsp:nvSpPr>
        <dsp:cNvPr id="0" name=""/>
        <dsp:cNvSpPr/>
      </dsp:nvSpPr>
      <dsp:spPr>
        <a:xfrm>
          <a:off x="312202" y="46445"/>
          <a:ext cx="4370832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207" tIns="0" rIns="16520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Монопольно низкая;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2202" y="46445"/>
        <a:ext cx="4370832" cy="885600"/>
      </dsp:txXfrm>
    </dsp:sp>
    <dsp:sp modelId="{23E87DEA-3EFC-484D-B1A9-692EDADBE3D7}">
      <dsp:nvSpPr>
        <dsp:cNvPr id="0" name=""/>
        <dsp:cNvSpPr/>
      </dsp:nvSpPr>
      <dsp:spPr>
        <a:xfrm>
          <a:off x="0" y="1850046"/>
          <a:ext cx="6244046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E1A30-4FAC-4721-AB0B-8587521D1DB0}">
      <dsp:nvSpPr>
        <dsp:cNvPr id="0" name=""/>
        <dsp:cNvSpPr/>
      </dsp:nvSpPr>
      <dsp:spPr>
        <a:xfrm>
          <a:off x="312202" y="1407245"/>
          <a:ext cx="4370832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207" tIns="0" rIns="16520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Монопольно высокая;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2202" y="1407245"/>
        <a:ext cx="4370832" cy="885600"/>
      </dsp:txXfrm>
    </dsp:sp>
    <dsp:sp modelId="{C62655CB-F13B-4240-988D-7FCA0C52482B}">
      <dsp:nvSpPr>
        <dsp:cNvPr id="0" name=""/>
        <dsp:cNvSpPr/>
      </dsp:nvSpPr>
      <dsp:spPr>
        <a:xfrm>
          <a:off x="0" y="3210846"/>
          <a:ext cx="6244046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DB782F-AA8F-4B33-B5C9-C5F3DB59FBB6}">
      <dsp:nvSpPr>
        <dsp:cNvPr id="0" name=""/>
        <dsp:cNvSpPr/>
      </dsp:nvSpPr>
      <dsp:spPr>
        <a:xfrm>
          <a:off x="312202" y="2768045"/>
          <a:ext cx="4370832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207" tIns="0" rIns="16520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Монопсонически низкая; </a:t>
          </a:r>
          <a:endParaRPr lang="ru-RU" sz="2000" b="0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2202" y="2768045"/>
        <a:ext cx="4370832" cy="885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131CEE-01F3-499C-8640-698681D2D0D2}">
      <dsp:nvSpPr>
        <dsp:cNvPr id="0" name=""/>
        <dsp:cNvSpPr/>
      </dsp:nvSpPr>
      <dsp:spPr>
        <a:xfrm rot="16200000">
          <a:off x="1611709" y="-1611709"/>
          <a:ext cx="2262981" cy="54864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Нерациональное использование общественных ресурсов; производственная неэффективность</a:t>
          </a:r>
          <a:r>
            <a:rPr lang="ru-RU" sz="2400" kern="1200" dirty="0" smtClean="0"/>
            <a:t>;</a:t>
          </a:r>
          <a:endParaRPr lang="ru-RU" sz="2400" kern="1200" dirty="0"/>
        </a:p>
      </dsp:txBody>
      <dsp:txXfrm rot="16200000">
        <a:off x="1894581" y="-1894581"/>
        <a:ext cx="1697236" cy="5486400"/>
      </dsp:txXfrm>
    </dsp:sp>
    <dsp:sp modelId="{75A1277E-A9BD-49EA-BF75-8A3F812B5A27}">
      <dsp:nvSpPr>
        <dsp:cNvPr id="0" name=""/>
        <dsp:cNvSpPr/>
      </dsp:nvSpPr>
      <dsp:spPr>
        <a:xfrm>
          <a:off x="5486400" y="0"/>
          <a:ext cx="5486400" cy="226298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Неравенство в распределении дохода;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86400" y="0"/>
        <a:ext cx="5486400" cy="1697236"/>
      </dsp:txXfrm>
    </dsp:sp>
    <dsp:sp modelId="{2F1A3DC2-AFB9-48B4-8A2E-2C7B8A565DD2}">
      <dsp:nvSpPr>
        <dsp:cNvPr id="0" name=""/>
        <dsp:cNvSpPr/>
      </dsp:nvSpPr>
      <dsp:spPr>
        <a:xfrm rot="10800000">
          <a:off x="0" y="2262981"/>
          <a:ext cx="5486400" cy="226298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Высокий уровень производственных издержек;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828726"/>
        <a:ext cx="5486400" cy="1697236"/>
      </dsp:txXfrm>
    </dsp:sp>
    <dsp:sp modelId="{21B35828-A86F-4047-8E76-28CE5384DA28}">
      <dsp:nvSpPr>
        <dsp:cNvPr id="0" name=""/>
        <dsp:cNvSpPr/>
      </dsp:nvSpPr>
      <dsp:spPr>
        <a:xfrm rot="5400000">
          <a:off x="7098109" y="651272"/>
          <a:ext cx="2262981" cy="54864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Отсутствие стимула к НТП;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7380981" y="934144"/>
        <a:ext cx="1697236" cy="5486400"/>
      </dsp:txXfrm>
    </dsp:sp>
    <dsp:sp modelId="{FCE68B58-28EC-4CA9-8BEF-FA74222CEF6B}">
      <dsp:nvSpPr>
        <dsp:cNvPr id="0" name=""/>
        <dsp:cNvSpPr/>
      </dsp:nvSpPr>
      <dsp:spPr>
        <a:xfrm>
          <a:off x="3840480" y="1697236"/>
          <a:ext cx="3291840" cy="1131490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Негативные последствия</a:t>
          </a:r>
          <a:endParaRPr lang="ru-RU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40480" y="1697236"/>
        <a:ext cx="3291840" cy="113149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1CDCDE-005B-4B98-9764-722DBCDD30C7}">
      <dsp:nvSpPr>
        <dsp:cNvPr id="0" name=""/>
        <dsp:cNvSpPr/>
      </dsp:nvSpPr>
      <dsp:spPr>
        <a:xfrm rot="16200000">
          <a:off x="1611709" y="-1611709"/>
          <a:ext cx="2262981" cy="54864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наличие достаточных финансовых ресурсов для инвестиций в НТП</a:t>
          </a:r>
          <a:r>
            <a:rPr lang="ru-RU" sz="2500" kern="1200" dirty="0" smtClean="0"/>
            <a:t>;</a:t>
          </a:r>
          <a:endParaRPr lang="ru-RU" sz="2500" kern="1200" dirty="0"/>
        </a:p>
      </dsp:txBody>
      <dsp:txXfrm rot="16200000">
        <a:off x="1894581" y="-1894581"/>
        <a:ext cx="1697236" cy="5486400"/>
      </dsp:txXfrm>
    </dsp:sp>
    <dsp:sp modelId="{C0A62F92-FBB9-4B5E-8698-858CF8128FD6}">
      <dsp:nvSpPr>
        <dsp:cNvPr id="0" name=""/>
        <dsp:cNvSpPr/>
      </dsp:nvSpPr>
      <dsp:spPr>
        <a:xfrm>
          <a:off x="5486400" y="0"/>
          <a:ext cx="5486400" cy="226298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получение монопольной прибыли за счет более высоких цен является стимулом инновационной деятельности;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86400" y="0"/>
        <a:ext cx="5486400" cy="1697236"/>
      </dsp:txXfrm>
    </dsp:sp>
    <dsp:sp modelId="{3606533B-5093-44D0-83CA-F11EBB6B5725}">
      <dsp:nvSpPr>
        <dsp:cNvPr id="0" name=""/>
        <dsp:cNvSpPr/>
      </dsp:nvSpPr>
      <dsp:spPr>
        <a:xfrm rot="10800000">
          <a:off x="0" y="2262981"/>
          <a:ext cx="5486400" cy="226298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монополия стимулирует конкуренцию</a:t>
          </a:r>
          <a:r>
            <a:rPr lang="ru-RU" sz="2500" kern="1200" dirty="0" smtClean="0"/>
            <a:t>;</a:t>
          </a:r>
          <a:endParaRPr lang="ru-RU" sz="2500" kern="1200" dirty="0"/>
        </a:p>
      </dsp:txBody>
      <dsp:txXfrm rot="10800000">
        <a:off x="0" y="2828726"/>
        <a:ext cx="5486400" cy="1697236"/>
      </dsp:txXfrm>
    </dsp:sp>
    <dsp:sp modelId="{A5EBE91E-2472-4D59-96D6-39D85262BA95}">
      <dsp:nvSpPr>
        <dsp:cNvPr id="0" name=""/>
        <dsp:cNvSpPr/>
      </dsp:nvSpPr>
      <dsp:spPr>
        <a:xfrm rot="5400000">
          <a:off x="7053449" y="651272"/>
          <a:ext cx="2262981" cy="54864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монополия способствует снижению издержек и реализации эффекта масштаба</a:t>
          </a:r>
          <a:r>
            <a:rPr lang="ru-RU" sz="2500" kern="1200" dirty="0" smtClean="0"/>
            <a:t>;</a:t>
          </a:r>
          <a:endParaRPr lang="ru-RU" sz="2500" kern="1200" dirty="0"/>
        </a:p>
      </dsp:txBody>
      <dsp:txXfrm rot="5400000">
        <a:off x="7336322" y="934144"/>
        <a:ext cx="1697236" cy="5486400"/>
      </dsp:txXfrm>
    </dsp:sp>
    <dsp:sp modelId="{46189878-1705-4704-826C-CD0822AB62AE}">
      <dsp:nvSpPr>
        <dsp:cNvPr id="0" name=""/>
        <dsp:cNvSpPr/>
      </dsp:nvSpPr>
      <dsp:spPr>
        <a:xfrm>
          <a:off x="3840480" y="1697236"/>
          <a:ext cx="3291840" cy="1131490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Преимущества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40480" y="1697236"/>
        <a:ext cx="3291840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BDA6D-DC69-4DCE-BAF7-6763517D3376}" type="datetimeFigureOut">
              <a:rPr lang="ru-RU" smtClean="0"/>
              <a:pPr/>
              <a:t>11.09.2020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77E94-A6AB-4E02-8E43-E89F9CF4757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F6C43-988E-4257-9A1C-C162EF036D58}" type="datetimeFigureOut">
              <a:rPr lang="ru-RU" smtClean="0"/>
              <a:pPr/>
              <a:t>11.09.2020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</a:t>
            </a:r>
            <a:r>
              <a:rPr lang="ru-RU" dirty="0" smtClean="0"/>
              <a:t>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491D0-8E1B-49C7-849B-A28568D9449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ru-RU" smtClean="0"/>
              <a:pPr/>
              <a:t>11.09.2020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ru-RU" smtClean="0"/>
              <a:pPr/>
              <a:t>11.09.2020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ru-RU" smtClean="0"/>
              <a:pPr/>
              <a:t>11.09.2020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ru-RU" smtClean="0"/>
              <a:pPr/>
              <a:t>11.09.2020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ru-RU" smtClean="0"/>
              <a:pPr/>
              <a:t>11.09.2020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ru-RU" smtClean="0"/>
              <a:pPr/>
              <a:t>11.09.2020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ru-RU" smtClean="0"/>
              <a:pPr/>
              <a:t>11.09.2020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ru-RU" smtClean="0"/>
              <a:pPr/>
              <a:t>11.09.2020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ru-RU" smtClean="0"/>
              <a:pPr/>
              <a:t>11.09.2020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ru-RU" smtClean="0"/>
              <a:pPr/>
              <a:t>11.09.2020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ru-RU" smtClean="0"/>
              <a:pPr/>
              <a:t>11.09.2020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FE9AC-F15C-4FA0-A6F1-298829FA691D}" type="datetimeFigureOut">
              <a:rPr lang="ru-RU" smtClean="0"/>
              <a:pPr/>
              <a:t>11.09.2020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ru-RU" b="1" dirty="0" smtClean="0"/>
              <a:t>Тема </a:t>
            </a:r>
            <a:r>
              <a:rPr lang="ru-RU" b="1" dirty="0"/>
              <a:t>11. Монополия</a:t>
            </a:r>
            <a:r>
              <a:rPr lang="ru-RU" dirty="0"/>
              <a:t/>
            </a:r>
            <a:br>
              <a:rPr lang="ru-RU" dirty="0"/>
            </a:br>
            <a:endParaRPr lang="ru-RU" sz="6000" b="1" i="0" dirty="0">
              <a:solidFill>
                <a:srgbClr val="3C4743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011" y="466343"/>
            <a:ext cx="11443063" cy="136211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Экономические последствия монополии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43" y="466343"/>
            <a:ext cx="11996056" cy="1336331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Антимонопольная деятельность государства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2256064"/>
            <a:ext cx="9628632" cy="398621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Антимонопольная деятельность государства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непрерывная, целенаправленная работа соответствующих государственных структур не столько по ограничению монополистической эксплуатации рынков, сколько по ликвидации самих экономических и других условий, порождающих те или иные монополии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антимонопольной деятельности государства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обеспечение лучших условий для работы рыночного механизма, повышения общего конкурентного тонуса всей экономики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634" y="466343"/>
            <a:ext cx="11852366" cy="133633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Антимонопольная политика государства, содержание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2573382"/>
            <a:ext cx="12191999" cy="41147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Содержание: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запрет на ограничение самостоятельности предприятий и предпринимателей в области производства и реализации товаров и услуг;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запрет на установление исключительных условий для деятельности отдельных хозяйствующих субъектов;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отмена монополистических соглашений;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запрет конкурирующим фирмам договариваться о ценах;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контроль на рынке ценных бумаг за приобретением акций конкурирующих фирм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запрет действий, относящихся к недобросовестной конкуренции;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разделение компаний-монополистов;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стимулирование развития малого и среднего бизнеса;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контроль над процессами создания, реорганизации и ликвидации хозяйствующих субъектов;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1785256"/>
            <a:ext cx="12161520" cy="997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Антимонопольная политика государства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– </a:t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это его деятельность, направленная, во 1-х, на ограничение влияния на экономические процессы существующих монополий, во 2-х, на недопущение появления в экономике страны новых монополий;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Демонополизация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3223" y="2086246"/>
            <a:ext cx="9628632" cy="398621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Демонополизация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государственная политика борьбы со сверхмонополизмом;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принципы политики демонополизации: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зоны естественного монополизма и разработка методов его регулирования;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Всемерное укрепление рыночных структур, поскольку, чем эффективнее работает механизм рынка, тем слабее монополизм;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Синхронизация (одновременное осуществление) процесса демонополизации и реформы управления экономикой;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Понятие и основные черты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6205" y="2011682"/>
            <a:ext cx="10685417" cy="4598126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Монополия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рыночная структура, при которой рынок обслуживается одним продавцом, реализующим товар при полном отсутствии близких заменителей.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Основные черты: </a:t>
            </a:r>
          </a:p>
          <a:p>
            <a:pPr>
              <a:lnSpc>
                <a:spcPct val="80000"/>
              </a:lnSpc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Выпуск товаров всей отраслью контролируется лишь одним продавцом этого товара (который называется монополистом); </a:t>
            </a:r>
          </a:p>
          <a:p>
            <a:pPr>
              <a:lnSpc>
                <a:spcPct val="80000"/>
              </a:lnSpc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Производимый фирмой-монополистом товар является особым в своем роде и не имеет близких, родственных заменителей; </a:t>
            </a:r>
          </a:p>
          <a:p>
            <a:pPr>
              <a:lnSpc>
                <a:spcPct val="80000"/>
              </a:lnSpc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Фирма-монополист в состоянии самостоятельно в определенных пределах менять цену реализуемого товара в любом направлении; </a:t>
            </a:r>
          </a:p>
          <a:p>
            <a:pPr>
              <a:lnSpc>
                <a:spcPct val="80000"/>
              </a:lnSpc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Монополия полностью закрыта для входа в отрасль новых фирм; </a:t>
            </a:r>
          </a:p>
          <a:p>
            <a:pPr>
              <a:lnSpc>
                <a:spcPct val="80000"/>
              </a:lnSpc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Отсутствие свободного доступа для получения экономической информации;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ru-RU" sz="6000" b="1" i="0" dirty="0" smtClean="0">
                <a:solidFill>
                  <a:srgbClr val="E5E6DA"/>
                </a:solidFill>
                <a:latin typeface="Times New Roman" pitchFamily="18" charset="0"/>
                <a:cs typeface="Times New Roman" pitchFamily="18" charset="0"/>
              </a:rPr>
              <a:t>Виды монополий</a:t>
            </a:r>
            <a:endParaRPr lang="ru-RU" sz="6000" b="1" i="0" dirty="0">
              <a:solidFill>
                <a:srgbClr val="E5E6D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 descr="Трапециевидный список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39785150"/>
              </p:ext>
            </p:extLst>
          </p:nvPr>
        </p:nvGraphicFramePr>
        <p:xfrm>
          <a:off x="1240971" y="2050870"/>
          <a:ext cx="9916523" cy="4126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2496992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Типы монополий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5658" y="2286002"/>
            <a:ext cx="9418319" cy="3788227"/>
          </a:xfrm>
        </p:spPr>
        <p:txBody>
          <a:bodyPr numCol="1">
            <a:normAutofit/>
          </a:bodyPr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Собственно монополия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наличие на каком-либо конкретном рынке единоличного производителя-продавца; </a:t>
            </a: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Олигополия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рынок небольшого числа производителей-продавцов, как правило, однородного товара; </a:t>
            </a: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Монопсония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рынок единоличного покупателя-потребителя какого-либо конкретного товара; </a:t>
            </a: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Двусторонняя монополия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рынок единоличного продавца и единоличного покупателя;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Формы монополий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0160" y="2190749"/>
            <a:ext cx="9628632" cy="417086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Монополии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связанные исключительно с процессом концентрации производства; </a:t>
            </a:r>
          </a:p>
          <a:p>
            <a:pPr>
              <a:lnSpc>
                <a:spcPct val="90000"/>
              </a:lnSpc>
              <a:defRPr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Технологические олигополии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– крупные предприятия (объединения), где сама технология требует достаточно высокого уровня концентрации производства; </a:t>
            </a:r>
          </a:p>
          <a:p>
            <a:pPr>
              <a:lnSpc>
                <a:spcPct val="90000"/>
              </a:lnSpc>
              <a:defRPr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Монополии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основанные на дифференциации продукции; </a:t>
            </a:r>
          </a:p>
          <a:p>
            <a:pPr>
              <a:lnSpc>
                <a:spcPct val="90000"/>
              </a:lnSpc>
              <a:defRPr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Монополии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связанные с лидерством в научно-техническом прогрессе (НТП); </a:t>
            </a:r>
          </a:p>
          <a:p>
            <a:pPr>
              <a:lnSpc>
                <a:spcPct val="90000"/>
              </a:lnSpc>
              <a:defRPr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Обширная зона государственной естественной монополии; </a:t>
            </a:r>
          </a:p>
          <a:p>
            <a:pPr>
              <a:lnSpc>
                <a:spcPct val="90000"/>
              </a:lnSpc>
              <a:defRPr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Тотальное (всеобщее) господство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командно-административной системы и практически полное огосударствление хозяйственной жизни общества;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Монопольная цена, виды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09006" y="2063932"/>
            <a:ext cx="5534732" cy="43499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Монопольная цена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цена, которая устойчиво отклоняется от ее возможного уровня на конкурентном рынке и устанавливается доминирующим на рынке хозяйствующим субъектом или вступившими в сговор предприятиями в целях реализации своих экономических интересов за счет злоупотребления монопольной властью;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5786846" y="2168434"/>
          <a:ext cx="6244046" cy="4013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6" y="444137"/>
            <a:ext cx="12022183" cy="142385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Понятия видов монопольных цен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Монопольно высокая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цена, которая устанавливается с целью получения сверхприбыли и (или) компенсации необоснованных затрат за счет ущемления экономических интересов других предприятий или граждан;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Монопольно низкая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цена, которая при устойчивом спросе за счет преднамеренного снижения доходов (прибыли) в краткосрочном периоде затрудняет доступ на рынок другим предприятиям и, тем самым, ограничивает конкуренцию на рынке определенного товара;</a:t>
            </a:r>
          </a:p>
          <a:p>
            <a:pPr lvl="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Монопсонически низкая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ценой является цена, устанавливаемая предприятием, доминирующим на рынке определенного товара в качестве покупателя, в целях получения сверхприбыли и (или) компенсации необоснованных затрат за счет поставщика;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Монопольная власть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382" y="2063932"/>
            <a:ext cx="11730446" cy="5003074"/>
          </a:xfrm>
        </p:spPr>
        <p:txBody>
          <a:bodyPr>
            <a:normAutofit fontScale="32500" lnSpcReduction="20000"/>
          </a:bodyPr>
          <a:lstStyle/>
          <a:p>
            <a:r>
              <a:rPr lang="ru-RU" sz="6800" b="1" dirty="0" smtClean="0">
                <a:latin typeface="Times New Roman" pitchFamily="18" charset="0"/>
                <a:cs typeface="Times New Roman" pitchFamily="18" charset="0"/>
              </a:rPr>
              <a:t>Монопольная власть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 заключается в возможности устанавливать цену выше предельных издержек, и величина, на которую цена превышает предельные издержки;</a:t>
            </a:r>
          </a:p>
          <a:p>
            <a:pPr>
              <a:defRPr/>
            </a:pP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6800" u="sng" dirty="0" smtClean="0">
                <a:latin typeface="Times New Roman" pitchFamily="18" charset="0"/>
                <a:cs typeface="Times New Roman" pitchFamily="18" charset="0"/>
              </a:rPr>
              <a:t>менее эластичен 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спрос для фирмы, тем </a:t>
            </a:r>
            <a:r>
              <a:rPr lang="ru-RU" sz="6800" u="sng" dirty="0" smtClean="0">
                <a:latin typeface="Times New Roman" pitchFamily="18" charset="0"/>
                <a:cs typeface="Times New Roman" pitchFamily="18" charset="0"/>
              </a:rPr>
              <a:t>большей монопольной властью обладает фирма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  <a:defRPr/>
            </a:pPr>
            <a:r>
              <a:rPr lang="ru-RU" sz="6800" b="1" dirty="0" smtClean="0">
                <a:latin typeface="Times New Roman" pitchFamily="18" charset="0"/>
                <a:cs typeface="Times New Roman" pitchFamily="18" charset="0"/>
              </a:rPr>
              <a:t>Факторы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, определяющие эластичность спроса для фирмы:</a:t>
            </a:r>
          </a:p>
          <a:p>
            <a:pPr>
              <a:defRPr/>
            </a:pPr>
            <a:r>
              <a:rPr lang="ru-RU" sz="6800" b="1" dirty="0" smtClean="0">
                <a:latin typeface="Times New Roman" pitchFamily="18" charset="0"/>
                <a:cs typeface="Times New Roman" pitchFamily="18" charset="0"/>
              </a:rPr>
              <a:t>Эластичность рыночного спроса 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(собственный спрос фирмы будет, по крайней мере, столь же эластичен, как и рыночный спрос);</a:t>
            </a:r>
          </a:p>
          <a:p>
            <a:pPr>
              <a:defRPr/>
            </a:pPr>
            <a:r>
              <a:rPr lang="ru-RU" sz="6800" b="1" dirty="0" smtClean="0">
                <a:latin typeface="Times New Roman" pitchFamily="18" charset="0"/>
                <a:cs typeface="Times New Roman" pitchFamily="18" charset="0"/>
              </a:rPr>
              <a:t>Число фирм на рынке 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(если на рынке много фирм, то маловероятно, что одна из них может повлиять на цену);</a:t>
            </a:r>
          </a:p>
          <a:p>
            <a:pPr>
              <a:defRPr/>
            </a:pPr>
            <a:r>
              <a:rPr lang="ru-RU" sz="6800" b="1" dirty="0" smtClean="0">
                <a:latin typeface="Times New Roman" pitchFamily="18" charset="0"/>
                <a:cs typeface="Times New Roman" pitchFamily="18" charset="0"/>
              </a:rPr>
              <a:t>Взаимодействие между фирмами </a:t>
            </a: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(даже если на рынке имеются лишь 2 или 3 фирмы, ни одна из них не сможет увеличить цену во много раз, если соперничество между ними носит агрессивный характер, когда каждая фирма старается захватить львиную долю рынка);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114" y="453280"/>
            <a:ext cx="11821886" cy="133633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Экономические последствия монополии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6F0C7C-95CD-4157-B59F-1693F8160B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812</Words>
  <Application>Microsoft Office PowerPoint</Application>
  <PresentationFormat>Произвольный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 11. Монополия </vt:lpstr>
      <vt:lpstr>Понятие и основные черты</vt:lpstr>
      <vt:lpstr>Виды монополий</vt:lpstr>
      <vt:lpstr>Типы монополий</vt:lpstr>
      <vt:lpstr>Формы монополий</vt:lpstr>
      <vt:lpstr>Монопольная цена, виды </vt:lpstr>
      <vt:lpstr>Понятия видов монопольных цен</vt:lpstr>
      <vt:lpstr>Монопольная власть</vt:lpstr>
      <vt:lpstr>Экономические последствия монополии</vt:lpstr>
      <vt:lpstr>Экономические последствия монополии</vt:lpstr>
      <vt:lpstr>Антимонопольная деятельность государства </vt:lpstr>
      <vt:lpstr>Антимонопольная политика государства, содержание</vt:lpstr>
      <vt:lpstr>Демонополизация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УчебныеПрезентации.рф</cp:keywords>
  <cp:lastModifiedBy/>
  <cp:revision>1</cp:revision>
  <dcterms:created xsi:type="dcterms:W3CDTF">2015-10-28T11:13:39Z</dcterms:created>
  <dcterms:modified xsi:type="dcterms:W3CDTF">2020-09-11T10:42:51Z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TC034629029991</vt:lpwstr>
  </property>
</Properties>
</file>