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580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59D024B-584A-4BEA-8C0B-F251ADA386ED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6398D14-3E13-492C-B732-3259284D30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8794" y="1285860"/>
            <a:ext cx="600395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smtClean="0"/>
              <a:t>Тема </a:t>
            </a:r>
            <a:r>
              <a:rPr lang="ru-RU" sz="3200" b="1" smtClean="0"/>
              <a:t>9</a:t>
            </a:r>
            <a:endParaRPr lang="ru-RU" sz="3200" b="1" dirty="0" smtClean="0"/>
          </a:p>
          <a:p>
            <a:pPr algn="ctr"/>
            <a:endParaRPr lang="ru-RU" sz="3200" b="1" dirty="0" smtClean="0"/>
          </a:p>
          <a:p>
            <a:pPr algn="ctr"/>
            <a:r>
              <a:rPr lang="ru-RU" sz="3200" b="1" dirty="0" smtClean="0"/>
              <a:t> Общие характеристики макро- </a:t>
            </a:r>
          </a:p>
          <a:p>
            <a:pPr algn="ctr"/>
            <a:r>
              <a:rPr lang="ru-RU" sz="3200" b="1" dirty="0" smtClean="0"/>
              <a:t>и национальной экономики 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428604"/>
            <a:ext cx="703750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ЧЕТЫРЕХСЕКТОРНАЯ МОДЕЛЬ НАЦИОНАЛЬНОЙ ЭКОНОМИКИ </a:t>
            </a:r>
          </a:p>
          <a:p>
            <a:pPr algn="ctr"/>
            <a:r>
              <a:rPr lang="ru-RU" b="1" dirty="0" smtClean="0"/>
              <a:t> (УПРОЩЕННАЯ)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9" y="1397000"/>
          <a:ext cx="8429682" cy="4077337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809894"/>
                <a:gridCol w="2809894"/>
                <a:gridCol w="2809894"/>
              </a:tblGrid>
              <a:tr h="6635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Сектор национальной экономики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Цель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Интересы</a:t>
                      </a:r>
                      <a:r>
                        <a:rPr lang="ru-RU" sz="2000" baseline="0" dirty="0" smtClean="0"/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635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1. Государственный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Власть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Интересы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большинства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635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2. Коммерческий (частный)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Прибыль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Частные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635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3.</a:t>
                      </a:r>
                      <a:r>
                        <a:rPr lang="ru-RU" sz="2000" baseline="0" dirty="0" smtClean="0"/>
                        <a:t> Некоммерческий (НКО)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Удовлетворение потребностей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общества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Общие,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а также наиболее нуждающихся социальных слоев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635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4. Бытовой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Удовлетворение личных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потребностей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Частные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14290"/>
            <a:ext cx="842339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ОТРАСЛЕВАЯ СТРУКТУРА НАЦИОНАЛЬНОЙ ЭКОНОМИКИ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143240" y="1000108"/>
            <a:ext cx="3212033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Национальная экономика 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01812" y="2071678"/>
            <a:ext cx="2958310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Отрасли материального</a:t>
            </a:r>
          </a:p>
          <a:p>
            <a:pPr algn="ctr"/>
            <a:r>
              <a:rPr lang="ru-RU" sz="2000" b="1" dirty="0" smtClean="0"/>
              <a:t> производства  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099822" y="2071678"/>
            <a:ext cx="3230821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Отрасли нематериального</a:t>
            </a:r>
          </a:p>
          <a:p>
            <a:pPr algn="ctr"/>
            <a:r>
              <a:rPr lang="ru-RU" sz="2000" b="1" dirty="0" smtClean="0"/>
              <a:t> производства  </a:t>
            </a:r>
            <a:endParaRPr lang="ru-RU" sz="2000" b="1" dirty="0"/>
          </a:p>
        </p:txBody>
      </p:sp>
      <p:cxnSp>
        <p:nvCxnSpPr>
          <p:cNvPr id="8" name="Прямая со стрелкой 7"/>
          <p:cNvCxnSpPr>
            <a:stCxn id="3" idx="2"/>
            <a:endCxn id="5" idx="0"/>
          </p:cNvCxnSpPr>
          <p:nvPr/>
        </p:nvCxnSpPr>
        <p:spPr>
          <a:xfrm rot="5400000">
            <a:off x="3229382" y="551803"/>
            <a:ext cx="671460" cy="2368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3" idx="2"/>
            <a:endCxn id="6" idx="0"/>
          </p:cNvCxnSpPr>
          <p:nvPr/>
        </p:nvCxnSpPr>
        <p:spPr>
          <a:xfrm rot="16200000" flipH="1">
            <a:off x="5396515" y="752960"/>
            <a:ext cx="671460" cy="19659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915539" y="1571612"/>
            <a:ext cx="1374094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ОТРАСЛИ </a:t>
            </a:r>
            <a:endParaRPr lang="ru-R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9860" y="3214686"/>
            <a:ext cx="1909946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Производство </a:t>
            </a:r>
          </a:p>
          <a:p>
            <a:pPr algn="ctr"/>
            <a:r>
              <a:rPr lang="ru-RU" sz="2000" b="1" dirty="0" smtClean="0"/>
              <a:t>материальных </a:t>
            </a:r>
          </a:p>
          <a:p>
            <a:pPr algn="ctr"/>
            <a:r>
              <a:rPr lang="ru-RU" sz="2000" b="1" dirty="0" smtClean="0"/>
              <a:t>благ</a:t>
            </a:r>
            <a:endParaRPr lang="ru-RU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457314" y="3214686"/>
            <a:ext cx="1909946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Производство </a:t>
            </a:r>
          </a:p>
          <a:p>
            <a:pPr algn="ctr"/>
            <a:r>
              <a:rPr lang="ru-RU" sz="2000" b="1" dirty="0" smtClean="0"/>
              <a:t>материальных </a:t>
            </a:r>
          </a:p>
          <a:p>
            <a:pPr algn="ctr"/>
            <a:r>
              <a:rPr lang="ru-RU" sz="2000" b="1" dirty="0" smtClean="0"/>
              <a:t>услуг </a:t>
            </a: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941076" y="3214686"/>
            <a:ext cx="2182457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Производство </a:t>
            </a:r>
          </a:p>
          <a:p>
            <a:pPr algn="ctr"/>
            <a:r>
              <a:rPr lang="ru-RU" sz="2000" b="1" dirty="0" smtClean="0"/>
              <a:t>нематериальных </a:t>
            </a:r>
          </a:p>
          <a:p>
            <a:pPr algn="ctr"/>
            <a:r>
              <a:rPr lang="ru-RU" sz="2000" b="1" dirty="0" smtClean="0"/>
              <a:t>благ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726498" y="3214686"/>
            <a:ext cx="2182457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Производство </a:t>
            </a:r>
          </a:p>
          <a:p>
            <a:pPr algn="ctr"/>
            <a:r>
              <a:rPr lang="ru-RU" sz="2000" b="1" dirty="0" smtClean="0"/>
              <a:t>нематериальных </a:t>
            </a:r>
          </a:p>
          <a:p>
            <a:pPr algn="ctr"/>
            <a:r>
              <a:rPr lang="ru-RU" sz="2000" b="1" dirty="0" smtClean="0"/>
              <a:t>услуг</a:t>
            </a:r>
            <a:endParaRPr lang="ru-RU" sz="2000" b="1" dirty="0"/>
          </a:p>
        </p:txBody>
      </p:sp>
      <p:cxnSp>
        <p:nvCxnSpPr>
          <p:cNvPr id="18" name="Прямая со стрелкой 17"/>
          <p:cNvCxnSpPr>
            <a:stCxn id="5" idx="2"/>
            <a:endCxn id="13" idx="0"/>
          </p:cNvCxnSpPr>
          <p:nvPr/>
        </p:nvCxnSpPr>
        <p:spPr>
          <a:xfrm rot="5400000">
            <a:off x="1500339" y="2334058"/>
            <a:ext cx="435122" cy="13261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2"/>
            <a:endCxn id="14" idx="0"/>
          </p:cNvCxnSpPr>
          <p:nvPr/>
        </p:nvCxnSpPr>
        <p:spPr>
          <a:xfrm rot="16200000" flipH="1">
            <a:off x="2679066" y="2481465"/>
            <a:ext cx="435122" cy="1031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2"/>
            <a:endCxn id="15" idx="0"/>
          </p:cNvCxnSpPr>
          <p:nvPr/>
        </p:nvCxnSpPr>
        <p:spPr>
          <a:xfrm rot="16200000" flipH="1">
            <a:off x="7156208" y="2338589"/>
            <a:ext cx="435122" cy="1317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6" idx="2"/>
            <a:endCxn id="16" idx="0"/>
          </p:cNvCxnSpPr>
          <p:nvPr/>
        </p:nvCxnSpPr>
        <p:spPr>
          <a:xfrm rot="5400000">
            <a:off x="6048919" y="2548372"/>
            <a:ext cx="435122" cy="897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09635" y="4786322"/>
            <a:ext cx="1587294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Сфера услуг</a:t>
            </a:r>
            <a:endParaRPr lang="ru-RU" sz="2000" b="1" dirty="0"/>
          </a:p>
        </p:txBody>
      </p:sp>
      <p:cxnSp>
        <p:nvCxnSpPr>
          <p:cNvPr id="31" name="Прямая со стрелкой 30"/>
          <p:cNvCxnSpPr>
            <a:stCxn id="16" idx="2"/>
            <a:endCxn id="29" idx="0"/>
          </p:cNvCxnSpPr>
          <p:nvPr/>
        </p:nvCxnSpPr>
        <p:spPr>
          <a:xfrm rot="5400000">
            <a:off x="4932519" y="3901113"/>
            <a:ext cx="555973" cy="12144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4" idx="2"/>
            <a:endCxn id="29" idx="0"/>
          </p:cNvCxnSpPr>
          <p:nvPr/>
        </p:nvCxnSpPr>
        <p:spPr>
          <a:xfrm rot="16200000" flipH="1">
            <a:off x="3729798" y="3912837"/>
            <a:ext cx="555973" cy="11909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315" y="214290"/>
            <a:ext cx="698838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ЦЕЛИ МАКРОЭКОНОМИЧЕСКОЙ ПОЛИТИКИ НА УРОВНЕ </a:t>
            </a:r>
          </a:p>
          <a:p>
            <a:pPr algn="ctr"/>
            <a:r>
              <a:rPr lang="ru-RU" sz="2000" b="1" dirty="0" smtClean="0"/>
              <a:t>СОВРЕМЕННОЙ НАЦИОНАЛЬНОЙ ЭКОНОМИКИ 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4348" y="1214422"/>
            <a:ext cx="8143932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Высокий уровень и достаточные темпы роста объема производства. Это основной показатель, характеризующий способность экономики страны производить и быстро наращивать выпуск прибыльных товаров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214282" y="1500174"/>
            <a:ext cx="35719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14348" y="2357430"/>
            <a:ext cx="814393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Высокий уровень занятости и низкая вынужденная безработица на уровне естественной нормы. 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14348" y="3286124"/>
            <a:ext cx="8143932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Относительно стабильный уровень цен на свободном рынке, поддержание которого обусловливает уровень инфляции, близкий к нулю. Общий показатель – индекс потребительских цен, равный соотношению цен в текущем и базисном периодах.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14348" y="4714884"/>
            <a:ext cx="814393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Внешний баланс, который предполагает экспортное и импортное равновесие, а также стабилизацию обменного курса национальной денежной единицы. </a:t>
            </a:r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214282" y="2571744"/>
            <a:ext cx="35719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214282" y="3714752"/>
            <a:ext cx="35719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214282" y="4857760"/>
            <a:ext cx="35719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214290"/>
            <a:ext cx="6738191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ИНСТРУМЕНТЫ МАКРОЭКОНОМИЧЕСКОЙ ПОЛИТИКИ 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14414" y="1142984"/>
            <a:ext cx="475303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Бюджетно-налоговая (фискальная) политика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14415" y="1785926"/>
            <a:ext cx="7715304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Денежная политика – контроль над денежным предложением с помощью ставки процента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2714620"/>
            <a:ext cx="771530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Политика регулирования доходов (политика «зарплата-цена», которая проводится в рамках от свободного установления заработной платы до установленного законом контроля.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14415" y="3929066"/>
            <a:ext cx="7715304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Внешнеэкономическая политика:</a:t>
            </a:r>
          </a:p>
          <a:p>
            <a:pPr>
              <a:buFontTx/>
              <a:buChar char="-"/>
            </a:pPr>
            <a:r>
              <a:rPr lang="ru-RU" dirty="0" smtClean="0"/>
              <a:t>Управление обменным курсом;</a:t>
            </a:r>
          </a:p>
          <a:p>
            <a:pPr>
              <a:buFontTx/>
              <a:buChar char="-"/>
            </a:pPr>
            <a:r>
              <a:rPr lang="ru-RU" dirty="0" smtClean="0"/>
              <a:t> утверждение контроля над внешней торговлей; </a:t>
            </a:r>
          </a:p>
          <a:p>
            <a:pPr>
              <a:buFontTx/>
              <a:buChar char="-"/>
            </a:pPr>
            <a:r>
              <a:rPr lang="ru-RU" dirty="0" smtClean="0"/>
              <a:t> тарифы и субсидии;</a:t>
            </a:r>
          </a:p>
          <a:p>
            <a:pPr>
              <a:buFontTx/>
              <a:buChar char="-"/>
            </a:pPr>
            <a:r>
              <a:rPr lang="ru-RU" dirty="0" smtClean="0"/>
              <a:t> возможное стимулирование безработицы с целью стабилизации внешней торговли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642910" y="1285860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642910" y="1857364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642910" y="2786058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642910" y="4071942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64845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ТИПЫ ХОЗЯЙСТВЕННЫХ СУБЪЕКТОВ В НАЦИОНАЛЬНОЙ ЭКОНОМИКЕ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857232"/>
            <a:ext cx="8572560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1. Домашние хозяйства </a:t>
            </a:r>
            <a:r>
              <a:rPr lang="ru-RU" sz="2000" dirty="0" smtClean="0"/>
              <a:t>– семья или отдельный человек. Являются собственниками ресурсов, которые используются в хозяйственной деятельности фирм ради получения дохода. Главная цель домашнего хозяйства – максимальная величина потребления товаров и при возможности частичное сбережение ради будущих дополнительных доходов.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2928934"/>
            <a:ext cx="8572560" cy="16312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2. Фирмы – </a:t>
            </a:r>
            <a:r>
              <a:rPr lang="ru-RU" sz="2000" dirty="0" smtClean="0"/>
              <a:t>организации, которые покупают ресурсы для производства товаров и их реализации потребителям. Цель их деятельности – максимизация прибыли как разницы между доходами и расходами. Прибыль используется для совершенствования  и увеличения производства, а также сбережений. 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4643446"/>
            <a:ext cx="8572560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3. Государство </a:t>
            </a:r>
            <a:r>
              <a:rPr lang="ru-RU" sz="2000" dirty="0" smtClean="0"/>
              <a:t>– все правительственные учреждения и центральный банк страны. Цель их деятельности – обеспечение стабильного развития национальной экономики в целом. </a:t>
            </a:r>
            <a:endParaRPr lang="ru-RU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42852"/>
            <a:ext cx="7406836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400" b="1" dirty="0" smtClean="0"/>
              <a:t>Рыночные структуры функционирования субъектов </a:t>
            </a:r>
          </a:p>
          <a:p>
            <a:pPr algn="ctr"/>
            <a:r>
              <a:rPr lang="ru-RU" sz="2400" b="1" dirty="0" smtClean="0"/>
              <a:t> национальной экономики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643043" y="1357298"/>
            <a:ext cx="7215238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Рынок ресурсов  </a:t>
            </a:r>
            <a:r>
              <a:rPr lang="ru-RU" sz="2000" dirty="0" smtClean="0"/>
              <a:t>- выполняет посредническую функцию при продаже домашними хозяйствами ресурсов фирмам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643042" y="2285992"/>
            <a:ext cx="7215238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Рынок товаров </a:t>
            </a:r>
            <a:r>
              <a:rPr lang="ru-RU" sz="2000" dirty="0" smtClean="0"/>
              <a:t> - все торговые структуры, где домашние хозяйства могут приобрести товары, произведенные фирмами  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643042" y="3214686"/>
            <a:ext cx="7215238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Денежный рынок </a:t>
            </a:r>
            <a:r>
              <a:rPr lang="ru-RU" sz="2000" dirty="0" smtClean="0"/>
              <a:t>– банковские структуры, принимающие у домашних хозяйств сбережения, фирмам предоставляющие инвестиционные кредиты, приобретающие у государства ценные бумаги</a:t>
            </a:r>
            <a:endParaRPr lang="ru-RU" sz="2000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857224" y="1428736"/>
            <a:ext cx="571504" cy="50006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857224" y="2428868"/>
            <a:ext cx="571504" cy="50006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857224" y="3643314"/>
            <a:ext cx="571504" cy="50006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4430" y="142852"/>
            <a:ext cx="8240974" cy="4308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200" b="1" dirty="0" smtClean="0"/>
              <a:t>ПРОСТЕЙШАЯ ЗАМКНУТАЯ МОДЕЛЬ ДОХОДОВ И РАСХОДОВ </a:t>
            </a:r>
            <a:endParaRPr lang="ru-RU" sz="2200" b="1" dirty="0"/>
          </a:p>
        </p:txBody>
      </p:sp>
      <p:grpSp>
        <p:nvGrpSpPr>
          <p:cNvPr id="66" name="Группа 65"/>
          <p:cNvGrpSpPr/>
          <p:nvPr/>
        </p:nvGrpSpPr>
        <p:grpSpPr>
          <a:xfrm>
            <a:off x="928662" y="785794"/>
            <a:ext cx="7500990" cy="2786082"/>
            <a:chOff x="428596" y="1071546"/>
            <a:chExt cx="8358246" cy="4572032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3357554" y="1071546"/>
              <a:ext cx="2500330" cy="1071570"/>
            </a:xfrm>
            <a:prstGeom prst="rect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Рынок ресурсов </a:t>
              </a:r>
              <a:endParaRPr lang="ru-RU" b="1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3428992" y="4572008"/>
              <a:ext cx="2500330" cy="1071570"/>
            </a:xfrm>
            <a:prstGeom prst="rect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Рынок продуктов </a:t>
              </a:r>
              <a:endParaRPr lang="ru-RU" b="1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286512" y="2571744"/>
              <a:ext cx="2500330" cy="1071570"/>
            </a:xfrm>
            <a:prstGeom prst="rect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Домашние </a:t>
              </a:r>
            </a:p>
            <a:p>
              <a:pPr algn="ctr"/>
              <a:r>
                <a:rPr lang="ru-RU" b="1" dirty="0" smtClean="0"/>
                <a:t>хозяйства </a:t>
              </a:r>
              <a:endParaRPr lang="ru-RU" b="1" dirty="0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28596" y="2571744"/>
              <a:ext cx="2500330" cy="1071570"/>
            </a:xfrm>
            <a:prstGeom prst="rect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Фирмы </a:t>
              </a:r>
              <a:endParaRPr lang="ru-RU" b="1" dirty="0"/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 rot="10800000">
              <a:off x="2214546" y="1857364"/>
              <a:ext cx="1143008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 rot="5400000">
              <a:off x="1856562" y="2214554"/>
              <a:ext cx="715174" cy="79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535753" y="1964521"/>
              <a:ext cx="121444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>
              <a:off x="1142976" y="1357298"/>
              <a:ext cx="2214578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5400000" flipH="1" flipV="1">
              <a:off x="6822297" y="2250273"/>
              <a:ext cx="64294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rot="10800000">
              <a:off x="5857884" y="1928802"/>
              <a:ext cx="1285884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5857884" y="1357298"/>
              <a:ext cx="228601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 rot="5400000">
              <a:off x="7537471" y="1963727"/>
              <a:ext cx="1214446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5400000">
              <a:off x="1607323" y="4250537"/>
              <a:ext cx="121444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/>
            <p:cNvCxnSpPr/>
            <p:nvPr/>
          </p:nvCxnSpPr>
          <p:spPr>
            <a:xfrm>
              <a:off x="2214546" y="4857760"/>
              <a:ext cx="1214446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10800000">
              <a:off x="1142976" y="5429264"/>
              <a:ext cx="228601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/>
            <p:nvPr/>
          </p:nvCxnSpPr>
          <p:spPr>
            <a:xfrm rot="5400000" flipH="1" flipV="1">
              <a:off x="250795" y="4536289"/>
              <a:ext cx="178595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5929322" y="4857760"/>
              <a:ext cx="121444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 rot="5400000" flipH="1" flipV="1">
              <a:off x="6537339" y="4250537"/>
              <a:ext cx="1213652" cy="79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 rot="5400000">
              <a:off x="7215206" y="4572008"/>
              <a:ext cx="1857388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 стрелкой 58"/>
            <p:cNvCxnSpPr/>
            <p:nvPr/>
          </p:nvCxnSpPr>
          <p:spPr>
            <a:xfrm rot="10800000">
              <a:off x="5929322" y="5500702"/>
              <a:ext cx="2214578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500034" y="3929066"/>
            <a:ext cx="807249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/>
              <a:t>Экономика носит замкнутый характер, так как доходы одних экономических  субъектов выступают как расходы других. Потоки «доходы–расходы» и  «ресурсы–продукция» осуществляются одновременно в противоположных направлениях и бесконечно повторяются. При закрытой модели национальной экономики суммарная величина продаж фирм равна суммарной величине доходов домашних хозяйств.</a:t>
            </a:r>
            <a:endParaRPr lang="ru-RU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214290"/>
            <a:ext cx="6050824" cy="4308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200" b="1" dirty="0" smtClean="0"/>
              <a:t>ОТКРЫТАЯ МОДЕЛЬ ДОХОДОВ И РАСХОДОВ </a:t>
            </a:r>
            <a:endParaRPr lang="ru-RU" sz="2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857232"/>
            <a:ext cx="7989775" cy="4727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42852"/>
            <a:ext cx="8072494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200" b="1" dirty="0" smtClean="0"/>
              <a:t>РАСШИФРОВКА ПОТОКОВ В ОТКРЫТОЙ  МОДЕЛИ</a:t>
            </a:r>
          </a:p>
          <a:p>
            <a:pPr algn="ctr"/>
            <a:r>
              <a:rPr lang="ru-RU" sz="2200" b="1" dirty="0" smtClean="0"/>
              <a:t> ДОХОДОВ И РАСХОДОВ </a:t>
            </a:r>
            <a:endParaRPr lang="ru-RU" sz="2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1285860"/>
            <a:ext cx="8072494" cy="44935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200" b="1" dirty="0" smtClean="0"/>
              <a:t>Внутренний круг </a:t>
            </a:r>
            <a:r>
              <a:rPr lang="ru-RU" sz="2200" dirty="0" smtClean="0"/>
              <a:t>стрелок показывает отношения купли-продажи товаров и ресурсов между домашними хозяйствами и фирмами:</a:t>
            </a:r>
          </a:p>
          <a:p>
            <a:pPr algn="just"/>
            <a:endParaRPr lang="ru-RU" sz="2200" dirty="0" smtClean="0"/>
          </a:p>
          <a:p>
            <a:pPr marL="457200" indent="-457200" algn="just">
              <a:buAutoNum type="arabicParenR"/>
            </a:pPr>
            <a:r>
              <a:rPr lang="ru-RU" sz="2200" dirty="0" smtClean="0"/>
              <a:t>продажа ресурсов домашними хозяйствами фирмам;</a:t>
            </a:r>
          </a:p>
          <a:p>
            <a:pPr marL="457200" indent="-457200" algn="just"/>
            <a:endParaRPr lang="ru-RU" sz="2200" dirty="0" smtClean="0"/>
          </a:p>
          <a:p>
            <a:pPr algn="just"/>
            <a:r>
              <a:rPr lang="ru-RU" sz="2200" dirty="0" smtClean="0"/>
              <a:t>2) покупка ресурсов фирмами у домашних хозяйств;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dirty="0" smtClean="0"/>
              <a:t>3) продажа потребительских товаров фирмами, домашним хозяйством;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dirty="0" smtClean="0"/>
              <a:t>4) покупка домашними хозяйствами потребительских товаров у</a:t>
            </a:r>
          </a:p>
          <a:p>
            <a:pPr algn="just"/>
            <a:r>
              <a:rPr lang="ru-RU" sz="2200" dirty="0" smtClean="0"/>
              <a:t>фирм.</a:t>
            </a:r>
            <a:endParaRPr lang="ru-RU" sz="22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7429520" y="6215082"/>
            <a:ext cx="92869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071546"/>
            <a:ext cx="8286808" cy="44935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200" b="1" dirty="0" smtClean="0"/>
              <a:t>Внешний круг стрелок </a:t>
            </a:r>
            <a:r>
              <a:rPr lang="ru-RU" sz="2200" dirty="0" smtClean="0"/>
              <a:t>иллюстрирует отношения обмена доходами и расходами между фирмами и домашними хозяйствами: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dirty="0" smtClean="0"/>
              <a:t>5) расходы фирм на покупку ресурсов у домашних хозяйств;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dirty="0" smtClean="0"/>
              <a:t>6) доходы домашних хозяйств от продажи ресурсов фирмам;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dirty="0" smtClean="0"/>
              <a:t>7) расходы домашних хозяйств на покупку потребительских товаров у фирм;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dirty="0" smtClean="0"/>
              <a:t>8) доходы фирм от продажи потребительских товаров у фирм.</a:t>
            </a:r>
          </a:p>
          <a:p>
            <a:pPr algn="just"/>
            <a:endParaRPr lang="ru-RU" sz="22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285728"/>
            <a:ext cx="6210675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/>
              <a:t>Макроэкономика может рассматриваться как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3108" y="1071546"/>
            <a:ext cx="6643734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Все народное хозяйство или национальное хозяйство страны, которое определяется  как совокупность всех отраслей и регионов страны, объединенных в единое целое разнообразными экономическими связями 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1214414" y="1428736"/>
            <a:ext cx="642942" cy="428628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143108" y="2714620"/>
            <a:ext cx="6643734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Наука, являющаяся составной частью экономической теории, изучающая хозяйственные процессы в рамках целой страны 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214414" y="2857496"/>
            <a:ext cx="642942" cy="428628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43108" y="3786190"/>
            <a:ext cx="664373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Инструментарий, с помощью которого анализируется взаимодействие экономических субъектов на уровне всего общества  </a:t>
            </a:r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1214414" y="4000504"/>
            <a:ext cx="642942" cy="428628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57166"/>
            <a:ext cx="8215370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Финансовые взаимоотношения между домашними хозяйствами и фирмами </a:t>
            </a:r>
            <a:r>
              <a:rPr lang="ru-RU" sz="2000" dirty="0" smtClean="0"/>
              <a:t>можно наблюдать на схеме: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9) сбережения домашних хозяйств в банковских вкладах;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10) инвестиции фирм, осуществляемые за счёт банковских кредитов.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2500306"/>
            <a:ext cx="8215370" cy="37856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Отношения между государством и другими субъектами </a:t>
            </a:r>
            <a:r>
              <a:rPr lang="ru-RU" sz="2000" dirty="0" smtClean="0"/>
              <a:t>показаны на схеме внутренними стрелками </a:t>
            </a:r>
            <a:r>
              <a:rPr lang="ru-RU" sz="2000" i="1" dirty="0" smtClean="0"/>
              <a:t>11–14:</a:t>
            </a:r>
          </a:p>
          <a:p>
            <a:pPr algn="just"/>
            <a:endParaRPr lang="ru-RU" sz="2000" i="1" dirty="0" smtClean="0"/>
          </a:p>
          <a:p>
            <a:pPr algn="just"/>
            <a:r>
              <a:rPr lang="ru-RU" sz="2000" dirty="0" smtClean="0"/>
              <a:t>11) налоговые поступления от фирм и домашних хозяйств государству;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12) государственные субсидии фирмам и государственные трансферты домашним хозяйствам;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13) покупка государством товаров у фирм (</a:t>
            </a:r>
            <a:r>
              <a:rPr lang="ru-RU" sz="2000" i="1" dirty="0" smtClean="0"/>
              <a:t>12 и 13 – расходы </a:t>
            </a:r>
            <a:r>
              <a:rPr lang="ru-RU" sz="2000" dirty="0" smtClean="0"/>
              <a:t>госбюджета);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14) займы государства на внутреннем финансовом рынке.</a:t>
            </a:r>
            <a:endParaRPr lang="ru-RU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42852"/>
            <a:ext cx="7429552" cy="3508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428860" y="214290"/>
            <a:ext cx="50921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КРУГООБОРОТ ДОХОДОВ И ПРОДУКТОВ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643314"/>
            <a:ext cx="8429684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Модель круговых потоков – это модель кругооборота доходов и расходов, товаров и ресурсов, из которой следует, что реальный и денежный потоки не имеют препятствий, если совокупные расходы домашних хозяйств, фирм, государства равны совокупному объёму производства. Модель круговых потоков принимает вид круговорота (кругооборота) доходов и продуктов, так как совокупные расходы ведут к росту производства и доходов; доходы создают основу расходов, которые возвращаются в виде доходов к собственникам экономических ресурсов и т.д.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7072362" cy="7694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200" dirty="0" smtClean="0"/>
              <a:t>Самостоятельной наукой макроэкономика становится в первой половине ХХ века. </a:t>
            </a:r>
            <a:endParaRPr lang="ru-RU" sz="22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71438" y="1214422"/>
            <a:ext cx="1643042" cy="1000132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Причины 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857357" y="1500174"/>
            <a:ext cx="6643734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Мировой экономический кризис  (Великая депрессия 30-х гг. ХХ века)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857356" y="2500306"/>
            <a:ext cx="6643734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Неспособность рыночной экономики устранять спад производства, рост безработицы , инфляцию 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857356" y="3500438"/>
            <a:ext cx="6643734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Уверенность ученых-экономистов в том, что макро- и микроэкономические процессы развиваются по одним законам</a:t>
            </a:r>
            <a:endParaRPr lang="ru-RU" sz="20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857752" y="4643446"/>
            <a:ext cx="928694" cy="642942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214678" y="5429264"/>
            <a:ext cx="441274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err="1" smtClean="0"/>
              <a:t>Кейнсианская</a:t>
            </a:r>
            <a:r>
              <a:rPr lang="ru-RU" sz="2000" b="1" dirty="0" smtClean="0"/>
              <a:t> экономическая школа 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0-tub-ru.yandex.net/i?id=0542e5ab261b66df03165838041b29ec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071546"/>
            <a:ext cx="2286016" cy="29507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5754" y="4214818"/>
            <a:ext cx="3088924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Джон </a:t>
            </a:r>
            <a:r>
              <a:rPr lang="ru-RU" sz="2400" dirty="0" err="1" smtClean="0"/>
              <a:t>Мейнард</a:t>
            </a:r>
            <a:r>
              <a:rPr lang="ru-RU" sz="2400" dirty="0" smtClean="0"/>
              <a:t> </a:t>
            </a:r>
            <a:r>
              <a:rPr lang="ru-RU" sz="2400" dirty="0" err="1" smtClean="0"/>
              <a:t>Кейнс</a:t>
            </a:r>
            <a:endParaRPr lang="ru-RU" sz="2400" dirty="0" smtClean="0"/>
          </a:p>
          <a:p>
            <a:pPr algn="ctr"/>
            <a:r>
              <a:rPr lang="ru-RU" sz="2400" dirty="0" smtClean="0"/>
              <a:t>1883-1946  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500430" y="1142984"/>
            <a:ext cx="5143536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/>
            <a:r>
              <a:rPr lang="ru-RU" sz="2000" b="1" dirty="0"/>
              <a:t>Кейнсианство</a:t>
            </a:r>
            <a:r>
              <a:rPr lang="ru-RU" sz="2000" dirty="0"/>
              <a:t> - теория государственного регулирования </a:t>
            </a:r>
            <a:r>
              <a:rPr lang="ru-RU" sz="2000" dirty="0" smtClean="0"/>
              <a:t> рыночной экономики. </a:t>
            </a:r>
          </a:p>
          <a:p>
            <a:pPr algn="ctr" fontAlgn="base"/>
            <a:r>
              <a:rPr lang="ru-RU" sz="2000" dirty="0" smtClean="0"/>
              <a:t>Течение </a:t>
            </a:r>
            <a:r>
              <a:rPr lang="ru-RU" sz="2000" dirty="0"/>
              <a:t>в </a:t>
            </a:r>
            <a:r>
              <a:rPr lang="ru-RU" sz="2000" b="1" dirty="0" smtClean="0"/>
              <a:t>экономической теории, </a:t>
            </a:r>
            <a:r>
              <a:rPr lang="ru-RU" sz="2000" dirty="0" smtClean="0"/>
              <a:t> </a:t>
            </a:r>
            <a:r>
              <a:rPr lang="ru-RU" sz="2000" dirty="0"/>
              <a:t>названное по имени британского экономиста Джона </a:t>
            </a:r>
            <a:r>
              <a:rPr lang="ru-RU" sz="2000" dirty="0" err="1"/>
              <a:t>Мейнарда</a:t>
            </a:r>
            <a:r>
              <a:rPr lang="ru-RU" sz="2000" dirty="0"/>
              <a:t> </a:t>
            </a:r>
            <a:r>
              <a:rPr lang="ru-RU" sz="2000" dirty="0" err="1"/>
              <a:t>Кейнса</a:t>
            </a:r>
            <a:r>
              <a:rPr lang="ru-RU" sz="2000" dirty="0"/>
              <a:t>.</a:t>
            </a:r>
            <a:br>
              <a:rPr lang="ru-RU" sz="2000" dirty="0"/>
            </a:br>
            <a:endParaRPr lang="ru-RU" sz="2000" dirty="0" smtClean="0"/>
          </a:p>
          <a:p>
            <a:pPr algn="ctr" fontAlgn="base"/>
            <a:r>
              <a:rPr lang="ru-RU" sz="2000" dirty="0" err="1" smtClean="0"/>
              <a:t>Кейнс</a:t>
            </a:r>
            <a:r>
              <a:rPr lang="ru-RU" sz="2000" dirty="0"/>
              <a:t>, анализируя ход Великой депрессии 1929-33 годов, обосновал, что рыночная экономика не способна сама выйти из глубокого </a:t>
            </a:r>
            <a:r>
              <a:rPr lang="ru-RU" sz="2000" dirty="0" smtClean="0"/>
              <a:t> кризиса без </a:t>
            </a:r>
            <a:r>
              <a:rPr lang="ru-RU" sz="2000" dirty="0"/>
              <a:t>государственного вмешательства.</a:t>
            </a:r>
          </a:p>
          <a:p>
            <a:pPr algn="ctr"/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000108"/>
            <a:ext cx="2478499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1 ступень </a:t>
            </a:r>
          </a:p>
          <a:p>
            <a:pPr algn="ctr"/>
            <a:r>
              <a:rPr lang="ru-RU" b="1" dirty="0" smtClean="0"/>
              <a:t>МИКРОЭКОНОМИКА 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72198" y="1000108"/>
            <a:ext cx="2462469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2 ступень </a:t>
            </a:r>
          </a:p>
          <a:p>
            <a:pPr algn="ctr"/>
            <a:r>
              <a:rPr lang="ru-RU" b="1" dirty="0" smtClean="0"/>
              <a:t>МАКРОЭКОНОМИКА </a:t>
            </a:r>
            <a:endParaRPr lang="ru-RU" b="1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214414" y="214290"/>
            <a:ext cx="500066" cy="50006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7500958" y="214290"/>
            <a:ext cx="500066" cy="50006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806426" y="214290"/>
            <a:ext cx="548021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Методы исследования экономической теории </a:t>
            </a:r>
            <a:endParaRPr lang="ru-RU" sz="2000" b="1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571604" y="1785926"/>
            <a:ext cx="500066" cy="50006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85720" y="2428868"/>
            <a:ext cx="3500462" cy="207170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Анализ на уровне фирмы с помощью показателей  цены, издержек, прибыли, эластичности, эффективности и т.д.</a:t>
            </a:r>
          </a:p>
          <a:p>
            <a:pPr algn="ctr"/>
            <a:r>
              <a:rPr lang="ru-RU" dirty="0" smtClean="0"/>
              <a:t>Государство выполняет роль внешнего фактора.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357818" y="2500306"/>
            <a:ext cx="3500462" cy="286232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Изучение экономической системы в целом:</a:t>
            </a:r>
          </a:p>
          <a:p>
            <a:pPr algn="ctr"/>
            <a:r>
              <a:rPr lang="ru-RU" dirty="0" smtClean="0"/>
              <a:t>* Цикличность развития и характеристики роста </a:t>
            </a:r>
          </a:p>
          <a:p>
            <a:pPr algn="ctr"/>
            <a:r>
              <a:rPr lang="ru-RU" dirty="0" smtClean="0"/>
              <a:t>* общеэкономические процессы (инфляция, занятость, безработица, монополизм</a:t>
            </a:r>
          </a:p>
          <a:p>
            <a:pPr algn="ctr"/>
            <a:r>
              <a:rPr lang="ru-RU" dirty="0"/>
              <a:t>*</a:t>
            </a:r>
            <a:r>
              <a:rPr lang="ru-RU" dirty="0" smtClean="0"/>
              <a:t> методы регулирования экономики и контроля за ее функционированием </a:t>
            </a:r>
            <a:endParaRPr lang="ru-RU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7072330" y="1857364"/>
            <a:ext cx="500066" cy="50006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821537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На макроэкономическом уровне государство рассматривается как обязательный самостоятельный субъект, а также как механизм регулирующий экономическую систему. 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461076" y="1528692"/>
            <a:ext cx="4682692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МЕТОДОЛОГИЯ  МАКРОЭКОНОМИКИ</a:t>
            </a:r>
            <a:endParaRPr lang="ru-RU" sz="2000" b="1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572000" y="2000240"/>
            <a:ext cx="500066" cy="42862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500166" y="2500306"/>
            <a:ext cx="6643734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Совокупность подходов и приемов познания экономических отношений и процессов между субъектами хозяйствования на уровне экономики в целом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37678" y="3929066"/>
            <a:ext cx="8806322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Основные подходы к изучению макроэкономических явлений и процессов 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500298" y="4500570"/>
            <a:ext cx="5643602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000" dirty="0" smtClean="0"/>
              <a:t>Приоритет экономических потребностей</a:t>
            </a:r>
          </a:p>
          <a:p>
            <a:pPr>
              <a:buFont typeface="Arial" charset="0"/>
              <a:buChar char="•"/>
            </a:pPr>
            <a:r>
              <a:rPr lang="ru-RU" sz="2000" dirty="0"/>
              <a:t> </a:t>
            </a:r>
            <a:r>
              <a:rPr lang="ru-RU" sz="2000" dirty="0" smtClean="0"/>
              <a:t>Предельный подход </a:t>
            </a:r>
          </a:p>
          <a:p>
            <a:pPr>
              <a:buFont typeface="Arial" charset="0"/>
              <a:buChar char="•"/>
            </a:pPr>
            <a:r>
              <a:rPr lang="ru-RU" sz="2000" dirty="0"/>
              <a:t> </a:t>
            </a:r>
            <a:r>
              <a:rPr lang="ru-RU" sz="2000" dirty="0" smtClean="0"/>
              <a:t>Равновесный подход </a:t>
            </a:r>
          </a:p>
          <a:p>
            <a:pPr>
              <a:buFont typeface="Arial" charset="0"/>
              <a:buChar char="•"/>
            </a:pPr>
            <a:r>
              <a:rPr lang="ru-RU" sz="2000" dirty="0"/>
              <a:t> П</a:t>
            </a:r>
            <a:r>
              <a:rPr lang="ru-RU" sz="2000" dirty="0" smtClean="0"/>
              <a:t>озитивный подход </a:t>
            </a:r>
          </a:p>
          <a:p>
            <a:pPr>
              <a:buFont typeface="Arial" charset="0"/>
              <a:buChar char="•"/>
            </a:pPr>
            <a:r>
              <a:rPr lang="ru-RU" sz="2000" dirty="0"/>
              <a:t> </a:t>
            </a:r>
            <a:r>
              <a:rPr lang="ru-RU" sz="2000" dirty="0" smtClean="0"/>
              <a:t> Нормативный подход </a:t>
            </a:r>
            <a:endParaRPr lang="ru-RU" sz="2000" dirty="0"/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714348" y="4572008"/>
            <a:ext cx="1571636" cy="500066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11279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Основные приемы изучения в макроэкономике являются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57356" y="1000109"/>
            <a:ext cx="492922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Словесное моделирование</a:t>
            </a:r>
          </a:p>
          <a:p>
            <a:r>
              <a:rPr lang="ru-RU" sz="2000" b="1" dirty="0" smtClean="0"/>
              <a:t>Математическое моделирование </a:t>
            </a:r>
          </a:p>
          <a:p>
            <a:r>
              <a:rPr lang="ru-RU" sz="2000" b="1" dirty="0" smtClean="0"/>
              <a:t>Графическое моделирование </a:t>
            </a:r>
            <a:endParaRPr lang="ru-RU" sz="2000" b="1" dirty="0"/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642910" y="1214422"/>
            <a:ext cx="857256" cy="500066"/>
          </a:xfrm>
          <a:prstGeom prst="strip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00034" y="2659559"/>
            <a:ext cx="8072494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200" b="1" dirty="0" smtClean="0"/>
              <a:t>Макроэкономический подход предполагает анализ экономики на трех уровнях хозяйствования </a:t>
            </a:r>
            <a:endParaRPr lang="ru-RU" sz="2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3643314"/>
            <a:ext cx="8215338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Уровень региона – РЕГИОНАЛЬНАЯ ЭКОНОМИКА (в РФ 85 регионов) 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4286256"/>
            <a:ext cx="6099042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Уровень страны – НАЦИОНАЛЬНАЯ ЭКОНОМИКА  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85786" y="4957716"/>
            <a:ext cx="7848752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Уровень  цивилизованного сообщества – МИРОВАЯ ЭКОНОМИКА </a:t>
            </a:r>
            <a:endParaRPr lang="ru-RU" sz="2000" b="1" dirty="0"/>
          </a:p>
        </p:txBody>
      </p:sp>
      <p:cxnSp>
        <p:nvCxnSpPr>
          <p:cNvPr id="17" name="Прямая со стрелкой 16"/>
          <p:cNvCxnSpPr>
            <a:endCxn id="6" idx="1"/>
          </p:cNvCxnSpPr>
          <p:nvPr/>
        </p:nvCxnSpPr>
        <p:spPr>
          <a:xfrm flipV="1">
            <a:off x="428596" y="3843369"/>
            <a:ext cx="357190" cy="142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428596" y="4500570"/>
            <a:ext cx="357190" cy="1425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428596" y="5143512"/>
            <a:ext cx="357190" cy="1425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642918"/>
            <a:ext cx="6353984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КАЧЕСТВЕННАЯ СПЕЦИФИКА МАКРОЭКОНОМИКИ  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214422"/>
            <a:ext cx="8429684" cy="50783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smtClean="0"/>
              <a:t> макроэкономический анализ усложняется учетом социальных факторов, деформирующих рынок;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 Классический центр макроэкономики – «КЕЙНСИАНСТВО», так как постановка проблемы и понятийный аппарат разработаны Джоном </a:t>
            </a:r>
            <a:r>
              <a:rPr lang="ru-RU" dirty="0" err="1" smtClean="0"/>
              <a:t>Кейнсом</a:t>
            </a:r>
            <a:r>
              <a:rPr lang="ru-RU" dirty="0" smtClean="0"/>
              <a:t>;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 знание макроэкономической теории является основой  современной экономической культуры;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 макроэкономика учитывает деятельность пяти субъектов: совокупный производитель, совокупный потребитель, государство (правительство), зарубежные экономические субъекты, социальные институты (например, профсоюзы);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 в макроэкономике активно участвует государство, что не учитывалось в микроэкономике;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 макроэкономика оперирует агрегированными экономическими величинами с использованием термина «совокупный»: совокупное производство, совокупный продукт, совокупный доход, совокупный спрос, совокупное предложение;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 макроэкономика сосредоточена на решении общих проблем экономики: оптимальный объем совокупного производства, инфляция, безработица, экономический цикл, экономический рост.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08" y="857232"/>
            <a:ext cx="473822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НАЦИОНАЛЬНАЯ ЭКОНОМИКА </a:t>
            </a:r>
            <a:endParaRPr lang="ru-RU" sz="2400" b="1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214810" y="1428736"/>
            <a:ext cx="642942" cy="50006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85720" y="2014357"/>
            <a:ext cx="864399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Экономическая система страны, состоящая из субъектов хозяйствования, рынков, которые обеспечивают движение товаров и ресурсов между хозяйственными субъектами, и специфических отношений, возникающих при этом. 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814937" y="3243204"/>
            <a:ext cx="5328831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Предмет изучения национальной экономики</a:t>
            </a:r>
            <a:endParaRPr lang="ru-RU" sz="2000" b="1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143372" y="3714752"/>
            <a:ext cx="642942" cy="50006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4282" y="4292750"/>
            <a:ext cx="857256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Экономические процессы, явления и закономерности, характерные для экономики любой страны</a:t>
            </a:r>
            <a:endParaRPr lang="ru-RU" sz="2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2214</TotalTime>
  <Words>1255</Words>
  <Application>Microsoft Office PowerPoint</Application>
  <PresentationFormat>Экран (4:3)</PresentationFormat>
  <Paragraphs>165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Светик</dc:creator>
  <cp:lastModifiedBy>Svetlana Teslova</cp:lastModifiedBy>
  <cp:revision>11</cp:revision>
  <dcterms:created xsi:type="dcterms:W3CDTF">2020-09-05T13:36:18Z</dcterms:created>
  <dcterms:modified xsi:type="dcterms:W3CDTF">2022-04-28T13:32:26Z</dcterms:modified>
</cp:coreProperties>
</file>