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77" r:id="rId10"/>
    <p:sldId id="278" r:id="rId11"/>
    <p:sldId id="262" r:id="rId12"/>
    <p:sldId id="263" r:id="rId13"/>
    <p:sldId id="265" r:id="rId14"/>
    <p:sldId id="264" r:id="rId15"/>
    <p:sldId id="266" r:id="rId16"/>
    <p:sldId id="267" r:id="rId17"/>
    <p:sldId id="268" r:id="rId18"/>
    <p:sldId id="276" r:id="rId19"/>
    <p:sldId id="269" r:id="rId20"/>
    <p:sldId id="270" r:id="rId21"/>
    <p:sldId id="271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1713E05E-FE8F-488D-A33C-5485F339A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E1908-F488-43D9-A97B-5674B818D0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A077A-1CE8-4E48-8AF1-7D5EA7991E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BA96-DCD8-4EA0-980B-0E21554CCE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619E4-DDD5-4851-906D-560751C0D1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5B022-A768-4850-8E25-593460377B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BE3C-F39B-456A-A713-F382C1A08D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7C9E8-CF5E-40DB-8DC1-E99B770F18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BBFB3-C43A-47B4-949A-B3A44CAB20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92FEE-0FC0-488D-877A-1E974BB797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29402-E6BC-4C66-9EBB-D553D73684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7300A-02D8-4928-99F5-88753EBF5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51808F-E1EC-44C9-A0CB-A809CE1CE9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market-pages.ru/images/makroec/image06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as.yuna.ru/?1879053312@0815995392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557338"/>
            <a:ext cx="8215313" cy="1728787"/>
          </a:xfrm>
        </p:spPr>
        <p:txBody>
          <a:bodyPr>
            <a:normAutofit fontScale="90000"/>
          </a:bodyPr>
          <a:lstStyle/>
          <a:p>
            <a:r>
              <a:rPr lang="ru-RU" sz="4800" b="1" dirty="0"/>
              <a:t>Тема 27. Макроэкономическое равновесие на рынках благ, денег и капитала</a:t>
            </a:r>
            <a:endParaRPr lang="ru-RU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1625"/>
            <a:ext cx="7999412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Мультипликатор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1370013" y="1827213"/>
            <a:ext cx="7313612" cy="1530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200" b="1" smtClean="0">
                <a:solidFill>
                  <a:schemeClr val="tx2"/>
                </a:solidFill>
                <a:latin typeface="Arial" charset="0"/>
              </a:rPr>
              <a:t>Мультипликатор</a:t>
            </a:r>
            <a:r>
              <a:rPr lang="ru-RU" sz="2200" smtClean="0">
                <a:solidFill>
                  <a:schemeClr val="tx2"/>
                </a:solidFill>
                <a:latin typeface="Arial" charset="0"/>
              </a:rPr>
              <a:t> –</a:t>
            </a:r>
            <a:r>
              <a:rPr lang="ru-RU" sz="2200" smtClean="0">
                <a:solidFill>
                  <a:schemeClr val="tx2"/>
                </a:solidFill>
              </a:rPr>
              <a:t> это коэффициент, который показывает, во сколько раз вырастает равновесный уровень национального дохода по отношению к росту автономных затрат.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900113" y="3357563"/>
            <a:ext cx="7704137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i="0">
                <a:solidFill>
                  <a:schemeClr val="tx2"/>
                </a:solidFill>
              </a:rPr>
              <a:t>                        </a:t>
            </a:r>
            <a:r>
              <a:rPr lang="en-US" sz="3000" b="1">
                <a:solidFill>
                  <a:schemeClr val="tx2"/>
                </a:solidFill>
                <a:latin typeface="Times New Roman" pitchFamily="18" charset="0"/>
              </a:rPr>
              <a:t>k </a:t>
            </a:r>
            <a:r>
              <a:rPr lang="en-US" sz="3000" b="1" i="0">
                <a:solidFill>
                  <a:schemeClr val="tx2"/>
                </a:solidFill>
                <a:latin typeface="Times New Roman" pitchFamily="18" charset="0"/>
              </a:rPr>
              <a:t>=</a:t>
            </a:r>
            <a:r>
              <a:rPr lang="en-US" sz="3000" b="1">
                <a:solidFill>
                  <a:schemeClr val="tx2"/>
                </a:solidFill>
                <a:latin typeface="Times New Roman" pitchFamily="18" charset="0"/>
              </a:rPr>
              <a:t> Q</a:t>
            </a:r>
            <a:r>
              <a:rPr lang="en-US" sz="3000" b="1" i="0">
                <a:solidFill>
                  <a:schemeClr val="tx2"/>
                </a:solidFill>
                <a:latin typeface="Times New Roman" pitchFamily="18" charset="0"/>
              </a:rPr>
              <a:t>/</a:t>
            </a:r>
            <a:r>
              <a:rPr lang="en-US" sz="3000" b="1">
                <a:solidFill>
                  <a:schemeClr val="tx2"/>
                </a:solidFill>
                <a:latin typeface="Times New Roman" pitchFamily="18" charset="0"/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ru-RU" sz="2500" i="0">
                <a:solidFill>
                  <a:schemeClr val="tx2"/>
                </a:solidFill>
                <a:latin typeface="Arial" charset="0"/>
              </a:rPr>
              <a:t>где </a:t>
            </a:r>
            <a:r>
              <a:rPr lang="en-US" sz="2500">
                <a:solidFill>
                  <a:schemeClr val="tx2"/>
                </a:solidFill>
                <a:latin typeface="Arial" charset="0"/>
              </a:rPr>
              <a:t>k</a:t>
            </a:r>
            <a:r>
              <a:rPr lang="ru-RU" sz="25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500" i="0">
                <a:solidFill>
                  <a:schemeClr val="tx2"/>
                </a:solidFill>
                <a:latin typeface="Arial" charset="0"/>
              </a:rPr>
              <a:t>– мультипликатор, </a:t>
            </a:r>
            <a:r>
              <a:rPr lang="en-US" sz="2500" b="1">
                <a:solidFill>
                  <a:schemeClr val="tx2"/>
                </a:solidFill>
                <a:latin typeface="Arial" charset="0"/>
              </a:rPr>
              <a:t>Q</a:t>
            </a:r>
            <a:r>
              <a:rPr lang="ru-RU" sz="25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500" i="0">
                <a:solidFill>
                  <a:schemeClr val="tx2"/>
                </a:solidFill>
                <a:latin typeface="Arial" charset="0"/>
              </a:rPr>
              <a:t>– национальный доход, </a:t>
            </a:r>
            <a:r>
              <a:rPr lang="en-US" sz="2500" b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ru-RU" sz="25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500" i="0">
                <a:solidFill>
                  <a:schemeClr val="tx2"/>
                </a:solidFill>
                <a:latin typeface="Arial" charset="0"/>
              </a:rPr>
              <a:t>– автономные затраты.</a:t>
            </a:r>
          </a:p>
          <a:p>
            <a:pPr>
              <a:spcBef>
                <a:spcPct val="50000"/>
              </a:spcBef>
            </a:pPr>
            <a:r>
              <a:rPr lang="en-US" sz="2500" i="0">
                <a:solidFill>
                  <a:schemeClr val="tx2"/>
                </a:solidFill>
                <a:latin typeface="Arial" charset="0"/>
              </a:rPr>
              <a:t>                             </a:t>
            </a:r>
            <a:r>
              <a:rPr lang="en-US" sz="2500" b="1" i="0">
                <a:solidFill>
                  <a:schemeClr val="tx2"/>
                </a:solidFill>
                <a:latin typeface="Times New Roman" pitchFamily="18" charset="0"/>
              </a:rPr>
              <a:t>A = C</a:t>
            </a:r>
            <a:r>
              <a:rPr lang="en-US" sz="2000" b="1" i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sz="2500" b="1" i="0">
                <a:solidFill>
                  <a:schemeClr val="tx2"/>
                </a:solidFill>
                <a:latin typeface="Times New Roman" pitchFamily="18" charset="0"/>
              </a:rPr>
              <a:t> + I</a:t>
            </a:r>
            <a:r>
              <a:rPr lang="en-US" sz="2000" b="1" i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sz="2500" b="1" i="0">
                <a:solidFill>
                  <a:schemeClr val="tx2"/>
                </a:solidFill>
                <a:latin typeface="Times New Roman" pitchFamily="18" charset="0"/>
              </a:rPr>
              <a:t> + G</a:t>
            </a:r>
          </a:p>
          <a:p>
            <a:pPr>
              <a:spcBef>
                <a:spcPct val="50000"/>
              </a:spcBef>
            </a:pPr>
            <a:r>
              <a:rPr lang="en-US" i="0">
                <a:solidFill>
                  <a:schemeClr val="tx2"/>
                </a:solidFill>
              </a:rPr>
              <a:t>C</a:t>
            </a:r>
            <a:r>
              <a:rPr lang="en-US" sz="1500" i="0">
                <a:solidFill>
                  <a:schemeClr val="tx2"/>
                </a:solidFill>
              </a:rPr>
              <a:t>a</a:t>
            </a:r>
            <a:r>
              <a:rPr lang="en-US" i="0">
                <a:solidFill>
                  <a:schemeClr val="tx2"/>
                </a:solidFill>
              </a:rPr>
              <a:t> – </a:t>
            </a:r>
            <a:r>
              <a:rPr lang="ru-RU" i="0">
                <a:solidFill>
                  <a:schemeClr val="tx2"/>
                </a:solidFill>
              </a:rPr>
              <a:t>автономное потребление, </a:t>
            </a:r>
            <a:r>
              <a:rPr lang="en-US" i="0">
                <a:solidFill>
                  <a:schemeClr val="tx2"/>
                </a:solidFill>
              </a:rPr>
              <a:t>I</a:t>
            </a:r>
            <a:r>
              <a:rPr lang="en-US" sz="1500" i="0">
                <a:solidFill>
                  <a:schemeClr val="tx2"/>
                </a:solidFill>
              </a:rPr>
              <a:t>a</a:t>
            </a:r>
            <a:r>
              <a:rPr lang="ru-RU" i="0">
                <a:solidFill>
                  <a:schemeClr val="tx2"/>
                </a:solidFill>
              </a:rPr>
              <a:t> – автономные инвестиции,</a:t>
            </a:r>
          </a:p>
          <a:p>
            <a:pPr>
              <a:spcBef>
                <a:spcPct val="50000"/>
              </a:spcBef>
            </a:pPr>
            <a:r>
              <a:rPr lang="en-US" i="0">
                <a:solidFill>
                  <a:schemeClr val="tx2"/>
                </a:solidFill>
              </a:rPr>
              <a:t>G </a:t>
            </a:r>
            <a:r>
              <a:rPr lang="ru-RU" i="0">
                <a:solidFill>
                  <a:schemeClr val="tx2"/>
                </a:solidFill>
              </a:rPr>
              <a:t>– государственные закупки товаров и услуг.</a:t>
            </a:r>
            <a:endParaRPr lang="en-US" sz="2500" b="1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500" b="1" i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  <p:bldP spid="1013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7313612" cy="1800225"/>
          </a:xfrm>
        </p:spPr>
        <p:txBody>
          <a:bodyPr/>
          <a:lstStyle/>
          <a:p>
            <a:pPr eaLnBrk="1" hangingPunct="1"/>
            <a:r>
              <a:rPr lang="ru-RU" sz="2300" b="1" smtClean="0"/>
              <a:t>Совокупный спрос ( AD – aggregate demand ) – это сумма всех видов спроса или суммарный спрос на всю конечную продукцию и услуги, произведенные в обществе.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743200"/>
            <a:ext cx="8135938" cy="291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    </a:t>
            </a: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В структуре совокупного спроса выделяют: </a:t>
            </a:r>
          </a:p>
          <a:p>
            <a:pPr eaLnBrk="1" hangingPunct="1">
              <a:lnSpc>
                <a:spcPct val="90000"/>
              </a:lnSpc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спрос на потребительские товары и услуги (C); </a:t>
            </a:r>
          </a:p>
          <a:p>
            <a:pPr eaLnBrk="1" hangingPunct="1">
              <a:lnSpc>
                <a:spcPct val="90000"/>
              </a:lnSpc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спрос на инвестиционные товары ( I ); </a:t>
            </a:r>
          </a:p>
          <a:p>
            <a:pPr eaLnBrk="1" hangingPunct="1">
              <a:lnSpc>
                <a:spcPct val="90000"/>
              </a:lnSpc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спрос на товары и услуги со стороны государства ( G ); </a:t>
            </a:r>
          </a:p>
          <a:p>
            <a:pPr eaLnBrk="1" hangingPunct="1">
              <a:lnSpc>
                <a:spcPct val="90000"/>
              </a:lnSpc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чистый экспорт – разница между экспортом и импортом (X). 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313613" cy="1801813"/>
          </a:xfrm>
        </p:spPr>
        <p:txBody>
          <a:bodyPr/>
          <a:lstStyle/>
          <a:p>
            <a:pPr algn="ctr" eaLnBrk="1" hangingPunct="1"/>
            <a:r>
              <a:rPr lang="en-US" sz="2500" smtClean="0"/>
              <a:t>C</a:t>
            </a:r>
            <a:r>
              <a:rPr lang="ru-RU" sz="2500" smtClean="0"/>
              <a:t>овокупный спрос можно выразить формулой:</a:t>
            </a:r>
            <a:r>
              <a:rPr lang="en-US" sz="2500" smtClean="0"/>
              <a:t/>
            </a:r>
            <a:br>
              <a:rPr lang="en-US" sz="2500" smtClean="0"/>
            </a:br>
            <a:r>
              <a:rPr lang="ru-RU" sz="2500" smtClean="0"/>
              <a:t> </a:t>
            </a:r>
            <a:r>
              <a:rPr lang="ru-RU" sz="2500" b="1" smtClean="0"/>
              <a:t/>
            </a:r>
            <a:br>
              <a:rPr lang="ru-RU" sz="2500" b="1" smtClean="0"/>
            </a:br>
            <a:r>
              <a:rPr lang="ru-RU" sz="2500" b="1" smtClean="0"/>
              <a:t>AD = C + I + G + X</a:t>
            </a:r>
            <a:r>
              <a:rPr lang="ru-RU" sz="2500" smtClean="0"/>
              <a:t> </a:t>
            </a:r>
            <a:br>
              <a:rPr lang="ru-RU" sz="2500" smtClean="0"/>
            </a:br>
            <a:endParaRPr lang="ru-RU" sz="2500" smtClean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4240213" y="323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3973" name="Picture 5" descr="http://market-pages.ru/images/makroec/image061.jpg"/>
          <p:cNvPicPr>
            <a:picLocks noChangeAspect="1" noChangeArrowheads="1"/>
          </p:cNvPicPr>
          <p:nvPr/>
        </p:nvPicPr>
        <p:blipFill>
          <a:blip r:embed="rId2" r:link="rId3" cstate="print"/>
          <a:srcRect b="12155"/>
          <a:stretch>
            <a:fillRect/>
          </a:stretch>
        </p:blipFill>
        <p:spPr bwMode="auto">
          <a:xfrm>
            <a:off x="1835150" y="1916113"/>
            <a:ext cx="5545138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979613" y="5876925"/>
            <a:ext cx="55451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500" i="0">
                <a:solidFill>
                  <a:schemeClr val="tx2"/>
                </a:solidFill>
              </a:rPr>
              <a:t>Кривая совокупного спроса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052513"/>
            <a:ext cx="7313613" cy="2078037"/>
          </a:xfrm>
        </p:spPr>
        <p:txBody>
          <a:bodyPr/>
          <a:lstStyle/>
          <a:p>
            <a:pPr eaLnBrk="1" hangingPunct="1"/>
            <a:r>
              <a:rPr lang="ru-RU" sz="2400" smtClean="0"/>
              <a:t>Количество денег, которое находится в обращении умноженное на скорость обращения денег должно равняться объему выпуска товаров и услуг, производимых в течение года, умноженному на цены на эти товары.</a:t>
            </a:r>
            <a:r>
              <a:rPr lang="ru-RU" sz="3200" smtClean="0"/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3284538"/>
            <a:ext cx="688181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   </a:t>
            </a:r>
            <a:r>
              <a:rPr lang="ru-RU" smtClean="0">
                <a:solidFill>
                  <a:schemeClr val="tx2"/>
                </a:solidFill>
              </a:rPr>
              <a:t>Уравнение Ирвинга Фишера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           </a:t>
            </a:r>
            <a:r>
              <a:rPr lang="en-US" sz="3500" smtClean="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3500" smtClean="0">
                <a:solidFill>
                  <a:schemeClr val="tx2"/>
                </a:solidFill>
              </a:rPr>
              <a:t> × </a:t>
            </a:r>
            <a:r>
              <a:rPr lang="el-GR" sz="4500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3500" smtClean="0">
                <a:solidFill>
                  <a:schemeClr val="tx2"/>
                </a:solidFill>
              </a:rPr>
              <a:t> =</a:t>
            </a:r>
            <a:r>
              <a:rPr lang="en-US" sz="3500" smtClean="0">
                <a:solidFill>
                  <a:schemeClr val="tx2"/>
                </a:solidFill>
                <a:latin typeface="Arial" charset="0"/>
              </a:rPr>
              <a:t>Q × 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tx2"/>
                </a:solidFill>
              </a:rPr>
              <a:t>    </a:t>
            </a:r>
            <a:r>
              <a:rPr lang="ru-RU" sz="2000" b="1" smtClean="0">
                <a:solidFill>
                  <a:schemeClr val="tx2"/>
                </a:solidFill>
              </a:rPr>
              <a:t>М</a:t>
            </a:r>
            <a:r>
              <a:rPr lang="ru-RU" sz="2000" smtClean="0">
                <a:solidFill>
                  <a:schemeClr val="tx2"/>
                </a:solidFill>
              </a:rPr>
              <a:t> - количество денег в обращении; </a:t>
            </a:r>
            <a:r>
              <a:rPr lang="el-GR" sz="3500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ru-RU" sz="2000" smtClean="0">
                <a:solidFill>
                  <a:schemeClr val="tx2"/>
                </a:solidFill>
              </a:rPr>
              <a:t> - скорость их обращения; </a:t>
            </a:r>
            <a:r>
              <a:rPr lang="ru-RU" sz="2000" b="1" smtClean="0">
                <a:solidFill>
                  <a:schemeClr val="tx2"/>
                </a:solidFill>
              </a:rPr>
              <a:t>P</a:t>
            </a:r>
            <a:r>
              <a:rPr lang="ru-RU" sz="2000" smtClean="0">
                <a:solidFill>
                  <a:schemeClr val="tx2"/>
                </a:solidFill>
              </a:rPr>
              <a:t> - цена; </a:t>
            </a:r>
            <a:r>
              <a:rPr lang="ru-RU" sz="2000" b="1" smtClean="0">
                <a:solidFill>
                  <a:schemeClr val="tx2"/>
                </a:solidFill>
              </a:rPr>
              <a:t>Q</a:t>
            </a:r>
            <a:r>
              <a:rPr lang="ru-RU" sz="2000" smtClean="0">
                <a:solidFill>
                  <a:schemeClr val="tx2"/>
                </a:solidFill>
              </a:rPr>
              <a:t> - объем продаж товаров и услуг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4997" name="Picture 5" descr="http://banking.mfpa.ru/economist/irving_fis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268413"/>
            <a:ext cx="345598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5219700" y="1557338"/>
            <a:ext cx="31670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0"/>
              <a:t> </a:t>
            </a:r>
            <a:r>
              <a:rPr lang="ru-RU" i="0">
                <a:solidFill>
                  <a:schemeClr val="tx2"/>
                </a:solidFill>
              </a:rPr>
              <a:t>Ирвинг Фишер (1867-1947) - американский ученый-экономист. Начав свою научную деятельность как математик, он затем переключился на </a:t>
            </a:r>
            <a:r>
              <a:rPr lang="ru-RU" i="0">
                <a:solidFill>
                  <a:schemeClr val="tx2"/>
                </a:solidFill>
                <a:hlinkClick r:id="rId3"/>
              </a:rPr>
              <a:t>экономическую теорию</a:t>
            </a:r>
            <a:r>
              <a:rPr lang="ru-RU" i="0">
                <a:solidFill>
                  <a:schemeClr val="tx2"/>
                </a:solidFill>
              </a:rPr>
              <a:t>, был одним из создателей Эконометрического общества и стал в 1930 г. первым его президентом.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971550" y="2565400"/>
            <a:ext cx="7343775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0">
                <a:solidFill>
                  <a:schemeClr val="tx2"/>
                </a:solidFill>
              </a:rPr>
              <a:t>Вместо показателя скорости оборота денег </a:t>
            </a:r>
            <a:r>
              <a:rPr lang="en-US" sz="2500">
                <a:solidFill>
                  <a:schemeClr val="tx2"/>
                </a:solidFill>
              </a:rPr>
              <a:t>v</a:t>
            </a:r>
            <a:r>
              <a:rPr lang="en-US" i="0">
                <a:solidFill>
                  <a:schemeClr val="tx2"/>
                </a:solidFill>
              </a:rPr>
              <a:t> </a:t>
            </a:r>
            <a:r>
              <a:rPr lang="ru-RU" i="0">
                <a:solidFill>
                  <a:schemeClr val="tx2"/>
                </a:solidFill>
              </a:rPr>
              <a:t>подставим коэффициент </a:t>
            </a:r>
            <a:r>
              <a:rPr lang="en-US">
                <a:solidFill>
                  <a:schemeClr val="tx2"/>
                </a:solidFill>
              </a:rPr>
              <a:t>m</a:t>
            </a:r>
            <a:r>
              <a:rPr lang="ru-RU">
                <a:solidFill>
                  <a:schemeClr val="tx2"/>
                </a:solidFill>
              </a:rPr>
              <a:t> </a:t>
            </a:r>
            <a:r>
              <a:rPr lang="ru-RU" i="0">
                <a:solidFill>
                  <a:schemeClr val="tx2"/>
                </a:solidFill>
              </a:rPr>
              <a:t>— величину, обратную скорости</a:t>
            </a:r>
            <a:endParaRPr lang="en-US" i="0">
              <a:solidFill>
                <a:schemeClr val="tx2"/>
              </a:solidFill>
            </a:endParaRPr>
          </a:p>
          <a:p>
            <a:r>
              <a:rPr lang="ru-RU" i="0">
                <a:solidFill>
                  <a:schemeClr val="tx2"/>
                </a:solidFill>
              </a:rPr>
              <a:t> </a:t>
            </a:r>
            <a:endParaRPr lang="en-US" i="0">
              <a:solidFill>
                <a:schemeClr val="tx2"/>
              </a:solidFill>
            </a:endParaRPr>
          </a:p>
          <a:p>
            <a:r>
              <a:rPr lang="ru-RU" i="0">
                <a:solidFill>
                  <a:schemeClr val="tx2"/>
                </a:solidFill>
              </a:rPr>
              <a:t>обращения денег: </a:t>
            </a:r>
            <a:r>
              <a:rPr lang="en-US" i="0">
                <a:solidFill>
                  <a:schemeClr val="tx2"/>
                </a:solidFill>
              </a:rPr>
              <a:t>               </a:t>
            </a:r>
            <a:r>
              <a:rPr lang="ru-RU" i="0">
                <a:solidFill>
                  <a:schemeClr val="tx2"/>
                </a:solidFill>
              </a:rPr>
              <a:t>Учтем также, что цены на </a:t>
            </a:r>
            <a:endParaRPr lang="en-US" i="0">
              <a:solidFill>
                <a:schemeClr val="tx2"/>
              </a:solidFill>
            </a:endParaRPr>
          </a:p>
          <a:p>
            <a:endParaRPr lang="en-US" i="0">
              <a:solidFill>
                <a:schemeClr val="tx2"/>
              </a:solidFill>
            </a:endParaRPr>
          </a:p>
          <a:p>
            <a:r>
              <a:rPr lang="ru-RU" i="0">
                <a:solidFill>
                  <a:schemeClr val="tx2"/>
                </a:solidFill>
              </a:rPr>
              <a:t>товары</a:t>
            </a:r>
            <a:r>
              <a:rPr lang="en-US" i="0">
                <a:solidFill>
                  <a:schemeClr val="tx2"/>
                </a:solidFill>
              </a:rPr>
              <a:t> </a:t>
            </a:r>
            <a:r>
              <a:rPr lang="ru-RU" i="0">
                <a:solidFill>
                  <a:schemeClr val="tx2"/>
                </a:solidFill>
              </a:rPr>
              <a:t>и услуги, согласно нашему предположению, неизменны, а предложение денег </a:t>
            </a:r>
            <a:r>
              <a:rPr lang="ru-RU">
                <a:solidFill>
                  <a:schemeClr val="tx2"/>
                </a:solidFill>
              </a:rPr>
              <a:t>у </a:t>
            </a:r>
            <a:r>
              <a:rPr lang="ru-RU" i="0">
                <a:solidFill>
                  <a:schemeClr val="tx2"/>
                </a:solidFill>
              </a:rPr>
              <a:t>нас принимается как реальное. Поэтому и спрос на деньги также должен быть реальным показателем. Это значит, что </a:t>
            </a:r>
            <a:r>
              <a:rPr lang="ru-RU">
                <a:solidFill>
                  <a:schemeClr val="tx2"/>
                </a:solidFill>
              </a:rPr>
              <a:t>Р </a:t>
            </a:r>
            <a:r>
              <a:rPr lang="ru-RU" i="0">
                <a:solidFill>
                  <a:schemeClr val="tx2"/>
                </a:solidFill>
              </a:rPr>
              <a:t>(уровень цен) можно приравнять к 1. Поскольку </a:t>
            </a:r>
            <a:r>
              <a:rPr lang="ru-RU">
                <a:solidFill>
                  <a:schemeClr val="tx2"/>
                </a:solidFill>
              </a:rPr>
              <a:t>Р= </a:t>
            </a:r>
            <a:r>
              <a:rPr lang="ru-RU" i="0">
                <a:solidFill>
                  <a:schemeClr val="tx2"/>
                </a:solidFill>
              </a:rPr>
              <a:t>1, а </a:t>
            </a:r>
            <a:r>
              <a:rPr lang="en-US" i="0">
                <a:solidFill>
                  <a:schemeClr val="tx2"/>
                </a:solidFill>
              </a:rPr>
              <a:t>v </a:t>
            </a:r>
            <a:r>
              <a:rPr lang="ru-RU" i="0">
                <a:solidFill>
                  <a:schemeClr val="tx2"/>
                </a:solidFill>
              </a:rPr>
              <a:t>мы заменяем на </a:t>
            </a:r>
            <a:r>
              <a:rPr lang="ru-RU">
                <a:solidFill>
                  <a:schemeClr val="tx2"/>
                </a:solidFill>
              </a:rPr>
              <a:t>т, </a:t>
            </a:r>
            <a:r>
              <a:rPr lang="ru-RU" i="0">
                <a:solidFill>
                  <a:schemeClr val="tx2"/>
                </a:solidFill>
              </a:rPr>
              <a:t>то уравнение принимает вид</a:t>
            </a:r>
          </a:p>
          <a:p>
            <a:endParaRPr lang="en-US" i="0">
              <a:solidFill>
                <a:schemeClr val="tx2"/>
              </a:solidFill>
            </a:endParaRPr>
          </a:p>
          <a:p>
            <a:endParaRPr lang="ru-RU" i="0">
              <a:solidFill>
                <a:schemeClr val="tx2"/>
              </a:solidFill>
            </a:endParaRPr>
          </a:p>
          <a:p>
            <a:r>
              <a:rPr lang="ru-RU" i="0">
                <a:solidFill>
                  <a:schemeClr val="tx2"/>
                </a:solidFill>
              </a:rPr>
              <a:t>где </a:t>
            </a:r>
            <a:r>
              <a:rPr lang="ru-RU" sz="2300" b="1">
                <a:solidFill>
                  <a:schemeClr val="tx2"/>
                </a:solidFill>
                <a:latin typeface="Times New Roman" pitchFamily="18" charset="0"/>
              </a:rPr>
              <a:t>М</a:t>
            </a:r>
            <a:r>
              <a:rPr lang="en-US" sz="1500" b="1">
                <a:solidFill>
                  <a:schemeClr val="tx2"/>
                </a:solidFill>
                <a:latin typeface="Times New Roman" pitchFamily="18" charset="0"/>
              </a:rPr>
              <a:t>d</a:t>
            </a:r>
            <a:r>
              <a:rPr lang="ru-RU">
                <a:solidFill>
                  <a:schemeClr val="tx2"/>
                </a:solidFill>
              </a:rPr>
              <a:t> </a:t>
            </a:r>
            <a:r>
              <a:rPr lang="ru-RU" i="0">
                <a:solidFill>
                  <a:schemeClr val="tx2"/>
                </a:solidFill>
              </a:rPr>
              <a:t>— спрос на деньги в реальном исчислении.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313613" cy="1223963"/>
          </a:xfrm>
        </p:spPr>
        <p:txBody>
          <a:bodyPr/>
          <a:lstStyle/>
          <a:p>
            <a:pPr eaLnBrk="1" hangingPunct="1"/>
            <a:r>
              <a:rPr lang="ru-RU" sz="2500" smtClean="0"/>
              <a:t>Из уравнения Фишера следует, что спрос не деньги выражается формулой:</a:t>
            </a:r>
            <a:endParaRPr lang="ru-RU" sz="3200" smtClean="0"/>
          </a:p>
        </p:txBody>
      </p:sp>
      <p:pic>
        <p:nvPicPr>
          <p:cNvPr id="17413" name="Picture 8" descr="Eqn0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1484313"/>
            <a:ext cx="136842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12"/>
          <p:cNvSpPr>
            <a:spLocks noChangeArrowheads="1"/>
          </p:cNvSpPr>
          <p:nvPr/>
        </p:nvSpPr>
        <p:spPr bwMode="auto">
          <a:xfrm>
            <a:off x="2022475" y="2492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357563"/>
            <a:ext cx="11525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1943100" y="207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7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5805488"/>
            <a:ext cx="23034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Rectangle 16"/>
          <p:cNvSpPr>
            <a:spLocks noChangeArrowheads="1"/>
          </p:cNvSpPr>
          <p:nvPr/>
        </p:nvSpPr>
        <p:spPr bwMode="auto">
          <a:xfrm>
            <a:off x="3276600" y="3284538"/>
            <a:ext cx="503238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9" grpId="0"/>
      <p:bldP spid="87047" grpId="0"/>
      <p:bldP spid="870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549275"/>
            <a:ext cx="7386637" cy="1576388"/>
          </a:xfrm>
        </p:spPr>
        <p:txBody>
          <a:bodyPr/>
          <a:lstStyle/>
          <a:p>
            <a:pPr eaLnBrk="1" hangingPunct="1"/>
            <a:r>
              <a:rPr lang="ru-RU" sz="2500" smtClean="0"/>
              <a:t>Формула спроса на деньги с учетом процентной ставки:</a:t>
            </a:r>
            <a:br>
              <a:rPr lang="ru-RU" sz="2500" smtClean="0"/>
            </a:br>
            <a:endParaRPr lang="ru-RU" sz="250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2781300"/>
            <a:ext cx="7313612" cy="1584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где </a:t>
            </a:r>
            <a:r>
              <a:rPr lang="en-US" sz="2500" smtClean="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500" b="1" i="1" smtClean="0">
                <a:solidFill>
                  <a:schemeClr val="tx2"/>
                </a:solidFill>
                <a:latin typeface="Times New Roman" pitchFamily="18" charset="0"/>
              </a:rPr>
              <a:t>i </a:t>
            </a:r>
            <a:r>
              <a:rPr lang="en-US" sz="2300" smtClean="0">
                <a:solidFill>
                  <a:schemeClr val="tx2"/>
                </a:solidFill>
                <a:latin typeface="Arial" charset="0"/>
              </a:rPr>
              <a:t>– </a:t>
            </a: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величина процентного реагирования спроса на деньги, </a:t>
            </a:r>
            <a:r>
              <a:rPr lang="en-US" sz="2300" b="1" i="1" smtClean="0">
                <a:solidFill>
                  <a:schemeClr val="tx2"/>
                </a:solidFill>
                <a:latin typeface="Times New Roman" pitchFamily="18" charset="0"/>
              </a:rPr>
              <a:t>i – </a:t>
            </a: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процентная ставка.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   Тогда формула национального дохода:</a:t>
            </a:r>
            <a:endParaRPr lang="ru-RU" sz="2500" b="1" i="1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3189288" y="242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484313"/>
            <a:ext cx="468153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4581525"/>
            <a:ext cx="3455987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20713"/>
            <a:ext cx="7313612" cy="1655762"/>
          </a:xfrm>
        </p:spPr>
        <p:txBody>
          <a:bodyPr/>
          <a:lstStyle/>
          <a:p>
            <a:pPr eaLnBrk="1" hangingPunct="1"/>
            <a:r>
              <a:rPr lang="ru-RU" sz="2500" b="1" smtClean="0"/>
              <a:t>Совокупное предложение</a:t>
            </a:r>
            <a:r>
              <a:rPr lang="ru-RU" sz="2500" smtClean="0"/>
              <a:t> ( AS – aggregate supply ) – вся конечная продукция (в стоимостном выражении) произведенная (предложенная) в обществе.</a:t>
            </a:r>
            <a:r>
              <a:rPr lang="ru-RU" sz="3200" smtClean="0"/>
              <a:t> 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042988" y="5949950"/>
            <a:ext cx="6913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500" i="0">
                <a:solidFill>
                  <a:schemeClr val="tx2"/>
                </a:solidFill>
                <a:latin typeface="Arial" charset="0"/>
              </a:rPr>
              <a:t>Кривая совокупного предложения</a:t>
            </a:r>
          </a:p>
        </p:txBody>
      </p:sp>
      <p:pic>
        <p:nvPicPr>
          <p:cNvPr id="91142" name="Picture 6" descr="image063"/>
          <p:cNvPicPr>
            <a:picLocks noChangeAspect="1" noChangeArrowheads="1"/>
          </p:cNvPicPr>
          <p:nvPr/>
        </p:nvPicPr>
        <p:blipFill>
          <a:blip r:embed="rId2" cstate="print"/>
          <a:srcRect b="19778"/>
          <a:stretch>
            <a:fillRect/>
          </a:stretch>
        </p:blipFill>
        <p:spPr bwMode="auto">
          <a:xfrm>
            <a:off x="2124075" y="2420938"/>
            <a:ext cx="4537075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3960812" cy="4114800"/>
          </a:xfrm>
        </p:spPr>
        <p:txBody>
          <a:bodyPr/>
          <a:lstStyle/>
          <a:p>
            <a:pPr eaLnBrk="1" hangingPunct="1"/>
            <a:r>
              <a:rPr lang="ru-RU" sz="1800" smtClean="0">
                <a:solidFill>
                  <a:schemeClr val="tx2"/>
                </a:solidFill>
              </a:rPr>
              <a:t>Джон Мейнард Кейнс (1883-1946) - известный английский экономист. Кейнс поступил на государственную службу в 1906 г.; был членом Королевской комиссии по денежному обращению и финансам Индии (1913-1914 гг.); работая в казначействе, был главным его представителем на Парижской мирной конференции.</a:t>
            </a:r>
            <a:r>
              <a:rPr lang="ru-RU" sz="2000" smtClean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20484" name="Picture 5" descr="keynes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981075"/>
            <a:ext cx="396557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260350"/>
            <a:ext cx="8177212" cy="2663825"/>
          </a:xfrm>
        </p:spPr>
        <p:txBody>
          <a:bodyPr/>
          <a:lstStyle/>
          <a:p>
            <a:pPr eaLnBrk="1" hangingPunct="1"/>
            <a:r>
              <a:rPr lang="ru-RU" sz="2000" smtClean="0"/>
              <a:t>Пересечение кривых совокупного спроса AD и совокупного </a:t>
            </a:r>
            <a:r>
              <a:rPr lang="ru-RU" sz="2200" smtClean="0"/>
              <a:t>предложения AS дает точку </a:t>
            </a:r>
            <a:r>
              <a:rPr lang="ru-RU" sz="2200" b="1" i="1" smtClean="0"/>
              <a:t>общего экономического равновесия</a:t>
            </a:r>
            <a:r>
              <a:rPr lang="ru-RU" sz="2200" b="1" smtClean="0"/>
              <a:t>.</a:t>
            </a:r>
            <a:r>
              <a:rPr lang="ru-RU" sz="2200" smtClean="0"/>
              <a:t> Это означает, что экономика находится в </a:t>
            </a:r>
            <a:r>
              <a:rPr lang="ru-RU" sz="2200" b="1" i="1" smtClean="0"/>
              <a:t>краткосрочном равновесии</a:t>
            </a:r>
            <a:r>
              <a:rPr lang="ru-RU" sz="2200" smtClean="0"/>
              <a:t>, при котором уровень цен на конечную продукцию и реальный национальный продукт устанавливаются на основе равенства совокупного спроса и совокупного предложения.</a:t>
            </a:r>
            <a:r>
              <a:rPr lang="ru-RU" sz="3200" smtClean="0"/>
              <a:t> </a:t>
            </a:r>
          </a:p>
        </p:txBody>
      </p:sp>
      <p:pic>
        <p:nvPicPr>
          <p:cNvPr id="92165" name="Picture 5" descr="image065"/>
          <p:cNvPicPr>
            <a:picLocks noChangeAspect="1" noChangeArrowheads="1"/>
          </p:cNvPicPr>
          <p:nvPr/>
        </p:nvPicPr>
        <p:blipFill>
          <a:blip r:embed="rId2" cstate="print"/>
          <a:srcRect b="54407"/>
          <a:stretch>
            <a:fillRect/>
          </a:stretch>
        </p:blipFill>
        <p:spPr bwMode="auto">
          <a:xfrm>
            <a:off x="1763713" y="2825750"/>
            <a:ext cx="54737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27213"/>
            <a:ext cx="7927975" cy="41148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2"/>
                </a:solidFill>
                <a:latin typeface="Arial" charset="0"/>
              </a:rPr>
              <a:t>Макроэкономическое равновесие</a:t>
            </a:r>
            <a:r>
              <a:rPr lang="ru-RU" sz="2800" smtClean="0">
                <a:solidFill>
                  <a:schemeClr val="tx2"/>
                </a:solidFill>
                <a:latin typeface="Arial" charset="0"/>
              </a:rPr>
              <a:t> – это такое состояние экономической системы, когда достигнута совокупная сбалансированность, пропорциональность между экономическими потоками товаров, услуг и факторов производства, доходов и расходов, спросом и предложением, материально вещественными и финансовыми потоками и пр.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5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313613" cy="2511425"/>
          </a:xfrm>
        </p:spPr>
        <p:txBody>
          <a:bodyPr/>
          <a:lstStyle/>
          <a:p>
            <a:pPr eaLnBrk="1" hangingPunct="1"/>
            <a:r>
              <a:rPr lang="ru-RU" sz="2300" smtClean="0"/>
              <a:t>Состояние экономики, которое возникает при пересечении трех кривых: кривой совокупного спроса ( AD ), краткосрочной кривой совокупного предложения ( AS ) и долгосрочной кривой совокупного предложения ( LAS ), является долгосрочным равновесием.</a:t>
            </a:r>
            <a:r>
              <a:rPr lang="ru-RU" sz="3200" smtClean="0"/>
              <a:t> </a:t>
            </a:r>
          </a:p>
        </p:txBody>
      </p:sp>
      <p:pic>
        <p:nvPicPr>
          <p:cNvPr id="93189" name="Picture 5" descr="image065"/>
          <p:cNvPicPr>
            <a:picLocks noChangeAspect="1" noChangeArrowheads="1"/>
          </p:cNvPicPr>
          <p:nvPr/>
        </p:nvPicPr>
        <p:blipFill>
          <a:blip r:embed="rId2" cstate="print"/>
          <a:srcRect t="51006" b="9253"/>
          <a:stretch>
            <a:fillRect/>
          </a:stretch>
        </p:blipFill>
        <p:spPr bwMode="auto">
          <a:xfrm>
            <a:off x="1763713" y="2781300"/>
            <a:ext cx="5616575" cy="360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1625"/>
            <a:ext cx="7999412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Основные модели макроэкономического равновесия</a:t>
            </a:r>
            <a:r>
              <a:rPr lang="ru-RU" b="1" smtClean="0"/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716463" y="1844675"/>
            <a:ext cx="424815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chemeClr val="tx2"/>
                </a:solidFill>
                <a:latin typeface="Arial" charset="0"/>
              </a:rPr>
              <a:t>Франсуа Кенэ</a:t>
            </a:r>
            <a:r>
              <a:rPr lang="ru-RU" sz="2200" smtClean="0">
                <a:solidFill>
                  <a:schemeClr val="tx2"/>
                </a:solidFill>
                <a:latin typeface="Arial" charset="0"/>
              </a:rPr>
              <a:t> (1694-1774)</a:t>
            </a:r>
            <a:r>
              <a:rPr lang="ru-RU" sz="2200" b="1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200" smtClean="0">
                <a:solidFill>
                  <a:schemeClr val="tx2"/>
                </a:solidFill>
                <a:latin typeface="Arial" charset="0"/>
              </a:rPr>
              <a:t>– </a:t>
            </a:r>
            <a:r>
              <a:rPr lang="ru-RU" sz="2200" smtClean="0">
                <a:solidFill>
                  <a:schemeClr val="tx2"/>
                </a:solidFill>
              </a:rPr>
              <a:t>французский экономист XVIII в, </a:t>
            </a:r>
            <a:r>
              <a:rPr lang="ru-RU" sz="2200" smtClean="0">
                <a:solidFill>
                  <a:schemeClr val="tx2"/>
                </a:solidFill>
                <a:latin typeface="Arial" charset="0"/>
              </a:rPr>
              <a:t>глава школы физиократов. Разделив общество на три класса: землевладельцев, фермеров и ремесленников, в зависимости от их участия в воспроизводственном процессе, он показал, где создается совокупный и чистый продукт, как он распределяется, где возникают доходы, как возмещаются издержки</a:t>
            </a:r>
            <a:r>
              <a:rPr lang="ru-RU" sz="1800" smtClean="0">
                <a:latin typeface="Arial" charset="0"/>
              </a:rPr>
              <a:t> .</a:t>
            </a:r>
          </a:p>
        </p:txBody>
      </p:sp>
      <p:pic>
        <p:nvPicPr>
          <p:cNvPr id="94212" name="Picture 4" descr="Kene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916113"/>
            <a:ext cx="33464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01625"/>
            <a:ext cx="7783512" cy="1143000"/>
          </a:xfrm>
        </p:spPr>
        <p:txBody>
          <a:bodyPr/>
          <a:lstStyle/>
          <a:p>
            <a:pPr algn="ctr" eaLnBrk="1" hangingPunct="1"/>
            <a:r>
              <a:rPr lang="ru-RU" sz="3500" smtClean="0"/>
              <a:t>Жан Батист Сэй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356100" y="1827213"/>
            <a:ext cx="4537075" cy="4697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smtClean="0">
                <a:solidFill>
                  <a:schemeClr val="tx2"/>
                </a:solidFill>
                <a:latin typeface="Arial" charset="0"/>
              </a:rPr>
              <a:t>Жан Батист Сэй</a:t>
            </a: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 (1767-1832), французский экономист, широко пропагандировавший идеи А.Смита во Франции. Согласно позиции Сэя, предложение создает свой собственный спрос, товары создаются лишь для того, чтобы на вырученные деньги получить какие-либо блага. </a:t>
            </a:r>
          </a:p>
        </p:txBody>
      </p:sp>
      <p:pic>
        <p:nvPicPr>
          <p:cNvPr id="102405" name="Picture 5" descr="http://www.internet-school.ru/@@1679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916113"/>
            <a:ext cx="294481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1625"/>
            <a:ext cx="7712075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Леон Вальрас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4392613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100" smtClean="0"/>
              <a:t> </a:t>
            </a: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Вальрас Леон (1834-1910) - французский экономист, живший в Швейцарии.</a:t>
            </a:r>
            <a:r>
              <a:rPr lang="ru-RU" sz="2100" smtClean="0">
                <a:solidFill>
                  <a:schemeClr val="tx2"/>
                </a:solidFill>
              </a:rPr>
              <a:t> Он исходил из того, что проблема общего экономического равновесия решаема, и это можно доказать математически. </a:t>
            </a: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 Основную роль в системе Вальраса играют равновесные цены, т.е. цены, обеспечивающие равенство спроса и предложения для каждого товара. </a:t>
            </a:r>
          </a:p>
        </p:txBody>
      </p:sp>
      <p:pic>
        <p:nvPicPr>
          <p:cNvPr id="103428" name="Picture 4" descr="leonwal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1557338"/>
            <a:ext cx="31702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313613" cy="1143000"/>
          </a:xfrm>
        </p:spPr>
        <p:txBody>
          <a:bodyPr/>
          <a:lstStyle/>
          <a:p>
            <a:pPr algn="ctr" eaLnBrk="1" hangingPunct="1"/>
            <a:r>
              <a:rPr lang="ru-RU" sz="3500" smtClean="0"/>
              <a:t>Макроэкономическое равновесие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476375" y="2205038"/>
            <a:ext cx="705643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краткосрочное                             долгосрочное </a:t>
            </a:r>
          </a:p>
          <a:p>
            <a:pPr>
              <a:spcBef>
                <a:spcPct val="50000"/>
              </a:spcBef>
            </a:pPr>
            <a:r>
              <a:rPr lang="ru-RU" i="0">
                <a:solidFill>
                  <a:schemeClr val="tx2"/>
                </a:solidFill>
              </a:rPr>
              <a:t>   (текущее) 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 flipH="1">
            <a:off x="3203575" y="1557338"/>
            <a:ext cx="5048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5795963" y="1557338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258888" y="3141663"/>
            <a:ext cx="72009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3500" i="0">
                <a:solidFill>
                  <a:schemeClr val="tx2"/>
                </a:solidFill>
                <a:latin typeface="Arial" charset="0"/>
              </a:rPr>
              <a:t>Макроэкономическое равновесие</a:t>
            </a:r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1258888" y="3716338"/>
            <a:ext cx="7488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042988" y="4652963"/>
            <a:ext cx="76327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0"/>
              <a:t>       </a:t>
            </a:r>
            <a:r>
              <a:rPr lang="ru-RU" b="1">
                <a:solidFill>
                  <a:schemeClr val="tx2"/>
                </a:solidFill>
              </a:rPr>
              <a:t>идеальное                                      реальное</a:t>
            </a:r>
            <a:r>
              <a:rPr lang="ru-RU" i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i="0">
                <a:solidFill>
                  <a:schemeClr val="tx2"/>
                </a:solidFill>
              </a:rPr>
              <a:t>(теоретически желаемое) </a:t>
            </a:r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 flipH="1">
            <a:off x="2916238" y="3789363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6084888" y="3789363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8" grpId="1"/>
      <p:bldP spid="60420" grpId="0"/>
      <p:bldP spid="60420" grpId="1"/>
      <p:bldP spid="60423" grpId="0"/>
      <p:bldP spid="60423" grpId="1"/>
      <p:bldP spid="60425" grpId="0"/>
      <p:bldP spid="604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500" smtClean="0"/>
              <a:t>Макроэкономическое равновесие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z="2500" smtClean="0"/>
          </a:p>
          <a:p>
            <a:pPr eaLnBrk="1" hangingPunct="1"/>
            <a:endParaRPr lang="ru-RU" sz="2500" smtClean="0"/>
          </a:p>
          <a:p>
            <a:pPr eaLnBrk="1" hangingPunct="1"/>
            <a:endParaRPr lang="ru-RU" sz="2500" smtClean="0"/>
          </a:p>
        </p:txBody>
      </p:sp>
      <p:sp>
        <p:nvSpPr>
          <p:cNvPr id="62473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611188" y="2060575"/>
            <a:ext cx="2447925" cy="3240088"/>
          </a:xfrm>
        </p:spPr>
        <p:txBody>
          <a:bodyPr/>
          <a:lstStyle/>
          <a:p>
            <a:pPr eaLnBrk="1" hangingPunct="1"/>
            <a:r>
              <a:rPr lang="ru-RU" sz="2000" b="1" i="1" smtClean="0">
                <a:solidFill>
                  <a:schemeClr val="tx2"/>
                </a:solidFill>
              </a:rPr>
              <a:t>Частичное </a:t>
            </a:r>
            <a:r>
              <a:rPr lang="ru-RU" sz="2000" smtClean="0">
                <a:solidFill>
                  <a:schemeClr val="tx2"/>
                </a:solidFill>
              </a:rPr>
              <a:t>(установив-шееся в отдельных отраслях и сферах экономики)</a:t>
            </a:r>
            <a:r>
              <a:rPr lang="ru-RU" sz="2500" smtClean="0"/>
              <a:t> </a:t>
            </a:r>
          </a:p>
        </p:txBody>
      </p:sp>
      <p:sp>
        <p:nvSpPr>
          <p:cNvPr id="6149" name="Line 10"/>
          <p:cNvSpPr>
            <a:spLocks noChangeShapeType="1"/>
          </p:cNvSpPr>
          <p:nvPr/>
        </p:nvSpPr>
        <p:spPr bwMode="auto">
          <a:xfrm flipH="1">
            <a:off x="2051050" y="1557338"/>
            <a:ext cx="7207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3635375" y="2852738"/>
            <a:ext cx="194468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</a:rPr>
              <a:t>Общее </a:t>
            </a:r>
          </a:p>
          <a:p>
            <a:pPr>
              <a:spcBef>
                <a:spcPct val="50000"/>
              </a:spcBef>
            </a:pPr>
            <a:r>
              <a:rPr lang="ru-RU" sz="2000" i="0">
                <a:solidFill>
                  <a:schemeClr val="tx2"/>
                </a:solidFill>
              </a:rPr>
              <a:t>(равновесие экономической системы в целом)</a:t>
            </a:r>
            <a:r>
              <a:rPr lang="ru-RU" sz="2000" i="0"/>
              <a:t> </a:t>
            </a:r>
          </a:p>
        </p:txBody>
      </p:sp>
      <p:sp>
        <p:nvSpPr>
          <p:cNvPr id="6151" name="Line 12"/>
          <p:cNvSpPr>
            <a:spLocks noChangeShapeType="1"/>
          </p:cNvSpPr>
          <p:nvPr/>
        </p:nvSpPr>
        <p:spPr bwMode="auto">
          <a:xfrm>
            <a:off x="4572000" y="1557338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6011863" y="2420938"/>
            <a:ext cx="25923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0">
                <a:solidFill>
                  <a:schemeClr val="tx2"/>
                </a:solidFill>
              </a:rPr>
              <a:t>Полное (</a:t>
            </a:r>
            <a:r>
              <a:rPr lang="ru-RU" sz="2000" b="1">
                <a:solidFill>
                  <a:schemeClr val="tx2"/>
                </a:solidFill>
              </a:rPr>
              <a:t>оптимальная сбалансированность </a:t>
            </a:r>
            <a:r>
              <a:rPr lang="ru-RU" sz="2000" i="0">
                <a:solidFill>
                  <a:schemeClr val="tx2"/>
                </a:solidFill>
              </a:rPr>
              <a:t>экономической системы, ее идеальная пропорциональность – высшая цель структурной политики общества)</a:t>
            </a:r>
            <a:r>
              <a:rPr lang="ru-RU" i="0"/>
              <a:t> </a:t>
            </a:r>
          </a:p>
        </p:txBody>
      </p:sp>
      <p:sp>
        <p:nvSpPr>
          <p:cNvPr id="6153" name="Line 14"/>
          <p:cNvSpPr>
            <a:spLocks noChangeShapeType="1"/>
          </p:cNvSpPr>
          <p:nvPr/>
        </p:nvSpPr>
        <p:spPr bwMode="auto">
          <a:xfrm>
            <a:off x="6372225" y="1557338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73" grpId="0" build="p"/>
      <p:bldP spid="62475" grpId="0"/>
      <p:bldP spid="624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100" b="1" smtClean="0"/>
              <a:t>Макроэкономическое равновесие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2420938"/>
            <a:ext cx="33464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b="1" i="1" smtClean="0">
                <a:solidFill>
                  <a:schemeClr val="tx2"/>
                </a:solidFill>
                <a:latin typeface="Arial" charset="0"/>
              </a:rPr>
              <a:t>Устойчивое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(в ответ на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внешний импульс,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разрушающий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равновесие,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экономика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самостоятельно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возвращается 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устойчивое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состояние)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932363" y="2349500"/>
            <a:ext cx="2879725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 b="1">
                <a:solidFill>
                  <a:schemeClr val="tx2"/>
                </a:solidFill>
                <a:latin typeface="Arial" charset="0"/>
              </a:rPr>
              <a:t>Неустойчивое</a:t>
            </a:r>
            <a:r>
              <a:rPr lang="ru-RU" sz="2500" i="0">
                <a:solidFill>
                  <a:schemeClr val="tx2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ru-RU" sz="2500" i="0">
                <a:solidFill>
                  <a:schemeClr val="tx2"/>
                </a:solidFill>
                <a:latin typeface="Arial" charset="0"/>
              </a:rPr>
              <a:t>(после внешнего воздействия экономика не может восстановиться самостоятельно, то равновесие называют) 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2771775" y="1557338"/>
            <a:ext cx="10795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219700" y="1557338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060575"/>
            <a:ext cx="5472112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9" name="Rectangle 9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758950"/>
          </a:xfrm>
        </p:spPr>
        <p:txBody>
          <a:bodyPr/>
          <a:lstStyle/>
          <a:p>
            <a:pPr eaLnBrk="1" hangingPunct="1"/>
            <a:r>
              <a:rPr lang="ru-RU" i="1" smtClean="0"/>
              <a:t>  Равновесие на рынке благ             	  </a:t>
            </a:r>
            <a:r>
              <a:rPr lang="ru-RU" sz="2500" i="1" smtClean="0"/>
              <a:t>(классическая концепция)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Потребление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АВТОНОМНОЕ ПОТРЕБЛЕНИЕ - та часть потребительских расходов населения или та часть его потребления, которая не зависит от величины национального дохода.</a:t>
            </a:r>
          </a:p>
          <a:p>
            <a:pPr eaLnBrk="1" hangingPunct="1">
              <a:buFont typeface="Wingdings" pitchFamily="2" charset="2"/>
              <a:buNone/>
            </a:pPr>
            <a:endParaRPr lang="ru-RU" sz="230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ИНДУЦИРОВАННОЕ ПОТРЕБЛЕНИЕ - та часть потребления населения, которая находится в зависимости от размера национального дохода и изменяется вместе с изменением наци­онального дохода.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2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b="1" smtClean="0"/>
              <a:t>Предельная склонность к потреблению и предельная склонность к сбережениям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2"/>
                </a:solidFill>
                <a:latin typeface="Arial" charset="0"/>
              </a:rPr>
              <a:t>Отношение приращения потребления к приращению дохода называется ПРЕДЕЛЬНОЙ СКЛОННОСТЬЮ К ПОТРЕБЛЕНИЮ. </a:t>
            </a:r>
          </a:p>
          <a:p>
            <a:pPr eaLnBrk="1" hangingPunct="1"/>
            <a:r>
              <a:rPr lang="ru-RU" smtClean="0">
                <a:solidFill>
                  <a:schemeClr val="tx2"/>
                </a:solidFill>
                <a:latin typeface="Arial" charset="0"/>
              </a:rPr>
              <a:t>Отношение приращения сбережений к приращению дохода называется ПРЕДЕЛЬНОЙ СКЛОННОСТЬЮ К СБЕРЕЖЕНИЯМ.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01625"/>
            <a:ext cx="7783512" cy="2263775"/>
          </a:xfrm>
        </p:spPr>
        <p:txBody>
          <a:bodyPr/>
          <a:lstStyle/>
          <a:p>
            <a:pPr eaLnBrk="1" hangingPunct="1"/>
            <a:r>
              <a:rPr lang="ru-RU" sz="2300" smtClean="0"/>
              <a:t>национальный доход - </a:t>
            </a:r>
            <a:r>
              <a:rPr lang="en-US" sz="2300" smtClean="0"/>
              <a:t>Q</a:t>
            </a:r>
            <a:r>
              <a:rPr lang="ru-RU" sz="2300" smtClean="0"/>
              <a:t> </a:t>
            </a:r>
            <a:r>
              <a:rPr lang="en-US" sz="2300" smtClean="0"/>
              <a:t>; </a:t>
            </a:r>
            <a:r>
              <a:rPr lang="ru-RU" sz="2300" smtClean="0"/>
              <a:t>потребление - С; сбережения - </a:t>
            </a:r>
            <a:r>
              <a:rPr lang="en-US" sz="2300" smtClean="0"/>
              <a:t>S</a:t>
            </a:r>
            <a:r>
              <a:rPr lang="ru-RU" sz="2300" smtClean="0"/>
              <a:t>; приращение дохода, приращение потребления и приращение сбережений соответственно </a:t>
            </a:r>
            <a:r>
              <a:rPr lang="ru-RU" sz="2300" smtClean="0">
                <a:cs typeface="Arial" charset="0"/>
              </a:rPr>
              <a:t>∆</a:t>
            </a:r>
            <a:r>
              <a:rPr lang="en-US" sz="2300" smtClean="0"/>
              <a:t>Q</a:t>
            </a:r>
            <a:r>
              <a:rPr lang="ru-RU" sz="2300" smtClean="0"/>
              <a:t>, </a:t>
            </a:r>
            <a:r>
              <a:rPr lang="ru-RU" sz="2300" smtClean="0">
                <a:cs typeface="Arial" charset="0"/>
              </a:rPr>
              <a:t>∆</a:t>
            </a:r>
            <a:r>
              <a:rPr lang="ru-RU" sz="2300" smtClean="0"/>
              <a:t>С и </a:t>
            </a:r>
            <a:r>
              <a:rPr lang="ru-RU" sz="2300" smtClean="0">
                <a:cs typeface="Arial" charset="0"/>
              </a:rPr>
              <a:t>∆</a:t>
            </a:r>
            <a:r>
              <a:rPr lang="en-US" sz="2300" smtClean="0"/>
              <a:t>S</a:t>
            </a:r>
            <a:r>
              <a:rPr lang="ru-RU" sz="2300" smtClean="0"/>
              <a:t>; предельная склонность к потреблению — </a:t>
            </a:r>
            <a:r>
              <a:rPr lang="ru-RU" sz="2500" i="1" smtClean="0">
                <a:latin typeface="Times New Roman" pitchFamily="18" charset="0"/>
              </a:rPr>
              <a:t>с</a:t>
            </a:r>
            <a:r>
              <a:rPr lang="en-US" sz="2300" smtClean="0"/>
              <a:t> </a:t>
            </a:r>
            <a:r>
              <a:rPr lang="ru-RU" sz="2300" smtClean="0"/>
              <a:t>и предельная склонность к сбережениям — </a:t>
            </a:r>
            <a:r>
              <a:rPr lang="en-US" sz="2300" i="1" smtClean="0"/>
              <a:t>s</a:t>
            </a:r>
            <a:r>
              <a:rPr lang="ru-RU" sz="2300" smtClean="0"/>
              <a:t>.</a:t>
            </a:r>
            <a:r>
              <a:rPr lang="ru-RU" sz="3200" smtClean="0"/>
              <a:t>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743200"/>
            <a:ext cx="7313613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100" smtClean="0">
                <a:latin typeface="Arial" charset="0"/>
              </a:rPr>
              <a:t>Q =</a:t>
            </a:r>
            <a:r>
              <a:rPr lang="ru-RU" sz="2100" smtClean="0">
                <a:latin typeface="Arial" charset="0"/>
              </a:rPr>
              <a:t> С </a:t>
            </a:r>
            <a:r>
              <a:rPr lang="en-US" sz="2100" smtClean="0">
                <a:latin typeface="Arial" charset="0"/>
              </a:rPr>
              <a:t>+</a:t>
            </a:r>
            <a:r>
              <a:rPr lang="ru-RU" sz="2100" smtClean="0">
                <a:latin typeface="Arial" charset="0"/>
              </a:rPr>
              <a:t> </a:t>
            </a:r>
            <a:r>
              <a:rPr lang="en-US" sz="2100" smtClean="0">
                <a:latin typeface="Arial" charset="0"/>
              </a:rPr>
              <a:t>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100" smtClean="0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100" smtClean="0">
                <a:cs typeface="Arial" charset="0"/>
              </a:rPr>
              <a:t>∆</a:t>
            </a:r>
            <a:r>
              <a:rPr lang="en-US" sz="2100" smtClean="0"/>
              <a:t>Q =</a:t>
            </a:r>
            <a:r>
              <a:rPr lang="ru-RU" sz="2100" smtClean="0"/>
              <a:t> </a:t>
            </a:r>
            <a:r>
              <a:rPr lang="ru-RU" sz="2100" smtClean="0">
                <a:cs typeface="Arial" charset="0"/>
              </a:rPr>
              <a:t>∆</a:t>
            </a:r>
            <a:r>
              <a:rPr lang="ru-RU" sz="2100" smtClean="0"/>
              <a:t>С </a:t>
            </a:r>
            <a:r>
              <a:rPr lang="en-US" sz="2100" smtClean="0"/>
              <a:t>+</a:t>
            </a:r>
            <a:r>
              <a:rPr lang="ru-RU" sz="2100" smtClean="0"/>
              <a:t> </a:t>
            </a:r>
            <a:r>
              <a:rPr lang="ru-RU" sz="2100" smtClean="0">
                <a:cs typeface="Arial" charset="0"/>
              </a:rPr>
              <a:t>∆</a:t>
            </a:r>
            <a:r>
              <a:rPr lang="en-US" sz="2100" smtClean="0"/>
              <a:t>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1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100" smtClean="0"/>
              <a:t>c = </a:t>
            </a:r>
            <a:r>
              <a:rPr lang="ru-RU" sz="2100" smtClean="0">
                <a:cs typeface="Arial" charset="0"/>
              </a:rPr>
              <a:t>∆</a:t>
            </a:r>
            <a:r>
              <a:rPr lang="ru-RU" sz="2100" smtClean="0"/>
              <a:t>С</a:t>
            </a:r>
            <a:r>
              <a:rPr lang="en-US" sz="2100" smtClean="0"/>
              <a:t>/</a:t>
            </a:r>
            <a:r>
              <a:rPr lang="ru-RU" sz="2100" smtClean="0">
                <a:cs typeface="Arial" charset="0"/>
              </a:rPr>
              <a:t>∆</a:t>
            </a:r>
            <a:r>
              <a:rPr lang="en-US" sz="2100" smtClean="0"/>
              <a:t>Q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1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100" smtClean="0"/>
              <a:t>s = </a:t>
            </a:r>
            <a:r>
              <a:rPr lang="ru-RU" sz="2100" smtClean="0">
                <a:cs typeface="Arial" charset="0"/>
              </a:rPr>
              <a:t>∆</a:t>
            </a:r>
            <a:r>
              <a:rPr lang="en-US" sz="2100" smtClean="0"/>
              <a:t>S/</a:t>
            </a:r>
            <a:r>
              <a:rPr lang="ru-RU" sz="2100" smtClean="0">
                <a:cs typeface="Arial" charset="0"/>
              </a:rPr>
              <a:t>∆</a:t>
            </a:r>
            <a:r>
              <a:rPr lang="en-US" sz="2100" smtClean="0"/>
              <a:t>Q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1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100" smtClean="0"/>
              <a:t>c + s = 1</a:t>
            </a:r>
            <a:endParaRPr lang="en-US" sz="2100" smtClean="0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1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1018</Words>
  <Application>Microsoft Office PowerPoint</Application>
  <PresentationFormat>Экран (4:3)</PresentationFormat>
  <Paragraphs>88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Verdana</vt:lpstr>
      <vt:lpstr>Arial</vt:lpstr>
      <vt:lpstr>Wingdings</vt:lpstr>
      <vt:lpstr>Times New Roman</vt:lpstr>
      <vt:lpstr>Тема Office</vt:lpstr>
      <vt:lpstr>Тема 27. Макроэкономическое равновесие на рынках благ, денег и капитала</vt:lpstr>
      <vt:lpstr>Слайд 2</vt:lpstr>
      <vt:lpstr>Макроэкономическое равновесие</vt:lpstr>
      <vt:lpstr>Макроэкономическое равновесие</vt:lpstr>
      <vt:lpstr>Макроэкономическое равновесие</vt:lpstr>
      <vt:lpstr>  Равновесие на рынке благ                (классическая концепция) </vt:lpstr>
      <vt:lpstr>Потребление</vt:lpstr>
      <vt:lpstr>Предельная склонность к потреблению и предельная склонность к сбережениям</vt:lpstr>
      <vt:lpstr>национальный доход - Q ; потребление - С; сбережения - S; приращение дохода, приращение потребления и приращение сбережений соответственно ∆Q, ∆С и ∆S; предельная склонность к потреблению — с и предельная склонность к сбережениям — s. </vt:lpstr>
      <vt:lpstr>Мультипликатор</vt:lpstr>
      <vt:lpstr>Совокупный спрос ( AD – aggregate demand ) – это сумма всех видов спроса или суммарный спрос на всю конечную продукцию и услуги, произведенные в обществе.</vt:lpstr>
      <vt:lpstr>Cовокупный спрос можно выразить формулой:   AD = C + I + G + X  </vt:lpstr>
      <vt:lpstr>Количество денег, которое находится в обращении умноженное на скорость обращения денег должно равняться объему выпуска товаров и услуг, производимых в течение года, умноженному на цены на эти товары. </vt:lpstr>
      <vt:lpstr>Слайд 14</vt:lpstr>
      <vt:lpstr>Из уравнения Фишера следует, что спрос не деньги выражается формулой:</vt:lpstr>
      <vt:lpstr>Формула спроса на деньги с учетом процентной ставки: </vt:lpstr>
      <vt:lpstr>Совокупное предложение ( AS – aggregate supply ) – вся конечная продукция (в стоимостном выражении) произведенная (предложенная) в обществе. </vt:lpstr>
      <vt:lpstr>Слайд 18</vt:lpstr>
      <vt:lpstr>Пересечение кривых совокупного спроса AD и совокупного предложения AS дает точку общего экономического равновесия. Это означает, что экономика находится в краткосрочном равновесии, при котором уровень цен на конечную продукцию и реальный национальный продукт устанавливаются на основе равенства совокупного спроса и совокупного предложения. </vt:lpstr>
      <vt:lpstr>Состояние экономики, которое возникает при пересечении трех кривых: кривой совокупного спроса ( AD ), краткосрочной кривой совокупного предложения ( AS ) и долгосрочной кривой совокупного предложения ( LAS ), является долгосрочным равновесием. </vt:lpstr>
      <vt:lpstr>Основные модели макроэкономического равновесия </vt:lpstr>
      <vt:lpstr>Жан Батист Сэй</vt:lpstr>
      <vt:lpstr>Леон Вальрас</vt:lpstr>
    </vt:vector>
  </TitlesOfParts>
  <Company>KGB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Макроэкономическое равновесие</dc:title>
  <dc:creator>Anna</dc:creator>
  <cp:lastModifiedBy>Света</cp:lastModifiedBy>
  <cp:revision>19</cp:revision>
  <dcterms:created xsi:type="dcterms:W3CDTF">2009-04-20T08:02:27Z</dcterms:created>
  <dcterms:modified xsi:type="dcterms:W3CDTF">2020-10-15T06:41:07Z</dcterms:modified>
</cp:coreProperties>
</file>