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Функциональные области логистики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19256" cy="216024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Взаимосвязь закупочной и распределительной логистики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заимосвязь закупочной и распределительной логистики - Логис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97" y="1124744"/>
            <a:ext cx="9154497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Определение закупочная логистика. Функции закупочной логисти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934" y="553795"/>
            <a:ext cx="8576530" cy="50354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59380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Логистическая</a:t>
            </a:r>
            <a:r>
              <a:rPr lang="ru-RU" dirty="0" smtClean="0"/>
              <a:t> система А объединяет сопряженные предприятия цепи товародвижения по стратегическим, тактическим и операционным вопросам управления сквозным материальным потоком. Согласно принципу системного подхода (принцип отсутствия конфликтов между целями отдельных подсистем и целями всей системы) цели службы снабжения и цели всей системы не должны конфликтовать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37778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Требование к службе снабжения как к элементу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логистической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системы, охватывающей несколько предприятий цепи товародвижения, -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взаимосвязь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координация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процессами производства и сбыта у поставщиков, а также с обслуживающим материальные потоки транспортом.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>Задачи закупочной логистики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5938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Основные задачи:</a:t>
            </a:r>
          </a:p>
          <a:p>
            <a:pPr lvl="0"/>
            <a:r>
              <a:rPr lang="ru-RU" dirty="0" smtClean="0"/>
              <a:t> что закупить;</a:t>
            </a:r>
          </a:p>
          <a:p>
            <a:pPr lvl="0"/>
            <a:r>
              <a:rPr lang="ru-RU" dirty="0" smtClean="0"/>
              <a:t> сколько закупить;</a:t>
            </a:r>
          </a:p>
          <a:p>
            <a:pPr lvl="0"/>
            <a:r>
              <a:rPr lang="ru-RU" dirty="0" smtClean="0"/>
              <a:t> у кого закупить;</a:t>
            </a:r>
          </a:p>
          <a:p>
            <a:pPr lvl="0"/>
            <a:r>
              <a:rPr lang="ru-RU" dirty="0" smtClean="0"/>
              <a:t> на каких условиях закупить.</a:t>
            </a:r>
          </a:p>
          <a:p>
            <a:pPr>
              <a:buNone/>
            </a:pPr>
            <a:r>
              <a:rPr lang="ru-RU" dirty="0" smtClean="0"/>
              <a:t>К традиционному перечню логистика добавляет свои задачи:</a:t>
            </a:r>
          </a:p>
          <a:p>
            <a:pPr lvl="0"/>
            <a:r>
              <a:rPr lang="ru-RU" dirty="0" smtClean="0"/>
              <a:t> как системно увязать деятельность предприятия с поставщиками;</a:t>
            </a:r>
          </a:p>
          <a:p>
            <a:pPr lvl="0"/>
            <a:r>
              <a:rPr lang="ru-RU" dirty="0" smtClean="0"/>
              <a:t> как системно увязать снабжение с производством и сбытом собственного предприятия.</a:t>
            </a:r>
          </a:p>
          <a:p>
            <a:pPr>
              <a:buNone/>
            </a:pPr>
            <a:r>
              <a:rPr lang="ru-RU" i="1" dirty="0" smtClean="0"/>
              <a:t>Основные работы:</a:t>
            </a:r>
          </a:p>
          <a:p>
            <a:pPr lvl="0">
              <a:buNone/>
            </a:pPr>
            <a:r>
              <a:rPr lang="ru-RU" dirty="0" smtClean="0"/>
              <a:t>заключение договоров;</a:t>
            </a:r>
          </a:p>
          <a:p>
            <a:pPr lvl="0">
              <a:buNone/>
            </a:pPr>
            <a:r>
              <a:rPr lang="ru-RU" dirty="0" smtClean="0"/>
              <a:t> контроль исполнения договоров;</a:t>
            </a:r>
          </a:p>
          <a:p>
            <a:pPr lvl="0">
              <a:buNone/>
            </a:pPr>
            <a:r>
              <a:rPr lang="ru-RU" dirty="0" smtClean="0"/>
              <a:t> организация доставки закупленных предметов труда;</a:t>
            </a:r>
          </a:p>
          <a:p>
            <a:pPr lvl="0">
              <a:buNone/>
            </a:pPr>
            <a:r>
              <a:rPr lang="ru-RU" dirty="0" smtClean="0"/>
              <a:t> организация временного хранения закупленных предметов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Пример участия различных служб торговой компании в процессах снабжения и сбыт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836712"/>
            <a:ext cx="8136904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66581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Решение "что закупить"</a:t>
            </a:r>
            <a:r>
              <a:rPr lang="ru-RU" dirty="0" smtClean="0"/>
              <a:t> принимается в соответствии с потребностью предприятия в материальных ресурсах. Для принятия данного решения вначале идентифицируют всех внутрифирменных потребителей материальных ресурсов. Затем выполняют расчет потребности в материальных ресурсах. При этом устанавливаются требования к весу, размеру и другим параметрам поставок, а также к сервису поставок. Далее разрабатывают планы-графики и спецификации на каждую позицию номенклатуры и (или) номенклатурные группы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449792"/>
          </a:xfrm>
        </p:spPr>
        <p:txBody>
          <a:bodyPr>
            <a:normAutofit/>
          </a:bodyPr>
          <a:lstStyle/>
          <a:p>
            <a:r>
              <a:rPr lang="ru-RU" b="1" dirty="0" smtClean="0"/>
              <a:t>. Решение "сколько закупить"</a:t>
            </a:r>
            <a:r>
              <a:rPr lang="ru-RU" dirty="0" smtClean="0"/>
              <a:t> принимается с участием, служб логистики, коммерции, маркетинга и финансов, а также дирекции по производству (в производственных компаниях). От решений по размерам закупаемых партий товаров зависит уровень запасов компании. А уровень запасов в свою очередь оказывает прямое влияние на затраты компании и на готовность обслужить потребителя продукта (как внутреннего, так и внешнего) в момент возникновения потребности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Характеристика функциональных областей логистики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Объектом логистики является сквозной материальный поток, тем не менее, на отдельных участках управление им имеет специфику. В соответствии с этой спецификой выделяют пять функциональных областей логистики</a:t>
            </a:r>
            <a:r>
              <a:rPr lang="ru-RU" dirty="0" smtClean="0">
                <a:solidFill>
                  <a:srgbClr val="C00000"/>
                </a:solidFill>
              </a:rPr>
              <a:t>: закупочную, производственную, распределительную, транспортную и информационную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521800"/>
          </a:xfrm>
        </p:spPr>
        <p:txBody>
          <a:bodyPr>
            <a:normAutofit/>
          </a:bodyPr>
          <a:lstStyle/>
          <a:p>
            <a:r>
              <a:rPr lang="ru-RU" b="1" dirty="0" smtClean="0"/>
              <a:t>Решение "у кого закупить"</a:t>
            </a:r>
            <a:r>
              <a:rPr lang="ru-RU" dirty="0" smtClean="0"/>
              <a:t> основано на исследовании рынка закупок, которое проводится службами маркетинга и коммерции. При этом необходимо идентифицировать всех возможных поставщиков по непосредственным рынкам, рынкам заменителей и новым рынкам. Далее следует предварительная оценка всех возможных источников закупаемых материальных ресурсов, а также анализ рисков, связанных с выходом на конкретный рынок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530577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Решение "на каких условиях закупить"</a:t>
            </a:r>
            <a:r>
              <a:rPr lang="ru-RU" dirty="0" smtClean="0"/>
              <a:t> - это решение по приемлемым для компании условиям договора с поставщиком. В договоре должны быть определены:</a:t>
            </a:r>
            <a:endParaRPr lang="ru-RU" sz="2400" dirty="0" smtClean="0"/>
          </a:p>
          <a:p>
            <a:pPr lvl="1"/>
            <a:r>
              <a:rPr lang="ru-RU" sz="2800" dirty="0" smtClean="0"/>
              <a:t>а) наименование подлежащих поставке изделий;</a:t>
            </a:r>
            <a:endParaRPr lang="ru-RU" sz="2400" dirty="0" smtClean="0"/>
          </a:p>
          <a:p>
            <a:pPr lvl="1"/>
            <a:r>
              <a:rPr lang="ru-RU" sz="2800" dirty="0" smtClean="0"/>
              <a:t>б) количество;</a:t>
            </a:r>
            <a:endParaRPr lang="ru-RU" sz="2400" dirty="0" smtClean="0"/>
          </a:p>
          <a:p>
            <a:pPr lvl="1"/>
            <a:r>
              <a:rPr lang="ru-RU" sz="2800" dirty="0" smtClean="0"/>
              <a:t>в) качество и комплектность;</a:t>
            </a:r>
            <a:endParaRPr lang="ru-RU" sz="2400" dirty="0" smtClean="0"/>
          </a:p>
          <a:p>
            <a:pPr lvl="1"/>
            <a:r>
              <a:rPr lang="ru-RU" sz="2800" dirty="0" smtClean="0"/>
              <a:t>г) цена товара;</a:t>
            </a:r>
            <a:endParaRPr lang="ru-RU" sz="2400" dirty="0" smtClean="0"/>
          </a:p>
          <a:p>
            <a:pPr lvl="1"/>
            <a:r>
              <a:rPr lang="ru-RU" sz="2800" dirty="0" err="1" smtClean="0"/>
              <a:t>д</a:t>
            </a:r>
            <a:r>
              <a:rPr lang="ru-RU" sz="2800" dirty="0" smtClean="0"/>
              <a:t>) сроки поставки;</a:t>
            </a:r>
            <a:endParaRPr lang="ru-RU" sz="2400" dirty="0" smtClean="0"/>
          </a:p>
          <a:p>
            <a:pPr lvl="1"/>
            <a:r>
              <a:rPr lang="ru-RU" sz="2800" dirty="0" smtClean="0"/>
              <a:t>е) форма и порядок расчетов;</a:t>
            </a:r>
            <a:endParaRPr lang="ru-RU" sz="2400" dirty="0" smtClean="0"/>
          </a:p>
          <a:p>
            <a:pPr lvl="1"/>
            <a:r>
              <a:rPr lang="ru-RU" sz="2800" dirty="0" smtClean="0"/>
              <a:t>ж) требования к таре, упаковке;</a:t>
            </a:r>
            <a:endParaRPr lang="ru-RU" sz="2400" dirty="0" smtClean="0"/>
          </a:p>
          <a:p>
            <a:pPr lvl="1"/>
            <a:r>
              <a:rPr lang="ru-RU" sz="2800" dirty="0" err="1" smtClean="0"/>
              <a:t>з</a:t>
            </a:r>
            <a:r>
              <a:rPr lang="ru-RU" sz="2800" dirty="0" smtClean="0"/>
              <a:t>) порядок доставки и приемки товара;</a:t>
            </a:r>
            <a:endParaRPr lang="ru-RU" sz="2400" dirty="0" smtClean="0"/>
          </a:p>
          <a:p>
            <a:pPr lvl="1"/>
            <a:r>
              <a:rPr lang="ru-RU" sz="2800" dirty="0" smtClean="0"/>
              <a:t>и) условия имущественной ответственности сторон;</a:t>
            </a:r>
            <a:endParaRPr lang="ru-RU" sz="2400" dirty="0" smtClean="0"/>
          </a:p>
          <a:p>
            <a:pPr lvl="1"/>
            <a:r>
              <a:rPr lang="ru-RU" sz="2800" dirty="0" smtClean="0"/>
              <a:t>к) срок действия договора.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Задача "сделать или купить" в закупочной </a:t>
            </a:r>
            <a:r>
              <a:rPr lang="ru-RU" dirty="0" smtClean="0"/>
              <a:t>логистике</a:t>
            </a:r>
            <a:r>
              <a:rPr lang="en-US" dirty="0" smtClean="0"/>
              <a:t> (</a:t>
            </a:r>
            <a:r>
              <a:rPr lang="ru-RU" dirty="0" smtClean="0"/>
              <a:t>МОВ)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5938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логистике к задачам "сделать или купить" относят следующие решения: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создавать собственный парк транспортных средств или пользоваться наемным транспортом;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организовывать собственное складское хозяйство или пользоваться услугами специализированного оператора, а также множество других решений.</a:t>
            </a:r>
          </a:p>
          <a:p>
            <a:pPr>
              <a:buNone/>
            </a:pPr>
            <a:r>
              <a:rPr lang="ru-RU" dirty="0" smtClean="0"/>
              <a:t>В закупочной логистике торговой компании к задаче типа "сделать или купить" относится принятие одного из двух альтернативных решений: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самостоятельно формировать ассортимент, закупая товарные ресурсы непосредственно у изготовителя;</a:t>
            </a:r>
          </a:p>
          <a:p>
            <a:pPr lvl="0"/>
            <a:r>
              <a:rPr lang="ru-RU" dirty="0" smtClean="0"/>
              <a:t>закупать </a:t>
            </a:r>
            <a:r>
              <a:rPr lang="ru-RU" dirty="0" smtClean="0"/>
              <a:t>товарные ресурсы у посредника, который специализируется на разукрупнении производственных партий, формировании широкого ассортимента и поставках его потребителям в скомплектованном виде.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 выбора поставщика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Поиск потенциальных поставщиков.</a:t>
            </a:r>
            <a:endParaRPr lang="ru-RU" dirty="0" smtClean="0"/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объявление конкурса;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изучение рекламных материалов: фирменных каталогов, объявлений в средствах массовой информации и т.п.;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посещение выставок и ярмарок;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переписка и личные контакты с возможными поставщиками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потенциальных </a:t>
            </a:r>
            <a:r>
              <a:rPr lang="ru-RU" b="1" dirty="0" smtClean="0"/>
              <a:t>поставщиков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удаленность </a:t>
            </a:r>
            <a:r>
              <a:rPr lang="ru-RU" dirty="0" smtClean="0"/>
              <a:t>поставщика от потребителя;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сроки выполнения текущих и экстренных заказов;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наличие резервных мощностей;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организация управления качеством у поставщика;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психологический климат у поставщика (в плане возможности забастовок);</a:t>
            </a:r>
          </a:p>
          <a:p>
            <a:pPr lvl="0"/>
            <a:r>
              <a:rPr lang="ru-RU" dirty="0" smtClean="0"/>
              <a:t> </a:t>
            </a:r>
            <a:r>
              <a:rPr lang="ru-RU" dirty="0" smtClean="0"/>
              <a:t>способность обеспечить поставку запасных частей в течение всего срока службы </a:t>
            </a:r>
            <a:r>
              <a:rPr lang="ru-RU" dirty="0" smtClean="0"/>
              <a:t>поставляемого </a:t>
            </a:r>
            <a:r>
              <a:rPr lang="ru-RU" dirty="0" smtClean="0"/>
              <a:t>оборудования;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11560" y="188640"/>
          <a:ext cx="828092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440"/>
                <a:gridCol w="1584440"/>
                <a:gridCol w="1891682"/>
                <a:gridCol w="3220358"/>
              </a:tblGrid>
              <a:tr h="1728192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Критерий выбора поставщика  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Удельный вес критерия  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значения критерия по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десятибальной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шкале у данного поставщика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Произведение удельного веса критерия на оценку </a:t>
                      </a:r>
                      <a:endParaRPr lang="ru-RU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Надежность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поставки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0,30 </a:t>
                      </a:r>
                    </a:p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2,1 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Цена  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0,25  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6  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1,5   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Качество товара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0,15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1,2 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Условия платежа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0,15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0,6 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Поставки</a:t>
                      </a:r>
                      <a:r>
                        <a:rPr lang="ru-RU" baseline="0" dirty="0" smtClean="0"/>
                        <a:t> вне плана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0,10  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7  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0,7   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Финансовое состояние поставщика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0,5 </a:t>
                      </a:r>
                    </a:p>
                    <a:p>
                      <a:pPr marL="25400" indent="450215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</a:p>
                  </a:txBody>
                  <a:tcPr marL="0" marR="0" marT="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1,00  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indent="450215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6,3   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Система поставок "точно в срок" в закупочной логистике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 поставок "точно в срок" </a:t>
            </a:r>
            <a:r>
              <a:rPr lang="ru-RU" dirty="0" smtClean="0"/>
              <a:t>- </a:t>
            </a:r>
            <a:r>
              <a:rPr lang="ru-RU" dirty="0" smtClean="0"/>
              <a:t>это философия и в то же время технические приемы. Система основана на том, что в звено </a:t>
            </a:r>
            <a:r>
              <a:rPr lang="ru-RU" dirty="0" err="1" smtClean="0"/>
              <a:t>логистической</a:t>
            </a:r>
            <a:r>
              <a:rPr lang="ru-RU" dirty="0" smtClean="0"/>
              <a:t> системы не должно поступать никаких материалов, пока в этом звене не возникнет острой необходимости в этих материалах.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mirznanii.com/images/27/90/8479027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8064896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449792"/>
          </a:xfrm>
        </p:spPr>
        <p:txBody>
          <a:bodyPr>
            <a:normAutofit/>
          </a:bodyPr>
          <a:lstStyle/>
          <a:p>
            <a:r>
              <a:rPr lang="ru-RU" dirty="0" smtClean="0"/>
              <a:t>В процессе обеспечения предприятия сырьем и материалами решаются задачи </a:t>
            </a:r>
            <a:r>
              <a:rPr lang="ru-RU" i="1" dirty="0" smtClean="0"/>
              <a:t>закупочной логистики. </a:t>
            </a:r>
            <a:r>
              <a:rPr lang="ru-RU" dirty="0" smtClean="0"/>
              <a:t>На этом этапе изучаются и выбираются поставщики, заключаются договоры и контролируется их исполнение, принимаются меры в случае нарушения условий поставки. Любое производственное предприятие имеет службу, которая осуществляет перечисленные функции.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В процессе управления материальным потоком внутри предприятия, создающего материальные блага или оказывающего материальные услуги, в основном решаются задачи </a:t>
            </a:r>
            <a:r>
              <a:rPr lang="ru-RU" i="1" dirty="0" smtClean="0"/>
              <a:t>производственной логистики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5305776"/>
          </a:xfrm>
        </p:spPr>
        <p:txBody>
          <a:bodyPr>
            <a:normAutofit/>
          </a:bodyPr>
          <a:lstStyle/>
          <a:p>
            <a:r>
              <a:rPr lang="ru-RU" dirty="0" smtClean="0"/>
              <a:t>Специфика этого этапа заключается в том, что основной объем работ по проведению материального потока выполняется в пределах территории одного предприятия. Участники </a:t>
            </a:r>
            <a:r>
              <a:rPr lang="ru-RU" dirty="0" err="1" smtClean="0"/>
              <a:t>логистического</a:t>
            </a:r>
            <a:r>
              <a:rPr lang="ru-RU" dirty="0" smtClean="0"/>
              <a:t> процесса при этом, как правило, не вступают в товарно-денежные отношения. Поток идет не в результате заключенных договоров, а в результате решений, принимаемых системой управления пред­приятием.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управлении материальными потоками в процессе реализации готовой продукции решаются задачи распределительной </a:t>
            </a:r>
            <a:r>
              <a:rPr lang="ru-RU" i="1" dirty="0" smtClean="0"/>
              <a:t>логистики.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5233768"/>
          </a:xfrm>
        </p:spPr>
        <p:txBody>
          <a:bodyPr/>
          <a:lstStyle/>
          <a:p>
            <a:r>
              <a:rPr lang="ru-RU" dirty="0" smtClean="0"/>
              <a:t>При управлении материальными потоками на транспортных участках решаются специфические задачи </a:t>
            </a:r>
            <a:r>
              <a:rPr lang="ru-RU" i="1" dirty="0" smtClean="0"/>
              <a:t>транспортной логистики. </a:t>
            </a:r>
            <a:r>
              <a:rPr lang="ru-RU" dirty="0" smtClean="0"/>
              <a:t>Совокупный объем транспортной работы, выполняемой в процессе доведения материального потока от первичного источника сырья до конечного потребителя, можно подразделить на две большие группы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449792"/>
          </a:xfrm>
        </p:spPr>
        <p:txBody>
          <a:bodyPr/>
          <a:lstStyle/>
          <a:p>
            <a:r>
              <a:rPr lang="ru-RU" dirty="0" smtClean="0"/>
              <a:t>Результаты движения материальных потоков находятся в прямой связи с рациональностью организации движения информационных потоков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996952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Высокая значимость информационной составляющей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логистических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процессах стала причиной выделения специального раздела логистики — информационной логистики.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69</TotalTime>
  <Words>690</Words>
  <Application>Microsoft Office PowerPoint</Application>
  <PresentationFormat>Экран (4:3)</PresentationFormat>
  <Paragraphs>98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Городская</vt:lpstr>
      <vt:lpstr>Функциональные области логистики</vt:lpstr>
      <vt:lpstr>Характеристика функциональных областей логистики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Взаимосвязь закупочной и распределительной логистики </vt:lpstr>
      <vt:lpstr>Слайд 11</vt:lpstr>
      <vt:lpstr>Слайд 12</vt:lpstr>
      <vt:lpstr>Слайд 13</vt:lpstr>
      <vt:lpstr>Слайд 14</vt:lpstr>
      <vt:lpstr> Задачи закупочной логистики </vt:lpstr>
      <vt:lpstr>Слайд 16</vt:lpstr>
      <vt:lpstr>Слайд 17</vt:lpstr>
      <vt:lpstr>Слайд 18</vt:lpstr>
      <vt:lpstr>Слайд 19</vt:lpstr>
      <vt:lpstr>Слайд 20</vt:lpstr>
      <vt:lpstr>Слайд 21</vt:lpstr>
      <vt:lpstr>Задача "сделать или купить" в закупочной логистике (МОВ) </vt:lpstr>
      <vt:lpstr>Слайд 23</vt:lpstr>
      <vt:lpstr>Задача выбора поставщика </vt:lpstr>
      <vt:lpstr>Анализ потенциальных поставщиков</vt:lpstr>
      <vt:lpstr>Слайд 26</vt:lpstr>
      <vt:lpstr>Система поставок "точно в срок" в закупочной логистике 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Функциональные области логистики</dc:title>
  <dc:creator>Администратор</dc:creator>
  <cp:lastModifiedBy>Администратор</cp:lastModifiedBy>
  <cp:revision>9</cp:revision>
  <dcterms:created xsi:type="dcterms:W3CDTF">2020-10-16T16:49:04Z</dcterms:created>
  <dcterms:modified xsi:type="dcterms:W3CDTF">2020-10-17T08:17:20Z</dcterms:modified>
</cp:coreProperties>
</file>