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5" r:id="rId3"/>
    <p:sldId id="264" r:id="rId4"/>
    <p:sldId id="288" r:id="rId5"/>
    <p:sldId id="267" r:id="rId6"/>
    <p:sldId id="268" r:id="rId7"/>
    <p:sldId id="269" r:id="rId8"/>
    <p:sldId id="290" r:id="rId9"/>
    <p:sldId id="292" r:id="rId10"/>
    <p:sldId id="257" r:id="rId11"/>
    <p:sldId id="294" r:id="rId12"/>
    <p:sldId id="272" r:id="rId13"/>
    <p:sldId id="278" r:id="rId14"/>
    <p:sldId id="279" r:id="rId15"/>
    <p:sldId id="280" r:id="rId16"/>
    <p:sldId id="283" r:id="rId17"/>
    <p:sldId id="301" r:id="rId18"/>
    <p:sldId id="303" r:id="rId19"/>
    <p:sldId id="304" r:id="rId20"/>
    <p:sldId id="28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  <a:srgbClr val="003399"/>
    <a:srgbClr val="FF0000"/>
    <a:srgbClr val="3366CC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64" autoAdjust="0"/>
    <p:restoredTop sz="94728" autoAdjust="0"/>
  </p:normalViewPr>
  <p:slideViewPr>
    <p:cSldViewPr>
      <p:cViewPr>
        <p:scale>
          <a:sx n="118" d="100"/>
          <a:sy n="118" d="100"/>
        </p:scale>
        <p:origin x="-114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4" Type="http://schemas.microsoft.com/office/2006/relationships/legacyDiagramText" Target="legacyDiagramText9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72B02F2-3F0E-46A0-8BDA-AB24A32912DB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EA3B28-BE46-4455-9BE1-8B877F79C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5D9DF-0959-40BB-8179-8257E1008542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6ABF7E-68A1-4562-A1C4-E0B69A666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C9FFE2-A11C-4206-8E07-02F11EC1E2C5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B975F-203B-40F9-802E-59110DBB7A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8D1CD-2108-43FA-97E3-252D5BA2F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CBDE6-8A02-4234-A010-F4420D46EF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6AEA-6107-4997-B39C-DCEF823FA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0C8B0-E47A-48E9-BCA1-3852749A86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34CC0-E197-41D5-8203-A604DF0475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94B68-F94B-4219-AE77-EDB8B781C5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46224-68E2-497C-A067-2A36B09A30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D3C3F-A198-4591-B26F-498F0A1F63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F0DA5-CEE3-448A-AE83-AAD095DFA5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1E1E0-5977-468A-A5A2-2606EBA971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885DB-EED1-4496-9251-CF3D7488C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9A6377-087B-467F-914C-2B0ACF603A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458200" cy="50561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dirty="0"/>
              <a:t>Тема 29. Государственная социальная политика</a:t>
            </a:r>
            <a: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</a:rPr>
            </a:br>
            <a: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</a:rPr>
            </a:br>
            <a: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</a:rPr>
            </a:br>
            <a: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</a:rPr>
            </a:br>
            <a: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3399"/>
                </a:solidFill>
                <a:latin typeface="Times New Roman" pitchFamily="18" charset="0"/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609600"/>
            <a:ext cx="8534400" cy="5521325"/>
          </a:xfrm>
        </p:spPr>
        <p:txBody>
          <a:bodyPr/>
          <a:lstStyle/>
          <a:p>
            <a:pPr lvl="1" eaLnBrk="1" hangingPunct="1"/>
            <a:r>
              <a:rPr lang="ru-RU" altLang="ru-RU" sz="2400" b="1" u="sng" smtClean="0">
                <a:solidFill>
                  <a:srgbClr val="002060"/>
                </a:solidFill>
                <a:latin typeface="Times New Roman" pitchFamily="18" charset="0"/>
              </a:rPr>
              <a:t>«Российская Федерация - социальное государство</a:t>
            </a:r>
            <a:r>
              <a:rPr lang="ru-RU" altLang="ru-RU" sz="2400" b="1" smtClean="0">
                <a:solidFill>
                  <a:srgbClr val="002060"/>
                </a:solidFill>
                <a:latin typeface="Times New Roman" pitchFamily="18" charset="0"/>
              </a:rPr>
              <a:t>,</a:t>
            </a:r>
            <a:r>
              <a:rPr lang="ru-RU" altLang="ru-RU" sz="240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002060"/>
                </a:solidFill>
                <a:latin typeface="Times New Roman" pitchFamily="18" charset="0"/>
              </a:rPr>
              <a:t>политика которого направлена на создание условий, обеспечивающих достойную жизнь и свободное развитие человека.</a:t>
            </a:r>
          </a:p>
          <a:p>
            <a:pPr lvl="1" eaLnBrk="1" hangingPunct="1"/>
            <a:r>
              <a:rPr lang="ru-RU" altLang="ru-RU" sz="2400" b="1" smtClean="0">
                <a:solidFill>
                  <a:srgbClr val="002060"/>
                </a:solidFill>
                <a:latin typeface="Times New Roman" pitchFamily="18" charset="0"/>
              </a:rPr>
              <a:t>     В Российской Федерации охраняется труд и здоровье людей, устанавливается гарантированные минимальный размер оплаты труда, обеспечивается государственная поддержка семьи, материнства и детства, инвалидов и пожилых граждан, развивается система социальных служб, устанавливаются государственные пенсии, пособия, иные гарантии социальной защиты.»</a:t>
            </a:r>
            <a:r>
              <a:rPr lang="ru-RU" altLang="ru-RU" sz="2400" b="1" smtClean="0">
                <a:solidFill>
                  <a:srgbClr val="002060"/>
                </a:solidFill>
                <a:latin typeface="Times New Roman" pitchFamily="18" charset="0"/>
                <a:hlinkClick r:id="" action="ppaction://noaction"/>
              </a:rPr>
              <a:t>[1]</a:t>
            </a:r>
            <a:endParaRPr lang="ru-RU" altLang="ru-RU" sz="2400" b="1" smtClean="0">
              <a:solidFill>
                <a:srgbClr val="002060"/>
              </a:solidFill>
              <a:latin typeface="Times New Roman" pitchFamily="18" charset="0"/>
            </a:endParaRPr>
          </a:p>
          <a:p>
            <a:pPr lvl="1" eaLnBrk="1" hangingPunct="1">
              <a:buFontTx/>
              <a:buNone/>
            </a:pP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1400" smtClean="0">
                <a:latin typeface="Times New Roman" pitchFamily="18" charset="0"/>
                <a:hlinkClick r:id="" action="ppaction://noaction"/>
              </a:rPr>
              <a:t>[1]</a:t>
            </a:r>
            <a:r>
              <a:rPr lang="ru-RU" altLang="ru-RU" sz="1400" smtClean="0">
                <a:latin typeface="Times New Roman" pitchFamily="18" charset="0"/>
              </a:rPr>
              <a:t> Конституция Российской Федерации.  Ст. 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533400" y="69215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768350" algn="l"/>
              </a:tabLst>
            </a:pPr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Социальное государство</a:t>
            </a: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это государство политика, которого направлена на создание условий, обеспечивающих достойную жизнь и свободное развитие человека. </a:t>
            </a:r>
          </a:p>
          <a:p>
            <a:pPr algn="ctr">
              <a:tabLst>
                <a:tab pos="768350" algn="l"/>
              </a:tabLst>
            </a:pPr>
            <a:endParaRPr lang="ru-RU" altLang="ru-RU" sz="2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768350" algn="l"/>
              </a:tabLst>
            </a:pP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Социальное государство немыслимо без </a:t>
            </a:r>
            <a:r>
              <a:rPr lang="ru-RU" altLang="ru-RU" sz="2000" i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политической доктрины, экономической модели и финансового обеспечения его развития</a:t>
            </a: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tabLst>
                <a:tab pos="768350" algn="l"/>
              </a:tabLst>
            </a:pPr>
            <a:endParaRPr lang="ru-RU" altLang="ru-RU" sz="2000" b="1" u="sng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768350" algn="l"/>
              </a:tabLst>
            </a:pPr>
            <a:r>
              <a:rPr lang="ru-RU" altLang="ru-RU" sz="20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параметры социального государства</a:t>
            </a: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tabLst>
                <a:tab pos="768350" algn="l"/>
              </a:tabLst>
            </a:pP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-развитая система страховых институтов, </a:t>
            </a:r>
          </a:p>
          <a:p>
            <a:pPr>
              <a:tabLst>
                <a:tab pos="768350" algn="l"/>
              </a:tabLst>
            </a:pP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-высокий уровень налогов,</a:t>
            </a:r>
          </a:p>
          <a:p>
            <a:pPr>
              <a:tabLst>
                <a:tab pos="768350" algn="l"/>
              </a:tabLst>
            </a:pP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-развитая система услуг и социальных служб для всего населения;</a:t>
            </a:r>
          </a:p>
          <a:p>
            <a:pPr>
              <a:tabLst>
                <a:tab pos="768350" algn="l"/>
              </a:tabLst>
            </a:pP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-развитая правовая система, четкое разделение функций и полномочий между всеми уровнями власти. </a:t>
            </a:r>
          </a:p>
          <a:p>
            <a:pPr>
              <a:tabLst>
                <a:tab pos="768350" algn="l"/>
              </a:tabLst>
            </a:pP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-четкое взаимодействие гос. органов, гражданского общества, и частных инициатив.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r>
              <a:rPr lang="ru-RU" sz="2700" b="1" u="sng" dirty="0" smtClean="0">
                <a:solidFill>
                  <a:srgbClr val="C00000"/>
                </a:solidFill>
                <a:latin typeface="Times New Roman" pitchFamily="18" charset="0"/>
              </a:rPr>
              <a:t>сновные направления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</a:rPr>
              <a:t>социальной политики</a:t>
            </a:r>
            <a:r>
              <a:rPr lang="ru-RU" sz="3200" b="1" dirty="0">
                <a:latin typeface="Times New Roman" pitchFamily="18" charset="0"/>
              </a:rPr>
              <a:t>:</a:t>
            </a:r>
            <a:r>
              <a:rPr lang="ru-RU" sz="3600" b="1" dirty="0">
                <a:latin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</a:rPr>
            </a:b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2060"/>
                </a:solidFill>
                <a:latin typeface="Times New Roman" pitchFamily="18" charset="0"/>
              </a:rPr>
              <a:t>Политика в сфере труда и трудовых отношений</a:t>
            </a:r>
            <a:r>
              <a:rPr lang="ru-RU" altLang="ru-RU" sz="1800" smtClean="0">
                <a:solidFill>
                  <a:srgbClr val="002060"/>
                </a:solidFill>
                <a:latin typeface="Times New Roman" pitchFamily="18" charset="0"/>
              </a:rPr>
              <a:t>: социальное партнерство, охрана труда, социальное страхование, защита трудовых прав граждан.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80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2060"/>
                </a:solidFill>
                <a:latin typeface="Times New Roman" pitchFamily="18" charset="0"/>
              </a:rPr>
              <a:t>Социальная защита</a:t>
            </a:r>
            <a:r>
              <a:rPr lang="ru-RU" altLang="ru-RU" sz="1800" smtClean="0">
                <a:solidFill>
                  <a:srgbClr val="002060"/>
                </a:solidFill>
                <a:latin typeface="Times New Roman" pitchFamily="18" charset="0"/>
              </a:rPr>
              <a:t> и поддержка отдельных групп населения, нетрудоспособных и малоимущих граждан.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2060"/>
                </a:solidFill>
                <a:latin typeface="Times New Roman" pitchFamily="18" charset="0"/>
              </a:rPr>
              <a:t>Развитие отраслей социальной сферы</a:t>
            </a:r>
            <a:r>
              <a:rPr lang="ru-RU" altLang="ru-RU" sz="1800" smtClean="0">
                <a:solidFill>
                  <a:srgbClr val="002060"/>
                </a:solidFill>
                <a:latin typeface="Times New Roman" pitchFamily="18" charset="0"/>
              </a:rPr>
              <a:t>: образование, охрана здоровья населения, культура, туризм, физическая культура и спорт, жилищная сфера.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2060"/>
                </a:solidFill>
                <a:latin typeface="Times New Roman" pitchFamily="18" charset="0"/>
              </a:rPr>
              <a:t>Миграционная политика</a:t>
            </a:r>
            <a:r>
              <a:rPr lang="ru-RU" altLang="ru-RU" sz="1800" smtClean="0">
                <a:solidFill>
                  <a:srgbClr val="002060"/>
                </a:solidFill>
                <a:latin typeface="Times New Roman" pitchFamily="18" charset="0"/>
              </a:rPr>
              <a:t>: контроль за внутренней миграцией, защита прав и интересов граждан страны, проживающих за рубежом, внешняя трудовая миграция.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2060"/>
                </a:solidFill>
                <a:latin typeface="Times New Roman" pitchFamily="18" charset="0"/>
              </a:rPr>
              <a:t>Демографическая политика</a:t>
            </a:r>
            <a:r>
              <a:rPr lang="ru-RU" altLang="ru-RU" sz="180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2060"/>
                </a:solidFill>
                <a:latin typeface="Times New Roman" pitchFamily="18" charset="0"/>
              </a:rPr>
              <a:t>Доходы населения</a:t>
            </a:r>
            <a:r>
              <a:rPr lang="ru-RU" altLang="ru-RU" sz="1800" smtClean="0">
                <a:solidFill>
                  <a:srgbClr val="002060"/>
                </a:solidFill>
                <a:latin typeface="Times New Roman" pitchFamily="18" charset="0"/>
              </a:rPr>
              <a:t> и их отдельные составляющие (оплата труда, пенсионное обеспечение, социальные пособия  и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627187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C00000"/>
                </a:solidFill>
                <a:latin typeface="Times New Roman" pitchFamily="18" charset="0"/>
              </a:rPr>
              <a:t>Приоритетные направления </a:t>
            </a:r>
            <a:br>
              <a:rPr lang="ru-RU" altLang="ru-RU" sz="28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altLang="ru-RU" sz="2800" b="1" smtClean="0">
                <a:solidFill>
                  <a:srgbClr val="C00000"/>
                </a:solidFill>
                <a:latin typeface="Times New Roman" pitchFamily="18" charset="0"/>
              </a:rPr>
              <a:t>социальной политики </a:t>
            </a:r>
            <a:r>
              <a:rPr lang="ru-RU" altLang="ru-RU" sz="2800" smtClean="0">
                <a:solidFill>
                  <a:srgbClr val="C00000"/>
                </a:solidFill>
                <a:latin typeface="Times New Roman" pitchFamily="18" charset="0"/>
              </a:rPr>
              <a:t>–</a:t>
            </a:r>
            <a:r>
              <a:rPr lang="ru-RU" altLang="ru-RU" sz="28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sz="2800" b="1" smtClean="0">
                <a:latin typeface="Times New Roman" pitchFamily="18" charset="0"/>
              </a:rPr>
              <a:t/>
            </a:r>
            <a:br>
              <a:rPr lang="ru-RU" altLang="ru-RU" sz="2800" b="1" smtClean="0">
                <a:latin typeface="Times New Roman" pitchFamily="18" charset="0"/>
              </a:rPr>
            </a:br>
            <a:endParaRPr lang="ru-RU" altLang="ru-RU" sz="2800" b="1" smtClean="0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600" smtClean="0">
                <a:solidFill>
                  <a:srgbClr val="002060"/>
                </a:solidFill>
                <a:latin typeface="Times New Roman" pitchFamily="18" charset="0"/>
              </a:rPr>
              <a:t>наиболее важные, значимые, настоятельные проблемы, осознанные как первоочередные задачи социальной политики, определяющиеся исходя из состава социально-экономических и социально-политических проблем.</a:t>
            </a:r>
            <a:endParaRPr lang="ru-RU" altLang="ru-RU" sz="3600" u="sng" smtClean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229600" cy="61309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>
                <a:latin typeface="Times New Roman" pitchFamily="18" charset="0"/>
              </a:rPr>
              <a:t>  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Приоритетные направления социальной политики отражены в </a:t>
            </a:r>
            <a:r>
              <a:rPr lang="ru-RU" altLang="ru-RU" b="1" u="sng" smtClean="0">
                <a:solidFill>
                  <a:srgbClr val="C00000"/>
                </a:solidFill>
                <a:latin typeface="Times New Roman" pitchFamily="18" charset="0"/>
              </a:rPr>
              <a:t>КОНЦЕПЦИИ ДОЛГОСРОЧНОГО СОЦИАЛЬНО-ЭКОНОМИЧЕСКОГО РАЗВИТИЯ РОССИЙСКОЙ ФЕДЕРАЦИИ НА ПЕРИОД ДО 2020 ГОДА</a:t>
            </a:r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утвержденной распоряжением Правительства Российской Федерации от 17 ноября 2008 г. № 1662-р </a:t>
            </a:r>
          </a:p>
          <a:p>
            <a:pPr eaLnBrk="1" hangingPunct="1"/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Приоритетные направления </a:t>
            </a:r>
            <a:b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социальной политики в РФ до 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2021 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г.: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Пенсионная реформа;</a:t>
            </a:r>
          </a:p>
          <a:p>
            <a:pPr eaLnBrk="1" hangingPunct="1">
              <a:lnSpc>
                <a:spcPct val="90000"/>
              </a:lnSpc>
            </a:pPr>
            <a:endParaRPr lang="ru-RU" altLang="ru-RU" b="1" u="sng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Реформирование системы здравоохранения;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Модернизация системы образования;</a:t>
            </a:r>
          </a:p>
          <a:p>
            <a:pPr eaLnBrk="1" hangingPunct="1">
              <a:lnSpc>
                <a:spcPct val="90000"/>
              </a:lnSpc>
            </a:pPr>
            <a:endParaRPr lang="ru-RU" altLang="ru-RU" b="1" u="sng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Повышение качества жизни населения; </a:t>
            </a:r>
          </a:p>
          <a:p>
            <a:pPr eaLnBrk="1" hangingPunct="1">
              <a:lnSpc>
                <a:spcPct val="90000"/>
              </a:lnSpc>
            </a:pPr>
            <a:endParaRPr lang="ru-RU" altLang="ru-RU" b="1" u="sng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Обеспечение доступности жилья.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457200" y="-76200"/>
            <a:ext cx="8229600" cy="76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050" name="Organization Chart 6"/>
          <p:cNvGraphicFramePr>
            <a:graphicFrameLocks/>
          </p:cNvGraphicFramePr>
          <p:nvPr>
            <p:ph type="dgm" idx="1"/>
          </p:nvPr>
        </p:nvGraphicFramePr>
        <p:xfrm>
          <a:off x="0" y="0"/>
          <a:ext cx="9144000" cy="68580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785225" cy="658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endParaRPr lang="ru-RU" altLang="ru-RU" sz="2800">
              <a:solidFill>
                <a:srgbClr val="FF0000"/>
              </a:solidFill>
            </a:endParaRPr>
          </a:p>
          <a:p>
            <a:pPr marL="457200" indent="-457200" algn="ctr">
              <a:spcBef>
                <a:spcPct val="50000"/>
              </a:spcBef>
            </a:pPr>
            <a:r>
              <a:rPr lang="ru-RU" altLang="ru-RU" sz="2800" b="1">
                <a:solidFill>
                  <a:srgbClr val="FF0000"/>
                </a:solidFill>
              </a:rPr>
              <a:t>Основные риски современной социальной политики: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Правовое обеспечение (разделение полномочий между органами власти).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Финансовая дифференциация субъектов Российской Федерации и муниципальных образований.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Противоречия между полномочиями субъектов социальной политики и принципами их финансового обеспечения.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координации принципов и механизмов реализации социальной политики в масштабах страны.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организационного обеспечения социальной политики.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228600" y="1143000"/>
            <a:ext cx="1485900" cy="962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600" b="1">
                <a:cs typeface="Times New Roman" pitchFamily="18" charset="0"/>
              </a:rPr>
              <a:t>      </a:t>
            </a:r>
            <a:endParaRPr lang="ru-RU" sz="900">
              <a:latin typeface="Arial" charset="0"/>
            </a:endParaRPr>
          </a:p>
          <a:p>
            <a:pPr algn="ctr" eaLnBrk="0" hangingPunct="0">
              <a:defRPr/>
            </a:pP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</a:p>
          <a:p>
            <a:pPr eaLnBrk="0" hangingPunct="0">
              <a:defRPr/>
            </a:pPr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Первая половина </a:t>
            </a:r>
            <a:r>
              <a:rPr lang="en-US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1990 – </a:t>
            </a:r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 годов</a:t>
            </a:r>
            <a:endParaRPr lang="en-US" sz="1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28600" y="2590800"/>
            <a:ext cx="1600200" cy="1104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1600" b="1">
                <a:latin typeface="Arial" charset="0"/>
                <a:cs typeface="Times New Roman" pitchFamily="18" charset="0"/>
              </a:rPr>
              <a:t>    </a:t>
            </a:r>
            <a:endParaRPr lang="ru-RU" sz="900">
              <a:latin typeface="Arial" charset="0"/>
            </a:endParaRPr>
          </a:p>
          <a:p>
            <a:pPr algn="ctr" eaLnBrk="0" hangingPunct="0">
              <a:defRPr/>
            </a:pP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</a:p>
          <a:p>
            <a:pPr eaLnBrk="0" hangingPunct="0">
              <a:defRPr/>
            </a:pPr>
            <a:r>
              <a:rPr 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1996 – 2005 гг.</a:t>
            </a: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228600" y="4648200"/>
            <a:ext cx="1600200" cy="114300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 b="1">
                <a:latin typeface="Arial" charset="0"/>
                <a:cs typeface="Times New Roman" pitchFamily="18" charset="0"/>
              </a:rPr>
              <a:t>      </a:t>
            </a:r>
            <a:endParaRPr lang="ru-RU" altLang="ru-RU" sz="900">
              <a:latin typeface="Arial" charset="0"/>
            </a:endParaRPr>
          </a:p>
          <a:p>
            <a:pPr algn="ctr" eaLnBrk="0" hangingPunct="0"/>
            <a:r>
              <a:rPr lang="en-US" alt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alt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</a:p>
          <a:p>
            <a:pPr eaLnBrk="0" hangingPunct="0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2005 – 2009 гг.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1828800" y="2514600"/>
            <a:ext cx="71628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altLang="ru-RU">
              <a:latin typeface="Arial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1828800" y="4267200"/>
            <a:ext cx="71628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indent="457200" eaLnBrk="0" hangingPunct="0"/>
            <a:endParaRPr lang="ru-RU" altLang="ru-RU">
              <a:latin typeface="Arial" charset="0"/>
            </a:endParaRPr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 flipV="1">
            <a:off x="1714500" y="51435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4"/>
          <p:cNvSpPr>
            <a:spLocks noChangeShapeType="1"/>
          </p:cNvSpPr>
          <p:nvPr/>
        </p:nvSpPr>
        <p:spPr bwMode="auto">
          <a:xfrm>
            <a:off x="990600" y="2209800"/>
            <a:ext cx="0" cy="347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Line 3"/>
          <p:cNvSpPr>
            <a:spLocks noChangeShapeType="1"/>
          </p:cNvSpPr>
          <p:nvPr/>
        </p:nvSpPr>
        <p:spPr bwMode="auto">
          <a:xfrm>
            <a:off x="914400" y="3886200"/>
            <a:ext cx="0" cy="66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1"/>
          <p:cNvSpPr>
            <a:spLocks noChangeShapeType="1"/>
          </p:cNvSpPr>
          <p:nvPr/>
        </p:nvSpPr>
        <p:spPr bwMode="auto">
          <a:xfrm>
            <a:off x="1828800" y="2881313"/>
            <a:ext cx="152400" cy="14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303213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  <p:sp>
        <p:nvSpPr>
          <p:cNvPr id="24588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35200" algn="l"/>
              </a:tabLst>
            </a:pPr>
            <a:r>
              <a:rPr lang="ru-RU" altLang="ru-RU" sz="1200">
                <a:latin typeface="Arial" charset="0"/>
                <a:cs typeface="Times New Roman" pitchFamily="18" charset="0"/>
              </a:rPr>
              <a:t/>
            </a:r>
            <a:br>
              <a:rPr lang="ru-RU" altLang="ru-RU" sz="1200">
                <a:latin typeface="Arial" charset="0"/>
                <a:cs typeface="Times New Roman" pitchFamily="18" charset="0"/>
              </a:rPr>
            </a:br>
            <a:endParaRPr lang="ru-RU" altLang="ru-RU">
              <a:latin typeface="Arial" charset="0"/>
            </a:endParaRPr>
          </a:p>
        </p:txBody>
      </p:sp>
      <p:sp>
        <p:nvSpPr>
          <p:cNvPr id="24589" name="Rectangle 6"/>
          <p:cNvSpPr>
            <a:spLocks noChangeArrowheads="1"/>
          </p:cNvSpPr>
          <p:nvPr/>
        </p:nvSpPr>
        <p:spPr bwMode="auto">
          <a:xfrm>
            <a:off x="1752600" y="914400"/>
            <a:ext cx="7200900" cy="152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Arial" charset="0"/>
              <a:buChar char="•"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Последствия экономических преобразований;</a:t>
            </a:r>
          </a:p>
          <a:p>
            <a:pPr eaLnBrk="0" hangingPunct="0">
              <a:buFont typeface="Arial" charset="0"/>
              <a:buChar char="•"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Трансформация институтов социальной сферы, формирование новых институтов поддержки для групп риска;</a:t>
            </a:r>
          </a:p>
          <a:p>
            <a:pPr eaLnBrk="0" hangingPunct="0">
              <a:buFont typeface="Arial" charset="0"/>
              <a:buChar char="•"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 страховых принципов;</a:t>
            </a:r>
          </a:p>
          <a:p>
            <a:pPr eaLnBrk="0" hangingPunct="0">
              <a:buFont typeface="Arial" charset="0"/>
              <a:buChar char="•"/>
            </a:pPr>
            <a:r>
              <a:rPr lang="ru-RU" alt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Усиление патернализма и популизма!!!!!!</a:t>
            </a:r>
          </a:p>
          <a:p>
            <a:pPr eaLnBrk="0" hangingPunct="0"/>
            <a:r>
              <a:rPr lang="ru-RU" alt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ИТОГ: невозможность государства выполнять социальные обязательства</a:t>
            </a:r>
          </a:p>
          <a:p>
            <a:pPr eaLnBrk="0" hangingPunct="0">
              <a:buFont typeface="Arial" charset="0"/>
              <a:buChar char="•"/>
            </a:pP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реформ, соответствующих принципам рыночной экономики (пенсионная  реформа);</a:t>
            </a:r>
          </a:p>
          <a:p>
            <a:pPr eaLnBrk="0" hangingPunct="0">
              <a:buFont typeface="Arial" charset="0"/>
              <a:buChar char="•"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системы адресных пособий для бедных;</a:t>
            </a:r>
          </a:p>
          <a:p>
            <a:pPr eaLnBrk="0" hangingPunct="0">
              <a:buFont typeface="Arial" charset="0"/>
              <a:buChar char="•"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Передача полномочий на региональный и муниципальный уровни</a:t>
            </a:r>
          </a:p>
          <a:p>
            <a:pPr eaLnBrk="0" hangingPunct="0"/>
            <a:r>
              <a:rPr lang="ru-RU" alt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ИТОГ: отсутствие </a:t>
            </a:r>
            <a:r>
              <a:rPr lang="ru-RU" altLang="ru-RU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соц.-экономического</a:t>
            </a:r>
            <a:r>
              <a:rPr lang="ru-RU" alt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эффекта, созданы условия для дальнейших преобразований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endParaRPr lang="ru-RU" altLang="ru-RU" dirty="0">
              <a:latin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alt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Тактика «прорыва»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Перемещение социальных проблем с периферии в эпицентр социально-экономических программ и политики;</a:t>
            </a:r>
          </a:p>
          <a:p>
            <a:pPr eaLnBrk="0" hangingPunct="0">
              <a:buFont typeface="Arial" charset="0"/>
              <a:buChar char="•"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«МОНЕТИЗАЦИЯ ЛЬГОТ» (приведение в соответствие обязательств и ресурсов);</a:t>
            </a:r>
          </a:p>
          <a:p>
            <a:pPr eaLnBrk="0" hangingPunct="0">
              <a:buFont typeface="Arial" charset="0"/>
              <a:buChar char="•"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национальных проектов («Здоровье», «Образование», «Доступное и комфортное жилье», «Развитие сельского хозяйства»);</a:t>
            </a:r>
          </a:p>
          <a:p>
            <a:pPr eaLnBrk="0" hangingPunct="0">
              <a:buFont typeface="Arial" charset="0"/>
              <a:buChar char="•"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КДР  2020</a:t>
            </a:r>
          </a:p>
          <a:p>
            <a:pPr eaLnBrk="0" hangingPunct="0"/>
            <a:r>
              <a:rPr lang="ru-RU" alt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ИТОГ: за счет увеличения государственного финансирования была ослаблена напряженность наиболее значимых социальных проблем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0" name="Прямоугольник 18"/>
          <p:cNvSpPr>
            <a:spLocks noChangeArrowheads="1"/>
          </p:cNvSpPr>
          <p:nvPr/>
        </p:nvSpPr>
        <p:spPr bwMode="auto">
          <a:xfrm>
            <a:off x="304800" y="457200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развития процессов в социальной сфере России</a:t>
            </a:r>
            <a:endParaRPr lang="ru-RU" altLang="ru-RU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800600"/>
          </a:xfrm>
        </p:spPr>
        <p:txBody>
          <a:bodyPr/>
          <a:lstStyle/>
          <a:p>
            <a:pPr algn="ctr" eaLnBrk="1" hangingPunct="1"/>
            <a:r>
              <a:rPr lang="ru-RU" altLang="ru-RU" sz="3600" b="1" smtClean="0">
                <a:solidFill>
                  <a:srgbClr val="002060"/>
                </a:solidFill>
              </a:rPr>
              <a:t>Можно ли считать модернизацией социальной сферы </a:t>
            </a:r>
            <a:br>
              <a:rPr lang="ru-RU" altLang="ru-RU" sz="3600" b="1" smtClean="0">
                <a:solidFill>
                  <a:srgbClr val="002060"/>
                </a:solidFill>
              </a:rPr>
            </a:br>
            <a:r>
              <a:rPr lang="ru-RU" altLang="ru-RU" sz="3600" b="1" smtClean="0">
                <a:solidFill>
                  <a:srgbClr val="002060"/>
                </a:solidFill>
              </a:rPr>
              <a:t>увеличение объемов государственного финансирования того или иного социального сектора?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2060"/>
                </a:solidFill>
              </a:rPr>
              <a:t>СОЦИАЛЬНАЯ ПОЛИТИКА</a:t>
            </a:r>
            <a:r>
              <a:rPr lang="ru-RU" altLang="ru-RU" smtClean="0">
                <a:solidFill>
                  <a:srgbClr val="002060"/>
                </a:solidFill>
              </a:rPr>
              <a:t> </a:t>
            </a:r>
            <a:endParaRPr lang="ru-RU" alt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7950" indent="0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altLang="ru-RU" sz="2400" smtClean="0">
                <a:solidFill>
                  <a:srgbClr val="002060"/>
                </a:solidFill>
              </a:rPr>
              <a:t>– это политика, проводимая государственными структурами, общественными организациями, органами местного самоуправления, а также производственными коллективами </a:t>
            </a:r>
            <a:r>
              <a:rPr lang="ru-RU" altLang="ru-RU" sz="2400" b="1" smtClean="0">
                <a:solidFill>
                  <a:srgbClr val="002060"/>
                </a:solidFill>
              </a:rPr>
              <a:t>система</a:t>
            </a:r>
            <a:r>
              <a:rPr lang="ru-RU" altLang="ru-RU" sz="2400" smtClean="0">
                <a:solidFill>
                  <a:srgbClr val="002060"/>
                </a:solidFill>
              </a:rPr>
              <a:t> </a:t>
            </a:r>
            <a:r>
              <a:rPr lang="ru-RU" altLang="ru-RU" sz="2400" b="1" smtClean="0">
                <a:solidFill>
                  <a:srgbClr val="002060"/>
                </a:solidFill>
              </a:rPr>
              <a:t>мероприятий и акций</a:t>
            </a:r>
            <a:r>
              <a:rPr lang="ru-RU" altLang="ru-RU" sz="2400" smtClean="0">
                <a:solidFill>
                  <a:srgbClr val="002060"/>
                </a:solidFill>
              </a:rPr>
              <a:t>, направленных на достижение </a:t>
            </a:r>
            <a:r>
              <a:rPr lang="ru-RU" altLang="ru-RU" sz="2400" b="1" smtClean="0">
                <a:solidFill>
                  <a:srgbClr val="002060"/>
                </a:solidFill>
              </a:rPr>
              <a:t>социальных  целей и результатов</a:t>
            </a:r>
            <a:r>
              <a:rPr lang="ru-RU" altLang="ru-RU" sz="2400" smtClean="0">
                <a:solidFill>
                  <a:srgbClr val="002060"/>
                </a:solidFill>
              </a:rPr>
              <a:t>, связанных с повышением общественного благосостояния, </a:t>
            </a:r>
            <a:r>
              <a:rPr lang="ru-RU" altLang="ru-RU" sz="2400" b="1" smtClean="0">
                <a:solidFill>
                  <a:srgbClr val="002060"/>
                </a:solidFill>
              </a:rPr>
              <a:t>улучшением качества жизни населения</a:t>
            </a:r>
            <a:r>
              <a:rPr lang="ru-RU" altLang="ru-RU" sz="2400" smtClean="0">
                <a:solidFill>
                  <a:srgbClr val="002060"/>
                </a:solidFill>
              </a:rPr>
              <a:t> и обеспечением социальной и политической стабильности, социального партнерства и социального согласия в обществе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9925"/>
          </a:xfrm>
        </p:spPr>
        <p:txBody>
          <a:bodyPr>
            <a:normAutofit lnSpcReduction="10000"/>
          </a:bodyPr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u="sng" smtClean="0">
                <a:latin typeface="Times New Roman" pitchFamily="18" charset="0"/>
              </a:rPr>
              <a:t>ВЫВОДЫ: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b="1" u="sng" smtClean="0">
                <a:solidFill>
                  <a:srgbClr val="FF0000"/>
                </a:solidFill>
                <a:latin typeface="Times New Roman" pitchFamily="18" charset="0"/>
              </a:rPr>
              <a:t>Социальная политика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</a:rPr>
              <a:t>  - это система отношений, складывающихся между обществом и государством по поводу удовлетворения потребностей, связанных с определенным уровнем жизни.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</a:rPr>
              <a:t>Существуют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</a:rPr>
              <a:t>два основных базовых подхода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</a:rPr>
              <a:t> к СП: - </a:t>
            </a:r>
            <a:r>
              <a:rPr lang="ru-RU" altLang="ru-RU" sz="2400" b="1" i="1" u="sng" smtClean="0">
                <a:solidFill>
                  <a:srgbClr val="FF0000"/>
                </a:solidFill>
                <a:latin typeface="Times New Roman" pitchFamily="18" charset="0"/>
              </a:rPr>
              <a:t>государственный патернализм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</a:rPr>
              <a:t> -ориентирован на </a:t>
            </a:r>
            <a:r>
              <a:rPr lang="ru-RU" altLang="ru-RU" sz="2400" u="sng" smtClean="0">
                <a:solidFill>
                  <a:srgbClr val="FF0000"/>
                </a:solidFill>
                <a:latin typeface="Times New Roman" pitchFamily="18" charset="0"/>
              </a:rPr>
              <a:t>определение государством качественных (идеология) и количественных (соц. сфера) параметров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</a:rPr>
              <a:t> всех без исключения форм отношений в обществе и недопущении возникновения других видов этих отношений; - </a:t>
            </a:r>
            <a:r>
              <a:rPr lang="ru-RU" altLang="ru-RU" sz="2400" b="1" i="1" u="sng" smtClean="0">
                <a:solidFill>
                  <a:srgbClr val="FF0000"/>
                </a:solidFill>
                <a:latin typeface="Times New Roman" pitchFamily="18" charset="0"/>
              </a:rPr>
              <a:t>либеральный подход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ru-RU" altLang="ru-RU" sz="2400" u="sng" smtClean="0">
                <a:solidFill>
                  <a:srgbClr val="FF0000"/>
                </a:solidFill>
                <a:latin typeface="Times New Roman" pitchFamily="18" charset="0"/>
              </a:rPr>
              <a:t>разделяющий членов общества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</a:rPr>
              <a:t> на экономически сильных  (создание условий для раскрытия их экономического потенциала) и слабых (их защите).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2400" u="sng" smtClean="0">
                <a:latin typeface="Times New Roman" pitchFamily="18" charset="0"/>
              </a:rPr>
              <a:t>Эффективность социальной политики</a:t>
            </a:r>
            <a:r>
              <a:rPr lang="ru-RU" altLang="ru-RU" sz="2400" smtClean="0">
                <a:latin typeface="Times New Roman" pitchFamily="18" charset="0"/>
              </a:rPr>
              <a:t> зависит от экономики, бюджетного обеспечения, финансовых ресурсов государства, субъектов РФ, муниципалитетов. Социальная политика носит нормативно-задающий характер.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C00000"/>
                </a:solidFill>
                <a:latin typeface="Times New Roman" pitchFamily="18" charset="0"/>
              </a:rPr>
              <a:t>ДВА ОСНОВНЫХ ПОДХОДА К </a:t>
            </a:r>
            <a:br>
              <a:rPr lang="ru-RU" altLang="ru-RU" sz="32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rgbClr val="C00000"/>
                </a:solidFill>
                <a:latin typeface="Times New Roman" pitchFamily="18" charset="0"/>
              </a:rPr>
              <a:t>СОЦИАЛЬНОЙ ПОЛИТИКЕ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smtClean="0">
                <a:latin typeface="Times New Roman" pitchFamily="18" charset="0"/>
              </a:rPr>
              <a:t>     </a:t>
            </a:r>
          </a:p>
          <a:p>
            <a:pPr algn="ctr" eaLnBrk="1" hangingPunct="1"/>
            <a:r>
              <a:rPr lang="ru-RU" altLang="ru-RU" sz="2000" b="1" i="1" u="sng" smtClean="0">
                <a:latin typeface="Times New Roman" pitchFamily="18" charset="0"/>
              </a:rPr>
              <a:t>ГОСУДАРСТВЕННЫЙ ПАТЕРНАЛИЗМ</a:t>
            </a:r>
            <a:r>
              <a:rPr lang="ru-RU" altLang="ru-RU" smtClean="0">
                <a:latin typeface="Times New Roman" pitchFamily="18" charset="0"/>
              </a:rPr>
              <a:t>  – </a:t>
            </a:r>
            <a:r>
              <a:rPr lang="ru-RU" altLang="ru-RU" sz="2400" smtClean="0">
                <a:latin typeface="Times New Roman" pitchFamily="18" charset="0"/>
              </a:rPr>
              <a:t>ориентирован на </a:t>
            </a:r>
            <a:r>
              <a:rPr lang="ru-RU" altLang="ru-RU" sz="2400" u="sng" smtClean="0">
                <a:latin typeface="Times New Roman" pitchFamily="18" charset="0"/>
              </a:rPr>
              <a:t>определение государством качественных (идеология) и количественных (соц. сфера) параметров</a:t>
            </a:r>
            <a:r>
              <a:rPr lang="ru-RU" altLang="ru-RU" sz="2400" smtClean="0">
                <a:latin typeface="Times New Roman" pitchFamily="18" charset="0"/>
              </a:rPr>
              <a:t> всех без исключения форм отношений в обществе и недопущении возникновения других видов этих отношений;</a:t>
            </a:r>
          </a:p>
          <a:p>
            <a:pPr algn="ctr" eaLnBrk="1" hangingPunct="1"/>
            <a:r>
              <a:rPr lang="ru-RU" altLang="ru-RU" sz="2000" b="1" i="1" u="sng" smtClean="0">
                <a:latin typeface="Times New Roman" pitchFamily="18" charset="0"/>
              </a:rPr>
              <a:t>ЛИБЕРАЛЬНЫЙ ПОДХОД</a:t>
            </a:r>
            <a:r>
              <a:rPr lang="ru-RU" altLang="ru-RU" smtClean="0">
                <a:latin typeface="Times New Roman" pitchFamily="18" charset="0"/>
              </a:rPr>
              <a:t> – </a:t>
            </a:r>
            <a:r>
              <a:rPr lang="ru-RU" altLang="ru-RU" sz="2400" smtClean="0">
                <a:latin typeface="Times New Roman" pitchFamily="18" charset="0"/>
              </a:rPr>
              <a:t>базируется на </a:t>
            </a:r>
            <a:r>
              <a:rPr lang="ru-RU" altLang="ru-RU" sz="2400" u="sng" smtClean="0">
                <a:latin typeface="Times New Roman" pitchFamily="18" charset="0"/>
              </a:rPr>
              <a:t>разделении членов общества</a:t>
            </a:r>
            <a:r>
              <a:rPr lang="ru-RU" altLang="ru-RU" sz="2400" smtClean="0">
                <a:latin typeface="Times New Roman" pitchFamily="18" charset="0"/>
              </a:rPr>
              <a:t> на экономически сильных  (создание условий для раскрытия их экономического потенциала) и слабых (их защите).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</a:rPr>
              <a:t>Предмет социальной политики –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</a:rPr>
              <a:t>свойства, закономерности, содержательные отношения общества, а также процессы и формы общественной практики, которые представляют собой взаимодействие социальных групп по поводу их общественного положения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smtClean="0">
                <a:solidFill>
                  <a:srgbClr val="C00000"/>
                </a:solidFill>
                <a:latin typeface="Times New Roman" pitchFamily="18" charset="0"/>
              </a:rPr>
              <a:t>Субъекты социальной политики -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b="1" smtClean="0">
                <a:latin typeface="Times New Roman" pitchFamily="18" charset="0"/>
              </a:rPr>
              <a:t>       </a:t>
            </a: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это </a:t>
            </a:r>
            <a:r>
              <a:rPr lang="ru-RU" altLang="ru-RU" b="1" u="sng" smtClean="0">
                <a:solidFill>
                  <a:srgbClr val="002060"/>
                </a:solidFill>
                <a:latin typeface="Times New Roman" pitchFamily="18" charset="0"/>
              </a:rPr>
              <a:t>организационные структуры</a:t>
            </a: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, которые на деле или на словах представляют в общественных взаимодействиях интересы тех или иных элементов объективно сложившейся социальной структуры общества – социальных групп, социальных общностей.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76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26" name="Organization Chart 18"/>
          <p:cNvGraphicFramePr>
            <a:graphicFrameLocks/>
          </p:cNvGraphicFramePr>
          <p:nvPr>
            <p:ph type="dgm" idx="1"/>
          </p:nvPr>
        </p:nvGraphicFramePr>
        <p:xfrm>
          <a:off x="304800" y="304800"/>
          <a:ext cx="8610600" cy="63246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</a:rPr>
              <a:t>Объектом социальной политики является: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smtClean="0">
                <a:latin typeface="Times New Roman" pitchFamily="18" charset="0"/>
              </a:rPr>
              <a:t>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600" b="1" smtClean="0">
                <a:solidFill>
                  <a:srgbClr val="002060"/>
                </a:solidFill>
                <a:latin typeface="Times New Roman" pitchFamily="18" charset="0"/>
              </a:rPr>
              <a:t>все население, отдельные граждане, социальные общности определенного уровня, объединенные конкретными связями и отношениями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36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4841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</a:rPr>
              <a:t>Функции социальной политики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839200" cy="5943600"/>
          </a:xfrm>
        </p:spPr>
        <p:txBody>
          <a:bodyPr>
            <a:normAutofit fontScale="92500" lnSpcReduction="20000"/>
          </a:bodyPr>
          <a:lstStyle/>
          <a:p>
            <a:pPr marL="0" indent="0" defTabSz="180975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600" dirty="0">
                <a:latin typeface="Times New Roman" pitchFamily="18" charset="0"/>
              </a:rPr>
              <a:t>	</a:t>
            </a:r>
            <a:r>
              <a:rPr lang="ru-RU" sz="2400" dirty="0">
                <a:latin typeface="Times New Roman" pitchFamily="18" charset="0"/>
              </a:rPr>
              <a:t>1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. Обеспечение социальной устойчивости общества, социальной безопасности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общества.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2. Обеспечение политической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устойчивости власти.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3. Обеспечение обществом и государством необходимого и достаточного уровня экологической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безопасности.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4. Обеспечение такого распределения власти в хозяйстве (собственности), которое признавалось бы большинством справедливым, не требующим борьбы за передел.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5. Налаживание такой системы распределения экономических ресурсов и экономического эффекта, которая устраивает подавляющее большинство населения.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6. Обеспечение обществом и государством необходимого и достаточного уровня социальной защищенности как населения в целом, так и каждой из его социальной групп. </a:t>
            </a:r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3600" u="sng" dirty="0">
              <a:latin typeface="Times New Roman" pitchFamily="18" charset="0"/>
            </a:endParaRPr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</a:rPr>
              <a:t>	</a:t>
            </a:r>
            <a:endParaRPr lang="ru-RU" sz="4000" u="sng" dirty="0">
              <a:latin typeface="Times New Roman" pitchFamily="18" charset="0"/>
            </a:endParaRPr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4000" u="sng" dirty="0">
              <a:latin typeface="Times New Roman" pitchFamily="18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4000" u="sng" dirty="0">
              <a:latin typeface="Times New Roman" pitchFamily="18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600" u="sng" dirty="0">
              <a:latin typeface="Times New Roman" pitchFamily="18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600" u="sng" dirty="0">
              <a:latin typeface="Times New Roman" pitchFamily="18" charset="0"/>
            </a:endParaRPr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600" u="sng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latin typeface="Times New Roman" pitchFamily="18" charset="0"/>
              </a:rPr>
              <a:t>  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b="1" i="1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b="1" i="1" smtClean="0">
                <a:solidFill>
                  <a:srgbClr val="C00000"/>
                </a:solidFill>
                <a:latin typeface="Times New Roman" pitchFamily="18" charset="0"/>
              </a:rPr>
              <a:t>Социальная защищенность </a:t>
            </a:r>
            <a:r>
              <a:rPr lang="ru-RU" altLang="ru-RU" b="1" i="1" smtClean="0">
                <a:solidFill>
                  <a:srgbClr val="002060"/>
                </a:solidFill>
                <a:latin typeface="Times New Roman" pitchFamily="18" charset="0"/>
              </a:rPr>
              <a:t>–</a:t>
            </a:r>
            <a:r>
              <a:rPr lang="ru-RU" altLang="ru-RU" b="1" smtClean="0">
                <a:solidFill>
                  <a:srgbClr val="002060"/>
                </a:solidFill>
                <a:latin typeface="Times New Roman" pitchFamily="18" charset="0"/>
              </a:rPr>
              <a:t>  одна из общественных ценностей, объективная положительная социально-психологическая оценка социальными субъектами данного конкретно-исторического общества как жизненной среды.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981</Words>
  <Application>Microsoft Office PowerPoint</Application>
  <PresentationFormat>Экран (4:3)</PresentationFormat>
  <Paragraphs>128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Verdana</vt:lpstr>
      <vt:lpstr>Arial</vt:lpstr>
      <vt:lpstr>Trebuchet MS</vt:lpstr>
      <vt:lpstr>Georgia</vt:lpstr>
      <vt:lpstr>Wingdings 2</vt:lpstr>
      <vt:lpstr>Calibri</vt:lpstr>
      <vt:lpstr>Times New Roman</vt:lpstr>
      <vt:lpstr>Wingdings</vt:lpstr>
      <vt:lpstr>Тема Office</vt:lpstr>
      <vt:lpstr>Тема 29. Государственная социальная политика     </vt:lpstr>
      <vt:lpstr>СОЦИАЛЬНАЯ ПОЛИТИКА </vt:lpstr>
      <vt:lpstr>ДВА ОСНОВНЫХ ПОДХОДА К  СОЦИАЛЬНОЙ ПОЛИТИКЕ</vt:lpstr>
      <vt:lpstr>Предмет социальной политики –</vt:lpstr>
      <vt:lpstr>Субъекты социальной политики -  </vt:lpstr>
      <vt:lpstr>Слайд 6</vt:lpstr>
      <vt:lpstr>Объектом социальной политики является:</vt:lpstr>
      <vt:lpstr>Функции социальной политики</vt:lpstr>
      <vt:lpstr>Слайд 9</vt:lpstr>
      <vt:lpstr>Слайд 10</vt:lpstr>
      <vt:lpstr>Слайд 11</vt:lpstr>
      <vt:lpstr> Основные направления социальной политики: </vt:lpstr>
      <vt:lpstr>Приоритетные направления  социальной политики –  </vt:lpstr>
      <vt:lpstr>Слайд 14</vt:lpstr>
      <vt:lpstr>Приоритетные направления  социальной политики в РФ до 2021 г.:</vt:lpstr>
      <vt:lpstr>Слайд 16</vt:lpstr>
      <vt:lpstr>Слайд 17</vt:lpstr>
      <vt:lpstr>Слайд 18</vt:lpstr>
      <vt:lpstr>Можно ли считать модернизацией социальной сферы  увеличение объемов государственного финансирования того или иного социального сектора?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Света</cp:lastModifiedBy>
  <cp:revision>118</cp:revision>
  <cp:lastPrinted>1601-01-01T00:00:00Z</cp:lastPrinted>
  <dcterms:created xsi:type="dcterms:W3CDTF">1601-01-01T00:00:00Z</dcterms:created>
  <dcterms:modified xsi:type="dcterms:W3CDTF">2020-10-15T06:50:15Z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