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8" r:id="rId13"/>
    <p:sldId id="269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52EE-54B5-4E55-8666-B2469BC7B7B2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6AA3-71BF-4B71-9785-FFE9720C41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>
                <a:solidFill>
                  <a:srgbClr val="00B050"/>
                </a:solidFill>
              </a:rPr>
              <a:t>Задачи на построение кривых спроса и предложения товара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Задача </a:t>
            </a:r>
            <a:r>
              <a:rPr lang="ru-RU" b="1" i="1" dirty="0">
                <a:solidFill>
                  <a:srgbClr val="00B050"/>
                </a:solidFill>
              </a:rPr>
              <a:t>6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</a:t>
            </a:r>
            <a:r>
              <a:rPr lang="ru-RU" b="1" dirty="0"/>
              <a:t>: </a:t>
            </a:r>
            <a:r>
              <a:rPr lang="ru-RU" dirty="0"/>
              <a:t>Изобразите произвольную кривую спроса на товар А. Покажите изменение спроса, если на рынок пришли новые покупатели.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(при этом вид кривой не имеет значения). Возьмем любую цену и отметим на кривой спроса точку </a:t>
            </a:r>
            <a:r>
              <a:rPr lang="ru-RU" b="1" dirty="0"/>
              <a:t>A</a:t>
            </a:r>
            <a:r>
              <a:rPr lang="ru-RU" dirty="0"/>
              <a:t>, которая характерна для этой цены, при этом объем спроса будет Q</a:t>
            </a:r>
            <a:r>
              <a:rPr lang="ru-RU" baseline="-25000" dirty="0"/>
              <a:t>1</a:t>
            </a:r>
            <a:r>
              <a:rPr lang="ru-RU" dirty="0"/>
              <a:t>.</a:t>
            </a:r>
          </a:p>
        </p:txBody>
      </p:sp>
      <p:pic>
        <p:nvPicPr>
          <p:cNvPr id="25602" name="Picture 2" descr="http://eos.ibi.spb.ru/umk/2_6/15/pict/15_P2_R1_T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86058"/>
            <a:ext cx="3333750" cy="2619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4810" y="31432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Если на рынок товара А пришли новые покупатели, то кривая спроса сдвинется вправо в положение d</a:t>
            </a:r>
            <a:r>
              <a:rPr lang="ru-RU" baseline="-25000" dirty="0"/>
              <a:t>2</a:t>
            </a:r>
            <a:r>
              <a:rPr lang="ru-RU" dirty="0"/>
              <a:t>, что приводит к увеличению спроса на товар. Это можно изобразить перемещением точки </a:t>
            </a:r>
            <a:r>
              <a:rPr lang="ru-RU" b="1" dirty="0"/>
              <a:t>A</a:t>
            </a:r>
            <a:r>
              <a:rPr lang="ru-RU" dirty="0"/>
              <a:t> в точку </a:t>
            </a:r>
            <a:r>
              <a:rPr lang="ru-RU" b="1" dirty="0"/>
              <a:t>B</a:t>
            </a:r>
            <a:r>
              <a:rPr lang="ru-RU" dirty="0"/>
              <a:t> на новой кривой спроса при той же цене Р</a:t>
            </a:r>
            <a:r>
              <a:rPr lang="ru-RU" baseline="-25000" dirty="0"/>
              <a:t>1</a:t>
            </a:r>
            <a:r>
              <a:rPr lang="ru-RU" dirty="0"/>
              <a:t>. Объем спроса при этом увеличится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B050"/>
                </a:solidFill>
              </a:rPr>
              <a:t>Задача 7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Цены на видеомагнитофоны снизились. Покажите на графиках, что произойдет на рынке видеомагнитофонов и рынке видеокассет.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на видеомагнитофоны.</a:t>
            </a:r>
          </a:p>
        </p:txBody>
      </p:sp>
      <p:pic>
        <p:nvPicPr>
          <p:cNvPr id="23554" name="Picture 2" descr="http://eos.ibi.spb.ru/umk/2_6/15/pict/15_P2_R1_T1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3390900" cy="2667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43372" y="242886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Понижение цен приведет к увеличению спроса на видеомагнитофоны, что изображается перемещением точки А в В по кривой спроса, поскольку меняется ценовой фактор. Объем спроса при этом увеличивается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Так как видеомагнитофоны и видеокассеты – товары </a:t>
            </a:r>
            <a:r>
              <a:rPr lang="ru-RU" dirty="0" err="1"/>
              <a:t>комплиментарные</a:t>
            </a:r>
            <a:r>
              <a:rPr lang="ru-RU" dirty="0"/>
              <a:t> (взаимодополняющие друг друга), то на рынке видеокассет тоже произойдут изменения. Поскольку спрос на видеомагнитофоны вырос, то и на видеокассеты он тоже увеличится.</a:t>
            </a:r>
          </a:p>
          <a:p>
            <a:pPr algn="just"/>
            <a:r>
              <a:rPr lang="ru-RU" dirty="0"/>
              <a:t>Рассмотрим это на графике: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eos.ibi.spb.ru/umk/2_6/15/pict/15_P2_R1_T1_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3390900" cy="2667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00496" y="10001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Кривая спроса на видеокассеты сдвигается вправо, поскольку изменяется неценовой фактор, и при той же цене Р</a:t>
            </a:r>
            <a:r>
              <a:rPr lang="ru-RU" baseline="-25000" dirty="0"/>
              <a:t>1</a:t>
            </a:r>
            <a:r>
              <a:rPr lang="ru-RU" dirty="0"/>
              <a:t> объем спроса увеличится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Задача </a:t>
            </a:r>
            <a:r>
              <a:rPr lang="ru-RU" b="1" i="1" dirty="0">
                <a:solidFill>
                  <a:srgbClr val="00B050"/>
                </a:solidFill>
              </a:rPr>
              <a:t>8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Дана кривая спроса d</a:t>
            </a:r>
            <a:r>
              <a:rPr lang="ru-RU" baseline="-25000" dirty="0"/>
              <a:t>1</a:t>
            </a:r>
            <a:r>
              <a:rPr lang="ru-RU" dirty="0"/>
              <a:t> на товар А. Покажите, как изменится положение этой кривой, если сезон на потребление товара закончится.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d</a:t>
            </a:r>
            <a:r>
              <a:rPr lang="ru-RU" baseline="-25000" dirty="0"/>
              <a:t>1</a:t>
            </a:r>
            <a:r>
              <a:rPr lang="ru-RU" dirty="0"/>
              <a:t>. Если сезон потребления товара закончился, то спрос на него упадет и кривая спроса сдвинется влево (вниз), при этом объем спроса при той же цене Р</a:t>
            </a:r>
            <a:r>
              <a:rPr lang="ru-RU" baseline="-25000" dirty="0"/>
              <a:t>1</a:t>
            </a:r>
            <a:r>
              <a:rPr lang="ru-RU" dirty="0"/>
              <a:t> уменьшится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  <p:pic>
        <p:nvPicPr>
          <p:cNvPr id="26626" name="Picture 2" descr="http://eos.ibi.spb.ru/umk/2_6/15/pict/15_P2_R1_T1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496"/>
            <a:ext cx="3390900" cy="2667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43372" y="31432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/>
              <a:t>Постановка задачи: </a:t>
            </a:r>
            <a:r>
              <a:rPr lang="ru-RU" dirty="0"/>
              <a:t>Функция спроса задана формулой </a:t>
            </a:r>
            <a:r>
              <a:rPr lang="ru-RU" dirty="0" err="1"/>
              <a:t>Qd</a:t>
            </a:r>
            <a:r>
              <a:rPr lang="ru-RU" dirty="0"/>
              <a:t> = 7-Р. Постройте кривую спроса.</a:t>
            </a:r>
          </a:p>
          <a:p>
            <a:pPr algn="just"/>
            <a:r>
              <a:rPr lang="ru-RU" b="1" dirty="0"/>
              <a:t>Технология решения задачи:</a:t>
            </a:r>
            <a:endParaRPr lang="ru-RU" dirty="0"/>
          </a:p>
          <a:p>
            <a:pPr algn="just"/>
            <a:r>
              <a:rPr lang="ru-RU" b="1" dirty="0"/>
              <a:t>1-й способ.</a:t>
            </a:r>
            <a:r>
              <a:rPr lang="ru-RU" dirty="0"/>
              <a:t> Нарисуем систему координат и выберем масштаб, затем поставим точки, соответствующие значениям объема спроса при определенной цене. (Например, Р=1, Qd=6; Р=2, Qd=5 и т. д.) Соединив точки, получим кривую спроса.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eos.ibi.spb.ru/umk/2_6/15/pict/15_P2_R1_T1_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381500" cy="37242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14876" y="1142984"/>
            <a:ext cx="42148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2-й способ. </a:t>
            </a:r>
            <a:r>
              <a:rPr lang="ru-RU" dirty="0"/>
              <a:t>Сначала нарисуем систему координат и выберем масштаб. Затем определим точки, соответствующие значениям объема спроса при нулевой цене и цене при объеме, равном нулю. Соединив точки, получим кривую спроса.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2" name="Picture 4" descr="http://eos.ibi.spb.ru/umk/2_6/15/pict/15_P2_R1_T1_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857628"/>
            <a:ext cx="340042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10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Зависимость объема предложения товара А от его цены представлена в таблице: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5440" y="2331720"/>
          <a:ext cx="5913120" cy="2194560"/>
        </p:xfrm>
        <a:graphic>
          <a:graphicData uri="http://schemas.openxmlformats.org/drawingml/2006/table">
            <a:tbl>
              <a:tblPr/>
              <a:tblGrid>
                <a:gridCol w="2956560"/>
                <a:gridCol w="29565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 (тыс. 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85786" y="5314933"/>
            <a:ext cx="7572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Нарисуйте кривую предложения данного товара.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выберем масштаб, затем поставим точки, соответствующие значениям объема предложения при определенной цене. Соединив точки, получим кривую предложения.</a:t>
            </a:r>
          </a:p>
        </p:txBody>
      </p:sp>
      <p:pic>
        <p:nvPicPr>
          <p:cNvPr id="30722" name="Picture 2" descr="http://eos.ibi.spb.ru/umk/2_6/15/pict/15_P2_R1_T1_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43815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11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Зависимость объема предложения товара А от его цены представлена в таблице: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1571612"/>
          <a:ext cx="5913120" cy="2194560"/>
        </p:xfrm>
        <a:graphic>
          <a:graphicData uri="http://schemas.openxmlformats.org/drawingml/2006/table">
            <a:tbl>
              <a:tblPr/>
              <a:tblGrid>
                <a:gridCol w="2956560"/>
                <a:gridCol w="29565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Цена (Р) (тыс. руб.)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435769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Покажите на графике, что произойдет с кривой предложения данного товара, если производители увеличат предложение товара А на 10 единиц при каждом уровне цен.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новую таблицу, чтобы показать изменения в предложении товара.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1214422"/>
          <a:ext cx="5913120" cy="274320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Цена (Р)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руб.)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</a:t>
                      </a:r>
                      <a:b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</a:t>
                      </a:r>
                      <a:b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4272677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Теперь нарисуем систему координат и выберем масштаб, затем поставим точки, соответствующие значениям объема предложения при определенной цене. Соединив точки, получим кривую предложения s</a:t>
            </a:r>
            <a:r>
              <a:rPr lang="ru-RU" baseline="-25000" dirty="0"/>
              <a:t>1</a:t>
            </a:r>
            <a:r>
              <a:rPr lang="ru-RU" dirty="0"/>
              <a:t>. Затем построим новую кривую предложения s</a:t>
            </a:r>
            <a:r>
              <a:rPr lang="ru-RU" baseline="-25000" dirty="0"/>
              <a:t>2</a:t>
            </a:r>
            <a:r>
              <a:rPr lang="ru-RU" dirty="0"/>
              <a:t>, соответствующую новым значениям предложения при разных ценах.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eos.ibi.spb.ru/umk/2_6/15/pict/15_P2_R1_T1_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00174"/>
            <a:ext cx="4371975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3500438"/>
          <a:ext cx="5913120" cy="2194560"/>
        </p:xfrm>
        <a:graphic>
          <a:graphicData uri="http://schemas.openxmlformats.org/drawingml/2006/table">
            <a:tbl>
              <a:tblPr/>
              <a:tblGrid>
                <a:gridCol w="2956560"/>
                <a:gridCol w="29565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кг)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120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500042"/>
            <a:ext cx="792961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Verdana" pitchFamily="34" charset="0"/>
                <a:cs typeface="Arial" pitchFamily="34" charset="0"/>
              </a:rPr>
              <a:t>Задача 1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Verdana" pitchFamily="34" charset="0"/>
                <a:cs typeface="Arial" pitchFamily="34" charset="0"/>
              </a:rPr>
              <a:t>Постановка задачи: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Зависимость объема спроса товара Х от его цены представлена в таблице.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Нарисуйте кривую спроса данного товара и покажите, как она изменится, если покупатели будут предпочитать приобретать на 20 кг больше при каждом уровне цен?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12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Функция предложения товара У задана формулой </a:t>
            </a:r>
            <a:r>
              <a:rPr lang="ru-RU" dirty="0" err="1"/>
              <a:t>Qs</a:t>
            </a:r>
            <a:r>
              <a:rPr lang="ru-RU" dirty="0"/>
              <a:t> = –100 + 20Р. Нарисуйте кривую предложения.</a:t>
            </a:r>
          </a:p>
          <a:p>
            <a:pPr algn="just"/>
            <a:r>
              <a:rPr lang="ru-RU" b="1" dirty="0"/>
              <a:t>Технология решения задачи:</a:t>
            </a:r>
            <a:endParaRPr lang="ru-RU" dirty="0"/>
          </a:p>
          <a:p>
            <a:pPr algn="just"/>
            <a:r>
              <a:rPr lang="ru-RU" b="1" dirty="0"/>
              <a:t>1-й способ.</a:t>
            </a:r>
            <a:r>
              <a:rPr lang="ru-RU" dirty="0"/>
              <a:t> Нарисуем систему координат и выберем масштаб, затем поставим точки, соответствующие значениям объема предложения при определенной цене (например, Р=5, Qs=0; Р=10, Qs=100 и т. д.). Соединив точки, получим кривую предложения.</a:t>
            </a:r>
          </a:p>
        </p:txBody>
      </p:sp>
      <p:pic>
        <p:nvPicPr>
          <p:cNvPr id="31746" name="Picture 2" descr="http://eos.ibi.spb.ru/umk/2_6/15/pict/15_P2_R1_T1_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86058"/>
            <a:ext cx="4381500" cy="372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643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2-й способ. </a:t>
            </a:r>
            <a:r>
              <a:rPr lang="ru-RU" dirty="0"/>
              <a:t>Сначала нарисуем систему координат и выберем масштаб. Затем определим точки, соответствующие значениям объема предложения при нулевой цене (</a:t>
            </a:r>
            <a:r>
              <a:rPr lang="ru-RU" dirty="0" err="1"/>
              <a:t>Qs</a:t>
            </a:r>
            <a:r>
              <a:rPr lang="ru-RU" dirty="0"/>
              <a:t> = –100 + 20*0= –100) и цене при объеме предложения, равном нулю (0= –100 + 20*Р, Р=5). Соединив точки, получим кривую предложения.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6866" name="Picture 2" descr="http://eos.ibi.spb.ru/umk/2_6/15/pict/15_P2_R1_T1_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4371975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13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Дана кривая предложения на товар Х. Покажите изменение предложения, если в производстве будет применяться более дорогое сырье.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предложения (при этом вид кривой не имеет значения). Возьмем любую цену и отметим на кривой предложения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предложения будет Q</a:t>
            </a:r>
            <a:r>
              <a:rPr lang="ru-RU" baseline="-25000" dirty="0"/>
              <a:t>1</a:t>
            </a:r>
            <a:r>
              <a:rPr lang="ru-RU" dirty="0"/>
              <a:t>. Применение более дорогого сырья приведет к росту издержек производства, объем производства сократится, а следовательно уменьшится, и объем предложения товара на рынке. Кривая предложения сдвинется влево (вверх), и при той же цене объем предложения уменьшится 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  <p:pic>
        <p:nvPicPr>
          <p:cNvPr id="35842" name="Picture 2" descr="http://eos.ibi.spb.ru/umk/2_6/15/pict/15_P2_R1_T1_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643314"/>
            <a:ext cx="33909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35811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14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Цена товара А выросла. Покажите на графике, что произойдет с предложением этого товара.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предложения (при этом вид кривой не имеет значения). Возьмем любую цену Р</a:t>
            </a:r>
            <a:r>
              <a:rPr lang="ru-RU" baseline="-25000" dirty="0"/>
              <a:t>1</a:t>
            </a:r>
            <a:r>
              <a:rPr lang="ru-RU" dirty="0"/>
              <a:t> и отметим на кривой предложения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предложения будет Q</a:t>
            </a:r>
            <a:r>
              <a:rPr lang="ru-RU" baseline="-25000" dirty="0"/>
              <a:t>1</a:t>
            </a:r>
            <a:r>
              <a:rPr lang="ru-RU" dirty="0"/>
              <a:t>. Повышение цены приведет к росту дохода, поэтому производитель будет увеличивать производство этого товара, следовательно, и объем предложения товара на рынке увеличится. Кривая предложения при этом не изменяется, т. к. происходит изменение ценового фактора, что отразится на самой кривой. Точка переместится в положение </a:t>
            </a:r>
            <a:r>
              <a:rPr lang="ru-RU" b="1" dirty="0"/>
              <a:t>B</a:t>
            </a:r>
            <a:r>
              <a:rPr lang="ru-RU" dirty="0"/>
              <a:t>, объем предложения увеличится 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  <p:pic>
        <p:nvPicPr>
          <p:cNvPr id="34818" name="Picture 2" descr="http://eos.ibi.spb.ru/umk/2_6/15/pict/15_P2_R1_T1_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000504"/>
            <a:ext cx="332422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15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Государство ввело налог на товар А. Покажите на графике, какие изменения произойдут в предложении товара.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предложения (при этом вид кривой не имеет значения). Возьмем любую цену Р</a:t>
            </a:r>
            <a:r>
              <a:rPr lang="ru-RU" baseline="-25000" dirty="0"/>
              <a:t>1</a:t>
            </a:r>
            <a:r>
              <a:rPr lang="ru-RU" dirty="0"/>
              <a:t> и отметим на кривой предложения s</a:t>
            </a:r>
            <a:r>
              <a:rPr lang="ru-RU" baseline="-25000" dirty="0"/>
              <a:t>1</a:t>
            </a:r>
            <a:r>
              <a:rPr lang="ru-RU" dirty="0"/>
              <a:t> 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предложения будет </a:t>
            </a:r>
            <a:r>
              <a:rPr lang="ru-RU" dirty="0" err="1"/>
              <a:t>Q</a:t>
            </a:r>
            <a:r>
              <a:rPr lang="ru-RU" baseline="-25000" dirty="0" err="1"/>
              <a:t>a</a:t>
            </a:r>
            <a:r>
              <a:rPr lang="ru-RU" dirty="0"/>
              <a:t>. Введение налога приведет к снижению дохода, поэтому производитель будет уменьшать производство этого товара, следовательно, и объем предложения товара на рынке уменьшится. Кривая предложения при этом сдвинется влево в положение s</a:t>
            </a:r>
            <a:r>
              <a:rPr lang="ru-RU" baseline="-25000" dirty="0"/>
              <a:t>2</a:t>
            </a:r>
            <a:r>
              <a:rPr lang="ru-RU" dirty="0"/>
              <a:t>, т. к. происходит изменение неценового фактора. Точка переместится в положение </a:t>
            </a:r>
            <a:r>
              <a:rPr lang="ru-RU" b="1" dirty="0"/>
              <a:t>в</a:t>
            </a:r>
            <a:r>
              <a:rPr lang="ru-RU" dirty="0"/>
              <a:t>, объем предложения уменьшится до </a:t>
            </a:r>
            <a:r>
              <a:rPr lang="ru-RU" dirty="0" err="1"/>
              <a:t>Q</a:t>
            </a:r>
            <a:r>
              <a:rPr lang="ru-RU" baseline="-25000" dirty="0" err="1"/>
              <a:t>в</a:t>
            </a:r>
            <a:r>
              <a:rPr lang="ru-RU" dirty="0"/>
              <a:t>.</a:t>
            </a:r>
          </a:p>
        </p:txBody>
      </p:sp>
      <p:pic>
        <p:nvPicPr>
          <p:cNvPr id="39938" name="Picture 2" descr="http://eos.ibi.spb.ru/umk/2_6/15/pict/15_P2_R1_T1_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71876"/>
            <a:ext cx="33909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9296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16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Государство ввело дотацию на производство товара Х. Как изменится положение кривой предложения этого товара?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предложения s</a:t>
            </a:r>
            <a:r>
              <a:rPr lang="ru-RU" baseline="-25000" dirty="0"/>
              <a:t>1</a:t>
            </a:r>
            <a:r>
              <a:rPr lang="ru-RU" dirty="0"/>
              <a:t> (при этом вид кривой не имеет значения). Возьмем любую цену и отметим на кривой предложения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предложения будет </a:t>
            </a:r>
            <a:r>
              <a:rPr lang="ru-RU" dirty="0" err="1"/>
              <a:t>Q</a:t>
            </a:r>
            <a:r>
              <a:rPr lang="ru-RU" baseline="-25000" dirty="0" err="1"/>
              <a:t>a</a:t>
            </a:r>
            <a:r>
              <a:rPr lang="ru-RU" dirty="0"/>
              <a:t>. Получение дотации снизит издержки предприятия, а доход вырастет, поэтому производство продукции увеличится, возрастет и объем предложения товара на рынке. Кривая предложения при этом сдвинется вправо в положение s</a:t>
            </a:r>
            <a:r>
              <a:rPr lang="ru-RU" baseline="-25000" dirty="0"/>
              <a:t>2</a:t>
            </a:r>
            <a:r>
              <a:rPr lang="ru-RU" dirty="0"/>
              <a:t>. Точка переместится в положение </a:t>
            </a:r>
            <a:r>
              <a:rPr lang="ru-RU" b="1" dirty="0"/>
              <a:t>в</a:t>
            </a:r>
            <a:r>
              <a:rPr lang="ru-RU" dirty="0"/>
              <a:t>, объем предложения увеличится до </a:t>
            </a:r>
            <a:r>
              <a:rPr lang="ru-RU" dirty="0" err="1"/>
              <a:t>Q</a:t>
            </a:r>
            <a:r>
              <a:rPr lang="ru-RU" baseline="-25000" dirty="0" err="1"/>
              <a:t>в</a:t>
            </a:r>
            <a:r>
              <a:rPr lang="ru-RU" dirty="0"/>
              <a:t>.</a:t>
            </a:r>
          </a:p>
        </p:txBody>
      </p:sp>
      <p:pic>
        <p:nvPicPr>
          <p:cNvPr id="38914" name="Picture 2" descr="http://eos.ibi.spb.ru/umk/2_6/15/pict/15_P2_R1_T1_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33909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17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Изобразите произвольную кривую предложения на товар А. Покажите изменение предложения, если на рынок пришли новые продавцы.</a:t>
            </a:r>
          </a:p>
          <a:p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предложения (при этом вид кривой не имеет значения). Возьмем любую цену и отметим на кривой предложения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предложения будет </a:t>
            </a:r>
            <a:r>
              <a:rPr lang="ru-RU" dirty="0" err="1"/>
              <a:t>Q</a:t>
            </a:r>
            <a:r>
              <a:rPr lang="ru-RU" baseline="-25000" dirty="0" err="1"/>
              <a:t>a</a:t>
            </a:r>
            <a:r>
              <a:rPr lang="ru-RU" dirty="0"/>
              <a:t>. Появление на рынке новых продавцов приведет к увеличению объема предложения товара на рынке. Кривая предложения при этом сдвинется вправо в положение s</a:t>
            </a:r>
            <a:r>
              <a:rPr lang="ru-RU" baseline="-25000" dirty="0"/>
              <a:t>2</a:t>
            </a:r>
            <a:r>
              <a:rPr lang="ru-RU" dirty="0"/>
              <a:t>, т. к. происходит изменение неценового фактора. Точка переместится в положение </a:t>
            </a:r>
            <a:r>
              <a:rPr lang="ru-RU" b="1" dirty="0"/>
              <a:t>в</a:t>
            </a:r>
            <a:r>
              <a:rPr lang="ru-RU" dirty="0"/>
              <a:t>, объем предложения увеличится до </a:t>
            </a:r>
            <a:r>
              <a:rPr lang="ru-RU" dirty="0" err="1"/>
              <a:t>Q</a:t>
            </a:r>
            <a:r>
              <a:rPr lang="ru-RU" baseline="-25000" dirty="0" err="1"/>
              <a:t>в</a:t>
            </a:r>
            <a:r>
              <a:rPr lang="ru-RU" dirty="0"/>
              <a:t>.</a:t>
            </a:r>
          </a:p>
        </p:txBody>
      </p:sp>
      <p:pic>
        <p:nvPicPr>
          <p:cNvPr id="41986" name="Picture 2" descr="http://eos.ibi.spb.ru/umk/2_6/15/pict/15_P2_R1_T1_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429000"/>
            <a:ext cx="33909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18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В таблице представлены данные о ценах, объемах спроса и предложения товара Х. Начертите кривые спроса и предложения и определите равновесную точку.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5440" y="2194560"/>
          <a:ext cx="5913120" cy="246888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500063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Технология решения задачи: </a:t>
            </a:r>
            <a:r>
              <a:rPr lang="ru-RU" dirty="0"/>
              <a:t>Рисуем систему координат. По оси </a:t>
            </a:r>
            <a:r>
              <a:rPr lang="ru-RU" i="1" dirty="0" err="1"/>
              <a:t>х</a:t>
            </a:r>
            <a:r>
              <a:rPr lang="ru-RU" dirty="0"/>
              <a:t> откладываем значения объема спроса и предложения, по оси </a:t>
            </a:r>
            <a:r>
              <a:rPr lang="ru-RU" i="1" dirty="0"/>
              <a:t>у</a:t>
            </a:r>
            <a:r>
              <a:rPr lang="ru-RU" dirty="0"/>
              <a:t> – цены товара.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eos.ibi.spb.ru/umk/2_6/15/pict/15_P2_R1_T1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4362450" cy="37052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4500570"/>
            <a:ext cx="60721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точке равновесия (Е) устанавливаются равновесная цена 18 </a:t>
            </a:r>
            <a:r>
              <a:rPr lang="ru-RU" dirty="0" smtClean="0"/>
              <a:t>руб. </a:t>
            </a:r>
            <a:r>
              <a:rPr lang="ru-RU" dirty="0"/>
              <a:t>и равновесный объем продаж 6 штук.</a:t>
            </a:r>
          </a:p>
          <a:p>
            <a:r>
              <a:rPr lang="ru-RU" b="1" dirty="0"/>
              <a:t>Ответ: </a:t>
            </a:r>
            <a:r>
              <a:rPr lang="ru-RU" dirty="0"/>
              <a:t>Цена 18 </a:t>
            </a:r>
            <a:r>
              <a:rPr lang="ru-RU" dirty="0" smtClean="0"/>
              <a:t>руб., </a:t>
            </a:r>
            <a:r>
              <a:rPr lang="ru-RU" dirty="0"/>
              <a:t>объем продаж 6 штук.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19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В таблице представлены данные о ценах, объемах спроса и предложения товара Х. Начертите кривые спроса и предложения и на графике определите, что произойдет на рынке, если цена установится на уровне 14 </a:t>
            </a:r>
            <a:r>
              <a:rPr lang="ru-RU" dirty="0" smtClean="0"/>
              <a:t>руб.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5440" y="2057400"/>
          <a:ext cx="5913120" cy="274320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</a:t>
                      </a:r>
                      <a:b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(Qd)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(Qs)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85776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Рисуем систему координат. По оси </a:t>
            </a:r>
            <a:r>
              <a:rPr lang="ru-RU" i="1" dirty="0" err="1"/>
              <a:t>х</a:t>
            </a:r>
            <a:r>
              <a:rPr lang="ru-RU" dirty="0"/>
              <a:t> откладываем значения объема спроса и предложения, по оси </a:t>
            </a:r>
            <a:r>
              <a:rPr lang="ru-RU" i="1" dirty="0"/>
              <a:t>у</a:t>
            </a:r>
            <a:r>
              <a:rPr lang="ru-RU" dirty="0"/>
              <a:t> – цены товара.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выберем масштаб, затем поставим точки, соответствующие значениям объема спроса при определенной цене. Соединив точки, получим кривую спроса. Увеличение спроса на 20 единиц изменит предпочтения потребителей, что проявится в увеличении объема спроса. Так, при цене 20 $ покупатели будет готовы приобрести не 320 кг, а 340, при цене 30 </a:t>
            </a:r>
            <a:r>
              <a:rPr lang="ru-RU" dirty="0" smtClean="0"/>
              <a:t>руб. </a:t>
            </a:r>
            <a:r>
              <a:rPr lang="ru-RU" dirty="0"/>
              <a:t>- 300 кг, при 40 </a:t>
            </a:r>
            <a:r>
              <a:rPr lang="ru-RU" dirty="0" smtClean="0"/>
              <a:t>руб. </a:t>
            </a:r>
            <a:r>
              <a:rPr lang="ru-RU" dirty="0"/>
              <a:t>- 260. Построим еще один столбец в таблице: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3071810"/>
          <a:ext cx="5913120" cy="219456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кг)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кг)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60007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В результате сдвинется и кривая спроса, она разместится правее d</a:t>
            </a:r>
            <a:r>
              <a:rPr kumimoji="0" lang="ru-RU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eos.ibi.spb.ru/umk/2_6/15/pict/15_P2_R1_T1_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4381500" cy="37242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4357694"/>
            <a:ext cx="62150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точке равновесия (Е) устанавливаются равновесная цена 18 </a:t>
            </a:r>
            <a:r>
              <a:rPr lang="ru-RU" dirty="0" smtClean="0"/>
              <a:t>руб. </a:t>
            </a:r>
            <a:r>
              <a:rPr lang="ru-RU" dirty="0"/>
              <a:t>и равновесный объем продаж 16 штук. Так как цена установилась на уровне 14 </a:t>
            </a:r>
            <a:r>
              <a:rPr lang="ru-RU" dirty="0" smtClean="0"/>
              <a:t>руб., </a:t>
            </a:r>
            <a:r>
              <a:rPr lang="ru-RU" dirty="0"/>
              <a:t>то равновесие нарушено. Объем спроса равен 15, а объем предложения 18 единицам. Разница в 3 единицы – это дефицит товара Х.</a:t>
            </a:r>
          </a:p>
          <a:p>
            <a:r>
              <a:rPr lang="ru-RU" b="1" dirty="0"/>
              <a:t>Ответ: </a:t>
            </a:r>
            <a:r>
              <a:rPr lang="ru-RU" dirty="0"/>
              <a:t>дефицит в размере 3 тыс. штук товара Х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20</a:t>
            </a:r>
          </a:p>
          <a:p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Объемы спроса и предложения товара А представлены в таблице. Начертите кривые спроса и предложения и определите равновесную точку. Что произойдет на рынке, если цена установится на уровне 30 </a:t>
            </a:r>
            <a:r>
              <a:rPr lang="ru-RU" dirty="0" smtClean="0"/>
              <a:t>руб.?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5440" y="2057400"/>
          <a:ext cx="5913120" cy="274320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</a:t>
                      </a:r>
                      <a:b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(Qd)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(Qs)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4857760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Рисуем систему координат. По оси </a:t>
            </a:r>
            <a:r>
              <a:rPr lang="ru-RU" i="1" dirty="0" err="1"/>
              <a:t>х</a:t>
            </a:r>
            <a:r>
              <a:rPr lang="ru-RU" dirty="0"/>
              <a:t> откладываем значения объема спроса и предложения, по оси </a:t>
            </a:r>
            <a:r>
              <a:rPr lang="ru-RU" i="1" dirty="0"/>
              <a:t>у</a:t>
            </a:r>
            <a:r>
              <a:rPr lang="ru-RU" dirty="0"/>
              <a:t> – цены товара.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eos.ibi.spb.ru/umk/2_6/15/pict/15_P2_R1_T1_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4371975" cy="3714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43174" y="4786322"/>
            <a:ext cx="62150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точке равновесия (Е) устанавливаются равновесная цена 28 </a:t>
            </a:r>
            <a:r>
              <a:rPr lang="ru-RU" dirty="0" smtClean="0"/>
              <a:t>руб. </a:t>
            </a:r>
            <a:r>
              <a:rPr lang="ru-RU" dirty="0"/>
              <a:t>и равновесный объем продаж 6 штук. Если установится цена, равная 30 </a:t>
            </a:r>
            <a:r>
              <a:rPr lang="ru-RU" dirty="0" smtClean="0"/>
              <a:t>руб., </a:t>
            </a:r>
            <a:r>
              <a:rPr lang="ru-RU" dirty="0"/>
              <a:t>то объем спроса будет 5 единиц, а объем предложения - 7 единиц. Таким образом, на рынке возникнет излишек в размере 2 единиц.</a:t>
            </a:r>
          </a:p>
          <a:p>
            <a:r>
              <a:rPr lang="ru-RU" b="1" dirty="0"/>
              <a:t>Ответ: </a:t>
            </a:r>
            <a:r>
              <a:rPr lang="ru-RU" dirty="0"/>
              <a:t>излишек в размере 2 тыс. штук товара А.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21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В таблице представлены данные о ценах, объемах спроса и предложения товара Х. Начертите кривые спроса и предложения и определите равновесную точку. Как изменится равновесие, если объем спроса увеличится на 2 единицы при каждом уровне цен.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2428868"/>
          <a:ext cx="5913120" cy="274320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30</a:t>
                      </a:r>
                    </a:p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535782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Технология решения задачи: </a:t>
            </a:r>
            <a:r>
              <a:rPr lang="ru-RU" dirty="0"/>
              <a:t>Рисуем систему координат. По оси </a:t>
            </a:r>
            <a:r>
              <a:rPr lang="ru-RU" i="1" dirty="0" err="1"/>
              <a:t>х</a:t>
            </a:r>
            <a:r>
              <a:rPr lang="ru-RU" dirty="0"/>
              <a:t> откладываем значения объема спроса и предложения, по оси </a:t>
            </a:r>
            <a:r>
              <a:rPr lang="ru-RU" i="1" dirty="0"/>
              <a:t>у </a:t>
            </a:r>
            <a:r>
              <a:rPr lang="ru-RU" dirty="0"/>
              <a:t>– цены товара.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eos.ibi.spb.ru/umk/2_6/15/pict/15_P2_R1_T1_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381500" cy="3714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071942"/>
            <a:ext cx="6643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точке равновесия (Е) устанавливаются равновесная цена 18 </a:t>
            </a:r>
            <a:r>
              <a:rPr lang="ru-RU" dirty="0" smtClean="0"/>
              <a:t>руб. </a:t>
            </a:r>
            <a:r>
              <a:rPr lang="ru-RU" dirty="0"/>
              <a:t>и равновесный объем продаж 26 штук. Если спрос увеличится, то кривая сдвинется вправо на две единицы. Новое равновесие установится при цене 20 </a:t>
            </a:r>
            <a:r>
              <a:rPr lang="ru-RU" dirty="0" smtClean="0"/>
              <a:t>руб. </a:t>
            </a:r>
            <a:r>
              <a:rPr lang="ru-RU" dirty="0"/>
              <a:t>и объеме продаж 27 штук.</a:t>
            </a:r>
          </a:p>
          <a:p>
            <a:r>
              <a:rPr lang="ru-RU" b="1" dirty="0"/>
              <a:t>Ответ: </a:t>
            </a:r>
            <a:r>
              <a:rPr lang="ru-RU" dirty="0"/>
              <a:t>Равновесная цена 20 </a:t>
            </a:r>
            <a:r>
              <a:rPr lang="ru-RU" dirty="0" smtClean="0"/>
              <a:t>руб., </a:t>
            </a:r>
            <a:r>
              <a:rPr lang="ru-RU" dirty="0"/>
              <a:t>объем продаж 27 штук.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22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В таблице представлены данные о ценах, объемах спроса и предложения товара У. Начертите кривые спроса и предложения и определите равновесную точку. Найдите, каким будет равновесие, если предложение вырастет.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5440" y="2057400"/>
          <a:ext cx="5913120" cy="2743200"/>
        </p:xfrm>
        <a:graphic>
          <a:graphicData uri="http://schemas.openxmlformats.org/drawingml/2006/table">
            <a:tbl>
              <a:tblPr/>
              <a:tblGrid>
                <a:gridCol w="1971040"/>
                <a:gridCol w="1971040"/>
                <a:gridCol w="19710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(Р)</a:t>
                      </a:r>
                      <a:b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(Qd)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л.)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(Qs)</a:t>
                      </a:r>
                      <a:b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</a:b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(тыс. л.)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485776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Технология решения задачи: </a:t>
            </a:r>
            <a:r>
              <a:rPr lang="ru-RU" dirty="0"/>
              <a:t>Рисуем систему координат. По оси </a:t>
            </a:r>
            <a:r>
              <a:rPr lang="ru-RU" i="1" dirty="0" err="1"/>
              <a:t>х</a:t>
            </a:r>
            <a:r>
              <a:rPr lang="ru-RU" dirty="0"/>
              <a:t> откладываем значения объема спроса и предложения, по оси </a:t>
            </a:r>
            <a:r>
              <a:rPr lang="ru-RU" i="1" dirty="0"/>
              <a:t>у</a:t>
            </a:r>
            <a:r>
              <a:rPr lang="ru-RU" dirty="0"/>
              <a:t> – цены товара.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eos.ibi.spb.ru/umk/2_6/15/pict/15_P2_R1_T1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391025" cy="3714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4572008"/>
            <a:ext cx="6215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точке равновесия (Е) устанавливаются равновесная цена 180 </a:t>
            </a:r>
            <a:r>
              <a:rPr lang="ru-RU" dirty="0" smtClean="0"/>
              <a:t>руб. </a:t>
            </a:r>
            <a:r>
              <a:rPr lang="ru-RU" dirty="0"/>
              <a:t>и равновесный объем продаж 6 тыс. л. Изменение предложения рассмотрим в таблице: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642918"/>
          <a:ext cx="5913120" cy="2468880"/>
        </p:xfrm>
        <a:graphic>
          <a:graphicData uri="http://schemas.openxmlformats.org/drawingml/2006/table">
            <a:tbl>
              <a:tblPr/>
              <a:tblGrid>
                <a:gridCol w="1478280"/>
                <a:gridCol w="1478280"/>
                <a:gridCol w="1478280"/>
                <a:gridCol w="14782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latin typeface="Verdana"/>
                        </a:rPr>
                        <a:t>Цена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(руб.)</a:t>
                      </a:r>
                      <a:endParaRPr lang="ru-RU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Qd)</a:t>
                      </a:r>
                      <a:endParaRPr lang="en-US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</a:t>
                      </a:r>
                      <a:endParaRPr lang="en-US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предложения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Qs</a:t>
                      </a:r>
                      <a:r>
                        <a:rPr lang="en-US" b="1" baseline="-2500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)</a:t>
                      </a:r>
                      <a:endParaRPr lang="en-US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5852" y="3929066"/>
            <a:ext cx="6858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Построим новую кривую предложения s</a:t>
            </a:r>
            <a:r>
              <a:rPr lang="ru-RU" baseline="-25000" dirty="0"/>
              <a:t>2</a:t>
            </a:r>
            <a:r>
              <a:rPr lang="ru-RU" dirty="0"/>
              <a:t>. Равновесной ценой теперь будет 140 </a:t>
            </a:r>
            <a:r>
              <a:rPr lang="ru-RU" dirty="0" smtClean="0"/>
              <a:t>руб., </a:t>
            </a:r>
            <a:r>
              <a:rPr lang="ru-RU" dirty="0"/>
              <a:t>а равновесный объем продаж равен 8 тыс. л.</a:t>
            </a:r>
          </a:p>
          <a:p>
            <a:r>
              <a:rPr lang="ru-RU" b="1" dirty="0"/>
              <a:t>Ответ: </a:t>
            </a:r>
            <a:r>
              <a:rPr lang="ru-RU" dirty="0"/>
              <a:t>Новая равновесная цена 140 </a:t>
            </a:r>
            <a:r>
              <a:rPr lang="ru-RU" dirty="0" smtClean="0"/>
              <a:t>руб., </a:t>
            </a:r>
            <a:r>
              <a:rPr lang="ru-RU" dirty="0"/>
              <a:t>объем продаж 8 тыс. л.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17693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23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Объем спроса на товар А на данном рынке определяется формулой </a:t>
            </a:r>
            <a:r>
              <a:rPr lang="ru-RU" dirty="0" err="1"/>
              <a:t>Qd</a:t>
            </a:r>
            <a:r>
              <a:rPr lang="ru-RU" dirty="0"/>
              <a:t> = 9 – Р, объем предложения – формулой </a:t>
            </a:r>
            <a:r>
              <a:rPr lang="ru-RU" dirty="0" err="1"/>
              <a:t>Qs</a:t>
            </a:r>
            <a:r>
              <a:rPr lang="ru-RU" dirty="0"/>
              <a:t> = –6 + 2Р, где Р – цена товара А. Найдите равновесную цену и равновесный объем продаж.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В условиях равновесия объем спроса и объем предложения равны, следовательно, надо приравнять их формулы: 9 – Р = –6 + 2Р, отсюда равновесная цена равна 5. Чтобы определить равновесный объем продаж, надо подставить равновесную цену в любую формулу: </a:t>
            </a:r>
            <a:r>
              <a:rPr lang="ru-RU" dirty="0" err="1"/>
              <a:t>Qd</a:t>
            </a:r>
            <a:r>
              <a:rPr lang="ru-RU" dirty="0"/>
              <a:t> = 9 – 5 = 4 или: </a:t>
            </a:r>
            <a:r>
              <a:rPr lang="ru-RU" dirty="0" err="1"/>
              <a:t>Qs</a:t>
            </a:r>
            <a:r>
              <a:rPr lang="ru-RU" dirty="0"/>
              <a:t> = –6 + 2*5 = 4.</a:t>
            </a:r>
          </a:p>
          <a:p>
            <a:pPr algn="just"/>
            <a:r>
              <a:rPr lang="ru-RU" b="1" dirty="0"/>
              <a:t>Ответ: </a:t>
            </a:r>
            <a:r>
              <a:rPr lang="ru-RU" dirty="0"/>
              <a:t>равновесная цена равна 5 </a:t>
            </a:r>
            <a:r>
              <a:rPr lang="ru-RU" dirty="0" err="1"/>
              <a:t>ден</a:t>
            </a:r>
            <a:r>
              <a:rPr lang="ru-RU" dirty="0"/>
              <a:t>. ед., объем продаж – 4 у. е.</a:t>
            </a:r>
          </a:p>
          <a:p>
            <a:pPr algn="just"/>
            <a:r>
              <a:rPr lang="ru-RU" b="1" i="1" dirty="0">
                <a:solidFill>
                  <a:srgbClr val="00B050"/>
                </a:solidFill>
              </a:rPr>
              <a:t>Задача 24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Функция спроса на благо </a:t>
            </a:r>
            <a:r>
              <a:rPr lang="ru-RU" dirty="0" err="1"/>
              <a:t>Qd</a:t>
            </a:r>
            <a:r>
              <a:rPr lang="ru-RU" dirty="0"/>
              <a:t> = 15 – Р, функция предложения </a:t>
            </a:r>
            <a:r>
              <a:rPr lang="ru-RU" dirty="0" err="1"/>
              <a:t>Qs</a:t>
            </a:r>
            <a:r>
              <a:rPr lang="ru-RU" dirty="0"/>
              <a:t> = –9 + 3Р. Определите равновесие на рынке данного блага. Что произойдет с равновесием, если объем спроса уменьшится на 1 единицу при любом уровне цен?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В условиях равновесия объем спроса и объем предложения равны, следовательно, надо приравнять их формулы: 15 – Р = –9 + 3Р, отсюда, равновесная цена равна 6. Чтобы определить равновесный объем продаж, надо подставить равновесную цену в любую формулу: </a:t>
            </a:r>
            <a:r>
              <a:rPr lang="ru-RU" dirty="0" err="1"/>
              <a:t>Qd</a:t>
            </a:r>
            <a:r>
              <a:rPr lang="ru-RU" dirty="0"/>
              <a:t> = 15 – 6 = 9 или: </a:t>
            </a:r>
            <a:r>
              <a:rPr lang="ru-RU" dirty="0" err="1"/>
              <a:t>Qs</a:t>
            </a:r>
            <a:r>
              <a:rPr lang="ru-RU" dirty="0"/>
              <a:t> = – 9 + 3 * 6 = 9. Если спрос уменьшится на 1 единицу, то изменится функция спроса: Qd</a:t>
            </a:r>
            <a:r>
              <a:rPr lang="ru-RU" baseline="-25000" dirty="0"/>
              <a:t>1</a:t>
            </a:r>
            <a:r>
              <a:rPr lang="ru-RU" dirty="0"/>
              <a:t> = (15 – 1) – Р = 14 – Р. Чтобы найти новую равновесную цену, надо приравнять новый объем спроса и объем предложения 14 – Р= –9+3Р, Р=5,75, объем продаж равен 8,25.</a:t>
            </a:r>
          </a:p>
          <a:p>
            <a:r>
              <a:rPr lang="ru-RU" b="1" dirty="0"/>
              <a:t>Ответ: </a:t>
            </a:r>
            <a:r>
              <a:rPr lang="ru-RU" dirty="0"/>
              <a:t>равновесная цена 5,75, равновесный объем продаж 8,25.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25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Функция спроса на товар Х: </a:t>
            </a:r>
            <a:r>
              <a:rPr lang="ru-RU" dirty="0" err="1"/>
              <a:t>Qd</a:t>
            </a:r>
            <a:r>
              <a:rPr lang="ru-RU" dirty="0"/>
              <a:t> = 16 – 4Р, функция предложения </a:t>
            </a:r>
            <a:r>
              <a:rPr lang="ru-RU" dirty="0" err="1"/>
              <a:t>Qs</a:t>
            </a:r>
            <a:r>
              <a:rPr lang="ru-RU" dirty="0"/>
              <a:t> = –2 + 2Р. Определите равновесие на рынке данного блага. Что произойдет с равновесием, если объем предложения увеличится на 2 единицы при любом уровне цен?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В условиях равновесия объем спроса и объем предложения равны, следовательно, надо приравнять их формулы: 16 – 4Р = –2 + 2Р, отсюда, равновесная цена равна 3. Чтобы определить равновесный объем продаж, надо подставить равновесную цену в любую формулу: </a:t>
            </a:r>
            <a:r>
              <a:rPr lang="ru-RU" dirty="0" err="1"/>
              <a:t>Qd</a:t>
            </a:r>
            <a:r>
              <a:rPr lang="ru-RU" dirty="0"/>
              <a:t> = 16 – 4 * 3 = 4 или: </a:t>
            </a:r>
            <a:r>
              <a:rPr lang="ru-RU" dirty="0" err="1"/>
              <a:t>Qs</a:t>
            </a:r>
            <a:r>
              <a:rPr lang="ru-RU" dirty="0"/>
              <a:t> = –2 + 3 * 2 = 4. Если предложение увеличится на 2 единицы, то изменится функция предложение: Qs</a:t>
            </a:r>
            <a:r>
              <a:rPr lang="ru-RU" baseline="-25000" dirty="0"/>
              <a:t>1</a:t>
            </a:r>
            <a:r>
              <a:rPr lang="ru-RU" dirty="0"/>
              <a:t> = (–2 + 2) + 2Р = 2Р. Чтобы найти новую равновесную цену, надо приравнять новый объем спроса и объем предложения 16 – 4Р=–2+2Р, Р=2,33, объем продаж равен 6,68.</a:t>
            </a:r>
          </a:p>
          <a:p>
            <a:r>
              <a:rPr lang="ru-RU" b="1" dirty="0"/>
              <a:t>Ответ: </a:t>
            </a:r>
            <a:r>
              <a:rPr lang="ru-RU" dirty="0"/>
              <a:t>равновесная цена 2,33, равновесный объем продаж 6,68.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os.ibi.spb.ru/umk/2_6/15/pict/15_P2_R1_T1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14488"/>
            <a:ext cx="3790950" cy="320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2</a:t>
            </a:r>
          </a:p>
          <a:p>
            <a:pPr algn="just"/>
            <a:r>
              <a:rPr lang="ru-RU" b="1" i="1" dirty="0">
                <a:solidFill>
                  <a:srgbClr val="00B050"/>
                </a:solidFill>
              </a:rPr>
              <a:t>Постановка задачи</a:t>
            </a:r>
            <a:r>
              <a:rPr lang="ru-RU" b="1" dirty="0"/>
              <a:t>: </a:t>
            </a:r>
            <a:r>
              <a:rPr lang="ru-RU" dirty="0"/>
              <a:t>Зависимость объема спроса товара Х от его цены представлена в таблице.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071678"/>
          <a:ext cx="5913120" cy="2194560"/>
        </p:xfrm>
        <a:graphic>
          <a:graphicData uri="http://schemas.openxmlformats.org/drawingml/2006/table">
            <a:tbl>
              <a:tblPr/>
              <a:tblGrid>
                <a:gridCol w="2956560"/>
                <a:gridCol w="29565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Цена (Р) (тыс. руб.)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Объем спроса (</a:t>
                      </a:r>
                      <a:r>
                        <a:rPr lang="en-US" b="1">
                          <a:solidFill>
                            <a:srgbClr val="000000"/>
                          </a:solidFill>
                          <a:latin typeface="Verdana"/>
                        </a:rPr>
                        <a:t>Qd) (</a:t>
                      </a:r>
                      <a:r>
                        <a:rPr lang="ru-RU" b="1">
                          <a:solidFill>
                            <a:srgbClr val="000000"/>
                          </a:solidFill>
                          <a:latin typeface="Verdana"/>
                        </a:rPr>
                        <a:t>шт.)</a:t>
                      </a:r>
                      <a:endParaRPr lang="ru-RU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FE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200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572008"/>
            <a:ext cx="757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Нарисуйте кривую спроса данного товара.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выберем масштаб, затем поставим точки, соответствующие значениям объема спроса при определенной цене. Соединив точки, получим кривую спроса.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eos.ibi.spb.ru/umk/2_6/15/pict/15_P2_R1_T1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3781425" cy="320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3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 </a:t>
            </a:r>
            <a:r>
              <a:rPr lang="ru-RU" dirty="0"/>
              <a:t>Дана кривая спроса d</a:t>
            </a:r>
            <a:r>
              <a:rPr lang="ru-RU" baseline="-25000" dirty="0"/>
              <a:t>1</a:t>
            </a:r>
            <a:r>
              <a:rPr lang="ru-RU" dirty="0"/>
              <a:t> на услуги химчистки. Покажите, как изменится спрос, если химчистка объявит об увеличении тарифа на свои услуги.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(при этом кривая не должна быть очень пологой, т. к. заменителей у данного производства мало).</a:t>
            </a:r>
          </a:p>
        </p:txBody>
      </p:sp>
      <p:pic>
        <p:nvPicPr>
          <p:cNvPr id="19458" name="Picture 2" descr="http://eos.ibi.spb.ru/umk/2_6/15/pict/15_P2_R1_T1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3324225" cy="2619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43372" y="278605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Повышение тарифов приводит к уменьшению спроса на услуги, что изображается перемещением точки А в В по кривой спроса, поскольку меняется ценовой фактор. Объем спроса при этом уменьшится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4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Дана кривая спроса d</a:t>
            </a:r>
            <a:r>
              <a:rPr lang="ru-RU" baseline="-25000" dirty="0"/>
              <a:t>1</a:t>
            </a:r>
            <a:r>
              <a:rPr lang="ru-RU" dirty="0"/>
              <a:t> на товар Х. Покажите изменение спроса, если товар станет более модным.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(при этом вид кривой не имеет значения). Возьмем любую цену и отметим на кривой спроса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спроса будет Q</a:t>
            </a:r>
            <a:r>
              <a:rPr lang="ru-RU" baseline="-25000" dirty="0"/>
              <a:t>1</a:t>
            </a:r>
            <a:r>
              <a:rPr lang="ru-RU" dirty="0"/>
              <a:t>.</a:t>
            </a:r>
          </a:p>
        </p:txBody>
      </p:sp>
      <p:pic>
        <p:nvPicPr>
          <p:cNvPr id="18434" name="Picture 2" descr="http://eos.ibi.spb.ru/umk/2_6/15/pict/15_P2_R1_T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86058"/>
            <a:ext cx="3333750" cy="2619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4810" y="32861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Если товар Х станет модным, то кривая спроса сдвинется вправо в положение d</a:t>
            </a:r>
            <a:r>
              <a:rPr lang="ru-RU" baseline="-25000" dirty="0"/>
              <a:t>2</a:t>
            </a:r>
            <a:r>
              <a:rPr lang="ru-RU" dirty="0"/>
              <a:t>, что приведет к увеличению спроса на товар. Это можно изобразить перемещением точки </a:t>
            </a:r>
            <a:r>
              <a:rPr lang="ru-RU" b="1" dirty="0"/>
              <a:t>А</a:t>
            </a:r>
            <a:r>
              <a:rPr lang="ru-RU" dirty="0"/>
              <a:t> в точку </a:t>
            </a:r>
            <a:r>
              <a:rPr lang="ru-RU" b="1" dirty="0"/>
              <a:t>B</a:t>
            </a:r>
            <a:r>
              <a:rPr lang="ru-RU" dirty="0"/>
              <a:t> на новой кривой спроса при той же цене Р</a:t>
            </a:r>
            <a:r>
              <a:rPr lang="ru-RU" baseline="-25000" dirty="0"/>
              <a:t>1</a:t>
            </a:r>
            <a:r>
              <a:rPr lang="ru-RU" dirty="0"/>
              <a:t>. Объем спроса при этом увеличится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Задача 5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Постановка задачи:</a:t>
            </a:r>
            <a:r>
              <a:rPr lang="ru-RU" b="1" dirty="0"/>
              <a:t> </a:t>
            </a:r>
            <a:r>
              <a:rPr lang="ru-RU" dirty="0"/>
              <a:t>Первоначально кривая спроса на товар Х находилась в положении d</a:t>
            </a:r>
            <a:r>
              <a:rPr lang="ru-RU" baseline="-25000" dirty="0"/>
              <a:t>1</a:t>
            </a:r>
            <a:r>
              <a:rPr lang="ru-RU" dirty="0"/>
              <a:t>. Покажите изменение спроса, если на товар У увеличится цена (товар Х и У – заменители).</a:t>
            </a:r>
          </a:p>
          <a:p>
            <a:pPr algn="just"/>
            <a:r>
              <a:rPr lang="ru-RU" b="1" dirty="0"/>
              <a:t>Технология решения задачи: </a:t>
            </a:r>
            <a:r>
              <a:rPr lang="ru-RU" dirty="0"/>
              <a:t>Сначала нарисуем систему координат и изобразим кривую спроса на товар Х (при этом вид кривой не имеет значения). Возьмем любую цену и отметим на кривой спроса точку </a:t>
            </a:r>
            <a:r>
              <a:rPr lang="ru-RU" b="1" dirty="0"/>
              <a:t>А</a:t>
            </a:r>
            <a:r>
              <a:rPr lang="ru-RU" dirty="0"/>
              <a:t>, которая характерна для этой цены, при этом объем спроса будет Q</a:t>
            </a:r>
            <a:r>
              <a:rPr lang="ru-RU" baseline="-25000" dirty="0"/>
              <a:t>1</a:t>
            </a:r>
            <a:r>
              <a:rPr lang="ru-RU" dirty="0"/>
              <a:t>.</a:t>
            </a:r>
          </a:p>
        </p:txBody>
      </p:sp>
      <p:pic>
        <p:nvPicPr>
          <p:cNvPr id="24578" name="Picture 2" descr="http://eos.ibi.spb.ru/umk/2_6/15/pict/15_P2_R1_T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3333750" cy="2619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71934" y="285749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Если цена товара У увеличится, то спрос на него упадет и часть потребителей перейдет на потребление товаров-заменителей, в том числе товара Х. При этом кривая спроса на товар Х сдвинется вправо в положение d</a:t>
            </a:r>
            <a:r>
              <a:rPr lang="ru-RU" baseline="-25000" dirty="0"/>
              <a:t>2</a:t>
            </a:r>
            <a:r>
              <a:rPr lang="ru-RU" dirty="0"/>
              <a:t>, что приводит к увеличению спроса на товар. Это можно изобразить перемещением точки </a:t>
            </a:r>
            <a:r>
              <a:rPr lang="ru-RU" b="1" dirty="0"/>
              <a:t>А</a:t>
            </a:r>
            <a:r>
              <a:rPr lang="ru-RU" dirty="0"/>
              <a:t> в точку </a:t>
            </a:r>
            <a:r>
              <a:rPr lang="ru-RU" b="1" dirty="0"/>
              <a:t>B </a:t>
            </a:r>
            <a:r>
              <a:rPr lang="ru-RU" dirty="0"/>
              <a:t>на новой кривой спроса при той же цене Р</a:t>
            </a:r>
            <a:r>
              <a:rPr lang="ru-RU" baseline="-25000" dirty="0"/>
              <a:t>1</a:t>
            </a:r>
            <a:r>
              <a:rPr lang="ru-RU" dirty="0"/>
              <a:t>. Объем спроса при этом увеличится с Q</a:t>
            </a:r>
            <a:r>
              <a:rPr lang="ru-RU" baseline="-25000" dirty="0"/>
              <a:t>1</a:t>
            </a:r>
            <a:r>
              <a:rPr lang="ru-RU" dirty="0"/>
              <a:t> до Q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1090</Words>
  <Application>Microsoft Office PowerPoint</Application>
  <PresentationFormat>Экран (4:3)</PresentationFormat>
  <Paragraphs>348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3</cp:revision>
  <dcterms:created xsi:type="dcterms:W3CDTF">2020-10-04T09:32:17Z</dcterms:created>
  <dcterms:modified xsi:type="dcterms:W3CDTF">2020-10-04T10:35:58Z</dcterms:modified>
</cp:coreProperties>
</file>