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sldIdLst>
    <p:sldId id="256" r:id="rId2"/>
    <p:sldId id="377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4" r:id="rId11"/>
    <p:sldId id="395" r:id="rId12"/>
    <p:sldId id="407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408" r:id="rId24"/>
    <p:sldId id="410" r:id="rId25"/>
    <p:sldId id="411" r:id="rId26"/>
    <p:sldId id="412" r:id="rId27"/>
    <p:sldId id="413" r:id="rId28"/>
    <p:sldId id="416" r:id="rId29"/>
    <p:sldId id="41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с Рыжинский" initials="СР" lastIdx="1" clrIdx="0">
    <p:extLst>
      <p:ext uri="{19B8F6BF-5375-455C-9EA6-DF929625EA0E}">
        <p15:presenceInfo xmlns:p15="http://schemas.microsoft.com/office/powerpoint/2012/main" xmlns="" userId="d4f0eca39f7e88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12" autoAdjust="0"/>
    <p:restoredTop sz="80387" autoAdjust="0"/>
  </p:normalViewPr>
  <p:slideViewPr>
    <p:cSldViewPr>
      <p:cViewPr varScale="1">
        <p:scale>
          <a:sx n="88" d="100"/>
          <a:sy n="88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01B12-76B6-4839-B77F-2EB26A7054B3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4A91C-F9AF-45CB-AEAE-00A7D5168B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63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A91C-F9AF-45CB-AEAE-00A7D5168BC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A91C-F9AF-45CB-AEAE-00A7D5168BC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A91C-F9AF-45CB-AEAE-00A7D5168BC9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C9865-CCF4-4678-9925-00AE8805D15C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E4E6-E8B6-4C8E-8B7A-7699C966E822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8E95F-1B13-4F82-ADC8-A48E255F85FE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0C62E-E482-4444-829F-21E5A93F1AB1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77E72-0CB3-4556-B641-F6B7A61E79CA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438E3-A534-4146-B01A-A798FF6A2ED5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C634-2C8F-4962-98A9-572081AD3F5F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40C6-0A46-454D-9F96-8C125ECB5F5B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BA11-52F9-49F1-BCD8-8A5D9F48DC17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8D8C-73FE-4341-BE5B-85BECF52A100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FC92-A69D-4F21-9BC1-E086924509A2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C2A263-7CD8-465D-85D2-DD7F1CD34AE7}" type="datetime1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EA7A30C-933D-45D5-BECA-887ADFD2C0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28800"/>
            <a:ext cx="8568952" cy="216024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ДИСЦИПЛИНА: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СИСТЕМА МЕНЕДЖМЕНТА БЕЗОПАНОСТИ ТРУДА И ОХРАНЫ ЗДОРОВЬЯ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Лекция 1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385" y="188640"/>
            <a:ext cx="85689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науки и высшего образования РФ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ФГБОУ ВО «Сибирский государственный автомобильно-дорожный университет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СибАДИ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836712"/>
            <a:ext cx="85675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Институт «Автомобильный транспорт, нефтегазовая и строительная техника»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Кафедра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Техносферная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экологическая безопасность»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308304" y="609329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AutoShape 2" descr="ИСО 4500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 l="33027" t="28886" r="33288" b="28234"/>
          <a:stretch>
            <a:fillRect/>
          </a:stretch>
        </p:blipFill>
        <p:spPr bwMode="auto">
          <a:xfrm>
            <a:off x="2339752" y="3645024"/>
            <a:ext cx="41764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990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4. Реализация принципа постоянного улучшения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62373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ключевой принцип современных систем менеджмента (цикл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PDCA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Он означает непрерывное стремление к повышению эффективности системы.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реализуется: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(Планируй):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основе анализа рисков и возможностей ставятся новые, более амбициозные цели.</a:t>
            </a:r>
          </a:p>
          <a:p>
            <a:pPr lvl="1"/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(Делай):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Внедряются процессы для достижения этих целей (например, новая программа обучения).</a:t>
            </a:r>
          </a:p>
          <a:p>
            <a:pPr lvl="1"/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Check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(Проверяй):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Проводится мониторинг и измерение результатов. Анализируются данные аудитов и проверок.</a:t>
            </a:r>
          </a:p>
          <a:p>
            <a:pPr lvl="1"/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(Действуй):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основе анализа принимаются решения о дальнейших действиях. Если цель достигнута — ставится новая. Если нет — анализируются причины неудачи и разрабатываются корректирующие действия для устранения коренных причин проблем.</a:t>
            </a:r>
          </a:p>
          <a:p>
            <a:pPr lvl="1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цикл обеспечивает эволюционное развитие системы менеджмента: от простого соблюдения требований законодательства до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проактивного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управления рисками и лидерства в области безопасности.</a:t>
            </a:r>
          </a:p>
          <a:p>
            <a:pPr lvl="1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10</a:t>
            </a:fld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Модель системы менеджмента ОЗБТ, отвечающая концепции повторяющегося цикла </a:t>
            </a:r>
            <a:r>
              <a:rPr lang="en-US" sz="2400" b="1" dirty="0" smtClean="0"/>
              <a:t>PDCA</a:t>
            </a:r>
            <a:r>
              <a:rPr lang="ru-RU" sz="2400" b="1" dirty="0" smtClean="0"/>
              <a:t> (планируй, делай, проверяй, действуй).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12776"/>
            <a:ext cx="9036496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Модель, лежащая в основе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 Р ИСО 45001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ISO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45001,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представляет собой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итеративный,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есть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повторяющийся, четырехэтапный процесс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который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 постоянное улучшение системы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помогает организации достигать своих целей в области ОЗБТ.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Цикл PDCA можно применить как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 всей системе менеджмента ОЗБТ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так и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каждому ее отдельному элементу или процессу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11</a:t>
            </a:fld>
            <a:endParaRPr lang="ru-RU" sz="2000" b="1" dirty="0"/>
          </a:p>
        </p:txBody>
      </p:sp>
      <p:pic>
        <p:nvPicPr>
          <p:cNvPr id="5" name="Рисунок 4" descr="C:\Users\Вера\Downloads\garant_image_48034425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077072"/>
            <a:ext cx="331236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12</a:t>
            </a:fld>
            <a:endParaRPr lang="ru-RU" sz="2000" b="1" dirty="0"/>
          </a:p>
        </p:txBody>
      </p:sp>
      <p:pic>
        <p:nvPicPr>
          <p:cNvPr id="3" name="Рисунок 2" descr="C:\Users\Вера\Downloads\garant_image_48034425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669674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P —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Plan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(Планируй)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964488" cy="5832648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контекста (среды) организации: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Анализ внутренних и внешних факторов, которые могут влиять на систему менеджмента ОЗБТ (например, законодательство, отраслевая специфика, корпоративная культура).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Лидерство и приверженность: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Высшее руководство демонстрирует свою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приверженность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берет на себя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обеспечивает необходимые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Идентификация опасностей и оценка рисков: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Это ядро этапа планирования. Организация выявляет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опасности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оценивает связанные с ними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ОЗБТ работников и других заинтересованных сторон.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Установление целей и планирование их достижения: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основе оценки рисков ставятся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измеримые цели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области ОЗБТ (например, «снизить уровень травматизма на 10% за год», «провести аудит всех рабочих мест с высоким риском до конца квартала»). Разрабатываются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достижения этих целей.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поддержки: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Планирование необходимых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ресурсов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(финансовых, кадровых), обеспечение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компетентности персонала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установление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процессов коммуникации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(как внутри компании, так и с внешними сторонами) и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документирование информации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13</a:t>
            </a:fld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D —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(Делай)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процессов: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Запускаются все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запланированные мероприятия: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проводятся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инструктажи и обучение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внедряются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 индивидуальной и коллективной защ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иты, реализуются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 охране здоровья.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операциями: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Осуществляется повседневная деятельность в соответствии с установленными процедурами. Это включает в себя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за выполнением требований законодательства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управление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закупками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(выбор безопасного оборудования), подготовку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аварийным ситуациям и реагирование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них.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мер управления рисками: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Практическая реализация мер, разработанных на этапе планирования для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снижения рисков до приемлемого уровня.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14</a:t>
            </a:fld>
            <a:endParaRPr 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C —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Check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(Проверяй)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036496" cy="62373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мониторинга, измерения и анализа.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Организация собирает данные, чтобы понять,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насколько эффективно работает система менеджмента ОЗБТ.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и измерение показателей деятельности: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Сбор данных о результатах. </a:t>
            </a:r>
          </a:p>
          <a:p>
            <a:pPr lvl="1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«Отстающие» показатели: количество несчастных случаев, дней нетрудоспособности. </a:t>
            </a:r>
          </a:p>
          <a:p>
            <a:pPr lvl="1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«Опережающие» показатели: количество проведенных аудитов, число выявленных опасных условий, процент работников, прошедших обучение.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соответствия: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Проверка выполнения законодательных и других требований.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Внутренний аудит: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Проведение независимых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проверок системы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менеджмента ОЗБТ для подтверждения того, что она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соответствует запланированным мероприятиям и требованиям стандарта ISO 45001.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со стороны руководства: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Высшее руководство регулярно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анализирует данные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функционировании системы,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аудитов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другие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Цель — оценить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адекватность, пригодность и эффективность системы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принять решения о необходимости изменений.</a:t>
            </a:r>
          </a:p>
          <a:p>
            <a:pPr lvl="0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15</a:t>
            </a:fld>
            <a:endParaRPr lang="ru-RU" sz="20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A —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(Действуй)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964488" cy="6048672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несоответствиями: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Выявление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любых отклонений от планов или требований (например, несчастный случай или нарушение) и принятие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корректирующих действий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их устранения.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Постоянное улучшение: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основе анализа со стороны руководства принимаются решения о том, как можно улучшить систему. Например: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пересмотр политики, целей, оценку рисков или изменение процессов.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Запуск нового цикла PDCA: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Принятые улучшения становятся основой для нового этапа «Планируй», и цикл начинается снова на более высоком уровне эффективности.</a:t>
            </a: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Таким образом, модель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PDCA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превращает систему менеджмента ОЗБТ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статичного набора документов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живой, постоянно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развивающийся механизм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который позволяет организации не просто реагировать на инциденты, а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проактивно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управлять рисками и создавать все более безопасные условия труд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>
                <a:solidFill>
                  <a:schemeClr val="tx1"/>
                </a:solidFill>
              </a:rPr>
              <a:pPr/>
              <a:t>16</a:t>
            </a:fld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/>
          <a:lstStyle/>
          <a:p>
            <a:r>
              <a:rPr lang="ru-RU" sz="2400" b="1" dirty="0" smtClean="0"/>
              <a:t>Элементы модели системы менеджмента ОЗБТ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Элементы можно разделить на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четыре группы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соответствуют этапам жизненного цикла Организации и циклу PDCA.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1-ая группа элементов - Контекст организации и лидерство (Планируй)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фундамент системы, на котором строятся все последующие действия.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 (среда) организации (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Понимание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внутренних и внешних факторов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могут влиять на систему менеджмента. Организация должна определить свою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систему менеджмента ОЗБТ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как часть общей системы менеджмента, а также определить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заинтересованные стороны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(работники, подрядчики, поставщики, регуляторы) и их требования.</a:t>
            </a:r>
          </a:p>
          <a:p>
            <a:pPr lvl="0"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Лидерство и приверженность (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руководство должно демонстрировать лидерство и приверженность.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Ключевые элементы: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и приверженность: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Руководство несет конечную ответственность за эффективность системы.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Политика в области ОЗБТ: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Разработка, внедрение и поддержание документированной политики, которая соответствует контексту организации и содержит обязательства по защите здоровья и безопасности.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Роли, ответственность и полномочия: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Определение и доведение до сведения всех сотрудников их обязанностей в рамках системы ОЗБТ.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17</a:t>
            </a:fld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1-ая группа элементов - Планирование (Планируй)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036496" cy="6237312"/>
          </a:xfrm>
        </p:spPr>
        <p:txBody>
          <a:bodyPr/>
          <a:lstStyle/>
          <a:p>
            <a:pPr lvl="0">
              <a:buNone/>
            </a:pP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Действия в отношении рисков и возможностей (</a:t>
            </a:r>
            <a:r>
              <a:rPr lang="ru-RU" sz="22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центральный элемент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планирования. Он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Идентификацию опасностей: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Выявление всех источников потенциального вреда (химических, физических, биологических, эргономических, психосоциальных).</a:t>
            </a:r>
          </a:p>
          <a:p>
            <a:pPr lvl="1"/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Оценку рисков и возможностей для ОЗБТ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Анализ вероятности возникновения опасных событий и тяжести их последствий.</a:t>
            </a:r>
          </a:p>
          <a:p>
            <a:pPr lvl="1"/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законодательных и других требований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Выявление всех применимых законов, норм и стандартов.</a:t>
            </a:r>
          </a:p>
          <a:p>
            <a:pPr lvl="1"/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 действий: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мер для устранения опасностей и снижения рисков, а также использование возможностей для улучшения.</a:t>
            </a:r>
          </a:p>
          <a:p>
            <a:pPr lvl="0">
              <a:buNone/>
            </a:pP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в области ОЗБТ и планирование их достижения: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Установление измеримых целей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соответствующих уровнях организации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(например, для всей компании, для цеха, для отдельного участка) и разработка планов действий по их достижению.</a:t>
            </a: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18</a:t>
            </a:fld>
            <a:endParaRPr lang="ru-RU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2-ая группа элементов - Поддержка (Делай)</a:t>
            </a:r>
            <a:r>
              <a:rPr lang="ru-RU" sz="2400" b="1" dirty="0" smtClean="0">
                <a:solidFill>
                  <a:schemeClr val="accent2"/>
                </a:solidFill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 группа отвечает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ресурсы и процессы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функционирования системы.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Ресурсы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7.1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наличия необходимых ресурсов (финансовых, инфраструктурных, технологических).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Компетентность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7.2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необходимой квалификации персонала, обеспечение обучения и оценка его эффективности.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Осведомленность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7.3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Работники должны быть осведомлены о политике в области ОЗБТ, о своем вкладе в эффективность системы, а также о последствиях несоблюдения требований.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Обмен информацией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7.4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Установление процессов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внутренней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(между уровнями управления и работниками) 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внешней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 подрядчиками, поставщиками, госорганами)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коммуникации.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Документированная информация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7.5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Создание, обновление и контроль документов (политики, процедуры) и записей (протоколы аудитов, отчеты об инцидентах), необходимых для обеспечения уверенности в результативности системы.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19</a:t>
            </a:fld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29249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Лекция 1 - Тема лекции: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Характеристика системы менеджмента безопасности труда и охраны здоровья (система менеджмента ОЗБТ)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chemeClr val="accent2"/>
                </a:solidFill>
              </a:rPr>
              <a:t>Определение понятий «менеджмент и </a:t>
            </a:r>
            <a:r>
              <a:rPr lang="ru-RU" sz="2400" b="1" dirty="0" smtClean="0">
                <a:solidFill>
                  <a:schemeClr val="accent2"/>
                </a:solidFill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>система </a:t>
            </a:r>
            <a:r>
              <a:rPr lang="ru-RU" sz="2400" b="1" dirty="0" smtClean="0">
                <a:solidFill>
                  <a:schemeClr val="accent2"/>
                </a:solidFill>
              </a:rPr>
              <a:t>менеджмента ОЗБТ».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348880"/>
            <a:ext cx="9144000" cy="42930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Менеджмент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это совокупность взаимосвязанных или взаимодействующих элементов Организации для разработки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политик, целей и процессов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необходимых для их достижения. </a:t>
            </a:r>
          </a:p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Менеджмент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это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управления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деятельностью Организации, включающий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планирование, организацию, мотивацию и контроль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эффективного достижения поставленных целей.</a:t>
            </a:r>
          </a:p>
          <a:p>
            <a:pPr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менеджмента ОЗБТ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это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часть общей системы менеджмента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направлена на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управление рисками и возможностями в сфере безопасности труда, предотвращение производственных травм, профессиональных заболеваний и обеспечение безопасных условий труда.</a:t>
            </a:r>
          </a:p>
          <a:p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</a:t>
            </a:fld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144000" y="6858000"/>
            <a:ext cx="18367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Классификация экологической документации Организации: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2-ая группа элементов - Операционная деятельность (Делай)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8964488" cy="532859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Планирование и управление операционной деятельностью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8.1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Интеграция требований ОЗБТ в повседневные бизнес-процессы.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Идентификация опасностей и оценка рисков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8.1.2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запланированных процессов на практике.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изменениями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8.1.3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последствий любых планируемых изменений (в продукции, услугах, процессах) перед их внедрением.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Закупки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8.1.4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того, чтобы закупаемые товары и услуги соответствовали требованиям системы менеджмента ОЗБ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20</a:t>
            </a:fld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3-ья группа элементов - Оценка показателей деятельности (Проверяй)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805264"/>
          </a:xfrm>
        </p:spPr>
        <p:txBody>
          <a:bodyPr/>
          <a:lstStyle/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Мониторинг, измерение, анализ и оценка результатов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9.1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того, что должно измеряться и контролироваться (например, количество инцидентов, результаты аудитов), методы мониторинга и периодичность.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Внутренний аудит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9.2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регулярных независимых проверок системы на предмет соответствия собственным требованиям организации и требованиям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ISO 45001.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со стороны руководства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9.3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Регулярный (например, раз в год) анализ высшим руководством всей доступной информации о функционировании системы ОЗБТ с целью оценки ее адекватности и эффективности и принятия решений о необходимости изменений.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21</a:t>
            </a:fld>
            <a:endParaRPr lang="ru-RU" sz="2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4-ая группа элементов - Улучшение (Действуй)</a:t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7606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 реагирования на несоответствия и постоянного улучшения системы.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Несоответствия и корректирующие действия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10.1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Реагирование на инциденты, несоответствия (отклонения от требований) или результаты аудитов. 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включает: реагирование, устранение последствий, оценку необходимости корректирующих действий для устранения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коренных причин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внедрение этих действий и анализ их результативности.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Постоянное улучшение (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Clause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10.2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Общее повышение эффективности системы менеджмента ОЗБТ на основе результатов анализа данных, аудитов и анализа со стороны руководства. 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проактивный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процесс поиска возможностей для улучшения, а не только реакция на проблемы.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22</a:t>
            </a:fld>
            <a:endParaRPr lang="ru-RU" sz="2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728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Факторы внешней и внутренней среды Организации, влияющие на результативность функционирования система менеджмента ОЗБТ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340768"/>
            <a:ext cx="9036496" cy="55172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Факторы внешней среды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условия и обстоятельства, находящиеся за пределами организации, но оказывающие на нее прямое или косвенное влияние. Организация обязана к ним адаптироваться.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1. Законодательные и нормативные требования</a:t>
            </a: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Государство устанавливает обязательные правила: законы о труде, технические регламенты,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правила по охране труда для конкретных отраслей, требования к СОУ). Несоблюдение этих требований ведет к штрафам, приостановке деятельности 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репутационным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потерям.</a:t>
            </a:r>
          </a:p>
          <a:p>
            <a:pPr lvl="1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Введение новых правил по охране труда при работе на высоте требует от строительной компании пересмотра инструкций, закупки нового снаряжения и проведения внепланового обучения.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23</a:t>
            </a:fld>
            <a:endParaRPr lang="ru-RU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24</a:t>
            </a:fld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74345"/>
            <a:ext cx="8964488" cy="5834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accent2"/>
                </a:solidFill>
              </a:rPr>
              <a:t>Факторы внешней среды</a:t>
            </a:r>
          </a:p>
          <a:p>
            <a:pPr lvl="0"/>
            <a:r>
              <a:rPr lang="ru-RU" sz="2400" b="1" dirty="0" smtClean="0">
                <a:solidFill>
                  <a:schemeClr val="accent2"/>
                </a:solidFill>
              </a:rPr>
              <a:t>2. Экономические факторы</a:t>
            </a:r>
            <a:endParaRPr lang="ru-RU" sz="2400" dirty="0" smtClean="0">
              <a:solidFill>
                <a:schemeClr val="accent2"/>
              </a:solidFill>
            </a:endParaRPr>
          </a:p>
          <a:p>
            <a:pPr lvl="1"/>
            <a:r>
              <a:rPr lang="ru-RU" sz="2400" b="1" dirty="0" smtClean="0"/>
              <a:t>Влияние:</a:t>
            </a:r>
            <a:r>
              <a:rPr lang="ru-RU" sz="2400" dirty="0" smtClean="0"/>
              <a:t> Экономическая ситуация в стране или регионе влияет на бюджет, который компания может выделить на ОЗБТ. В периоды экономического роста инвестиции в безопасность могут увеличиваться, а в кризис — сокращаться в первую очередь, что повышает риски. Курсы валют влияют на стоимость импортного оборудования и средств индивидуальной защиты (СИЗ).</a:t>
            </a:r>
          </a:p>
          <a:p>
            <a:pPr lvl="1"/>
            <a:endParaRPr lang="ru-RU" sz="2400" dirty="0" smtClean="0"/>
          </a:p>
          <a:p>
            <a:pPr lvl="1"/>
            <a:r>
              <a:rPr lang="ru-RU" sz="2400" b="1" dirty="0" smtClean="0"/>
              <a:t>Пример:</a:t>
            </a:r>
            <a:r>
              <a:rPr lang="ru-RU" sz="2400" dirty="0" smtClean="0"/>
              <a:t> Резкое падение курса национальной валюты делает закупку качественных импортных страховочных систем для высотных работ экономически невыгодной, заставляя компанию искать более дешевые, но потенциально менее надежные аналоги.</a:t>
            </a:r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25</a:t>
            </a:fld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74345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Факторы внешней среды</a:t>
            </a: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3. Технологические факторы</a:t>
            </a:r>
            <a:endParaRPr lang="ru-RU" sz="2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Появление новых технологий может как снижать, так и повышать риски. Автоматизация и роботизация выводят людей из опасных зон, но одновременно создают новые риски (например, при взаимодействии человека с роботом). Развитие цифровых технологий позволяет внедрять более эффективные системы мониторинга и управления охраной труда.</a:t>
            </a:r>
          </a:p>
          <a:p>
            <a:pPr lvl="1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Внедрение на заводе промышленных роботов-манипуляторов устраняет риск травм при сварочных работах, но требует разработки новых протоколов безопасности для технического персонала, обслуживающего роботов.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26</a:t>
            </a:fld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32656"/>
            <a:ext cx="8784976" cy="6408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Факторы внешней среды</a:t>
            </a:r>
          </a:p>
          <a:p>
            <a:pPr lvl="0"/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4. Социально-культурные и рыночные факторы</a:t>
            </a:r>
            <a:endParaRPr lang="ru-RU" sz="2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Общественное мнение, ожидания клиентов и инвесторов играют все большую роль. Репутация компании как небезопасного работодателя затрудняет наем персонала. Крупные заказчики часто включают требования по ОЗБТ в свои тендерные условия. Культура безопасности в обществе в целом влияет на отношение к ней внутри компании.</a:t>
            </a: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Международная корпорация требует от всех своих поставщиков пройти аудит системы менеджмента ОЗБТ. Чтобы не потерять контракт, местная компания вынуждена внедрить и сертифицировать такую систему.</a:t>
            </a:r>
          </a:p>
          <a:p>
            <a:pPr lvl="0"/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5. Конкурентная среда</a:t>
            </a: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Действия конкурентов могут служить как положительным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бенчмаркинг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изучение лучших практик), так и отрицательным примером. Стремление снизить издержки любой ценой может привести к "гонке на выживание", где безопасность приносится в жертву.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Факторы внутренней среды</a:t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036496" cy="5904656"/>
          </a:xfrm>
        </p:spPr>
        <p:txBody>
          <a:bodyPr/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условия, которые находятся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внутри организации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которые она может и должна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контролировать и изменять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улучшения своей деятельности.</a:t>
            </a:r>
          </a:p>
          <a:p>
            <a:pPr lvl="0">
              <a:buNone/>
            </a:pPr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1. Лидерство и культура</a:t>
            </a:r>
            <a:endParaRPr lang="ru-RU" sz="2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Это ключевой фактор. Если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руководство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демонстрирует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личную приверженность безопасности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(например, участвует в обходах, выделяет ресурсы), это задает тон для всей организации. И наоборот, формальный подход "для галочки" убивает любую инициативу.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Культура безопасности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общие ценности, убеждения и нормы в отношении рисков.</a:t>
            </a:r>
          </a:p>
          <a:p>
            <a:pPr lvl="1"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Генеральный директор ежемесячно проводит "Диалоги по безопасности" с работниками цехов, лично выслушивая их проблемы. Это формирует культуру доверия и открытости, где каждый не боится сообщать о потенциальных опасностях.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>
                <a:latin typeface="Times New Roman" pitchFamily="18" charset="0"/>
                <a:cs typeface="Times New Roman" pitchFamily="18" charset="0"/>
              </a:rPr>
              <a:pPr/>
              <a:t>27</a:t>
            </a:fld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28</a:t>
            </a:fld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036496" cy="6669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Факторы внутренней среды</a:t>
            </a:r>
          </a:p>
          <a:p>
            <a:pPr lvl="0"/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2. Организационная структура и ресурсы</a:t>
            </a:r>
            <a:endParaRPr lang="ru-RU" sz="2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Четкое распределение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ролей, ответственности и полномочий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 аспекты ОЗБТ.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Наличие специалистов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(инженеров по  ОТ) или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достаточного времени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 линейных руководителей для выполнения этих функций.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Адекватное финансирование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— выделение бюджета на СИЗ, обучение, модернизацию оборудования.</a:t>
            </a: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штатном расписании каждого производственного участка официально закреплена должность ответственного за безопасность. </a:t>
            </a:r>
          </a:p>
          <a:p>
            <a:pPr lvl="1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3. Компетентность и осведомленность персонала</a:t>
            </a: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Уровень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знаний, навыков и опыта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работников напрямую определяет их способность работать безопасно.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— это не разовое мероприятие, а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непрерывный процесс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Осведомленность о рисках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конкретном рабочем месте позволяет работнику принимать правильные решения.</a:t>
            </a: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Перед допуском к работе с новым химическим веществом все сотрудники проходят целевой инструктаж о его свойствах и правилах безопасного обращения.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Факторы внутренней среды</a:t>
            </a: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4. Производственные процессы и технологии</a:t>
            </a:r>
            <a:endParaRPr lang="ru-RU" sz="2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Сложность, возраст и состояние оборудования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являются источником рисков. Планирование изменений в процессах - - важный элемент для предотвращения новых опасностей.</a:t>
            </a: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При планировании модернизации конвейерной линии служба ОЗБТ заранее проводит оценку рисков нового оборудования и разрабатывает меры по их снижению до начала монтажных работ.</a:t>
            </a:r>
          </a:p>
          <a:p>
            <a:pPr lvl="1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5. Существующие системы менеджмента</a:t>
            </a:r>
            <a:endParaRPr lang="ru-RU" sz="2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Влияние: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эффективность системы ОЗБТ зависит от того, насколько хорошо она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интегрирована с другими системами менеджмента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компании (например, с системой менеджмента качества по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ISO 9001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или экологического менеджмента по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ISO 14001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Общие процессы (управление документацией, внутренний аудит) упрощают общую систему управления.</a:t>
            </a:r>
          </a:p>
          <a:p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Успешная система менеджмента ОЗБТ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постоянно </a:t>
            </a:r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сканирует внешнюю среду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предмет новых угроз и возможностей и гибко </a:t>
            </a:r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адаптирует свои внутренние процессы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адекватного ответа на эти вызовы</a:t>
            </a:r>
            <a:r>
              <a:rPr lang="ru-RU" sz="2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507288" cy="57935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внедрения системы менеджмента ОЗБТ: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предотвращение травм и ущерба для здоровья работников;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безопасных рабочих мест;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постоянное улучшение показателей в области охраны здоровья и безопасности труда;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выполнение законодательных и иных требований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Внедрение системы менеджмента ОЗБТ позволяет Организации: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интегрирование вопросов охраны здоровья и безопасности в бизнес-процессы,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вовлечение в процесс всех сотрудников,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цикла постоянного улучшения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«Планируй — Делай — Проверяй — Действуй» (PDCA).</a:t>
            </a:r>
          </a:p>
          <a:p>
            <a:pPr lvl="0"/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3</a:t>
            </a:fld>
            <a:endParaRPr lang="ru-RU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элементы </a:t>
            </a:r>
            <a:r>
              <a:rPr lang="ru-RU" sz="2400" b="1" dirty="0" smtClean="0">
                <a:solidFill>
                  <a:srgbClr val="0070C0"/>
                </a:solidFill>
              </a:rPr>
              <a:t>системы менеджмента ОЗБТ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6120680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Политика в области ОЗБТ (формулирование целей и обязательств);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Идентификация опасностей, оценка и управление рисками;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и участие работников;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Мониторинг, измерение и анализ показателей деятельности;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Внутренний аудит и анализ со стороны руководства;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Корректирующие действия и постоянное улучшение.</a:t>
            </a:r>
          </a:p>
          <a:p>
            <a:pPr lvl="1"/>
            <a:endPara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ru-RU" sz="2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4</a:t>
            </a:fld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Методы менеджмента ОЗБТ и экологического менеджмента: планирование, организация, мотивация, контроль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Классические методы менеджмента (функции управления)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универсальными и составляют основу любой системы менеджмента, включая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менеджмнт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ОЗБТ и экологический менеджмент.</a:t>
            </a:r>
          </a:p>
          <a:p>
            <a:pPr lvl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это процесс определения целей и разработки стратегий и планов для их достижения. Планирование включает:</a:t>
            </a: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Разработку политики в области ОЗБТ и охраны окружающей среды.</a:t>
            </a: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Идентификацию опасностей (экологических аспектов), оценку рисков.</a:t>
            </a: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Установление измеримых целей и программ по их достижению (например, снижение уровня травматизма, сокращение выбросов).</a:t>
            </a: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необходимых ресурсов (финансовых, человеческих, технических).</a:t>
            </a:r>
          </a:p>
          <a:p>
            <a:pPr lvl="1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Юридическое и иное применимое соответствие.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20472" y="6356350"/>
            <a:ext cx="284781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5</a:t>
            </a:fld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7504" y="-459432"/>
            <a:ext cx="8856984" cy="216024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это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создания структуры для выполнения планов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он включает распределение ролей, ответственности и полномочий.</a:t>
            </a: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системе ОЗБТ: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Назначение ответственных за безопасное проведение работ, распределение обязанностей по проведению инструктажей, аудитов и расследованию происшествий.</a:t>
            </a: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экологическом менеджменте: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Назначение ответственных за обращение с отходами, контроль выбросов, взаимодействие с надзорными органами. </a:t>
            </a:r>
          </a:p>
          <a:p>
            <a:pPr lvl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Мотивация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это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побуждения сотрудников к достижению целей Организации.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современных системах менеджмента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мотивация строится не столько на страхе наказания, сколько на вовлечении и поощрении.</a:t>
            </a:r>
          </a:p>
          <a:p>
            <a:pPr lvl="1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Инструменты: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и повышение осведомленности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персонала о рисках и важности их снижения.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Вовлечение работников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процесс идентификации опасностей (например, через "кружки качества" по безопасности).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Системы поощрения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безопасное поведение и предложения по улучшению.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культуры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где каждый сотрудник чувствует личную ответственность за свою безопасность и безопасность коллег, а также за состояние окружающей среды.</a:t>
            </a:r>
          </a:p>
          <a:p>
            <a:pPr lvl="1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6</a:t>
            </a:fld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036496" cy="6237312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это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измерения и оценки результатов деятельности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их корректировки для достижения поставленных целей. Контроль является основой для постоянного улучшения.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Инструменты: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Мониторинг и измерение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ключевых показателей эффективности, таких как количество травм, уровень профзаболеваний, объем выбросов, количество отходов.</a:t>
            </a:r>
          </a:p>
          <a:p>
            <a:pPr lvl="1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Проведение внутренних аудитов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системы менеджмента.</a:t>
            </a:r>
          </a:p>
          <a:p>
            <a:pPr lvl="1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Расследование инцидентов, несоответствий и разработка корректирующих и предупреждающих действий. </a:t>
            </a:r>
          </a:p>
          <a:p>
            <a:pPr lvl="1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Анализ со стороны руководства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оценки результативности системы.</a:t>
            </a: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7</a:t>
            </a:fld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sz="2400" b="1" dirty="0" smtClean="0"/>
              <a:t>2. Процесс принятия управленческих решений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476672"/>
            <a:ext cx="9036496" cy="63813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системах менеджмента этот 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 формализован и основан на анализе данных.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процесса: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Идентификация проблемы или возможности: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Например, рост числа микротравм или выявление нового экологического риска.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 и анализ информации: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Изучение данных из журналов регистрации, отчетов об аудитах, результатов мониторинга.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альтернативных решений: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Например, закупка нового оборудования, изменение технологии процесса, дополнительное обучение персонала.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альтернатив: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Анализ затрат, выгод, рисков и сроков реализации для каждого варианта.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 наилучшего решения: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Принятие управленческого решения на основе объективных критериев.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решения: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Назначение ответственных, выделение ресурсов и внедрение выбранного действия.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и оценка результатов: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Проверка, привело ли решение к желаемому результату (например, к снижению числа травм).</a:t>
            </a:r>
          </a:p>
          <a:p>
            <a:pPr>
              <a:buNone/>
            </a:pPr>
            <a:endParaRPr lang="ru-RU" sz="2200" dirty="0" smtClean="0"/>
          </a:p>
          <a:p>
            <a:pPr lvl="0">
              <a:buNone/>
            </a:pPr>
            <a:endParaRPr lang="ru-RU" sz="2200" dirty="0" smtClean="0"/>
          </a:p>
          <a:p>
            <a:pPr>
              <a:buNone/>
            </a:pP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82025" y="6492875"/>
            <a:ext cx="561975" cy="365125"/>
          </a:xfrm>
        </p:spPr>
        <p:txBody>
          <a:bodyPr/>
          <a:lstStyle/>
          <a:p>
            <a:fld id="{8EA7A30C-933D-45D5-BECA-887ADFD2C038}" type="slidenum">
              <a:rPr lang="ru-RU" sz="2000" b="1" smtClean="0"/>
              <a:pPr/>
              <a:t>8</a:t>
            </a:fld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3. Системный и ситуационный подходы к управлению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048672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Системный подход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рассматривает Организацию как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единую систему взаимосвязанных элементов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(персонал, процессы, оборудование, внешняя среда). Это означает, что нельзя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рассматривать безопасность в отрыве от производственных процессов.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Изменение в одной части системы (например, внедрение нового станка) неизбежно влияет на другие (требуется новое обучение операторов, меняются риски, образуются новые виды отходов). Этот подход лежит в основе международных стандартов (ISO 45001, ISO 14001), которые требуют интеграции менеджмента в общую систему управления компанией.</a:t>
            </a:r>
          </a:p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Ситуационный подход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утверждает, что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существует единственно правильного способа управления.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Наиболее эффективный метод зависит от конкретной ситуации.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должен уметь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анализировать уникальные обстоятельства (например, характер производства, квалификацию персонала, финансовые возможности) и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адаптировать общие принципы менеджмента к этим условиям.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Например, методы контроля на опасном химическом производстве будут кардинально отличаться от методов в офисе.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A30C-933D-45D5-BECA-887ADFD2C038}" type="slidenum">
              <a:rPr lang="ru-RU" sz="2000" b="1" smtClean="0"/>
              <a:pPr/>
              <a:t>9</a:t>
            </a:fld>
            <a:endParaRPr lang="ru-RU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5378</TotalTime>
  <Words>3226</Words>
  <Application>Microsoft Office PowerPoint</Application>
  <PresentationFormat>Экран (4:3)</PresentationFormat>
  <Paragraphs>227</Paragraphs>
  <Slides>29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Исполнительная</vt:lpstr>
      <vt:lpstr>          ДИСЦИПЛИНА: СИСТЕМА МЕНЕДЖМЕНТА БЕЗОПАНОСТИ ТРУДА И ОХРАНЫ ЗДОРОВЬЯ  Лекция 1 </vt:lpstr>
      <vt:lpstr>Лекция 1 - Тема лекции:  Характеристика системы менеджмента безопасности труда и охраны здоровья (система менеджмента ОЗБТ)  1. Определение понятий «менеджмент и  система менеджмента ОЗБТ».  </vt:lpstr>
      <vt:lpstr>Слайд 3</vt:lpstr>
      <vt:lpstr>Основные элементы системы менеджмента ОЗБТ</vt:lpstr>
      <vt:lpstr>Методы менеджмента ОЗБТ и экологического менеджмента: планирование, организация, мотивация, контроль</vt:lpstr>
      <vt:lpstr>Слайд 6</vt:lpstr>
      <vt:lpstr> </vt:lpstr>
      <vt:lpstr>2. Процесс принятия управленческих решений </vt:lpstr>
      <vt:lpstr>3. Системный и ситуационный подходы к управлению </vt:lpstr>
      <vt:lpstr>4. Реализация принципа постоянного улучшения</vt:lpstr>
      <vt:lpstr>Модель системы менеджмента ОЗБТ, отвечающая концепции повторяющегося цикла PDCA (планируй, делай, проверяй, действуй).  </vt:lpstr>
      <vt:lpstr>Слайд 12</vt:lpstr>
      <vt:lpstr>P — Plan (Планируй) </vt:lpstr>
      <vt:lpstr>D — Do (Делай) </vt:lpstr>
      <vt:lpstr>C — Check (Проверяй) </vt:lpstr>
      <vt:lpstr>A — Act (Действуй) </vt:lpstr>
      <vt:lpstr>Элементы модели системы менеджмента ОЗБТ </vt:lpstr>
      <vt:lpstr>1-ая группа элементов - Планирование (Планируй) </vt:lpstr>
      <vt:lpstr>2-ая группа элементов - Поддержка (Делай) </vt:lpstr>
      <vt:lpstr>2-ая группа элементов - Операционная деятельность (Делай) </vt:lpstr>
      <vt:lpstr>3-ья группа элементов - Оценка показателей деятельности (Проверяй) </vt:lpstr>
      <vt:lpstr>4-ая группа элементов - Улучшение (Действуй) </vt:lpstr>
      <vt:lpstr>Факторы внешней и внутренней среды Организации, влияющие на результативность функционирования система менеджмента ОЗБТ </vt:lpstr>
      <vt:lpstr>Слайд 24</vt:lpstr>
      <vt:lpstr>Слайд 25</vt:lpstr>
      <vt:lpstr>Слайд 26</vt:lpstr>
      <vt:lpstr>Факторы внутренней среды </vt:lpstr>
      <vt:lpstr>Слайд 28</vt:lpstr>
      <vt:lpstr>Слайд 29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Обоснование создания экодука на автомобильной дороге Р402</dc:title>
  <dc:creator>КСЮША</dc:creator>
  <cp:lastModifiedBy>Вера</cp:lastModifiedBy>
  <cp:revision>527</cp:revision>
  <dcterms:created xsi:type="dcterms:W3CDTF">2020-06-03T15:14:52Z</dcterms:created>
  <dcterms:modified xsi:type="dcterms:W3CDTF">2026-06-23T05:04:06Z</dcterms:modified>
</cp:coreProperties>
</file>