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217560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5EF7830-280C-4A56-A694-FD4462BE0861}" type="datetimeFigureOut">
              <a:rPr lang="ru-RU" smtClean="0"/>
              <a:t>23.09.2021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96610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3782134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06BEE3-F62A-423D-9C3E-D43C9C9A0FF8}"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19264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2605204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EF7830-280C-4A56-A694-FD4462BE0861}" type="datetimeFigureOut">
              <a:rPr lang="ru-RU" smtClean="0"/>
              <a:t>23.09.2021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2704495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EF7830-280C-4A56-A694-FD4462BE0861}" type="datetimeFigureOut">
              <a:rPr lang="ru-RU" smtClean="0"/>
              <a:t>23.09.2021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342691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42399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238939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417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44528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5EF7830-280C-4A56-A694-FD4462BE0861}" type="datetimeFigureOut">
              <a:rPr lang="ru-RU" smtClean="0"/>
              <a:t>23.09.2021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358000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5EF7830-280C-4A56-A694-FD4462BE0861}" type="datetimeFigureOut">
              <a:rPr lang="ru-RU" smtClean="0"/>
              <a:t>23.09.2021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181239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267230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103061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85EF7830-280C-4A56-A694-FD4462BE0861}" type="datetimeFigureOut">
              <a:rPr lang="ru-RU" smtClean="0"/>
              <a:t>23.09.2021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262841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5EF7830-280C-4A56-A694-FD4462BE0861}" type="datetimeFigureOut">
              <a:rPr lang="ru-RU" smtClean="0"/>
              <a:t>23.09.2021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06BEE3-F62A-423D-9C3E-D43C9C9A0FF8}" type="slidenum">
              <a:rPr lang="ru-RU" smtClean="0"/>
              <a:t>‹#›</a:t>
            </a:fld>
            <a:endParaRPr lang="ru-RU"/>
          </a:p>
        </p:txBody>
      </p:sp>
    </p:spTree>
    <p:extLst>
      <p:ext uri="{BB962C8B-B14F-4D97-AF65-F5344CB8AC3E}">
        <p14:creationId xmlns:p14="http://schemas.microsoft.com/office/powerpoint/2010/main" val="2938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EF7830-280C-4A56-A694-FD4462BE0861}" type="datetimeFigureOut">
              <a:rPr lang="ru-RU" smtClean="0"/>
              <a:t>23.09.2021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106BEE3-F62A-423D-9C3E-D43C9C9A0FF8}" type="slidenum">
              <a:rPr lang="ru-RU" smtClean="0"/>
              <a:t>‹#›</a:t>
            </a:fld>
            <a:endParaRPr lang="ru-RU"/>
          </a:p>
        </p:txBody>
      </p:sp>
    </p:spTree>
    <p:extLst>
      <p:ext uri="{BB962C8B-B14F-4D97-AF65-F5344CB8AC3E}">
        <p14:creationId xmlns:p14="http://schemas.microsoft.com/office/powerpoint/2010/main" val="16519785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4brain.ru/voice/tone.php" TargetMode="External"/><Relationship Id="rId2" Type="http://schemas.openxmlformats.org/officeDocument/2006/relationships/hyperlink" Target="https://4brain.ru/voice/" TargetMode="External"/><Relationship Id="rId1" Type="http://schemas.openxmlformats.org/officeDocument/2006/relationships/slideLayout" Target="../slideLayouts/slideLayout2.xml"/><Relationship Id="rId4" Type="http://schemas.openxmlformats.org/officeDocument/2006/relationships/hyperlink" Target="https://4brain.ru/voice/intonation.ph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4brain.ru/blog/%D0%B2%D0%B5%D0%B4%D0%B5%D0%BD%D0%B8%D0%B5-%D0%B4%D0%BD%D0%B5%D0%B2%D0%BD%D0%B8%D0%BA%D0%B0/" TargetMode="External"/><Relationship Id="rId2" Type="http://schemas.openxmlformats.org/officeDocument/2006/relationships/hyperlink" Target="https://4brain.ru/lnd/index.php?cb=prof&amp;ici_medium=link&amp;ici_source=middle_skill_noatt_nodesc" TargetMode="External"/><Relationship Id="rId1" Type="http://schemas.openxmlformats.org/officeDocument/2006/relationships/slideLayout" Target="../slideLayouts/slideLayout2.xml"/><Relationship Id="rId4" Type="http://schemas.openxmlformats.org/officeDocument/2006/relationships/hyperlink" Target="https://4brain.ru/memor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4brain.ru/lnd/?cb=prof&amp;ici_source=blog" TargetMode="External"/><Relationship Id="rId2" Type="http://schemas.openxmlformats.org/officeDocument/2006/relationships/hyperlink" Target="https://4brain.ru/blog/%D1%8F%D0%B7%D1%8B%D0%BA-%D1%82%D0%B5%D0%BB%D0%B0-%D0%B4%D0%BB%D1%8F-%D1%83%D0%B2%D0%B5%D1%80%D0%B5%D0%BD%D0%BD%D0%BE%D1%81%D1%82%D0%B8-%D0%B2-%D1%81%D0%B5%D0%B1%D0%B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BBBDB8-E468-4B51-B427-D4C99CE6FBA1}"/>
              </a:ext>
            </a:extLst>
          </p:cNvPr>
          <p:cNvSpPr>
            <a:spLocks noGrp="1"/>
          </p:cNvSpPr>
          <p:nvPr>
            <p:ph type="ctrTitle"/>
          </p:nvPr>
        </p:nvSpPr>
        <p:spPr>
          <a:xfrm>
            <a:off x="1346446" y="790113"/>
            <a:ext cx="9144000" cy="1349406"/>
          </a:xfrm>
        </p:spPr>
        <p:txBody>
          <a:bodyPr>
            <a:noAutofit/>
          </a:bodyPr>
          <a:lstStyle/>
          <a:p>
            <a:pPr algn="ctr"/>
            <a:r>
              <a:rPr lang="ru-RU" sz="1800" dirty="0"/>
              <a:t>Министерство науки и высшего образования Российской Федерации</a:t>
            </a:r>
            <a:br>
              <a:rPr lang="ru-RU" sz="1800" dirty="0"/>
            </a:br>
            <a:r>
              <a:rPr lang="ru-RU" sz="1800" dirty="0"/>
              <a:t>Федеральное государственное бюджетное образовательное учреждение высшего образования</a:t>
            </a:r>
            <a:br>
              <a:rPr lang="ru-RU" sz="1800" dirty="0"/>
            </a:br>
            <a:r>
              <a:rPr lang="ru-RU" sz="1800" dirty="0"/>
              <a:t>«Сибирский государственный автомобильно-дорожный университет (</a:t>
            </a:r>
            <a:r>
              <a:rPr lang="ru-RU" sz="1800" dirty="0" err="1"/>
              <a:t>СибАДИ</a:t>
            </a:r>
            <a:r>
              <a:rPr lang="ru-RU" sz="1800" dirty="0"/>
              <a:t>)»</a:t>
            </a:r>
          </a:p>
        </p:txBody>
      </p:sp>
      <p:sp>
        <p:nvSpPr>
          <p:cNvPr id="3" name="Подзаголовок 2">
            <a:extLst>
              <a:ext uri="{FF2B5EF4-FFF2-40B4-BE49-F238E27FC236}">
                <a16:creationId xmlns:a16="http://schemas.microsoft.com/office/drawing/2014/main" id="{481E25B4-DDD0-46DB-8968-F1D7EFCB1BCB}"/>
              </a:ext>
            </a:extLst>
          </p:cNvPr>
          <p:cNvSpPr>
            <a:spLocks noGrp="1"/>
          </p:cNvSpPr>
          <p:nvPr>
            <p:ph type="subTitle" idx="1"/>
          </p:nvPr>
        </p:nvSpPr>
        <p:spPr>
          <a:xfrm>
            <a:off x="1523999" y="2530135"/>
            <a:ext cx="10221157" cy="3537751"/>
          </a:xfrm>
        </p:spPr>
        <p:txBody>
          <a:bodyPr>
            <a:normAutofit/>
          </a:bodyPr>
          <a:lstStyle/>
          <a:p>
            <a:pPr algn="ctr"/>
            <a:r>
              <a:rPr lang="ru-RU" b="1" dirty="0"/>
              <a:t>Тема: Невербальная коммуникация</a:t>
            </a:r>
          </a:p>
          <a:p>
            <a:pPr algn="ctr"/>
            <a:r>
              <a:rPr lang="ru-RU" b="1" dirty="0"/>
              <a:t>По дисциплине : Русский язык</a:t>
            </a:r>
          </a:p>
          <a:p>
            <a:pPr algn="ctr"/>
            <a:endParaRPr lang="ru-RU" dirty="0"/>
          </a:p>
          <a:p>
            <a:endParaRPr lang="ru-RU" dirty="0"/>
          </a:p>
          <a:p>
            <a:pPr algn="r"/>
            <a:endParaRPr lang="ru-RU" sz="1600" dirty="0"/>
          </a:p>
          <a:p>
            <a:pPr algn="r"/>
            <a:endParaRPr lang="ru-RU" sz="1600" dirty="0"/>
          </a:p>
          <a:p>
            <a:pPr algn="r"/>
            <a:r>
              <a:rPr lang="ru-RU" sz="1600" dirty="0"/>
              <a:t>Выполнила студентка гр. Биб-20и1</a:t>
            </a:r>
          </a:p>
          <a:p>
            <a:pPr algn="r"/>
            <a:r>
              <a:rPr lang="ru-RU" sz="1600" dirty="0" err="1"/>
              <a:t>Харинина</a:t>
            </a:r>
            <a:r>
              <a:rPr lang="ru-RU" sz="1600" dirty="0"/>
              <a:t> Е.А. </a:t>
            </a:r>
          </a:p>
          <a:p>
            <a:endParaRPr lang="ru-RU" dirty="0"/>
          </a:p>
        </p:txBody>
      </p:sp>
    </p:spTree>
    <p:extLst>
      <p:ext uri="{BB962C8B-B14F-4D97-AF65-F5344CB8AC3E}">
        <p14:creationId xmlns:p14="http://schemas.microsoft.com/office/powerpoint/2010/main" val="114696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6A7F14-4F9C-4336-9E15-8EBE8491A3B2}"/>
              </a:ext>
            </a:extLst>
          </p:cNvPr>
          <p:cNvSpPr>
            <a:spLocks noGrp="1"/>
          </p:cNvSpPr>
          <p:nvPr>
            <p:ph type="title"/>
          </p:nvPr>
        </p:nvSpPr>
        <p:spPr/>
        <p:txBody>
          <a:bodyPr/>
          <a:lstStyle/>
          <a:p>
            <a:pPr algn="ctr"/>
            <a:r>
              <a:rPr lang="ru-RU" sz="2400" dirty="0"/>
              <a:t>Типы невербальной коммуникации и языка тела</a:t>
            </a:r>
          </a:p>
        </p:txBody>
      </p:sp>
      <p:sp>
        <p:nvSpPr>
          <p:cNvPr id="3" name="Объект 2">
            <a:extLst>
              <a:ext uri="{FF2B5EF4-FFF2-40B4-BE49-F238E27FC236}">
                <a16:creationId xmlns:a16="http://schemas.microsoft.com/office/drawing/2014/main" id="{816080E4-CDBB-43B2-A998-9178F0C39D9F}"/>
              </a:ext>
            </a:extLst>
          </p:cNvPr>
          <p:cNvSpPr>
            <a:spLocks noGrp="1"/>
          </p:cNvSpPr>
          <p:nvPr>
            <p:ph idx="1"/>
          </p:nvPr>
        </p:nvSpPr>
        <p:spPr/>
        <p:txBody>
          <a:bodyPr/>
          <a:lstStyle/>
          <a:p>
            <a:pPr algn="l" fontAlgn="base"/>
            <a:r>
              <a:rPr lang="ru-RU" b="1" i="0" dirty="0">
                <a:solidFill>
                  <a:srgbClr val="222222"/>
                </a:solidFill>
                <a:effectLst/>
                <a:latin typeface="-apple-system"/>
              </a:rPr>
              <a:t>Прикосновения</a:t>
            </a:r>
            <a:endParaRPr lang="ru-RU" b="0" i="0" dirty="0">
              <a:solidFill>
                <a:srgbClr val="222222"/>
              </a:solidFill>
              <a:effectLst/>
              <a:latin typeface="-apple-system"/>
            </a:endParaRPr>
          </a:p>
          <a:p>
            <a:pPr algn="l" fontAlgn="base"/>
            <a:r>
              <a:rPr lang="ru-RU" b="0" i="0" dirty="0">
                <a:solidFill>
                  <a:srgbClr val="222222"/>
                </a:solidFill>
                <a:effectLst/>
                <a:latin typeface="-apple-system"/>
              </a:rPr>
              <a:t>Мы передаем огромное количество информации при помощи прикосновений. Задумайтесь о сообщениях, которые один человек передает другому при помощи следующих взаимодействий: слабое рукопожатие, робкое похлопывание по плечу, теплые медвежьи объятия, успокаивающий шлепок по спине, покровительственное похлопывание по голове или контролирующий захват руки.</a:t>
            </a:r>
          </a:p>
          <a:p>
            <a:endParaRPr lang="ru-RU" dirty="0"/>
          </a:p>
        </p:txBody>
      </p:sp>
      <p:pic>
        <p:nvPicPr>
          <p:cNvPr id="5" name="Рисунок 4">
            <a:extLst>
              <a:ext uri="{FF2B5EF4-FFF2-40B4-BE49-F238E27FC236}">
                <a16:creationId xmlns:a16="http://schemas.microsoft.com/office/drawing/2014/main" id="{F9B4FA9B-E154-4CFB-B5E6-1D7AEB5E3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82579"/>
            <a:ext cx="2286000" cy="1524000"/>
          </a:xfrm>
          <a:prstGeom prst="rect">
            <a:avLst/>
          </a:prstGeom>
          <a:ln>
            <a:noFill/>
          </a:ln>
          <a:effectLst>
            <a:softEdge rad="112500"/>
          </a:effectLst>
        </p:spPr>
      </p:pic>
    </p:spTree>
    <p:extLst>
      <p:ext uri="{BB962C8B-B14F-4D97-AF65-F5344CB8AC3E}">
        <p14:creationId xmlns:p14="http://schemas.microsoft.com/office/powerpoint/2010/main" val="188576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54D129-6A80-48BB-BD7C-D9E09593A6A0}"/>
              </a:ext>
            </a:extLst>
          </p:cNvPr>
          <p:cNvSpPr>
            <a:spLocks noGrp="1"/>
          </p:cNvSpPr>
          <p:nvPr>
            <p:ph type="title"/>
          </p:nvPr>
        </p:nvSpPr>
        <p:spPr/>
        <p:txBody>
          <a:bodyPr/>
          <a:lstStyle/>
          <a:p>
            <a:pPr algn="ctr"/>
            <a:r>
              <a:rPr lang="ru-RU" sz="2400" dirty="0"/>
              <a:t>Типы невербальной коммуникации и языка тела</a:t>
            </a:r>
          </a:p>
        </p:txBody>
      </p:sp>
      <p:sp>
        <p:nvSpPr>
          <p:cNvPr id="3" name="Объект 2">
            <a:extLst>
              <a:ext uri="{FF2B5EF4-FFF2-40B4-BE49-F238E27FC236}">
                <a16:creationId xmlns:a16="http://schemas.microsoft.com/office/drawing/2014/main" id="{138612A2-0A3C-4B77-8EA1-E3A4524ED529}"/>
              </a:ext>
            </a:extLst>
          </p:cNvPr>
          <p:cNvSpPr>
            <a:spLocks noGrp="1"/>
          </p:cNvSpPr>
          <p:nvPr>
            <p:ph idx="1"/>
          </p:nvPr>
        </p:nvSpPr>
        <p:spPr/>
        <p:txBody>
          <a:bodyPr>
            <a:normAutofit fontScale="92500" lnSpcReduction="20000"/>
          </a:bodyPr>
          <a:lstStyle/>
          <a:p>
            <a:pPr algn="l" fontAlgn="base"/>
            <a:r>
              <a:rPr lang="ru-RU" b="1" i="0" u="none" strike="noStrike" dirty="0">
                <a:solidFill>
                  <a:srgbClr val="222222"/>
                </a:solidFill>
                <a:effectLst/>
                <a:latin typeface="-apple-system"/>
                <a:hlinkClick r:id="rId2"/>
              </a:rPr>
              <a:t>Голос</a:t>
            </a:r>
            <a:endParaRPr lang="ru-RU" b="0" i="0" dirty="0">
              <a:solidFill>
                <a:srgbClr val="222222"/>
              </a:solidFill>
              <a:effectLst/>
              <a:latin typeface="-apple-system"/>
            </a:endParaRPr>
          </a:p>
          <a:p>
            <a:pPr algn="l" fontAlgn="base"/>
            <a:r>
              <a:rPr lang="ru-RU" b="0" i="0" dirty="0">
                <a:solidFill>
                  <a:srgbClr val="222222"/>
                </a:solidFill>
                <a:effectLst/>
                <a:latin typeface="-apple-system"/>
              </a:rPr>
              <a:t>Дело не только в том, что вы говорите, сколько в том, как именно это делаете. Когда мы говорим, другие люди «считывают» наш голос в дополнение к осмыслению слов.</a:t>
            </a:r>
          </a:p>
          <a:p>
            <a:pPr algn="l" fontAlgn="base"/>
            <a:r>
              <a:rPr lang="ru-RU" b="0" i="0" dirty="0">
                <a:solidFill>
                  <a:srgbClr val="222222"/>
                </a:solidFill>
                <a:effectLst/>
                <a:latin typeface="-apple-system"/>
              </a:rPr>
              <a:t>Вот на что обращает внимание ваш собеседник:</a:t>
            </a:r>
          </a:p>
          <a:p>
            <a:pPr algn="l" fontAlgn="base">
              <a:buFont typeface="Arial" panose="020B0604020202020204" pitchFamily="34" charset="0"/>
              <a:buChar char="•"/>
            </a:pPr>
            <a:r>
              <a:rPr lang="ru-RU" b="0" i="0" dirty="0">
                <a:solidFill>
                  <a:srgbClr val="222222"/>
                </a:solidFill>
                <a:effectLst/>
                <a:latin typeface="-apple-system"/>
              </a:rPr>
              <a:t>тон;</a:t>
            </a:r>
          </a:p>
          <a:p>
            <a:pPr algn="l" fontAlgn="base">
              <a:buFont typeface="Arial" panose="020B0604020202020204" pitchFamily="34" charset="0"/>
              <a:buChar char="•"/>
            </a:pPr>
            <a:r>
              <a:rPr lang="ru-RU" b="0" i="0" dirty="0">
                <a:solidFill>
                  <a:srgbClr val="222222"/>
                </a:solidFill>
                <a:effectLst/>
                <a:latin typeface="-apple-system"/>
              </a:rPr>
              <a:t>темп;</a:t>
            </a:r>
          </a:p>
          <a:p>
            <a:pPr algn="l" fontAlgn="base">
              <a:buFont typeface="Arial" panose="020B0604020202020204" pitchFamily="34" charset="0"/>
              <a:buChar char="•"/>
            </a:pPr>
            <a:r>
              <a:rPr lang="ru-RU" b="0" i="0" u="none" strike="noStrike" dirty="0">
                <a:solidFill>
                  <a:srgbClr val="222222"/>
                </a:solidFill>
                <a:effectLst/>
                <a:latin typeface="-apple-system"/>
                <a:hlinkClick r:id="rId3"/>
              </a:rPr>
              <a:t>тембр и высота голоса</a:t>
            </a:r>
            <a:r>
              <a:rPr lang="ru-RU" b="0" i="0" dirty="0">
                <a:solidFill>
                  <a:srgbClr val="222222"/>
                </a:solidFill>
                <a:effectLst/>
                <a:latin typeface="-apple-system"/>
              </a:rPr>
              <a:t>;</a:t>
            </a:r>
          </a:p>
          <a:p>
            <a:pPr algn="l" fontAlgn="base">
              <a:buFont typeface="Arial" panose="020B0604020202020204" pitchFamily="34" charset="0"/>
              <a:buChar char="•"/>
            </a:pPr>
            <a:r>
              <a:rPr lang="ru-RU" b="0" i="0" u="none" strike="noStrike" dirty="0">
                <a:solidFill>
                  <a:srgbClr val="222222"/>
                </a:solidFill>
                <a:effectLst/>
                <a:latin typeface="-apple-system"/>
                <a:hlinkClick r:id="rId4"/>
              </a:rPr>
              <a:t>интонация</a:t>
            </a:r>
            <a:r>
              <a:rPr lang="ru-RU" b="0" i="0" dirty="0">
                <a:solidFill>
                  <a:srgbClr val="222222"/>
                </a:solidFill>
                <a:effectLst/>
                <a:latin typeface="-apple-system"/>
              </a:rPr>
              <a:t>;</a:t>
            </a:r>
          </a:p>
          <a:p>
            <a:pPr algn="l" fontAlgn="base">
              <a:buFont typeface="Arial" panose="020B0604020202020204" pitchFamily="34" charset="0"/>
              <a:buChar char="•"/>
            </a:pPr>
            <a:r>
              <a:rPr lang="ru-RU" b="0" i="0" dirty="0">
                <a:solidFill>
                  <a:srgbClr val="222222"/>
                </a:solidFill>
                <a:effectLst/>
                <a:latin typeface="-apple-system"/>
              </a:rPr>
              <a:t>звуки, которые передают понимание: ага, ох, ах.</a:t>
            </a:r>
          </a:p>
          <a:p>
            <a:pPr algn="l" fontAlgn="base"/>
            <a:r>
              <a:rPr lang="ru-RU" b="0" i="0" dirty="0">
                <a:solidFill>
                  <a:srgbClr val="222222"/>
                </a:solidFill>
                <a:effectLst/>
                <a:latin typeface="-apple-system"/>
              </a:rPr>
              <a:t>Подумайте о том, как чей-то тон голоса может указывать на сарказм, гнев, привязанности или уверенность.</a:t>
            </a:r>
          </a:p>
        </p:txBody>
      </p:sp>
    </p:spTree>
    <p:extLst>
      <p:ext uri="{BB962C8B-B14F-4D97-AF65-F5344CB8AC3E}">
        <p14:creationId xmlns:p14="http://schemas.microsoft.com/office/powerpoint/2010/main" val="206460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A2E976-D7D1-464B-8819-C3343B9A2FFB}"/>
              </a:ext>
            </a:extLst>
          </p:cNvPr>
          <p:cNvSpPr>
            <a:spLocks noGrp="1"/>
          </p:cNvSpPr>
          <p:nvPr>
            <p:ph type="title"/>
          </p:nvPr>
        </p:nvSpPr>
        <p:spPr>
          <a:xfrm>
            <a:off x="645130" y="481594"/>
            <a:ext cx="9404723" cy="1400530"/>
          </a:xfrm>
        </p:spPr>
        <p:txBody>
          <a:bodyPr/>
          <a:lstStyle/>
          <a:p>
            <a:pPr algn="ctr"/>
            <a:r>
              <a:rPr lang="ru-RU" sz="2400" dirty="0"/>
              <a:t>Как оценить невербальные сигналы другого человека?</a:t>
            </a:r>
          </a:p>
        </p:txBody>
      </p:sp>
      <p:sp>
        <p:nvSpPr>
          <p:cNvPr id="3" name="Объект 2">
            <a:extLst>
              <a:ext uri="{FF2B5EF4-FFF2-40B4-BE49-F238E27FC236}">
                <a16:creationId xmlns:a16="http://schemas.microsoft.com/office/drawing/2014/main" id="{53A56DBE-94A2-48BA-9FF2-A045507EDC89}"/>
              </a:ext>
            </a:extLst>
          </p:cNvPr>
          <p:cNvSpPr>
            <a:spLocks noGrp="1"/>
          </p:cNvSpPr>
          <p:nvPr>
            <p:ph idx="1"/>
          </p:nvPr>
        </p:nvSpPr>
        <p:spPr>
          <a:xfrm>
            <a:off x="1103312" y="1882124"/>
            <a:ext cx="8946541" cy="4653430"/>
          </a:xfrm>
        </p:spPr>
        <p:txBody>
          <a:bodyPr>
            <a:normAutofit fontScale="85000" lnSpcReduction="20000"/>
          </a:bodyPr>
          <a:lstStyle/>
          <a:p>
            <a:pPr algn="l" fontAlgn="base"/>
            <a:r>
              <a:rPr lang="ru-RU" sz="2400" b="0" i="0" dirty="0">
                <a:solidFill>
                  <a:srgbClr val="222222"/>
                </a:solidFill>
                <a:effectLst/>
                <a:latin typeface="-apple-system"/>
              </a:rPr>
              <a:t>Это то </a:t>
            </a:r>
            <a:r>
              <a:rPr lang="ru-RU" sz="2400" b="0" i="0" u="none" strike="noStrike" dirty="0">
                <a:solidFill>
                  <a:srgbClr val="222222"/>
                </a:solidFill>
                <a:effectLst/>
                <a:latin typeface="-apple-system"/>
                <a:hlinkClick r:id="rId2"/>
              </a:rPr>
              <a:t>умение</a:t>
            </a:r>
            <a:r>
              <a:rPr lang="ru-RU" sz="2400" b="0" i="0" dirty="0">
                <a:solidFill>
                  <a:srgbClr val="222222"/>
                </a:solidFill>
                <a:effectLst/>
                <a:latin typeface="-apple-system"/>
              </a:rPr>
              <a:t>, которое хочет развить практически каждый человек. Мы все сталкиваемся с ситуациями, когда непонятно, что стояло за словами собеседника.</a:t>
            </a:r>
          </a:p>
          <a:p>
            <a:pPr algn="l" fontAlgn="base"/>
            <a:r>
              <a:rPr lang="ru-RU" sz="2400" b="0" i="0" dirty="0">
                <a:solidFill>
                  <a:srgbClr val="222222"/>
                </a:solidFill>
                <a:effectLst/>
                <a:latin typeface="-apple-system"/>
              </a:rPr>
              <a:t>Чтобы научиться этому, нужно просто задавать себе вопросы после каждого диалога. </a:t>
            </a:r>
            <a:r>
              <a:rPr lang="ru-RU" sz="2400" b="0" i="0" u="none" strike="noStrike" dirty="0">
                <a:solidFill>
                  <a:srgbClr val="222222"/>
                </a:solidFill>
                <a:effectLst/>
                <a:latin typeface="-apple-system"/>
                <a:hlinkClick r:id="rId3"/>
              </a:rPr>
              <a:t>Заведите дневник</a:t>
            </a:r>
            <a:r>
              <a:rPr lang="ru-RU" sz="2400" b="0" i="0" dirty="0">
                <a:solidFill>
                  <a:srgbClr val="222222"/>
                </a:solidFill>
                <a:effectLst/>
                <a:latin typeface="-apple-system"/>
              </a:rPr>
              <a:t>, назовите его как-то интригующе и беритесь за дело. Все это вам также поможет улучшить свое восприятие, деятельность органов чувств, </a:t>
            </a:r>
            <a:r>
              <a:rPr lang="ru-RU" sz="2400" b="0" i="0" u="none" strike="noStrike" dirty="0">
                <a:solidFill>
                  <a:srgbClr val="222222"/>
                </a:solidFill>
                <a:effectLst/>
                <a:latin typeface="-apple-system"/>
                <a:hlinkClick r:id="rId4"/>
              </a:rPr>
              <a:t>память и внимание</a:t>
            </a:r>
            <a:r>
              <a:rPr lang="ru-RU" sz="2400" b="0" i="0" dirty="0">
                <a:solidFill>
                  <a:srgbClr val="222222"/>
                </a:solidFill>
                <a:effectLst/>
                <a:latin typeface="-apple-system"/>
              </a:rPr>
              <a:t>.</a:t>
            </a:r>
          </a:p>
          <a:p>
            <a:pPr algn="l" fontAlgn="base"/>
            <a:r>
              <a:rPr lang="ru-RU" sz="2400" b="1" i="0" dirty="0">
                <a:solidFill>
                  <a:srgbClr val="222222"/>
                </a:solidFill>
                <a:effectLst/>
                <a:latin typeface="-apple-system"/>
              </a:rPr>
              <a:t>Зрительный контакт</a:t>
            </a:r>
            <a:r>
              <a:rPr lang="ru-RU" sz="2400" b="0" i="0" dirty="0">
                <a:solidFill>
                  <a:srgbClr val="222222"/>
                </a:solidFill>
                <a:effectLst/>
                <a:latin typeface="-apple-system"/>
              </a:rPr>
              <a:t>. Был ли он? Если да, то насколько интенсивный?</a:t>
            </a:r>
          </a:p>
          <a:p>
            <a:pPr algn="l" fontAlgn="base"/>
            <a:r>
              <a:rPr lang="ru-RU" sz="2400" b="1" i="0" dirty="0">
                <a:solidFill>
                  <a:srgbClr val="222222"/>
                </a:solidFill>
                <a:effectLst/>
                <a:latin typeface="-apple-system"/>
              </a:rPr>
              <a:t>Выражение лица</a:t>
            </a:r>
            <a:r>
              <a:rPr lang="ru-RU" sz="2400" b="0" i="0" dirty="0">
                <a:solidFill>
                  <a:srgbClr val="222222"/>
                </a:solidFill>
                <a:effectLst/>
                <a:latin typeface="-apple-system"/>
              </a:rPr>
              <a:t>. Каким было выражение лица человека на протяжении большей части диалога? Была ли это маска, невозмутимость, эмоциональное присутствие, заинтересованность, скука?</a:t>
            </a:r>
          </a:p>
          <a:p>
            <a:pPr algn="l" fontAlgn="base"/>
            <a:r>
              <a:rPr lang="ru-RU" sz="2400" b="1" i="0" dirty="0">
                <a:solidFill>
                  <a:srgbClr val="222222"/>
                </a:solidFill>
                <a:effectLst/>
                <a:latin typeface="-apple-system"/>
              </a:rPr>
              <a:t>Тон голоса</a:t>
            </a:r>
            <a:r>
              <a:rPr lang="ru-RU" sz="2400" b="0" i="0" dirty="0">
                <a:solidFill>
                  <a:srgbClr val="222222"/>
                </a:solidFill>
                <a:effectLst/>
                <a:latin typeface="-apple-system"/>
              </a:rPr>
              <a:t>. Был ли теплым, уверенным, заинтересованным или же напряжен?</a:t>
            </a:r>
          </a:p>
          <a:p>
            <a:pPr algn="l" fontAlgn="base"/>
            <a:r>
              <a:rPr lang="ru-RU" sz="2400" b="1" i="0" dirty="0">
                <a:solidFill>
                  <a:srgbClr val="222222"/>
                </a:solidFill>
                <a:effectLst/>
                <a:latin typeface="-apple-system"/>
              </a:rPr>
              <a:t>Поза и жесты</a:t>
            </a:r>
            <a:r>
              <a:rPr lang="ru-RU" sz="2400" b="0" i="0" dirty="0">
                <a:solidFill>
                  <a:srgbClr val="222222"/>
                </a:solidFill>
                <a:effectLst/>
                <a:latin typeface="-apple-system"/>
              </a:rPr>
              <a:t>. Тело собеседника было расслабленным или жестким и неподвижным? Плечи напряжены, подняты или расслаблены?</a:t>
            </a:r>
          </a:p>
          <a:p>
            <a:endParaRPr lang="ru-RU" dirty="0"/>
          </a:p>
        </p:txBody>
      </p:sp>
    </p:spTree>
    <p:extLst>
      <p:ext uri="{BB962C8B-B14F-4D97-AF65-F5344CB8AC3E}">
        <p14:creationId xmlns:p14="http://schemas.microsoft.com/office/powerpoint/2010/main" val="292374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A65C07-6078-4189-BAB4-5DFB418043A4}"/>
              </a:ext>
            </a:extLst>
          </p:cNvPr>
          <p:cNvSpPr>
            <a:spLocks noGrp="1"/>
          </p:cNvSpPr>
          <p:nvPr>
            <p:ph type="title"/>
          </p:nvPr>
        </p:nvSpPr>
        <p:spPr/>
        <p:txBody>
          <a:bodyPr/>
          <a:lstStyle/>
          <a:p>
            <a:pPr algn="ctr"/>
            <a:r>
              <a:rPr lang="ru-RU" sz="2400" dirty="0"/>
              <a:t>Как оценить невербальные сигналы другого человека?</a:t>
            </a:r>
          </a:p>
        </p:txBody>
      </p:sp>
      <p:sp>
        <p:nvSpPr>
          <p:cNvPr id="3" name="Объект 2">
            <a:extLst>
              <a:ext uri="{FF2B5EF4-FFF2-40B4-BE49-F238E27FC236}">
                <a16:creationId xmlns:a16="http://schemas.microsoft.com/office/drawing/2014/main" id="{99F9B7F5-434E-4C92-B4C9-0393F708EC8B}"/>
              </a:ext>
            </a:extLst>
          </p:cNvPr>
          <p:cNvSpPr>
            <a:spLocks noGrp="1"/>
          </p:cNvSpPr>
          <p:nvPr>
            <p:ph idx="1"/>
          </p:nvPr>
        </p:nvSpPr>
        <p:spPr>
          <a:xfrm>
            <a:off x="1267922" y="2794063"/>
            <a:ext cx="8946541" cy="4195481"/>
          </a:xfrm>
        </p:spPr>
        <p:txBody>
          <a:bodyPr/>
          <a:lstStyle/>
          <a:p>
            <a:pPr algn="l" fontAlgn="base"/>
            <a:r>
              <a:rPr lang="ru-RU" b="1" i="0" dirty="0">
                <a:solidFill>
                  <a:srgbClr val="222222"/>
                </a:solidFill>
                <a:effectLst/>
                <a:latin typeface="-apple-system"/>
              </a:rPr>
              <a:t>Прикосновение</a:t>
            </a:r>
            <a:r>
              <a:rPr lang="ru-RU" b="0" i="0" dirty="0">
                <a:solidFill>
                  <a:srgbClr val="222222"/>
                </a:solidFill>
                <a:effectLst/>
                <a:latin typeface="-apple-system"/>
              </a:rPr>
              <a:t>. Был ли физический контакт? Насколько это уместно в этой ситуации? Было ли вам некомфортно?</a:t>
            </a:r>
          </a:p>
          <a:p>
            <a:pPr algn="l" fontAlgn="base"/>
            <a:r>
              <a:rPr lang="ru-RU" b="1" i="0" dirty="0">
                <a:solidFill>
                  <a:srgbClr val="222222"/>
                </a:solidFill>
                <a:effectLst/>
                <a:latin typeface="-apple-system"/>
              </a:rPr>
              <a:t>Напряженность</a:t>
            </a:r>
            <a:r>
              <a:rPr lang="ru-RU" b="0" i="0" dirty="0">
                <a:solidFill>
                  <a:srgbClr val="222222"/>
                </a:solidFill>
                <a:effectLst/>
                <a:latin typeface="-apple-system"/>
              </a:rPr>
              <a:t>. Был ли человек спокойным, расслабленным, незаинтересованным, либо же чрезмерно драматичным?</a:t>
            </a:r>
          </a:p>
          <a:p>
            <a:pPr algn="l" fontAlgn="base"/>
            <a:r>
              <a:rPr lang="ru-RU" b="1" i="0" dirty="0">
                <a:solidFill>
                  <a:srgbClr val="222222"/>
                </a:solidFill>
                <a:effectLst/>
                <a:latin typeface="-apple-system"/>
              </a:rPr>
              <a:t>Тайминг</a:t>
            </a:r>
            <a:r>
              <a:rPr lang="ru-RU" b="0" i="0" dirty="0">
                <a:solidFill>
                  <a:srgbClr val="222222"/>
                </a:solidFill>
                <a:effectLst/>
                <a:latin typeface="-apple-system"/>
              </a:rPr>
              <a:t>. Была ли задержка между ответами собеседника и его невербальной реакцией?</a:t>
            </a:r>
          </a:p>
          <a:p>
            <a:pPr marL="0" indent="0">
              <a:buNone/>
            </a:pPr>
            <a:endParaRPr lang="ru-RU" dirty="0"/>
          </a:p>
        </p:txBody>
      </p:sp>
      <p:pic>
        <p:nvPicPr>
          <p:cNvPr id="5" name="Рисунок 4">
            <a:extLst>
              <a:ext uri="{FF2B5EF4-FFF2-40B4-BE49-F238E27FC236}">
                <a16:creationId xmlns:a16="http://schemas.microsoft.com/office/drawing/2014/main" id="{DA77DB2C-F856-4745-B8F4-263ADBDB8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021" y="1234122"/>
            <a:ext cx="3695700" cy="1326197"/>
          </a:xfrm>
          <a:prstGeom prst="rect">
            <a:avLst/>
          </a:prstGeom>
          <a:ln>
            <a:noFill/>
          </a:ln>
          <a:effectLst>
            <a:softEdge rad="112500"/>
          </a:effectLst>
        </p:spPr>
      </p:pic>
    </p:spTree>
    <p:extLst>
      <p:ext uri="{BB962C8B-B14F-4D97-AF65-F5344CB8AC3E}">
        <p14:creationId xmlns:p14="http://schemas.microsoft.com/office/powerpoint/2010/main" val="99920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574485-56D4-47CE-8DE3-6C46A227776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C8CC0EC-E90C-4791-B255-48EC3FDF8E03}"/>
              </a:ext>
            </a:extLst>
          </p:cNvPr>
          <p:cNvSpPr>
            <a:spLocks noGrp="1"/>
          </p:cNvSpPr>
          <p:nvPr>
            <p:ph idx="1"/>
          </p:nvPr>
        </p:nvSpPr>
        <p:spPr/>
        <p:txBody>
          <a:bodyPr/>
          <a:lstStyle/>
          <a:p>
            <a:pPr algn="l" fontAlgn="base"/>
            <a:r>
              <a:rPr lang="ru-RU" b="0" i="0" dirty="0">
                <a:solidFill>
                  <a:srgbClr val="222222"/>
                </a:solidFill>
                <a:effectLst/>
                <a:latin typeface="-apple-system"/>
              </a:rPr>
              <a:t>Это упражнение очень полезно, потому что после разговора может выясниться, что все на самом деле не так, как об этом было сказано. Наши органы чувств считывают всю информацию, однако сознание неспособно уследить за всем. А придя домой, взяв в руки ручку и блокнот и вспомнив все подробности, можно отыскать в памяти моменты, которые проскользнули мимо вашего сознания. Конечно, это лишь начало. Приобретая опыт в </a:t>
            </a:r>
            <a:r>
              <a:rPr lang="ru-RU" b="0" i="0" dirty="0" err="1">
                <a:solidFill>
                  <a:srgbClr val="222222"/>
                </a:solidFill>
                <a:effectLst/>
                <a:latin typeface="-apple-system"/>
              </a:rPr>
              <a:t>профайлинге</a:t>
            </a:r>
            <a:r>
              <a:rPr lang="ru-RU" b="0" i="0" dirty="0">
                <a:solidFill>
                  <a:srgbClr val="222222"/>
                </a:solidFill>
                <a:effectLst/>
                <a:latin typeface="-apple-system"/>
              </a:rPr>
              <a:t>, нужно добиваться считывания непосредственно в процессе.</a:t>
            </a:r>
          </a:p>
          <a:p>
            <a:pPr algn="l" fontAlgn="base"/>
            <a:r>
              <a:rPr lang="ru-RU" b="0" i="0" dirty="0">
                <a:solidFill>
                  <a:srgbClr val="222222"/>
                </a:solidFill>
                <a:effectLst/>
                <a:latin typeface="-apple-system"/>
              </a:rPr>
              <a:t>Это же упражнение желательно выполнять и в отношении себя. Как мы уже говорили, сознательно попросту невозможно контролировать все сигналы своего тела, однако можно сделать акцент на наиболее важных в данной ситуации.</a:t>
            </a:r>
          </a:p>
          <a:p>
            <a:endParaRPr lang="ru-RU" dirty="0"/>
          </a:p>
        </p:txBody>
      </p:sp>
    </p:spTree>
    <p:extLst>
      <p:ext uri="{BB962C8B-B14F-4D97-AF65-F5344CB8AC3E}">
        <p14:creationId xmlns:p14="http://schemas.microsoft.com/office/powerpoint/2010/main" val="106999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B48CEA-FE64-4779-BD26-BEC9F7C0638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7DD8BC4-9FB9-438B-8AFC-46E3B1560A20}"/>
              </a:ext>
            </a:extLst>
          </p:cNvPr>
          <p:cNvSpPr>
            <a:spLocks noGrp="1"/>
          </p:cNvSpPr>
          <p:nvPr>
            <p:ph idx="1"/>
          </p:nvPr>
        </p:nvSpPr>
        <p:spPr/>
        <p:txBody>
          <a:bodyPr/>
          <a:lstStyle/>
          <a:p>
            <a:pPr algn="l" fontAlgn="base"/>
            <a:r>
              <a:rPr lang="ru-RU" b="0" i="0" dirty="0">
                <a:solidFill>
                  <a:srgbClr val="222222"/>
                </a:solidFill>
                <a:effectLst/>
                <a:latin typeface="-apple-system"/>
              </a:rPr>
              <a:t>Записывайте и анализируйте, как вы себя вели во время диалога, что делали неправильно. Меняйте свою стратегию, чтобы достичь максимального взаимопонимания.</a:t>
            </a:r>
          </a:p>
          <a:p>
            <a:pPr algn="l" fontAlgn="base"/>
            <a:r>
              <a:rPr lang="ru-RU" b="0" i="0" dirty="0">
                <a:solidFill>
                  <a:srgbClr val="222222"/>
                </a:solidFill>
                <a:effectLst/>
                <a:latin typeface="-apple-system"/>
              </a:rPr>
              <a:t>Таким образом, вы сможете развить так называемую эмоциональную осознанность. Для того, чтобы отдавать точные невербальные сигналы, вы должны знать свои эмоции и то, как они влияют на вас. И делать то же самое в отношении других людей: распознавать их истинные чувства, стоящие за репликами.</a:t>
            </a:r>
          </a:p>
          <a:p>
            <a:endParaRPr lang="ru-RU" dirty="0"/>
          </a:p>
        </p:txBody>
      </p:sp>
    </p:spTree>
    <p:extLst>
      <p:ext uri="{BB962C8B-B14F-4D97-AF65-F5344CB8AC3E}">
        <p14:creationId xmlns:p14="http://schemas.microsoft.com/office/powerpoint/2010/main" val="201299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FCA90C-7D78-4D3C-93FA-19F37E5D6430}"/>
              </a:ext>
            </a:extLst>
          </p:cNvPr>
          <p:cNvSpPr>
            <a:spLocks noGrp="1"/>
          </p:cNvSpPr>
          <p:nvPr>
            <p:ph type="title"/>
          </p:nvPr>
        </p:nvSpPr>
        <p:spPr/>
        <p:txBody>
          <a:bodyPr/>
          <a:lstStyle/>
          <a:p>
            <a:pPr algn="ctr"/>
            <a:r>
              <a:rPr lang="ru-RU" sz="2400" dirty="0"/>
              <a:t>Эмоциональная осведомленность позволяет:</a:t>
            </a:r>
          </a:p>
        </p:txBody>
      </p:sp>
      <p:sp>
        <p:nvSpPr>
          <p:cNvPr id="3" name="Объект 2">
            <a:extLst>
              <a:ext uri="{FF2B5EF4-FFF2-40B4-BE49-F238E27FC236}">
                <a16:creationId xmlns:a16="http://schemas.microsoft.com/office/drawing/2014/main" id="{F1FBF547-7DD1-4EDE-8FA5-D489C8096F00}"/>
              </a:ext>
            </a:extLst>
          </p:cNvPr>
          <p:cNvSpPr>
            <a:spLocks noGrp="1"/>
          </p:cNvSpPr>
          <p:nvPr>
            <p:ph idx="1"/>
          </p:nvPr>
        </p:nvSpPr>
        <p:spPr>
          <a:xfrm>
            <a:off x="1104293" y="3048273"/>
            <a:ext cx="8946541" cy="4195481"/>
          </a:xfrm>
        </p:spPr>
        <p:txBody>
          <a:bodyPr/>
          <a:lstStyle/>
          <a:p>
            <a:pPr algn="l" fontAlgn="base">
              <a:buFont typeface="Arial" panose="020B0604020202020204" pitchFamily="34" charset="0"/>
              <a:buChar char="•"/>
            </a:pPr>
            <a:r>
              <a:rPr lang="ru-RU" b="0" i="0" dirty="0">
                <a:solidFill>
                  <a:srgbClr val="222222"/>
                </a:solidFill>
                <a:effectLst/>
                <a:latin typeface="-apple-system"/>
              </a:rPr>
              <a:t>Точно считывать других людей, включая эмоции, которые они испытывают, и невысказанные сообщения, которые отправляют.</a:t>
            </a:r>
          </a:p>
          <a:p>
            <a:pPr algn="l" fontAlgn="base">
              <a:buFont typeface="Arial" panose="020B0604020202020204" pitchFamily="34" charset="0"/>
              <a:buChar char="•"/>
            </a:pPr>
            <a:r>
              <a:rPr lang="ru-RU" b="0" i="0" dirty="0">
                <a:solidFill>
                  <a:srgbClr val="222222"/>
                </a:solidFill>
                <a:effectLst/>
                <a:latin typeface="-apple-system"/>
              </a:rPr>
              <a:t>Создать доверие в отношениях, отправляя невербальные сигналы, которые соответствуют вашим словам.</a:t>
            </a:r>
          </a:p>
          <a:p>
            <a:pPr algn="l" fontAlgn="base">
              <a:buFont typeface="Arial" panose="020B0604020202020204" pitchFamily="34" charset="0"/>
              <a:buChar char="•"/>
            </a:pPr>
            <a:r>
              <a:rPr lang="ru-RU" b="0" i="0" dirty="0">
                <a:solidFill>
                  <a:srgbClr val="222222"/>
                </a:solidFill>
                <a:effectLst/>
                <a:latin typeface="-apple-system"/>
              </a:rPr>
              <a:t>Отвечать таким образом, чтобы показать другим, что вы понимаете и заботитесь о них.</a:t>
            </a:r>
          </a:p>
          <a:p>
            <a:pPr algn="l" fontAlgn="base">
              <a:buFont typeface="Arial" panose="020B0604020202020204" pitchFamily="34" charset="0"/>
              <a:buChar char="•"/>
            </a:pPr>
            <a:r>
              <a:rPr lang="ru-RU" b="0" i="0" dirty="0">
                <a:solidFill>
                  <a:srgbClr val="222222"/>
                </a:solidFill>
                <a:effectLst/>
                <a:latin typeface="-apple-system"/>
              </a:rPr>
              <a:t>Знать, соответствуют ли отношения вашим эмоциональным потребностям, давая вам возможность либо исправить их, либо двигаться дальше.</a:t>
            </a:r>
          </a:p>
          <a:p>
            <a:pPr marL="0" indent="0">
              <a:buNone/>
            </a:pPr>
            <a:endParaRPr lang="ru-RU" dirty="0"/>
          </a:p>
        </p:txBody>
      </p:sp>
      <p:pic>
        <p:nvPicPr>
          <p:cNvPr id="5" name="Рисунок 4">
            <a:extLst>
              <a:ext uri="{FF2B5EF4-FFF2-40B4-BE49-F238E27FC236}">
                <a16:creationId xmlns:a16="http://schemas.microsoft.com/office/drawing/2014/main" id="{CF24B21E-4F75-4178-817F-FC03B6837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977" y="1074492"/>
            <a:ext cx="2581275" cy="1771650"/>
          </a:xfrm>
          <a:prstGeom prst="rect">
            <a:avLst/>
          </a:prstGeom>
          <a:ln>
            <a:noFill/>
          </a:ln>
          <a:effectLst>
            <a:softEdge rad="112500"/>
          </a:effectLst>
        </p:spPr>
      </p:pic>
    </p:spTree>
    <p:extLst>
      <p:ext uri="{BB962C8B-B14F-4D97-AF65-F5344CB8AC3E}">
        <p14:creationId xmlns:p14="http://schemas.microsoft.com/office/powerpoint/2010/main" val="292944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D9A9A5-4D2D-46D2-AF1B-ED61BEA16689}"/>
              </a:ext>
            </a:extLst>
          </p:cNvPr>
          <p:cNvSpPr>
            <a:spLocks noGrp="1"/>
          </p:cNvSpPr>
          <p:nvPr>
            <p:ph type="title"/>
          </p:nvPr>
        </p:nvSpPr>
        <p:spPr>
          <a:xfrm>
            <a:off x="646111" y="452718"/>
            <a:ext cx="9404723" cy="156883"/>
          </a:xfrm>
        </p:spPr>
        <p:txBody>
          <a:bodyPr/>
          <a:lstStyle/>
          <a:p>
            <a:endParaRPr lang="ru-RU" dirty="0"/>
          </a:p>
        </p:txBody>
      </p:sp>
      <p:sp>
        <p:nvSpPr>
          <p:cNvPr id="3" name="Объект 2">
            <a:extLst>
              <a:ext uri="{FF2B5EF4-FFF2-40B4-BE49-F238E27FC236}">
                <a16:creationId xmlns:a16="http://schemas.microsoft.com/office/drawing/2014/main" id="{4C477D53-BD28-48CD-9A09-B5AEAD2BFDE3}"/>
              </a:ext>
            </a:extLst>
          </p:cNvPr>
          <p:cNvSpPr>
            <a:spLocks noGrp="1"/>
          </p:cNvSpPr>
          <p:nvPr>
            <p:ph idx="1"/>
          </p:nvPr>
        </p:nvSpPr>
        <p:spPr>
          <a:xfrm>
            <a:off x="1103312" y="750771"/>
            <a:ext cx="8946541" cy="5765531"/>
          </a:xfrm>
        </p:spPr>
        <p:txBody>
          <a:bodyPr>
            <a:normAutofit lnSpcReduction="10000"/>
          </a:bodyPr>
          <a:lstStyle/>
          <a:p>
            <a:pPr algn="l" fontAlgn="base"/>
            <a:r>
              <a:rPr lang="ru-RU" b="0" i="0" dirty="0">
                <a:solidFill>
                  <a:srgbClr val="222222"/>
                </a:solidFill>
                <a:effectLst/>
                <a:latin typeface="-apple-system"/>
              </a:rPr>
              <a:t>Если говорить о наблюдении за собой, то в первую очередь обратите внимание не несоответствия ваших слов и невербальных сигналов. В конце концов, общение – это не только изучение собеседника, но и своей личности. Когда вы научитесь быть цельными и гармоничными, то есть когда слова и невербальные сигналы будут соответствовать друг другу, то сможете выстраивать наилучшие взаимоотношения.</a:t>
            </a:r>
          </a:p>
          <a:p>
            <a:pPr algn="l" fontAlgn="base"/>
            <a:r>
              <a:rPr lang="ru-RU" b="0" i="0" dirty="0">
                <a:solidFill>
                  <a:srgbClr val="222222"/>
                </a:solidFill>
                <a:effectLst/>
                <a:latin typeface="-apple-system"/>
              </a:rPr>
              <a:t>При наблюдении за собеседником никогда не игнорируйте шестое чувство или ощущение, что «что-то здесь не так». Многие люди попросту заглушают этот голос, а затем оказываются втянутыми в неприятные истории. Оказывается, что собеседник на самом деле был настроен враждебно, а не дружелюбно. Что вы не хотели покупать этот мобильный телефон. Что на самом деле ваш друг не хочет ехать с вами на море, а соглашается вынужденно.</a:t>
            </a:r>
          </a:p>
          <a:p>
            <a:pPr algn="l" fontAlgn="base"/>
            <a:r>
              <a:rPr lang="ru-RU" b="0" i="0" dirty="0">
                <a:solidFill>
                  <a:srgbClr val="222222"/>
                </a:solidFill>
                <a:effectLst/>
                <a:latin typeface="-apple-system"/>
              </a:rPr>
              <a:t>Как же понять, что «что-то здесь не так»? Дело именно в несоответствии слов и невербальных сигналов. Рот говорит одно, а тело – другое. Не обольщайтесь, желая услышать лишь то, что хотите. Люди часто врут и говорят не то, что чувствуют. И выражается это на их лице, теле, голосе, выражении глаз.</a:t>
            </a:r>
          </a:p>
          <a:p>
            <a:endParaRPr lang="ru-RU" dirty="0"/>
          </a:p>
        </p:txBody>
      </p:sp>
    </p:spTree>
    <p:extLst>
      <p:ext uri="{BB962C8B-B14F-4D97-AF65-F5344CB8AC3E}">
        <p14:creationId xmlns:p14="http://schemas.microsoft.com/office/powerpoint/2010/main" val="84193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4E6F26-E463-4200-92F8-EDF33C9BF08A}"/>
              </a:ext>
            </a:extLst>
          </p:cNvPr>
          <p:cNvSpPr>
            <a:spLocks noGrp="1"/>
          </p:cNvSpPr>
          <p:nvPr>
            <p:ph type="title"/>
          </p:nvPr>
        </p:nvSpPr>
        <p:spPr>
          <a:xfrm>
            <a:off x="646111" y="452717"/>
            <a:ext cx="9404723" cy="4860427"/>
          </a:xfrm>
        </p:spPr>
        <p:txBody>
          <a:bodyPr/>
          <a:lstStyle/>
          <a:p>
            <a:pPr algn="ctr"/>
            <a:br>
              <a:rPr lang="ru-RU" dirty="0"/>
            </a:br>
            <a:br>
              <a:rPr lang="ru-RU" dirty="0"/>
            </a:br>
            <a:br>
              <a:rPr lang="ru-RU" dirty="0"/>
            </a:br>
            <a:r>
              <a:rPr lang="ru-RU" dirty="0"/>
              <a:t>Спасибо за внимание! </a:t>
            </a:r>
          </a:p>
        </p:txBody>
      </p:sp>
      <p:pic>
        <p:nvPicPr>
          <p:cNvPr id="5" name="Объект 4">
            <a:extLst>
              <a:ext uri="{FF2B5EF4-FFF2-40B4-BE49-F238E27FC236}">
                <a16:creationId xmlns:a16="http://schemas.microsoft.com/office/drawing/2014/main" id="{1E2770E7-DAA4-42EA-A478-A95FDCAAE8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9763" y="3239123"/>
            <a:ext cx="1667243" cy="1111495"/>
          </a:xfrm>
          <a:prstGeom prst="rect">
            <a:avLst/>
          </a:prstGeom>
          <a:ln>
            <a:noFill/>
          </a:ln>
          <a:effectLst>
            <a:softEdge rad="112500"/>
          </a:effectLst>
        </p:spPr>
      </p:pic>
    </p:spTree>
    <p:extLst>
      <p:ext uri="{BB962C8B-B14F-4D97-AF65-F5344CB8AC3E}">
        <p14:creationId xmlns:p14="http://schemas.microsoft.com/office/powerpoint/2010/main" val="404772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A1C81C-6CBB-442E-862E-C2BBA807DEC2}"/>
              </a:ext>
            </a:extLst>
          </p:cNvPr>
          <p:cNvSpPr>
            <a:spLocks noGrp="1"/>
          </p:cNvSpPr>
          <p:nvPr>
            <p:ph type="title"/>
          </p:nvPr>
        </p:nvSpPr>
        <p:spPr>
          <a:xfrm>
            <a:off x="646111" y="452718"/>
            <a:ext cx="9404723" cy="585969"/>
          </a:xfrm>
        </p:spPr>
        <p:txBody>
          <a:bodyPr/>
          <a:lstStyle/>
          <a:p>
            <a:pPr algn="ctr"/>
            <a:r>
              <a:rPr lang="ru-RU" sz="2400" dirty="0"/>
              <a:t>Невербальная коммуникация</a:t>
            </a:r>
          </a:p>
        </p:txBody>
      </p:sp>
      <p:sp>
        <p:nvSpPr>
          <p:cNvPr id="3" name="Объект 2">
            <a:extLst>
              <a:ext uri="{FF2B5EF4-FFF2-40B4-BE49-F238E27FC236}">
                <a16:creationId xmlns:a16="http://schemas.microsoft.com/office/drawing/2014/main" id="{C9A2BE9C-64AB-4E6E-8692-4146B330D369}"/>
              </a:ext>
            </a:extLst>
          </p:cNvPr>
          <p:cNvSpPr>
            <a:spLocks noGrp="1"/>
          </p:cNvSpPr>
          <p:nvPr>
            <p:ph idx="1"/>
          </p:nvPr>
        </p:nvSpPr>
        <p:spPr>
          <a:xfrm>
            <a:off x="1104293" y="1857610"/>
            <a:ext cx="8946541" cy="4195481"/>
          </a:xfrm>
        </p:spPr>
        <p:txBody>
          <a:bodyPr/>
          <a:lstStyle/>
          <a:p>
            <a:pPr algn="l" fontAlgn="base"/>
            <a:r>
              <a:rPr lang="ru-RU" b="0" i="0" dirty="0">
                <a:solidFill>
                  <a:srgbClr val="222222"/>
                </a:solidFill>
                <a:effectLst/>
                <a:latin typeface="-apple-system"/>
              </a:rPr>
              <a:t>Общение – это гораздо больше, чем только явный смысл слов. Оно также включает </a:t>
            </a:r>
            <a:r>
              <a:rPr lang="ru-RU" b="0" i="1" dirty="0">
                <a:solidFill>
                  <a:srgbClr val="222222"/>
                </a:solidFill>
                <a:effectLst/>
                <a:latin typeface="Arial" panose="020B0604020202020204" pitchFamily="34" charset="0"/>
              </a:rPr>
              <a:t>неявные</a:t>
            </a:r>
            <a:r>
              <a:rPr lang="ru-RU" b="0" i="0" dirty="0">
                <a:solidFill>
                  <a:srgbClr val="222222"/>
                </a:solidFill>
                <a:effectLst/>
                <a:latin typeface="-apple-system"/>
              </a:rPr>
              <a:t> сообщения, преднамеренные или нет и выражаемые через невербальное поведение.</a:t>
            </a:r>
          </a:p>
          <a:p>
            <a:pPr algn="l" fontAlgn="base"/>
            <a:r>
              <a:rPr lang="ru-RU" b="0" i="0" dirty="0">
                <a:solidFill>
                  <a:srgbClr val="222222"/>
                </a:solidFill>
                <a:effectLst/>
                <a:latin typeface="-apple-system"/>
              </a:rPr>
              <a:t>Невербальная коммуникация включает мимику, тон и высоту голоса, жестикуляцию, отображаемые посредством </a:t>
            </a:r>
            <a:r>
              <a:rPr lang="ru-RU" b="0" i="0" u="none" strike="noStrike" dirty="0">
                <a:solidFill>
                  <a:srgbClr val="222222"/>
                </a:solidFill>
                <a:effectLst/>
                <a:latin typeface="-apple-system"/>
                <a:hlinkClick r:id="rId2"/>
              </a:rPr>
              <a:t>языка тела</a:t>
            </a:r>
            <a:r>
              <a:rPr lang="ru-RU" b="0" i="0" dirty="0">
                <a:solidFill>
                  <a:srgbClr val="222222"/>
                </a:solidFill>
                <a:effectLst/>
                <a:latin typeface="-apple-system"/>
              </a:rPr>
              <a:t> , а также соблюдение личного пространства и физического расстояния. Эти сигналы могут давать подсказки, намеки, а также дополнительную информацию и смысл сверх устного сообщения. Они помогут </a:t>
            </a:r>
            <a:r>
              <a:rPr lang="ru-RU" b="0" i="0" u="none" strike="noStrike" dirty="0">
                <a:solidFill>
                  <a:srgbClr val="222222"/>
                </a:solidFill>
                <a:effectLst/>
                <a:latin typeface="-apple-system"/>
                <a:hlinkClick r:id="rId3"/>
              </a:rPr>
              <a:t>лучше понять человека, мотивы и причины его поведение</a:t>
            </a:r>
            <a:r>
              <a:rPr lang="ru-RU" b="0" i="0" dirty="0">
                <a:solidFill>
                  <a:srgbClr val="222222"/>
                </a:solidFill>
                <a:effectLst/>
                <a:latin typeface="-apple-system"/>
              </a:rPr>
              <a:t> — а это, в свою очередь, позволит вам выстроить свою тактику поведения</a:t>
            </a:r>
            <a:r>
              <a:rPr lang="ru-RU" sz="1800" b="0" i="0" dirty="0">
                <a:solidFill>
                  <a:srgbClr val="222222"/>
                </a:solidFill>
                <a:effectLst/>
                <a:latin typeface="-apple-system"/>
              </a:rPr>
              <a:t>.</a:t>
            </a:r>
          </a:p>
          <a:p>
            <a:pPr marL="0" indent="0">
              <a:buNone/>
            </a:pPr>
            <a:endParaRPr lang="ru-RU" dirty="0"/>
          </a:p>
        </p:txBody>
      </p:sp>
    </p:spTree>
    <p:extLst>
      <p:ext uri="{BB962C8B-B14F-4D97-AF65-F5344CB8AC3E}">
        <p14:creationId xmlns:p14="http://schemas.microsoft.com/office/powerpoint/2010/main" val="99416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1B49F7-41AD-4620-B6A8-BEE0760F2D40}"/>
              </a:ext>
            </a:extLst>
          </p:cNvPr>
          <p:cNvSpPr>
            <a:spLocks noGrp="1"/>
          </p:cNvSpPr>
          <p:nvPr>
            <p:ph type="title"/>
          </p:nvPr>
        </p:nvSpPr>
        <p:spPr>
          <a:xfrm>
            <a:off x="646111" y="452718"/>
            <a:ext cx="9404723" cy="639235"/>
          </a:xfrm>
        </p:spPr>
        <p:txBody>
          <a:bodyPr/>
          <a:lstStyle/>
          <a:p>
            <a:pPr algn="ctr"/>
            <a:r>
              <a:rPr lang="ru-RU" sz="2400" dirty="0"/>
              <a:t>Чем невербальная коммуникация помогает людям?</a:t>
            </a:r>
          </a:p>
        </p:txBody>
      </p:sp>
      <p:sp>
        <p:nvSpPr>
          <p:cNvPr id="3" name="Объект 2">
            <a:extLst>
              <a:ext uri="{FF2B5EF4-FFF2-40B4-BE49-F238E27FC236}">
                <a16:creationId xmlns:a16="http://schemas.microsoft.com/office/drawing/2014/main" id="{8662580C-0493-4FBD-BCC3-6E60DF8F5551}"/>
              </a:ext>
            </a:extLst>
          </p:cNvPr>
          <p:cNvSpPr>
            <a:spLocks noGrp="1"/>
          </p:cNvSpPr>
          <p:nvPr>
            <p:ph idx="1"/>
          </p:nvPr>
        </p:nvSpPr>
        <p:spPr>
          <a:xfrm>
            <a:off x="767409" y="1517456"/>
            <a:ext cx="8946541" cy="4195481"/>
          </a:xfrm>
        </p:spPr>
        <p:txBody>
          <a:bodyPr/>
          <a:lstStyle/>
          <a:p>
            <a:pPr algn="l" fontAlgn="base">
              <a:buFont typeface="Arial" panose="020B0604020202020204" pitchFamily="34" charset="0"/>
              <a:buChar char="•"/>
            </a:pPr>
            <a:r>
              <a:rPr lang="ru-RU" b="0" i="0" dirty="0">
                <a:solidFill>
                  <a:srgbClr val="222222"/>
                </a:solidFill>
                <a:effectLst/>
                <a:latin typeface="-apple-system"/>
              </a:rPr>
              <a:t>усилить или изменить то, что было сказано словами;</a:t>
            </a:r>
          </a:p>
          <a:p>
            <a:pPr algn="l" fontAlgn="base">
              <a:buFont typeface="Arial" panose="020B0604020202020204" pitchFamily="34" charset="0"/>
              <a:buChar char="•"/>
            </a:pPr>
            <a:r>
              <a:rPr lang="ru-RU" b="0" i="0" dirty="0">
                <a:solidFill>
                  <a:srgbClr val="222222"/>
                </a:solidFill>
                <a:effectLst/>
                <a:latin typeface="-apple-system"/>
              </a:rPr>
              <a:t>передать информацию о своем эмоциональном состоянии;</a:t>
            </a:r>
          </a:p>
          <a:p>
            <a:pPr algn="l" fontAlgn="base">
              <a:buFont typeface="Arial" panose="020B0604020202020204" pitchFamily="34" charset="0"/>
              <a:buChar char="•"/>
            </a:pPr>
            <a:r>
              <a:rPr lang="ru-RU" b="0" i="0" dirty="0">
                <a:solidFill>
                  <a:srgbClr val="222222"/>
                </a:solidFill>
                <a:effectLst/>
                <a:latin typeface="-apple-system"/>
              </a:rPr>
              <a:t>определить или укрепить отношения между людьми;</a:t>
            </a:r>
          </a:p>
          <a:p>
            <a:pPr algn="l" fontAlgn="base">
              <a:buFont typeface="Arial" panose="020B0604020202020204" pitchFamily="34" charset="0"/>
              <a:buChar char="•"/>
            </a:pPr>
            <a:r>
              <a:rPr lang="ru-RU" b="0" i="0" dirty="0">
                <a:solidFill>
                  <a:srgbClr val="222222"/>
                </a:solidFill>
                <a:effectLst/>
                <a:latin typeface="-apple-system"/>
              </a:rPr>
              <a:t>предоставить обратную связь;</a:t>
            </a:r>
          </a:p>
          <a:p>
            <a:pPr algn="l" fontAlgn="base">
              <a:buFont typeface="Arial" panose="020B0604020202020204" pitchFamily="34" charset="0"/>
              <a:buChar char="•"/>
            </a:pPr>
            <a:r>
              <a:rPr lang="ru-RU" b="0" i="0" dirty="0">
                <a:solidFill>
                  <a:srgbClr val="222222"/>
                </a:solidFill>
                <a:effectLst/>
                <a:latin typeface="-apple-system"/>
              </a:rPr>
              <a:t>регулировать поток диалога (например, сигнализировать о том, что пора закончить беседу или что вы хотите что-нибудь сказать).</a:t>
            </a:r>
          </a:p>
          <a:p>
            <a:pPr marL="0" indent="0">
              <a:buNone/>
            </a:pPr>
            <a:endParaRPr lang="ru-RU" dirty="0"/>
          </a:p>
        </p:txBody>
      </p:sp>
      <p:pic>
        <p:nvPicPr>
          <p:cNvPr id="7" name="Рисунок 6">
            <a:extLst>
              <a:ext uri="{FF2B5EF4-FFF2-40B4-BE49-F238E27FC236}">
                <a16:creationId xmlns:a16="http://schemas.microsoft.com/office/drawing/2014/main" id="{041AA261-C438-4CB6-BB21-DD92D7998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762" y="3615196"/>
            <a:ext cx="3937698" cy="2673542"/>
          </a:xfrm>
          <a:prstGeom prst="rect">
            <a:avLst/>
          </a:prstGeom>
          <a:effectLst>
            <a:softEdge rad="584200"/>
          </a:effectLst>
        </p:spPr>
      </p:pic>
    </p:spTree>
    <p:extLst>
      <p:ext uri="{BB962C8B-B14F-4D97-AF65-F5344CB8AC3E}">
        <p14:creationId xmlns:p14="http://schemas.microsoft.com/office/powerpoint/2010/main" val="384043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4A261E-200B-472C-9748-995F89586056}"/>
              </a:ext>
            </a:extLst>
          </p:cNvPr>
          <p:cNvSpPr>
            <a:spLocks noGrp="1"/>
          </p:cNvSpPr>
          <p:nvPr>
            <p:ph type="title"/>
          </p:nvPr>
        </p:nvSpPr>
        <p:spPr/>
        <p:txBody>
          <a:bodyPr/>
          <a:lstStyle/>
          <a:p>
            <a:pPr algn="ctr"/>
            <a:r>
              <a:rPr lang="ru-RU" sz="2400" dirty="0"/>
              <a:t>Невербальные сигналы могут выполнять пять ролей:</a:t>
            </a:r>
          </a:p>
        </p:txBody>
      </p:sp>
      <p:sp>
        <p:nvSpPr>
          <p:cNvPr id="3" name="Объект 2">
            <a:extLst>
              <a:ext uri="{FF2B5EF4-FFF2-40B4-BE49-F238E27FC236}">
                <a16:creationId xmlns:a16="http://schemas.microsoft.com/office/drawing/2014/main" id="{F6281259-9ABF-4E01-B962-1B480BE3E328}"/>
              </a:ext>
            </a:extLst>
          </p:cNvPr>
          <p:cNvSpPr>
            <a:spLocks noGrp="1"/>
          </p:cNvSpPr>
          <p:nvPr>
            <p:ph idx="1"/>
          </p:nvPr>
        </p:nvSpPr>
        <p:spPr>
          <a:xfrm>
            <a:off x="1104293" y="1504278"/>
            <a:ext cx="8946541" cy="4195481"/>
          </a:xfrm>
        </p:spPr>
        <p:txBody>
          <a:bodyPr/>
          <a:lstStyle/>
          <a:p>
            <a:pPr algn="l" fontAlgn="base"/>
            <a:r>
              <a:rPr lang="ru-RU" b="1" i="0" dirty="0">
                <a:solidFill>
                  <a:srgbClr val="222222"/>
                </a:solidFill>
                <a:effectLst/>
                <a:latin typeface="-apple-system"/>
              </a:rPr>
              <a:t>Роль первая: повторение</a:t>
            </a:r>
            <a:r>
              <a:rPr lang="ru-RU" b="0" i="0" dirty="0">
                <a:solidFill>
                  <a:srgbClr val="222222"/>
                </a:solidFill>
                <a:effectLst/>
                <a:latin typeface="-apple-system"/>
              </a:rPr>
              <a:t>. Невербальные сигналы могут «повторить» сообщение, которое человек делает устно.</a:t>
            </a:r>
          </a:p>
          <a:p>
            <a:pPr algn="l" fontAlgn="base"/>
            <a:r>
              <a:rPr lang="ru-RU" b="1" i="0" dirty="0">
                <a:solidFill>
                  <a:srgbClr val="222222"/>
                </a:solidFill>
                <a:effectLst/>
                <a:latin typeface="-apple-system"/>
              </a:rPr>
              <a:t>Роль вторая: противоречие</a:t>
            </a:r>
            <a:r>
              <a:rPr lang="ru-RU" b="0" i="0" dirty="0">
                <a:solidFill>
                  <a:srgbClr val="222222"/>
                </a:solidFill>
                <a:effectLst/>
                <a:latin typeface="-apple-system"/>
              </a:rPr>
              <a:t>. Они могут противоречить сообщению, которое человек пытается передать.</a:t>
            </a:r>
          </a:p>
          <a:p>
            <a:pPr algn="l" fontAlgn="base"/>
            <a:r>
              <a:rPr lang="ru-RU" b="1" i="0" dirty="0">
                <a:solidFill>
                  <a:srgbClr val="222222"/>
                </a:solidFill>
                <a:effectLst/>
                <a:latin typeface="-apple-system"/>
              </a:rPr>
              <a:t>Роль третья: замещение</a:t>
            </a:r>
            <a:r>
              <a:rPr lang="ru-RU" b="0" i="0" dirty="0">
                <a:solidFill>
                  <a:srgbClr val="222222"/>
                </a:solidFill>
                <a:effectLst/>
                <a:latin typeface="-apple-system"/>
              </a:rPr>
              <a:t>. Они могут заменить словесное сообщение.</a:t>
            </a:r>
          </a:p>
          <a:p>
            <a:pPr algn="l" fontAlgn="base"/>
            <a:r>
              <a:rPr lang="ru-RU" b="1" i="0" dirty="0">
                <a:solidFill>
                  <a:srgbClr val="222222"/>
                </a:solidFill>
                <a:effectLst/>
                <a:latin typeface="-apple-system"/>
              </a:rPr>
              <a:t>Роль четвертая: дополнение</a:t>
            </a:r>
            <a:r>
              <a:rPr lang="ru-RU" b="0" i="0" dirty="0">
                <a:solidFill>
                  <a:srgbClr val="222222"/>
                </a:solidFill>
                <a:effectLst/>
                <a:latin typeface="-apple-system"/>
              </a:rPr>
              <a:t>. Начальник, который похлопывает подчиненного по спине в дополнение к похвале, увеличивает влияние сообщения.</a:t>
            </a:r>
          </a:p>
          <a:p>
            <a:pPr algn="l" fontAlgn="base"/>
            <a:r>
              <a:rPr lang="ru-RU" b="1" i="0" dirty="0">
                <a:solidFill>
                  <a:srgbClr val="222222"/>
                </a:solidFill>
                <a:effectLst/>
                <a:latin typeface="-apple-system"/>
              </a:rPr>
              <a:t>Роль пятая: акцентирование</a:t>
            </a:r>
            <a:r>
              <a:rPr lang="ru-RU" b="0" i="0" dirty="0">
                <a:solidFill>
                  <a:srgbClr val="222222"/>
                </a:solidFill>
                <a:effectLst/>
                <a:latin typeface="-apple-system"/>
              </a:rPr>
              <a:t>. Можно подчеркнуть словесное сообщение. Например, удар по столу кулаком.</a:t>
            </a:r>
          </a:p>
          <a:p>
            <a:endParaRPr lang="ru-RU" dirty="0"/>
          </a:p>
        </p:txBody>
      </p:sp>
    </p:spTree>
    <p:extLst>
      <p:ext uri="{BB962C8B-B14F-4D97-AF65-F5344CB8AC3E}">
        <p14:creationId xmlns:p14="http://schemas.microsoft.com/office/powerpoint/2010/main" val="117412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FD58E8-C0F4-449B-AA07-A18DCB88397E}"/>
              </a:ext>
            </a:extLst>
          </p:cNvPr>
          <p:cNvSpPr>
            <a:spLocks noGrp="1"/>
          </p:cNvSpPr>
          <p:nvPr>
            <p:ph type="title"/>
          </p:nvPr>
        </p:nvSpPr>
        <p:spPr/>
        <p:txBody>
          <a:bodyPr/>
          <a:lstStyle/>
          <a:p>
            <a:pPr algn="ctr"/>
            <a:r>
              <a:rPr lang="ru-RU" sz="2400" dirty="0"/>
              <a:t>Типы невербальной коммуникации и языка тела</a:t>
            </a:r>
          </a:p>
        </p:txBody>
      </p:sp>
      <p:sp>
        <p:nvSpPr>
          <p:cNvPr id="3" name="Объект 2">
            <a:extLst>
              <a:ext uri="{FF2B5EF4-FFF2-40B4-BE49-F238E27FC236}">
                <a16:creationId xmlns:a16="http://schemas.microsoft.com/office/drawing/2014/main" id="{4C230662-F8BE-4A43-896D-027FC0B19DB9}"/>
              </a:ext>
            </a:extLst>
          </p:cNvPr>
          <p:cNvSpPr>
            <a:spLocks noGrp="1"/>
          </p:cNvSpPr>
          <p:nvPr>
            <p:ph idx="1"/>
          </p:nvPr>
        </p:nvSpPr>
        <p:spPr>
          <a:xfrm>
            <a:off x="1032291" y="2662519"/>
            <a:ext cx="8946541" cy="4195481"/>
          </a:xfrm>
        </p:spPr>
        <p:txBody>
          <a:bodyPr/>
          <a:lstStyle/>
          <a:p>
            <a:pPr algn="l" fontAlgn="base"/>
            <a:r>
              <a:rPr lang="ru-RU" b="1" i="0" dirty="0">
                <a:solidFill>
                  <a:srgbClr val="222222"/>
                </a:solidFill>
                <a:effectLst/>
                <a:latin typeface="-apple-system"/>
              </a:rPr>
              <a:t>Движения и позы тела</a:t>
            </a:r>
            <a:endParaRPr lang="ru-RU" b="0" i="0" dirty="0">
              <a:solidFill>
                <a:srgbClr val="222222"/>
              </a:solidFill>
              <a:effectLst/>
              <a:latin typeface="-apple-system"/>
            </a:endParaRPr>
          </a:p>
          <a:p>
            <a:pPr algn="l" fontAlgn="base"/>
            <a:r>
              <a:rPr lang="ru-RU" b="0" i="0" dirty="0">
                <a:solidFill>
                  <a:srgbClr val="222222"/>
                </a:solidFill>
                <a:effectLst/>
                <a:latin typeface="-apple-system"/>
              </a:rPr>
              <a:t>Подумайте о том, как ваше восприятие людей зависит от того, как они сидят, ходят, стоят или держат голову. То, как вы двигаетесь и ведете себя – это процесс обмена информацией с миром.</a:t>
            </a:r>
          </a:p>
          <a:p>
            <a:pPr algn="l" fontAlgn="base"/>
            <a:r>
              <a:rPr lang="ru-RU" b="0" i="0" dirty="0">
                <a:solidFill>
                  <a:srgbClr val="222222"/>
                </a:solidFill>
                <a:effectLst/>
                <a:latin typeface="-apple-system"/>
              </a:rPr>
              <a:t>Этот тип невербальной коммуникации включает в себя позу, опору, стойку и едва уловимые движения.</a:t>
            </a:r>
          </a:p>
          <a:p>
            <a:pPr marL="0" indent="0">
              <a:buNone/>
            </a:pPr>
            <a:endParaRPr lang="ru-RU" dirty="0"/>
          </a:p>
        </p:txBody>
      </p:sp>
      <p:pic>
        <p:nvPicPr>
          <p:cNvPr id="5" name="Рисунок 4">
            <a:extLst>
              <a:ext uri="{FF2B5EF4-FFF2-40B4-BE49-F238E27FC236}">
                <a16:creationId xmlns:a16="http://schemas.microsoft.com/office/drawing/2014/main" id="{F5152E92-26A7-48EA-8A3B-AF8D5D859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38778"/>
            <a:ext cx="2091923" cy="1931006"/>
          </a:xfrm>
          <a:prstGeom prst="rect">
            <a:avLst/>
          </a:prstGeom>
          <a:solidFill>
            <a:schemeClr val="bg2"/>
          </a:solidFill>
          <a:effectLst>
            <a:softEdge rad="38100"/>
          </a:effectLst>
        </p:spPr>
      </p:pic>
    </p:spTree>
    <p:extLst>
      <p:ext uri="{BB962C8B-B14F-4D97-AF65-F5344CB8AC3E}">
        <p14:creationId xmlns:p14="http://schemas.microsoft.com/office/powerpoint/2010/main" val="398628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2A9FDA-2628-4B05-86A0-49B1FE129E31}"/>
              </a:ext>
            </a:extLst>
          </p:cNvPr>
          <p:cNvSpPr>
            <a:spLocks noGrp="1"/>
          </p:cNvSpPr>
          <p:nvPr>
            <p:ph type="title"/>
          </p:nvPr>
        </p:nvSpPr>
        <p:spPr/>
        <p:txBody>
          <a:bodyPr/>
          <a:lstStyle/>
          <a:p>
            <a:pPr algn="ctr"/>
            <a:r>
              <a:rPr lang="ru-RU" sz="2400" dirty="0"/>
              <a:t>Типы невербальной коммуникации и языка тела</a:t>
            </a:r>
          </a:p>
        </p:txBody>
      </p:sp>
      <p:sp>
        <p:nvSpPr>
          <p:cNvPr id="3" name="Объект 2">
            <a:extLst>
              <a:ext uri="{FF2B5EF4-FFF2-40B4-BE49-F238E27FC236}">
                <a16:creationId xmlns:a16="http://schemas.microsoft.com/office/drawing/2014/main" id="{4B7EBA1B-3E91-467A-9591-C49A6DAFB386}"/>
              </a:ext>
            </a:extLst>
          </p:cNvPr>
          <p:cNvSpPr>
            <a:spLocks noGrp="1"/>
          </p:cNvSpPr>
          <p:nvPr>
            <p:ph idx="1"/>
          </p:nvPr>
        </p:nvSpPr>
        <p:spPr>
          <a:xfrm>
            <a:off x="1104293" y="2505305"/>
            <a:ext cx="8946541" cy="4195481"/>
          </a:xfrm>
        </p:spPr>
        <p:txBody>
          <a:bodyPr/>
          <a:lstStyle/>
          <a:p>
            <a:pPr algn="l" fontAlgn="base"/>
            <a:r>
              <a:rPr lang="ru-RU" b="1" i="0" dirty="0">
                <a:solidFill>
                  <a:srgbClr val="222222"/>
                </a:solidFill>
                <a:effectLst/>
                <a:latin typeface="-apple-system"/>
              </a:rPr>
              <a:t>Выражения лица</a:t>
            </a:r>
            <a:endParaRPr lang="ru-RU" b="0" i="0" dirty="0">
              <a:solidFill>
                <a:srgbClr val="222222"/>
              </a:solidFill>
              <a:effectLst/>
              <a:latin typeface="-apple-system"/>
            </a:endParaRPr>
          </a:p>
          <a:p>
            <a:pPr algn="l" fontAlgn="base"/>
            <a:r>
              <a:rPr lang="ru-RU" b="0" i="0" dirty="0">
                <a:solidFill>
                  <a:srgbClr val="222222"/>
                </a:solidFill>
                <a:effectLst/>
                <a:latin typeface="-apple-system"/>
              </a:rPr>
              <a:t>Человеческое лицо чрезвычайно выразительно и способно выражать бесчисленные эмоции, не говоря при этом ни слова. И в отличие от некоторых форм невербальной коммуникации, мимика лица универсальна.</a:t>
            </a:r>
          </a:p>
          <a:p>
            <a:pPr algn="l" fontAlgn="base"/>
            <a:r>
              <a:rPr lang="ru-RU" b="0" i="0" dirty="0">
                <a:solidFill>
                  <a:srgbClr val="222222"/>
                </a:solidFill>
                <a:effectLst/>
                <a:latin typeface="-apple-system"/>
              </a:rPr>
              <a:t>Выражения лица для счастья, грусти, гнева, удивления, страха и отвращения одинаковы в разных культурах. Это значит, что, изучив эту тему, вы сможете применять данные знания практически со всеми людьми на планете.</a:t>
            </a:r>
          </a:p>
          <a:p>
            <a:pPr marL="0" indent="0">
              <a:buNone/>
            </a:pPr>
            <a:endParaRPr lang="ru-RU" dirty="0"/>
          </a:p>
        </p:txBody>
      </p:sp>
      <p:pic>
        <p:nvPicPr>
          <p:cNvPr id="5" name="Рисунок 4">
            <a:extLst>
              <a:ext uri="{FF2B5EF4-FFF2-40B4-BE49-F238E27FC236}">
                <a16:creationId xmlns:a16="http://schemas.microsoft.com/office/drawing/2014/main" id="{2A3B3493-B46C-4B8E-B17C-8D75DA10D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551" y="967413"/>
            <a:ext cx="3389847" cy="2118180"/>
          </a:xfrm>
          <a:prstGeom prst="rect">
            <a:avLst/>
          </a:prstGeom>
          <a:ln>
            <a:noFill/>
          </a:ln>
          <a:effectLst>
            <a:softEdge rad="112500"/>
          </a:effectLst>
        </p:spPr>
      </p:pic>
    </p:spTree>
    <p:extLst>
      <p:ext uri="{BB962C8B-B14F-4D97-AF65-F5344CB8AC3E}">
        <p14:creationId xmlns:p14="http://schemas.microsoft.com/office/powerpoint/2010/main" val="330726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252B4D-B0EF-47C5-9748-6CBEDACE9F20}"/>
              </a:ext>
            </a:extLst>
          </p:cNvPr>
          <p:cNvSpPr>
            <a:spLocks noGrp="1"/>
          </p:cNvSpPr>
          <p:nvPr>
            <p:ph type="title"/>
          </p:nvPr>
        </p:nvSpPr>
        <p:spPr/>
        <p:txBody>
          <a:bodyPr/>
          <a:lstStyle/>
          <a:p>
            <a:pPr algn="ctr"/>
            <a:r>
              <a:rPr lang="ru-RU" sz="2400" dirty="0"/>
              <a:t>Типы невербальной коммуникации и языка тела</a:t>
            </a:r>
          </a:p>
        </p:txBody>
      </p:sp>
      <p:sp>
        <p:nvSpPr>
          <p:cNvPr id="3" name="Объект 2">
            <a:extLst>
              <a:ext uri="{FF2B5EF4-FFF2-40B4-BE49-F238E27FC236}">
                <a16:creationId xmlns:a16="http://schemas.microsoft.com/office/drawing/2014/main" id="{90DEE437-3DD9-43ED-A337-0DAF93F62ADB}"/>
              </a:ext>
            </a:extLst>
          </p:cNvPr>
          <p:cNvSpPr>
            <a:spLocks noGrp="1"/>
          </p:cNvSpPr>
          <p:nvPr>
            <p:ph idx="1"/>
          </p:nvPr>
        </p:nvSpPr>
        <p:spPr>
          <a:xfrm>
            <a:off x="1104293" y="2437928"/>
            <a:ext cx="8946541" cy="4195481"/>
          </a:xfrm>
        </p:spPr>
        <p:txBody>
          <a:bodyPr/>
          <a:lstStyle/>
          <a:p>
            <a:pPr algn="l" fontAlgn="base"/>
            <a:r>
              <a:rPr lang="ru-RU" b="1" i="0" dirty="0">
                <a:solidFill>
                  <a:srgbClr val="222222"/>
                </a:solidFill>
                <a:effectLst/>
                <a:latin typeface="-apple-system"/>
              </a:rPr>
              <a:t>Зрительный контакт</a:t>
            </a:r>
            <a:endParaRPr lang="ru-RU" b="0" i="0" dirty="0">
              <a:solidFill>
                <a:srgbClr val="222222"/>
              </a:solidFill>
              <a:effectLst/>
              <a:latin typeface="-apple-system"/>
            </a:endParaRPr>
          </a:p>
          <a:p>
            <a:pPr algn="l" fontAlgn="base"/>
            <a:r>
              <a:rPr lang="ru-RU" b="0" i="0" dirty="0">
                <a:solidFill>
                  <a:srgbClr val="222222"/>
                </a:solidFill>
                <a:effectLst/>
                <a:latin typeface="-apple-system"/>
              </a:rPr>
              <a:t>Поскольку визуальное восприятие является доминирующим для большинства людей, роль зрительного контакта при невербальной коммуникации трудно переоценить. То, как вы смотрите на кого-то, может передавать много информации, включая интерес, привязанность, враждебность или притяжение.</a:t>
            </a:r>
          </a:p>
          <a:p>
            <a:pPr algn="l" fontAlgn="base"/>
            <a:r>
              <a:rPr lang="ru-RU" b="0" i="0" dirty="0">
                <a:solidFill>
                  <a:srgbClr val="222222"/>
                </a:solidFill>
                <a:effectLst/>
                <a:latin typeface="-apple-system"/>
              </a:rPr>
              <a:t>Зрительный контакт также имеет важное значение для поддержания плавности разговора, а также оценки и реакции собеседника.</a:t>
            </a:r>
          </a:p>
          <a:p>
            <a:pPr marL="0" indent="0">
              <a:buNone/>
            </a:pPr>
            <a:endParaRPr lang="ru-RU" dirty="0"/>
          </a:p>
        </p:txBody>
      </p:sp>
      <p:pic>
        <p:nvPicPr>
          <p:cNvPr id="5" name="Рисунок 4">
            <a:extLst>
              <a:ext uri="{FF2B5EF4-FFF2-40B4-BE49-F238E27FC236}">
                <a16:creationId xmlns:a16="http://schemas.microsoft.com/office/drawing/2014/main" id="{1AB2A1D8-D747-4023-A98A-DE876738D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145" y="1152983"/>
            <a:ext cx="1714500" cy="1714500"/>
          </a:xfrm>
          <a:prstGeom prst="rect">
            <a:avLst/>
          </a:prstGeom>
          <a:ln>
            <a:noFill/>
          </a:ln>
          <a:effectLst>
            <a:softEdge rad="112500"/>
          </a:effectLst>
        </p:spPr>
      </p:pic>
    </p:spTree>
    <p:extLst>
      <p:ext uri="{BB962C8B-B14F-4D97-AF65-F5344CB8AC3E}">
        <p14:creationId xmlns:p14="http://schemas.microsoft.com/office/powerpoint/2010/main" val="265176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94D0C2-B92F-4351-9A03-CE21A87A2AB3}"/>
              </a:ext>
            </a:extLst>
          </p:cNvPr>
          <p:cNvSpPr>
            <a:spLocks noGrp="1"/>
          </p:cNvSpPr>
          <p:nvPr>
            <p:ph type="title"/>
          </p:nvPr>
        </p:nvSpPr>
        <p:spPr/>
        <p:txBody>
          <a:bodyPr/>
          <a:lstStyle/>
          <a:p>
            <a:pPr algn="ctr"/>
            <a:r>
              <a:rPr lang="ru-RU" sz="2400" dirty="0"/>
              <a:t>Типы невербальной коммуникации и языка тела</a:t>
            </a:r>
          </a:p>
        </p:txBody>
      </p:sp>
      <p:sp>
        <p:nvSpPr>
          <p:cNvPr id="3" name="Объект 2">
            <a:extLst>
              <a:ext uri="{FF2B5EF4-FFF2-40B4-BE49-F238E27FC236}">
                <a16:creationId xmlns:a16="http://schemas.microsoft.com/office/drawing/2014/main" id="{FF9CD7B0-724E-4AEC-8724-4BA14418BB14}"/>
              </a:ext>
            </a:extLst>
          </p:cNvPr>
          <p:cNvSpPr>
            <a:spLocks noGrp="1"/>
          </p:cNvSpPr>
          <p:nvPr>
            <p:ph idx="1"/>
          </p:nvPr>
        </p:nvSpPr>
        <p:spPr>
          <a:xfrm>
            <a:off x="1104293" y="2662519"/>
            <a:ext cx="8946541" cy="4195481"/>
          </a:xfrm>
        </p:spPr>
        <p:txBody>
          <a:bodyPr/>
          <a:lstStyle/>
          <a:p>
            <a:pPr algn="l" fontAlgn="base"/>
            <a:r>
              <a:rPr lang="ru-RU" b="1" i="0" dirty="0">
                <a:solidFill>
                  <a:srgbClr val="222222"/>
                </a:solidFill>
                <a:effectLst/>
                <a:latin typeface="-apple-system"/>
              </a:rPr>
              <a:t>Жесты</a:t>
            </a:r>
            <a:endParaRPr lang="ru-RU" b="0" i="0" dirty="0">
              <a:solidFill>
                <a:srgbClr val="222222"/>
              </a:solidFill>
              <a:effectLst/>
              <a:latin typeface="-apple-system"/>
            </a:endParaRPr>
          </a:p>
          <a:p>
            <a:pPr algn="l" fontAlgn="base"/>
            <a:r>
              <a:rPr lang="ru-RU" b="0" i="0" dirty="0">
                <a:solidFill>
                  <a:srgbClr val="222222"/>
                </a:solidFill>
                <a:effectLst/>
                <a:latin typeface="-apple-system"/>
              </a:rPr>
              <a:t>Жесты плотно вплетены в ткань нашей повседневной жизни. Мы машем, указываем пальцем и активно используем свои руки, когда спорим или говорим оживленно. Часто жесты являются неосознанными.</a:t>
            </a:r>
          </a:p>
          <a:p>
            <a:pPr algn="l" fontAlgn="base"/>
            <a:r>
              <a:rPr lang="ru-RU" b="0" i="0" dirty="0">
                <a:solidFill>
                  <a:srgbClr val="222222"/>
                </a:solidFill>
                <a:effectLst/>
                <a:latin typeface="-apple-system"/>
              </a:rPr>
              <a:t>Однако смысл жестов может сильно различаться в разных культурах и странах, поэтому важно быть осторожным, чтобы избежать неправильной интерпретации.</a:t>
            </a:r>
          </a:p>
          <a:p>
            <a:endParaRPr lang="ru-RU" dirty="0"/>
          </a:p>
        </p:txBody>
      </p:sp>
      <p:pic>
        <p:nvPicPr>
          <p:cNvPr id="5" name="Рисунок 4">
            <a:extLst>
              <a:ext uri="{FF2B5EF4-FFF2-40B4-BE49-F238E27FC236}">
                <a16:creationId xmlns:a16="http://schemas.microsoft.com/office/drawing/2014/main" id="{178DBB6A-2F11-4D2E-82B1-807C883A9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7829" y="943275"/>
            <a:ext cx="2421314" cy="2194560"/>
          </a:xfrm>
          <a:prstGeom prst="rect">
            <a:avLst/>
          </a:prstGeom>
          <a:ln>
            <a:noFill/>
          </a:ln>
          <a:effectLst>
            <a:softEdge rad="112500"/>
          </a:effectLst>
        </p:spPr>
      </p:pic>
    </p:spTree>
    <p:extLst>
      <p:ext uri="{BB962C8B-B14F-4D97-AF65-F5344CB8AC3E}">
        <p14:creationId xmlns:p14="http://schemas.microsoft.com/office/powerpoint/2010/main" val="41203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5990A2-BBC2-4C6B-9059-4768F9BFE8EF}"/>
              </a:ext>
            </a:extLst>
          </p:cNvPr>
          <p:cNvSpPr>
            <a:spLocks noGrp="1"/>
          </p:cNvSpPr>
          <p:nvPr>
            <p:ph type="title"/>
          </p:nvPr>
        </p:nvSpPr>
        <p:spPr/>
        <p:txBody>
          <a:bodyPr/>
          <a:lstStyle/>
          <a:p>
            <a:pPr algn="ctr"/>
            <a:r>
              <a:rPr lang="ru-RU" sz="2400" dirty="0"/>
              <a:t>Типы невербальной коммуникации и языка тела</a:t>
            </a:r>
          </a:p>
        </p:txBody>
      </p:sp>
      <p:sp>
        <p:nvSpPr>
          <p:cNvPr id="3" name="Объект 2">
            <a:extLst>
              <a:ext uri="{FF2B5EF4-FFF2-40B4-BE49-F238E27FC236}">
                <a16:creationId xmlns:a16="http://schemas.microsoft.com/office/drawing/2014/main" id="{AEFE4D87-FDF4-4738-B6B5-65F5A7BFFE1D}"/>
              </a:ext>
            </a:extLst>
          </p:cNvPr>
          <p:cNvSpPr>
            <a:spLocks noGrp="1"/>
          </p:cNvSpPr>
          <p:nvPr>
            <p:ph idx="1"/>
          </p:nvPr>
        </p:nvSpPr>
        <p:spPr>
          <a:xfrm>
            <a:off x="1026309" y="2447553"/>
            <a:ext cx="8946541" cy="4195481"/>
          </a:xfrm>
        </p:spPr>
        <p:txBody>
          <a:bodyPr/>
          <a:lstStyle/>
          <a:p>
            <a:pPr algn="l" fontAlgn="base"/>
            <a:r>
              <a:rPr lang="ru-RU" b="1" i="0" dirty="0">
                <a:solidFill>
                  <a:srgbClr val="222222"/>
                </a:solidFill>
                <a:effectLst/>
                <a:latin typeface="-apple-system"/>
              </a:rPr>
              <a:t>Личное пространство</a:t>
            </a:r>
            <a:endParaRPr lang="ru-RU" b="0" i="0" dirty="0">
              <a:solidFill>
                <a:srgbClr val="222222"/>
              </a:solidFill>
              <a:effectLst/>
              <a:latin typeface="-apple-system"/>
            </a:endParaRPr>
          </a:p>
          <a:p>
            <a:pPr algn="l" fontAlgn="base"/>
            <a:r>
              <a:rPr lang="ru-RU" b="0" i="0" dirty="0">
                <a:solidFill>
                  <a:srgbClr val="222222"/>
                </a:solidFill>
                <a:effectLst/>
                <a:latin typeface="-apple-system"/>
              </a:rPr>
              <a:t>Вы когда-нибудь испытывали дискомфорт во время разговора, потому что другой человек стоял слишком близко и вторгался в ваше личное пространство?</a:t>
            </a:r>
          </a:p>
          <a:p>
            <a:pPr algn="l" fontAlgn="base"/>
            <a:r>
              <a:rPr lang="ru-RU" b="0" i="0" dirty="0">
                <a:solidFill>
                  <a:srgbClr val="222222"/>
                </a:solidFill>
                <a:effectLst/>
                <a:latin typeface="-apple-system"/>
              </a:rPr>
              <a:t>У всех нас есть потребность в физическом пространстве, хотя она частично зависит от культуры, ситуации и близости отношений.</a:t>
            </a:r>
          </a:p>
          <a:p>
            <a:pPr algn="l" fontAlgn="base"/>
            <a:r>
              <a:rPr lang="ru-RU" b="0" i="0" dirty="0">
                <a:solidFill>
                  <a:srgbClr val="222222"/>
                </a:solidFill>
                <a:effectLst/>
                <a:latin typeface="-apple-system"/>
              </a:rPr>
              <a:t>Вы можете использовать физическое пространство для передачи множества различных невербальных сообщений, включая сигналы близости и привязанности, агрессии или доминирования.</a:t>
            </a:r>
          </a:p>
          <a:p>
            <a:endParaRPr lang="ru-RU" dirty="0"/>
          </a:p>
        </p:txBody>
      </p:sp>
      <p:pic>
        <p:nvPicPr>
          <p:cNvPr id="5" name="Рисунок 4">
            <a:extLst>
              <a:ext uri="{FF2B5EF4-FFF2-40B4-BE49-F238E27FC236}">
                <a16:creationId xmlns:a16="http://schemas.microsoft.com/office/drawing/2014/main" id="{3DEFD920-7345-4472-9FE8-54B0E7ADD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288" y="1025592"/>
            <a:ext cx="2388519" cy="1848699"/>
          </a:xfrm>
          <a:prstGeom prst="rect">
            <a:avLst/>
          </a:prstGeom>
          <a:ln>
            <a:noFill/>
          </a:ln>
          <a:effectLst>
            <a:softEdge rad="112500"/>
          </a:effectLst>
        </p:spPr>
      </p:pic>
    </p:spTree>
    <p:extLst>
      <p:ext uri="{BB962C8B-B14F-4D97-AF65-F5344CB8AC3E}">
        <p14:creationId xmlns:p14="http://schemas.microsoft.com/office/powerpoint/2010/main" val="1084902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101</TotalTime>
  <Words>1467</Words>
  <Application>Microsoft Office PowerPoint</Application>
  <PresentationFormat>Широкоэкранный</PresentationFormat>
  <Paragraphs>82</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-apple-system</vt:lpstr>
      <vt:lpstr>Arial</vt:lpstr>
      <vt:lpstr>Century Gothic</vt:lpstr>
      <vt:lpstr>Wingdings 3</vt:lpstr>
      <vt:lpstr>Ион</vt:lpstr>
      <vt:lpstr>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«Сибирский государственный автомобильно-дорожный университет (СибАДИ)»</vt:lpstr>
      <vt:lpstr>Невербальная коммуникация</vt:lpstr>
      <vt:lpstr>Чем невербальная коммуникация помогает людям?</vt:lpstr>
      <vt:lpstr>Невербальные сигналы могут выполнять пять ролей:</vt:lpstr>
      <vt:lpstr>Типы невербальной коммуникации и языка тела</vt:lpstr>
      <vt:lpstr>Типы невербальной коммуникации и языка тела</vt:lpstr>
      <vt:lpstr>Типы невербальной коммуникации и языка тела</vt:lpstr>
      <vt:lpstr>Типы невербальной коммуникации и языка тела</vt:lpstr>
      <vt:lpstr>Типы невербальной коммуникации и языка тела</vt:lpstr>
      <vt:lpstr>Типы невербальной коммуникации и языка тела</vt:lpstr>
      <vt:lpstr>Типы невербальной коммуникации и языка тела</vt:lpstr>
      <vt:lpstr>Как оценить невербальные сигналы другого человека?</vt:lpstr>
      <vt:lpstr>Как оценить невербальные сигналы другого человека?</vt:lpstr>
      <vt:lpstr>Презентация PowerPoint</vt:lpstr>
      <vt:lpstr>Презентация PowerPoint</vt:lpstr>
      <vt:lpstr>Эмоциональная осведомленность позволяет:</vt:lpstr>
      <vt:lpstr>Презентация PowerPoint</vt:lpstr>
      <vt:lpstr>   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«Сибирский государственный автомобильно-дорожный университет (СибАДИ)»</dc:title>
  <dc:creator>Ilya</dc:creator>
  <cp:lastModifiedBy>Ilya</cp:lastModifiedBy>
  <cp:revision>1</cp:revision>
  <dcterms:created xsi:type="dcterms:W3CDTF">2021-09-23T12:56:22Z</dcterms:created>
  <dcterms:modified xsi:type="dcterms:W3CDTF">2021-09-23T14:38:08Z</dcterms:modified>
</cp:coreProperties>
</file>