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E3080-1224-4EBC-B16E-03F9B7473BE7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33F7-5399-46B4-A4F6-374885CF47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E3080-1224-4EBC-B16E-03F9B7473BE7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33F7-5399-46B4-A4F6-374885CF47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E3080-1224-4EBC-B16E-03F9B7473BE7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33F7-5399-46B4-A4F6-374885CF47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E3080-1224-4EBC-B16E-03F9B7473BE7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33F7-5399-46B4-A4F6-374885CF47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E3080-1224-4EBC-B16E-03F9B7473BE7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33F7-5399-46B4-A4F6-374885CF47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E3080-1224-4EBC-B16E-03F9B7473BE7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33F7-5399-46B4-A4F6-374885CF47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E3080-1224-4EBC-B16E-03F9B7473BE7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33F7-5399-46B4-A4F6-374885CF47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E3080-1224-4EBC-B16E-03F9B7473BE7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33F7-5399-46B4-A4F6-374885CF47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E3080-1224-4EBC-B16E-03F9B7473BE7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33F7-5399-46B4-A4F6-374885CF47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E3080-1224-4EBC-B16E-03F9B7473BE7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33F7-5399-46B4-A4F6-374885CF47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E3080-1224-4EBC-B16E-03F9B7473BE7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33F7-5399-46B4-A4F6-374885CF47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E3080-1224-4EBC-B16E-03F9B7473BE7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633F7-5399-46B4-A4F6-374885CF47F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285720" y="1395725"/>
            <a:ext cx="76438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Тема 5.  Рыночное равновесие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>
              <a:buFontTx/>
              <a:buNone/>
            </a:pPr>
            <a:r>
              <a:rPr lang="ru-RU" sz="2800"/>
              <a:t>  		Главным в подходе Вальраса является разрыв в </a:t>
            </a:r>
            <a:r>
              <a:rPr lang="ru-RU" sz="2800" b="1" i="1"/>
              <a:t>объеме </a:t>
            </a:r>
            <a:r>
              <a:rPr lang="ru-RU" sz="2800" i="1"/>
              <a:t>спроса и предложения </a:t>
            </a:r>
            <a:r>
              <a:rPr lang="ru-RU" sz="2800"/>
              <a:t>в результате отклонения фактической цены (Р)  от равновесной (Р*).  В зависимости от этого усилится либо </a:t>
            </a:r>
            <a:r>
              <a:rPr lang="ru-RU" sz="2800" i="1"/>
              <a:t>конкуренция покупателей, </a:t>
            </a:r>
            <a:r>
              <a:rPr lang="ru-RU" sz="2800"/>
              <a:t>либо </a:t>
            </a:r>
            <a:r>
              <a:rPr lang="ru-RU" sz="2800" i="1"/>
              <a:t>конкуренция продавцов, </a:t>
            </a:r>
            <a:r>
              <a:rPr lang="ru-RU" sz="2800"/>
              <a:t>что уравнивает фактическую цену с равновесной. </a:t>
            </a:r>
          </a:p>
          <a:p>
            <a:pPr>
              <a:buFontTx/>
              <a:buNone/>
            </a:pPr>
            <a:r>
              <a:rPr lang="ru-RU" sz="2800"/>
              <a:t>		</a:t>
            </a:r>
            <a:r>
              <a:rPr lang="ru-RU" sz="2800" i="1"/>
              <a:t>В модели Вальраса </a:t>
            </a:r>
            <a:r>
              <a:rPr lang="ru-RU" sz="2800"/>
              <a:t>инструментом </a:t>
            </a:r>
            <a:r>
              <a:rPr lang="ru-RU" sz="2800" i="1"/>
              <a:t>сбалансирования  являются </a:t>
            </a:r>
            <a:r>
              <a:rPr lang="ru-RU" sz="2800" b="1"/>
              <a:t>цены. </a:t>
            </a:r>
          </a:p>
          <a:p>
            <a:pPr>
              <a:buFontTx/>
              <a:buNone/>
            </a:pPr>
            <a:r>
              <a:rPr lang="ru-RU" sz="2800"/>
              <a:t>		Модель Вальраса лучшим образом характеризует рыночную ситуацию </a:t>
            </a:r>
            <a:r>
              <a:rPr lang="ru-RU" sz="2800" i="1"/>
              <a:t>в краткосрочном периоде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Устойчивое равновесие по Маршаллу</a:t>
            </a:r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1557338"/>
            <a:ext cx="7129462" cy="4692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   		Главным в подходе Маршалла является разрыв в </a:t>
            </a:r>
            <a:r>
              <a:rPr lang="ru-RU" sz="2800" i="1"/>
              <a:t>ценах спроса и предложения. Продавцы </a:t>
            </a:r>
            <a:r>
              <a:rPr lang="ru-RU" sz="2800"/>
              <a:t>быстрее всего реагируют на разрыв цены спроса и предложения и тем самым увеличивают или уменьшают объем производства (предложения) товара.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i="1"/>
              <a:t>		В модели </a:t>
            </a:r>
            <a:r>
              <a:rPr lang="ru-RU" sz="2800"/>
              <a:t>Маршалла</a:t>
            </a:r>
            <a:r>
              <a:rPr lang="ru-RU" sz="2800" i="1"/>
              <a:t> </a:t>
            </a:r>
            <a:r>
              <a:rPr lang="ru-RU" sz="2800"/>
              <a:t>инструментом </a:t>
            </a:r>
            <a:r>
              <a:rPr lang="ru-RU" sz="2800" i="1"/>
              <a:t>сбалансирования  является </a:t>
            </a:r>
            <a:r>
              <a:rPr lang="ru-RU" sz="2800" b="1"/>
              <a:t>объем продукции.</a:t>
            </a:r>
            <a:endParaRPr lang="ru-RU" sz="2800"/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   		Модель Маршалла лучше характеризует модель </a:t>
            </a:r>
            <a:r>
              <a:rPr lang="ru-RU" sz="2800" i="1"/>
              <a:t>долгосрочного периода, </a:t>
            </a:r>
            <a:r>
              <a:rPr lang="ru-RU" sz="2800"/>
              <a:t> поскольку  в долгосрочном периоде можно варьировать объемами выпуска продукции (изменять все факторы производства).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002588" cy="5649913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2400"/>
          </a:p>
          <a:p>
            <a:pPr>
              <a:lnSpc>
                <a:spcPct val="90000"/>
              </a:lnSpc>
            </a:pPr>
            <a:r>
              <a:rPr lang="ru-RU" sz="2400"/>
              <a:t>Выигрыш (излишек) потребителя и производителя </a:t>
            </a:r>
          </a:p>
          <a:p>
            <a:pPr>
              <a:lnSpc>
                <a:spcPct val="90000"/>
              </a:lnSpc>
            </a:pPr>
            <a:r>
              <a:rPr lang="ru-RU" sz="2400"/>
              <a:t>Государственное регулирование рынка: установление фиксированных цен. </a:t>
            </a:r>
          </a:p>
          <a:p>
            <a:pPr>
              <a:lnSpc>
                <a:spcPct val="90000"/>
              </a:lnSpc>
            </a:pPr>
            <a:r>
              <a:rPr lang="ru-RU" sz="2400"/>
              <a:t>Государственное регулирование рынка: налоги и дотации.</a:t>
            </a:r>
          </a:p>
          <a:p>
            <a:pPr>
              <a:lnSpc>
                <a:spcPct val="90000"/>
              </a:lnSpc>
            </a:pPr>
            <a:r>
              <a:rPr lang="ru-RU" sz="2400"/>
              <a:t> Дефицит и черный рынок. </a:t>
            </a:r>
          </a:p>
          <a:p>
            <a:pPr>
              <a:lnSpc>
                <a:spcPct val="90000"/>
              </a:lnSpc>
            </a:pPr>
            <a:r>
              <a:rPr lang="ru-RU" sz="2400"/>
              <a:t>Дефицит и качество. </a:t>
            </a:r>
          </a:p>
          <a:p>
            <a:pPr>
              <a:lnSpc>
                <a:spcPct val="90000"/>
              </a:lnSpc>
            </a:pPr>
            <a:r>
              <a:rPr lang="ru-RU" sz="2400"/>
              <a:t>Эластичность спроса, предложения и влияющие на нее факторы. </a:t>
            </a:r>
          </a:p>
          <a:p>
            <a:pPr>
              <a:lnSpc>
                <a:spcPct val="90000"/>
              </a:lnSpc>
            </a:pPr>
            <a:r>
              <a:rPr lang="ru-RU" sz="2400"/>
              <a:t>Значение эластичности спроса и предложения для определения экономической политики фирм и правительства.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sz="2400"/>
              <a:t>Выигрыш (излишек) потребителя и производителя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145088"/>
          </a:xfrm>
        </p:spPr>
        <p:txBody>
          <a:bodyPr/>
          <a:lstStyle/>
          <a:p>
            <a:pPr>
              <a:buFontTx/>
              <a:buNone/>
            </a:pPr>
            <a:r>
              <a:rPr lang="ru-RU" sz="1800"/>
              <a:t>	</a:t>
            </a:r>
            <a:r>
              <a:rPr lang="ru-RU" sz="2000"/>
              <a:t>Существует зона взаимодействия между потребителями и продавцами -   сделки совершаются на только на взаимовыгодной основе</a:t>
            </a:r>
          </a:p>
          <a:p>
            <a:pPr>
              <a:buFontTx/>
              <a:buNone/>
            </a:pPr>
            <a:endParaRPr lang="ru-RU" sz="2000" i="1"/>
          </a:p>
        </p:txBody>
      </p:sp>
      <p:pic>
        <p:nvPicPr>
          <p:cNvPr id="7270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2420938"/>
            <a:ext cx="6954837" cy="3914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6192837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800"/>
              <a:t>   </a:t>
            </a:r>
            <a:r>
              <a:rPr lang="ru-RU" sz="2800" b="1"/>
              <a:t>Резервная  цена </a:t>
            </a:r>
            <a:r>
              <a:rPr lang="ru-RU" sz="2800"/>
              <a:t>для покупателя - это максимальная готовность индивида платить за данное благо</a:t>
            </a:r>
            <a:r>
              <a:rPr lang="ru-RU" sz="2800" b="1"/>
              <a:t>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/>
              <a:t>	Излишек потребителя </a:t>
            </a:r>
            <a:r>
              <a:rPr lang="ru-RU" sz="2800"/>
              <a:t>— это разница между резервной ценой покупателей и ценой, которую покупатели действительно заплатили за товар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/>
              <a:t>    Резервная  цена </a:t>
            </a:r>
            <a:r>
              <a:rPr lang="ru-RU" sz="2800"/>
              <a:t>для продавца – это  минимальная цена, по которой продавец готов реализовать  данное благо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/>
              <a:t>   Излишек производителя </a:t>
            </a:r>
            <a:r>
              <a:rPr lang="ru-RU" sz="2800"/>
              <a:t>— это разница между резервной ценой продавца и ценой, которую продавцы действительно получили за товар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i="1"/>
              <a:t>   Общественная выгода -  </a:t>
            </a:r>
            <a:r>
              <a:rPr lang="ru-RU" sz="2800"/>
              <a:t>сумма излишка потребителя и излишка производителя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88913"/>
            <a:ext cx="8229600" cy="5937250"/>
          </a:xfrm>
        </p:spPr>
        <p:txBody>
          <a:bodyPr/>
          <a:lstStyle/>
          <a:p>
            <a:pPr>
              <a:buFontTx/>
              <a:buNone/>
            </a:pPr>
            <a:endParaRPr lang="ru-RU"/>
          </a:p>
          <a:p>
            <a:pPr>
              <a:buFontTx/>
              <a:buNone/>
            </a:pPr>
            <a:endParaRPr lang="ru-RU"/>
          </a:p>
        </p:txBody>
      </p:sp>
      <p:pic>
        <p:nvPicPr>
          <p:cNvPr id="737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692150"/>
            <a:ext cx="5935663" cy="5495925"/>
          </a:xfrm>
          <a:prstGeom prst="rect">
            <a:avLst/>
          </a:prstGeom>
          <a:noFill/>
        </p:spPr>
      </p:pic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5867400" y="549275"/>
            <a:ext cx="3097213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Излишек потребителя</a:t>
            </a:r>
          </a:p>
          <a:p>
            <a:pPr algn="ctr"/>
            <a:r>
              <a:rPr lang="ru-RU"/>
              <a:t>5+4+3+2+1+0=15</a:t>
            </a:r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5867400" y="1916113"/>
            <a:ext cx="3097213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Излишек производителя</a:t>
            </a:r>
          </a:p>
          <a:p>
            <a:pPr algn="ctr"/>
            <a:r>
              <a:rPr lang="ru-RU"/>
              <a:t>5+4+3+2+1+0=15</a:t>
            </a:r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5867400" y="3141663"/>
            <a:ext cx="3097213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Общественная выгода</a:t>
            </a:r>
          </a:p>
          <a:p>
            <a:pPr algn="ctr"/>
            <a:r>
              <a:rPr lang="ru-RU"/>
              <a:t>15+15=30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Государственное регулирование рынка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фиксирование цен либо выше, либо ниже рыночного равновесия;</a:t>
            </a:r>
          </a:p>
          <a:p>
            <a:r>
              <a:rPr lang="ru-RU"/>
              <a:t>налогообложение производства или продаж товаров;</a:t>
            </a:r>
          </a:p>
          <a:p>
            <a:r>
              <a:rPr lang="ru-RU"/>
              <a:t>субсидирование производства или продажи различных товаров;</a:t>
            </a:r>
          </a:p>
          <a:p>
            <a:r>
              <a:rPr lang="ru-RU"/>
              <a:t>непосредственное управление производством.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>
              <a:buFontTx/>
              <a:buNone/>
            </a:pPr>
            <a:endParaRPr lang="ru-RU"/>
          </a:p>
          <a:p>
            <a:pPr>
              <a:buFontTx/>
              <a:buNone/>
            </a:pPr>
            <a:endParaRPr lang="ru-RU"/>
          </a:p>
        </p:txBody>
      </p:sp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620713"/>
            <a:ext cx="4608512" cy="5473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Контроль над ценами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   При равновесной цене исключены излишки и дефициты. Но равновесная цена может оказаться общественно нежелательной. Поэтому государство может устанавливать цену выше или ниже равновесной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785794"/>
            <a:ext cx="678661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Равновесие спроса и предложения. Равновесная цена. Равновесный объем продаж. Рыночное равновесие и государство.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>
            <a:normAutofit fontScale="90000"/>
          </a:bodyPr>
          <a:lstStyle/>
          <a:p>
            <a:r>
              <a:rPr lang="ru-RU" sz="3200" b="1"/>
              <a:t>Фиксирование минимальной цены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  	Государство законодательно устанавливает минимальные цены для того, чтобы предотвратить их падение ниже определенного уровня.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     </a:t>
            </a:r>
            <a:r>
              <a:rPr lang="ru-RU" sz="2400" b="1" u="sng"/>
              <a:t>Мотивы</a:t>
            </a:r>
            <a:r>
              <a:rPr lang="ru-RU" sz="2400"/>
              <a:t>:</a:t>
            </a:r>
          </a:p>
          <a:p>
            <a:pPr>
              <a:lnSpc>
                <a:spcPct val="90000"/>
              </a:lnSpc>
            </a:pPr>
            <a:r>
              <a:rPr lang="ru-RU" sz="2400"/>
              <a:t>для защиты доходов производителей (если отрасль чувствительна к резким изменениям предложения минимальные цены предотвратят падение доходов производителей)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•  для создания запасов, особенно в периоды перепроизводства, на случай возникновения непредвиденных перебоев в будущем;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•  для предотвращения падения заработной платы ниже определенного уровня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800"/>
              <a:t>	</a:t>
            </a:r>
            <a:r>
              <a:rPr lang="ru-RU" sz="2800" b="1" u="sng"/>
              <a:t>Способы</a:t>
            </a:r>
            <a:r>
              <a:rPr lang="ru-RU" sz="2800"/>
              <a:t>:</a:t>
            </a:r>
          </a:p>
          <a:p>
            <a:pPr>
              <a:lnSpc>
                <a:spcPct val="80000"/>
              </a:lnSpc>
            </a:pPr>
            <a:r>
              <a:rPr lang="ru-RU" sz="2800"/>
              <a:t>Государство может закупать излишки продукции, хранить их, уничтожать либо продавать за рубеж;</a:t>
            </a:r>
          </a:p>
          <a:p>
            <a:pPr>
              <a:lnSpc>
                <a:spcPct val="80000"/>
              </a:lnSpc>
            </a:pPr>
            <a:r>
              <a:rPr lang="ru-RU" sz="2800"/>
              <a:t>Государство устанавливает ограничения на производство (квоты), тем самым искусственно снижает  предложение;</a:t>
            </a:r>
          </a:p>
          <a:p>
            <a:pPr>
              <a:lnSpc>
                <a:spcPct val="80000"/>
              </a:lnSpc>
            </a:pPr>
            <a:r>
              <a:rPr lang="ru-RU" sz="2800"/>
              <a:t>Государство оказывает влияние на спрос (спрос на товар может быть увеличен посредством рекламы, поисками альтернативного использования товаров или ограничения субститутов (налогами или квотами на субституты, в том числе на импорт)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b="1" u="sng"/>
              <a:t>Проблемы</a:t>
            </a:r>
            <a:r>
              <a:rPr lang="ru-RU" sz="2800" b="1"/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800" b="1"/>
          </a:p>
          <a:p>
            <a:pPr>
              <a:lnSpc>
                <a:spcPct val="90000"/>
              </a:lnSpc>
            </a:pPr>
            <a:r>
              <a:rPr lang="ru-RU" sz="2800"/>
              <a:t> фирмы, располагая избыточными мощностями, могут пытаться обойти ценовой контроль и снижать свои цены нелегально. </a:t>
            </a:r>
          </a:p>
          <a:p>
            <a:pPr>
              <a:lnSpc>
                <a:spcPct val="90000"/>
              </a:lnSpc>
            </a:pPr>
            <a:endParaRPr lang="ru-RU" sz="2800" i="1"/>
          </a:p>
          <a:p>
            <a:pPr>
              <a:lnSpc>
                <a:spcPct val="90000"/>
              </a:lnSpc>
            </a:pPr>
            <a:r>
              <a:rPr lang="ru-RU" sz="2800"/>
              <a:t>высокие цены могут стимулировать неэффективное производство. Фирмы теряют заинтересованность совершенствовать производство и снижать издержки. Кроме того, фирмы могут утратить стимул эффективно производить альтернативные товары и товары по более низким ценам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360363"/>
          </a:xfrm>
        </p:spPr>
        <p:txBody>
          <a:bodyPr>
            <a:normAutofit fontScale="90000"/>
          </a:bodyPr>
          <a:lstStyle/>
          <a:p>
            <a:r>
              <a:rPr lang="ru-RU" sz="2800" b="1"/>
              <a:t>Фиксирование максимальной цены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590391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	Государство устанавливает максимальные цены для того, чтобы предотвратить их рост выше определенного уровня.  Это делается из соображений социальной справедливости.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/>
              <a:t>	Последствия</a:t>
            </a:r>
            <a:r>
              <a:rPr lang="ru-RU" sz="2400"/>
              <a:t>:  дефицит(превышение спроса над предложением), черный рынок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	Если государство не вмешивается, дефицит приводит к следующим явлениям: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• 	обслуживание по принципу «первый пришел — первый получил» ведет к возникновению очередей;</a:t>
            </a:r>
          </a:p>
          <a:p>
            <a:pPr>
              <a:lnSpc>
                <a:spcPct val="80000"/>
              </a:lnSpc>
            </a:pPr>
            <a:r>
              <a:rPr lang="ru-RU" sz="2400"/>
              <a:t>фирмы решают, что покупателю позволительно приобрести: создание преимуществ для постоянных клиентов.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    Для того, чтобы избежать нежелательных последствий дефицита, государство может применять </a:t>
            </a:r>
            <a:r>
              <a:rPr lang="ru-RU" sz="2400" b="1"/>
              <a:t>рационирование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/>
              <a:t>	Рационирование </a:t>
            </a:r>
            <a:r>
              <a:rPr lang="ru-RU" sz="2400"/>
              <a:t>— это ограничение государством объема покупок на определенные товары.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>
            <a:normAutofit fontScale="90000"/>
          </a:bodyPr>
          <a:lstStyle/>
          <a:p>
            <a:r>
              <a:rPr lang="ru-RU" sz="2800"/>
              <a:t>Государственное регулирование рынка. Налоги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908050"/>
            <a:ext cx="8229600" cy="5616575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lnSpc>
                <a:spcPct val="105000"/>
              </a:lnSpc>
              <a:buFontTx/>
              <a:buNone/>
            </a:pPr>
            <a:r>
              <a:rPr lang="ru-RU" sz="2800"/>
              <a:t>Налоги бывают:</a:t>
            </a:r>
          </a:p>
          <a:p>
            <a:pPr marL="609600" indent="-609600">
              <a:lnSpc>
                <a:spcPct val="105000"/>
              </a:lnSpc>
              <a:buFontTx/>
              <a:buNone/>
            </a:pPr>
            <a:endParaRPr lang="ru-RU" sz="2800"/>
          </a:p>
          <a:p>
            <a:pPr marL="609600" indent="-609600">
              <a:lnSpc>
                <a:spcPct val="105000"/>
              </a:lnSpc>
              <a:buFontTx/>
              <a:buAutoNum type="arabicPeriod"/>
            </a:pPr>
            <a:r>
              <a:rPr lang="ru-RU" sz="2800"/>
              <a:t>Прямые (облагается доход экономического субъекта)</a:t>
            </a:r>
          </a:p>
          <a:p>
            <a:pPr marL="609600" indent="-609600">
              <a:lnSpc>
                <a:spcPct val="105000"/>
              </a:lnSpc>
              <a:buFontTx/>
              <a:buAutoNum type="arabicPeriod"/>
            </a:pPr>
            <a:r>
              <a:rPr lang="ru-RU" sz="2800"/>
              <a:t>Косвенные (облагается товарная продукция):</a:t>
            </a:r>
          </a:p>
          <a:p>
            <a:pPr marL="609600" indent="-609600">
              <a:lnSpc>
                <a:spcPct val="105000"/>
              </a:lnSpc>
            </a:pPr>
            <a:r>
              <a:rPr lang="ru-RU" sz="2800" b="1"/>
              <a:t>специфические налоги</a:t>
            </a:r>
            <a:r>
              <a:rPr lang="ru-RU" sz="2800" i="1"/>
              <a:t> (налог на единицу продаваемого товара)</a:t>
            </a:r>
          </a:p>
          <a:p>
            <a:pPr marL="609600" indent="-609600">
              <a:lnSpc>
                <a:spcPct val="105000"/>
              </a:lnSpc>
            </a:pPr>
            <a:r>
              <a:rPr lang="ru-RU" sz="2800" b="1"/>
              <a:t>адвалорные налоги</a:t>
            </a:r>
            <a:r>
              <a:rPr lang="ru-RU" sz="2800" i="1"/>
              <a:t> (налог на цену, </a:t>
            </a:r>
            <a:r>
              <a:rPr lang="ru-RU" sz="2800"/>
              <a:t>или добавленную стоимость, на каждой стадии производства )</a:t>
            </a:r>
          </a:p>
          <a:p>
            <a:pPr marL="609600" indent="-609600"/>
            <a:endParaRPr lang="ru-RU" sz="2800"/>
          </a:p>
          <a:p>
            <a:pPr marL="609600" indent="-609600"/>
            <a:endParaRPr lang="ru-RU" sz="2800"/>
          </a:p>
          <a:p>
            <a:pPr marL="609600" indent="-609600"/>
            <a:endParaRPr lang="ru-RU"/>
          </a:p>
          <a:p>
            <a:pPr marL="609600" indent="-609600">
              <a:buFontTx/>
              <a:buNone/>
            </a:pPr>
            <a:r>
              <a:rPr lang="ru-RU"/>
              <a:t>	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>
            <a:normAutofit fontScale="90000"/>
          </a:bodyPr>
          <a:lstStyle/>
          <a:p>
            <a:r>
              <a:rPr lang="ru-RU" sz="2800"/>
              <a:t>Ведение налога ведет  к сдвигу линии спроса или предложения</a:t>
            </a:r>
          </a:p>
        </p:txBody>
      </p:sp>
      <p:pic>
        <p:nvPicPr>
          <p:cNvPr id="522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1125538"/>
            <a:ext cx="6999287" cy="5114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395288" y="260350"/>
            <a:ext cx="835501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Эффект налога заключается в </a:t>
            </a:r>
            <a:r>
              <a:rPr lang="ru-RU" i="1"/>
              <a:t>повышении</a:t>
            </a:r>
            <a:r>
              <a:rPr lang="ru-RU"/>
              <a:t> равновесной цены и </a:t>
            </a:r>
            <a:r>
              <a:rPr lang="ru-RU" i="1"/>
              <a:t>снижении</a:t>
            </a:r>
            <a:r>
              <a:rPr lang="ru-RU"/>
              <a:t> </a:t>
            </a:r>
          </a:p>
          <a:p>
            <a:r>
              <a:rPr lang="ru-RU"/>
              <a:t>равновесного объема продаж, при этом равновесная  цена не поднимается </a:t>
            </a:r>
          </a:p>
          <a:p>
            <a:r>
              <a:rPr lang="ru-RU"/>
              <a:t>на полную  величину налога, а бремя налогов распределяется между  </a:t>
            </a:r>
          </a:p>
          <a:p>
            <a:r>
              <a:rPr lang="ru-RU"/>
              <a:t>потребителями и производителями</a:t>
            </a:r>
          </a:p>
        </p:txBody>
      </p:sp>
      <p:pic>
        <p:nvPicPr>
          <p:cNvPr id="532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1484313"/>
            <a:ext cx="7551737" cy="5184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765175"/>
            <a:ext cx="7608887" cy="5219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>
            <a:normAutofit fontScale="90000"/>
          </a:bodyPr>
          <a:lstStyle/>
          <a:p>
            <a:r>
              <a:rPr lang="ru-RU" sz="2800"/>
              <a:t>Дотации</a:t>
            </a:r>
          </a:p>
        </p:txBody>
      </p:sp>
      <p:pic>
        <p:nvPicPr>
          <p:cNvPr id="5530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908050"/>
            <a:ext cx="7694613" cy="4895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1143000"/>
          </a:xfrm>
        </p:spPr>
        <p:txBody>
          <a:bodyPr/>
          <a:lstStyle/>
          <a:p>
            <a:r>
              <a:rPr lang="ru-RU" sz="3600"/>
              <a:t>Взаимодействие спроса и предложения</a:t>
            </a:r>
          </a:p>
        </p:txBody>
      </p:sp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3188" y="1125538"/>
            <a:ext cx="7770812" cy="4019550"/>
          </a:xfrm>
          <a:prstGeom prst="rect">
            <a:avLst/>
          </a:prstGeom>
          <a:noFill/>
        </p:spPr>
      </p:pic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2852738"/>
            <a:ext cx="4572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/>
              <a:t>Равновесная цена </a:t>
            </a:r>
            <a:r>
              <a:rPr lang="ru-RU"/>
              <a:t>- </a:t>
            </a:r>
            <a:r>
              <a:rPr lang="ru-RU" i="1"/>
              <a:t>цена,</a:t>
            </a:r>
          </a:p>
          <a:p>
            <a:r>
              <a:rPr lang="ru-RU" i="1"/>
              <a:t>при которой спрос и предложение находятся в равновесии в результате действия рыночных конкурентных сил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4572000" y="5229225"/>
            <a:ext cx="45720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/>
              <a:t>Равновесный объем - </a:t>
            </a:r>
            <a:r>
              <a:rPr lang="ru-RU"/>
              <a:t> величина</a:t>
            </a:r>
          </a:p>
          <a:p>
            <a:r>
              <a:rPr lang="ru-RU"/>
              <a:t>товарной массы, </a:t>
            </a:r>
            <a:r>
              <a:rPr lang="ru-RU" i="1"/>
              <a:t>при котором спрос и предложение находятся в равновесии в</a:t>
            </a:r>
          </a:p>
          <a:p>
            <a:r>
              <a:rPr lang="ru-RU" i="1"/>
              <a:t>результате действия рыночных конкурентных сил</a:t>
            </a: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7656" name="Object 8"/>
          <p:cNvGraphicFramePr>
            <a:graphicFrameLocks noChangeAspect="1"/>
          </p:cNvGraphicFramePr>
          <p:nvPr/>
        </p:nvGraphicFramePr>
        <p:xfrm>
          <a:off x="611188" y="4581525"/>
          <a:ext cx="2665412" cy="1016000"/>
        </p:xfrm>
        <a:graphic>
          <a:graphicData uri="http://schemas.openxmlformats.org/presentationml/2006/ole">
            <p:oleObj spid="_x0000_s1026" name="Формула" r:id="rId4" imgW="5969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Равновесие в трех периодах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Мгновенный (</a:t>
            </a:r>
            <a:r>
              <a:rPr lang="ru-RU" sz="2800" i="1"/>
              <a:t>все факторы производства рассматриваются как постоянные)</a:t>
            </a:r>
            <a:endParaRPr lang="ru-RU" sz="2800"/>
          </a:p>
          <a:p>
            <a:pPr>
              <a:lnSpc>
                <a:spcPct val="90000"/>
              </a:lnSpc>
            </a:pPr>
            <a:r>
              <a:rPr lang="ru-RU" sz="2800"/>
              <a:t>Короткий  (</a:t>
            </a:r>
            <a:r>
              <a:rPr lang="ru-RU" sz="2800" i="1"/>
              <a:t>неизменными считаются производственные мощности предприятия, однако объем продукции может колебаться за счет перемены использованной рабочей силы, сырья и энергии, не выходя за пределы технической производственной мощности)</a:t>
            </a:r>
            <a:endParaRPr lang="ru-RU" sz="2800"/>
          </a:p>
          <a:p>
            <a:pPr>
              <a:lnSpc>
                <a:spcPct val="90000"/>
              </a:lnSpc>
            </a:pPr>
            <a:r>
              <a:rPr lang="ru-RU" sz="2800"/>
              <a:t>Длительный (</a:t>
            </a:r>
            <a:r>
              <a:rPr lang="ru-RU" sz="2800" i="1"/>
              <a:t>производитель способен изменять объемы всех факторов производства)</a:t>
            </a:r>
            <a:endParaRPr lang="ru-RU" sz="2800"/>
          </a:p>
          <a:p>
            <a:pPr>
              <a:lnSpc>
                <a:spcPct val="90000"/>
              </a:lnSpc>
            </a:pPr>
            <a:endParaRPr lang="ru-RU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>
            <a:normAutofit fontScale="90000"/>
          </a:bodyPr>
          <a:lstStyle/>
          <a:p>
            <a:r>
              <a:rPr lang="ru-RU" sz="2400" b="1"/>
              <a:t>В мгновенном периоде </a:t>
            </a:r>
            <a:r>
              <a:rPr lang="ru-RU" sz="2400" i="1"/>
              <a:t>все факторы производства рассматриваются как постоянные</a:t>
            </a:r>
            <a:br>
              <a:rPr lang="ru-RU" sz="2400" i="1"/>
            </a:br>
            <a:endParaRPr lang="ru-RU" sz="2400" i="1"/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900" y="1773238"/>
            <a:ext cx="8928100" cy="4768850"/>
          </a:xfrm>
          <a:prstGeom prst="rect">
            <a:avLst/>
          </a:prstGeom>
          <a:noFill/>
        </p:spPr>
      </p:pic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2517775" y="981075"/>
            <a:ext cx="6183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i="1">
                <a:solidFill>
                  <a:schemeClr val="tx2"/>
                </a:solidFill>
              </a:rPr>
              <a:t>Определяющие факторы: условия хранения продукции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836613"/>
          </a:xfrm>
        </p:spPr>
        <p:txBody>
          <a:bodyPr/>
          <a:lstStyle/>
          <a:p>
            <a:r>
              <a:rPr lang="ru-RU" sz="4000"/>
              <a:t>Равновесие в коротком периоде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472113"/>
          </a:xfrm>
        </p:spPr>
        <p:txBody>
          <a:bodyPr/>
          <a:lstStyle/>
          <a:p>
            <a:pPr lvl="1"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  <a:buFontTx/>
              <a:buNone/>
            </a:pPr>
            <a:endParaRPr lang="ru-RU" sz="2400"/>
          </a:p>
          <a:p>
            <a:pPr>
              <a:lnSpc>
                <a:spcPct val="90000"/>
              </a:lnSpc>
            </a:pPr>
            <a:endParaRPr lang="ru-RU"/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765175"/>
            <a:ext cx="4429125" cy="4848225"/>
          </a:xfrm>
          <a:prstGeom prst="rect">
            <a:avLst/>
          </a:prstGeom>
          <a:noFill/>
        </p:spPr>
      </p:pic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250825" y="5949950"/>
            <a:ext cx="6061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i="1">
                <a:solidFill>
                  <a:schemeClr val="tx2"/>
                </a:solidFill>
              </a:rPr>
              <a:t>Определяющие факторы: технология  производства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513" y="1557338"/>
            <a:ext cx="8980487" cy="5153025"/>
          </a:xfrm>
          <a:prstGeom prst="rect">
            <a:avLst/>
          </a:prstGeom>
          <a:noFill/>
        </p:spPr>
      </p:pic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323850" y="333375"/>
            <a:ext cx="846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i="1">
                <a:solidFill>
                  <a:schemeClr val="tx2"/>
                </a:solidFill>
              </a:rPr>
              <a:t>Определяющие факторы: масштаб производства, издержки производства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>
            <a:normAutofit fontScale="90000"/>
          </a:bodyPr>
          <a:lstStyle/>
          <a:p>
            <a:r>
              <a:rPr lang="ru-RU" sz="4000"/>
              <a:t>Устойчивость равновесия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	Теория микроэкономики различает два основных подхода (механизма) к анализу  установления равновесной цены: </a:t>
            </a:r>
          </a:p>
          <a:p>
            <a:r>
              <a:rPr lang="ru-RU" i="1"/>
              <a:t>равновесие по Л. Вальрасу </a:t>
            </a:r>
          </a:p>
          <a:p>
            <a:r>
              <a:rPr lang="ru-RU" i="1"/>
              <a:t>равновесие по А. Маршаллу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Устойчивое равновесие по Вальрасу</a:t>
            </a:r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1484313"/>
            <a:ext cx="6792913" cy="4591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459</Words>
  <Application>Microsoft Office PowerPoint</Application>
  <PresentationFormat>Экран (4:3)</PresentationFormat>
  <Paragraphs>106</Paragraphs>
  <Slides>28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0" baseType="lpstr">
      <vt:lpstr>Тема Office</vt:lpstr>
      <vt:lpstr>Microsoft Equation 3.0</vt:lpstr>
      <vt:lpstr>Слайд 1</vt:lpstr>
      <vt:lpstr>Слайд 2</vt:lpstr>
      <vt:lpstr>Взаимодействие спроса и предложения</vt:lpstr>
      <vt:lpstr>Равновесие в трех периодах</vt:lpstr>
      <vt:lpstr>В мгновенном периоде все факторы производства рассматриваются как постоянные </vt:lpstr>
      <vt:lpstr>Равновесие в коротком периоде</vt:lpstr>
      <vt:lpstr>Слайд 7</vt:lpstr>
      <vt:lpstr>Устойчивость равновесия</vt:lpstr>
      <vt:lpstr>Устойчивое равновесие по Вальрасу</vt:lpstr>
      <vt:lpstr>Слайд 10</vt:lpstr>
      <vt:lpstr>Устойчивое равновесие по Маршаллу</vt:lpstr>
      <vt:lpstr>Слайд 12</vt:lpstr>
      <vt:lpstr>Слайд 13</vt:lpstr>
      <vt:lpstr>Выигрыш (излишек) потребителя и производителя</vt:lpstr>
      <vt:lpstr>Слайд 15</vt:lpstr>
      <vt:lpstr>Слайд 16</vt:lpstr>
      <vt:lpstr>Государственное регулирование рынка</vt:lpstr>
      <vt:lpstr>Слайд 18</vt:lpstr>
      <vt:lpstr>Контроль над ценами</vt:lpstr>
      <vt:lpstr>Фиксирование минимальной цены</vt:lpstr>
      <vt:lpstr>Слайд 21</vt:lpstr>
      <vt:lpstr>Слайд 22</vt:lpstr>
      <vt:lpstr>Фиксирование максимальной цены</vt:lpstr>
      <vt:lpstr>Государственное регулирование рынка. Налоги</vt:lpstr>
      <vt:lpstr>Ведение налога ведет  к сдвигу линии спроса или предложения</vt:lpstr>
      <vt:lpstr>Слайд 26</vt:lpstr>
      <vt:lpstr>Слайд 27</vt:lpstr>
      <vt:lpstr>Дотации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Света</dc:creator>
  <cp:lastModifiedBy>Света</cp:lastModifiedBy>
  <cp:revision>2</cp:revision>
  <dcterms:created xsi:type="dcterms:W3CDTF">2020-09-11T09:58:42Z</dcterms:created>
  <dcterms:modified xsi:type="dcterms:W3CDTF">2020-09-11T10:22:46Z</dcterms:modified>
</cp:coreProperties>
</file>