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 id="2147483983" r:id="rId2"/>
  </p:sldMasterIdLst>
  <p:sldIdLst>
    <p:sldId id="257" r:id="rId3"/>
    <p:sldId id="258" r:id="rId4"/>
    <p:sldId id="292" r:id="rId5"/>
    <p:sldId id="261" r:id="rId6"/>
    <p:sldId id="291" r:id="rId7"/>
    <p:sldId id="259" r:id="rId8"/>
    <p:sldId id="260" r:id="rId9"/>
    <p:sldId id="276" r:id="rId10"/>
    <p:sldId id="278" r:id="rId11"/>
    <p:sldId id="279" r:id="rId12"/>
    <p:sldId id="280" r:id="rId13"/>
    <p:sldId id="262" r:id="rId14"/>
    <p:sldId id="263" r:id="rId15"/>
    <p:sldId id="264" r:id="rId16"/>
    <p:sldId id="281" r:id="rId17"/>
    <p:sldId id="282" r:id="rId18"/>
    <p:sldId id="265" r:id="rId19"/>
    <p:sldId id="283" r:id="rId20"/>
    <p:sldId id="284" r:id="rId21"/>
    <p:sldId id="266" r:id="rId22"/>
    <p:sldId id="267" r:id="rId23"/>
    <p:sldId id="286" r:id="rId24"/>
    <p:sldId id="268" r:id="rId25"/>
    <p:sldId id="269" r:id="rId26"/>
    <p:sldId id="285" r:id="rId27"/>
    <p:sldId id="270" r:id="rId28"/>
    <p:sldId id="287" r:id="rId29"/>
    <p:sldId id="271" r:id="rId30"/>
    <p:sldId id="273" r:id="rId31"/>
    <p:sldId id="274" r:id="rId32"/>
    <p:sldId id="288" r:id="rId33"/>
    <p:sldId id="275" r:id="rId34"/>
    <p:sldId id="289" r:id="rId35"/>
    <p:sldId id="290" r:id="rId36"/>
    <p:sldId id="277"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196228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181120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205900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2E55B70-AA3D-43C2-8436-B35BCD84FB09}" type="datetimeFigureOut">
              <a:rPr lang="ru-RU" smtClean="0"/>
              <a:pPr/>
              <a:t>16.03.2021</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213DD6C-B2EF-4D63-A366-8CB1BB0DCBC6}" type="slidenum">
              <a:rPr lang="ru-RU" smtClean="0"/>
              <a:pPr/>
              <a:t>‹#›</a:t>
            </a:fld>
            <a:endParaRPr lang="ru-RU"/>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121425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414653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2E55B70-AA3D-43C2-8436-B35BCD84FB09}" type="datetimeFigureOut">
              <a:rPr lang="ru-RU" smtClean="0"/>
              <a:pPr/>
              <a:t>16.03.2021</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213DD6C-B2EF-4D63-A366-8CB1BB0DCBC6}" type="slidenum">
              <a:rPr lang="ru-RU" smtClean="0"/>
              <a:pPr/>
              <a:t>‹#›</a:t>
            </a:fld>
            <a:endParaRPr lang="ru-RU"/>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xmlns="" val="261094394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3470952025"/>
      </p:ext>
    </p:extLst>
  </p:cSld>
  <p:clrMapOvr>
    <a:masterClrMapping/>
  </p:clrMapOvr>
  <p:extLst>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2558923312"/>
      </p:ext>
    </p:extLst>
  </p:cSld>
  <p:clrMapOvr>
    <a:masterClrMapping/>
  </p:clrMapOvr>
  <p:extLst>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3120547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803182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2E55B70-AA3D-43C2-8436-B35BCD84FB09}" type="datetimeFigureOut">
              <a:rPr lang="ru-RU" smtClean="0"/>
              <a:pPr/>
              <a:t>16.03.2021</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13DD6C-B2EF-4D63-A366-8CB1BB0DCBC6}" type="slidenum">
              <a:rPr lang="ru-RU" smtClean="0"/>
              <a:pPr/>
              <a:t>‹#›</a:t>
            </a:fld>
            <a:endParaRPr lang="ru-RU"/>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429175480"/>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4235898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2E55B70-AA3D-43C2-8436-B35BCD84FB09}" type="datetimeFigureOut">
              <a:rPr lang="ru-RU" smtClean="0"/>
              <a:pPr/>
              <a:t>16.03.2021</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13DD6C-B2EF-4D63-A366-8CB1BB0DCBC6}" type="slidenum">
              <a:rPr lang="ru-RU" smtClean="0"/>
              <a:pPr/>
              <a:t>‹#›</a:t>
            </a:fld>
            <a:endParaRPr lang="ru-RU"/>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844264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3633472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53004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62339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1122198451"/>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213DD6C-B2EF-4D63-A366-8CB1BB0DCBC6}"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2717735257"/>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213DD6C-B2EF-4D63-A366-8CB1BB0DCBC6}" type="slidenum">
              <a:rPr lang="ru-RU" smtClean="0"/>
              <a:pPr/>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xmlns="" val="418041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205826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918709527"/>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E55B70-AA3D-43C2-8436-B35BCD84FB09}" type="datetimeFigureOut">
              <a:rPr lang="ru-RU" smtClean="0"/>
              <a:pPr/>
              <a:t>16.03.2021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199168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2E55B70-AA3D-43C2-8436-B35BCD84FB09}" type="datetimeFigureOut">
              <a:rPr lang="ru-RU" smtClean="0"/>
              <a:pPr/>
              <a:t>16.03.2021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213DD6C-B2EF-4D63-A366-8CB1BB0DCBC6}" type="slidenum">
              <a:rPr lang="ru-RU" smtClean="0"/>
              <a:pPr/>
              <a:t>‹#›</a:t>
            </a:fld>
            <a:endParaRPr lang="ru-RU"/>
          </a:p>
        </p:txBody>
      </p:sp>
    </p:spTree>
    <p:extLst>
      <p:ext uri="{BB962C8B-B14F-4D97-AF65-F5344CB8AC3E}">
        <p14:creationId xmlns:p14="http://schemas.microsoft.com/office/powerpoint/2010/main" xmlns="" val="279894751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2E55B70-AA3D-43C2-8436-B35BCD84FB09}" type="datetimeFigureOut">
              <a:rPr lang="ru-RU" smtClean="0"/>
              <a:pPr/>
              <a:t>16.03.2021</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213DD6C-B2EF-4D63-A366-8CB1BB0DCBC6}" type="slidenum">
              <a:rPr lang="ru-RU" smtClean="0"/>
              <a:pPr/>
              <a:t>‹#›</a:t>
            </a:fld>
            <a:endParaRPr lang="ru-RU"/>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00622954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91184" y="111728"/>
            <a:ext cx="10878312" cy="6863417"/>
          </a:xfrm>
          <a:prstGeom prst="rect">
            <a:avLst/>
          </a:prstGeom>
        </p:spPr>
        <p:txBody>
          <a:bodyPr wrap="square">
            <a:spAutoFit/>
          </a:bodyPr>
          <a:lstStyle/>
          <a:p>
            <a:r>
              <a:rPr lang="ru-RU" sz="3200" dirty="0" smtClean="0"/>
              <a:t>Основные документы, необходимые при перевозке грузов автотранспортом:</a:t>
            </a:r>
            <a:endParaRPr lang="ru-RU" sz="3200" dirty="0">
              <a:solidFill>
                <a:srgbClr val="444444"/>
              </a:solidFill>
              <a:latin typeface="Arial" panose="020B0604020202020204" pitchFamily="34" charset="0"/>
            </a:endParaRPr>
          </a:p>
          <a:p>
            <a:endParaRPr lang="ru-RU" sz="2000" dirty="0" smtClean="0"/>
          </a:p>
          <a:p>
            <a:pPr>
              <a:buFont typeface="Arial" panose="020B0604020202020204" pitchFamily="34" charset="0"/>
              <a:buChar char="•"/>
            </a:pPr>
            <a:r>
              <a:rPr lang="ru-RU" sz="2400" b="1" i="1" dirty="0" smtClean="0">
                <a:solidFill>
                  <a:srgbClr val="000000"/>
                </a:solidFill>
                <a:effectLst/>
                <a:latin typeface="arial" panose="020B0604020202020204" pitchFamily="34" charset="0"/>
              </a:rPr>
              <a:t>Договор на грузоперевозку- </a:t>
            </a:r>
            <a:r>
              <a:rPr lang="ru-RU" sz="2400" b="0" i="0" dirty="0" smtClean="0">
                <a:solidFill>
                  <a:srgbClr val="000000"/>
                </a:solidFill>
                <a:effectLst/>
                <a:latin typeface="arial" panose="020B0604020202020204" pitchFamily="34" charset="0"/>
              </a:rPr>
              <a:t>это документ, суть которого сводится к тому, что перевозчик обязуется доставить вверенный ему отправителем груз и выдать его уполномоченному на получение груза лицу (получателю), а отправитель обязуется уплатить за перевозку груза установленную плату.</a:t>
            </a:r>
          </a:p>
          <a:p>
            <a:endParaRPr lang="ru-RU" sz="2400" b="0" i="0" dirty="0" smtClean="0">
              <a:solidFill>
                <a:srgbClr val="000000"/>
              </a:solidFill>
              <a:effectLst/>
              <a:latin typeface="arial" panose="020B0604020202020204" pitchFamily="34" charset="0"/>
            </a:endParaRPr>
          </a:p>
          <a:p>
            <a:pPr>
              <a:buFont typeface="Arial" panose="020B0604020202020204" pitchFamily="34" charset="0"/>
              <a:buChar char="•"/>
            </a:pPr>
            <a:r>
              <a:rPr lang="ru-RU" sz="2400" b="1" i="1" dirty="0" smtClean="0">
                <a:solidFill>
                  <a:srgbClr val="000000"/>
                </a:solidFill>
                <a:effectLst/>
                <a:latin typeface="arial" panose="020B0604020202020204" pitchFamily="34" charset="0"/>
              </a:rPr>
              <a:t>Товарно-транспортная накладная- </a:t>
            </a:r>
            <a:r>
              <a:rPr lang="ru-RU" sz="2400" b="0" i="0" dirty="0" smtClean="0">
                <a:solidFill>
                  <a:srgbClr val="000000"/>
                </a:solidFill>
                <a:effectLst/>
                <a:latin typeface="arial" panose="020B0604020202020204" pitchFamily="34" charset="0"/>
              </a:rPr>
              <a:t>основной документ, который выписывает отправитель груза, в ней прописана информация необходимая для перевозки: вид и характеристики груза, место и дата заполнения накладной, имена и адреса отправителя, перевозчика и получателя, место и дата приема груза к перевозке, место и дата его сдачи, способ упаковки, количество грузовых мест, масса груза и т.д. </a:t>
            </a:r>
          </a:p>
          <a:p>
            <a:pPr lvl="0"/>
            <a:r>
              <a:rPr lang="ru-RU" sz="2400" dirty="0" smtClean="0">
                <a:solidFill>
                  <a:srgbClr val="000000"/>
                </a:solidFill>
                <a:latin typeface="arial" panose="020B0604020202020204" pitchFamily="34" charset="0"/>
              </a:rPr>
              <a:t>Выписывается транспортная накладная на товар в четырех экземплярах, на них ставится оригинальная печать. Первый экземпляр накладной</a:t>
            </a:r>
            <a:endParaRPr lang="ru-RU" sz="2400" dirty="0">
              <a:solidFill>
                <a:srgbClr val="000000"/>
              </a:solidFill>
              <a:latin typeface="arial" panose="020B0604020202020204" pitchFamily="34" charset="0"/>
            </a:endParaRPr>
          </a:p>
          <a:p>
            <a:pPr>
              <a:buFont typeface="Arial" panose="020B0604020202020204" pitchFamily="34" charset="0"/>
              <a:buChar char="•"/>
            </a:pPr>
            <a:endParaRPr lang="ru-RU" sz="2000" dirty="0"/>
          </a:p>
        </p:txBody>
      </p:sp>
    </p:spTree>
    <p:extLst>
      <p:ext uri="{BB962C8B-B14F-4D97-AF65-F5344CB8AC3E}">
        <p14:creationId xmlns:p14="http://schemas.microsoft.com/office/powerpoint/2010/main" xmlns="" val="1296021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5276" y="467868"/>
            <a:ext cx="4247388" cy="4824984"/>
          </a:xfrm>
          <a:prstGeom prst="rect">
            <a:avLst/>
          </a:prstGeom>
        </p:spPr>
      </p:pic>
      <p:sp>
        <p:nvSpPr>
          <p:cNvPr id="3" name="Прямоугольник 2"/>
          <p:cNvSpPr/>
          <p:nvPr/>
        </p:nvSpPr>
        <p:spPr>
          <a:xfrm>
            <a:off x="1391626" y="5484168"/>
            <a:ext cx="2092238" cy="1200329"/>
          </a:xfrm>
          <a:prstGeom prst="rect">
            <a:avLst/>
          </a:prstGeom>
        </p:spPr>
        <p:txBody>
          <a:bodyPr wrap="square">
            <a:spAutoFit/>
          </a:bodyPr>
          <a:lstStyle/>
          <a:p>
            <a:r>
              <a:rPr lang="ru-RU" sz="2400" dirty="0" smtClean="0">
                <a:solidFill>
                  <a:srgbClr val="000000"/>
                </a:solidFill>
                <a:latin typeface="arial" panose="020B0604020202020204" pitchFamily="34" charset="0"/>
              </a:rPr>
              <a:t>Отрывной листок и корешок №1</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91072" y="448056"/>
            <a:ext cx="4178808" cy="4892040"/>
          </a:xfrm>
          <a:prstGeom prst="rect">
            <a:avLst/>
          </a:prstGeom>
        </p:spPr>
      </p:pic>
      <p:sp>
        <p:nvSpPr>
          <p:cNvPr id="5" name="Прямоугольник 4"/>
          <p:cNvSpPr/>
          <p:nvPr/>
        </p:nvSpPr>
        <p:spPr>
          <a:xfrm>
            <a:off x="6786586" y="5456736"/>
            <a:ext cx="2457998" cy="1200329"/>
          </a:xfrm>
          <a:prstGeom prst="rect">
            <a:avLst/>
          </a:prstGeom>
        </p:spPr>
        <p:txBody>
          <a:bodyPr wrap="square">
            <a:spAutoFit/>
          </a:bodyPr>
          <a:lstStyle/>
          <a:p>
            <a:r>
              <a:rPr lang="ru-RU" sz="2400" dirty="0" smtClean="0">
                <a:solidFill>
                  <a:srgbClr val="000000"/>
                </a:solidFill>
                <a:latin typeface="arial" panose="020B0604020202020204" pitchFamily="34" charset="0"/>
              </a:rPr>
              <a:t>Отрывной листок и корешок №2</a:t>
            </a:r>
            <a:endParaRPr lang="ru-RU" dirty="0"/>
          </a:p>
        </p:txBody>
      </p:sp>
    </p:spTree>
    <p:extLst>
      <p:ext uri="{BB962C8B-B14F-4D97-AF65-F5344CB8AC3E}">
        <p14:creationId xmlns:p14="http://schemas.microsoft.com/office/powerpoint/2010/main" xmlns="" val="1611062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37132" y="516636"/>
            <a:ext cx="3866388" cy="4800600"/>
          </a:xfrm>
          <a:prstGeom prst="rect">
            <a:avLst/>
          </a:prstGeom>
        </p:spPr>
      </p:pic>
      <p:sp>
        <p:nvSpPr>
          <p:cNvPr id="3" name="Прямоугольник 2"/>
          <p:cNvSpPr/>
          <p:nvPr/>
        </p:nvSpPr>
        <p:spPr>
          <a:xfrm>
            <a:off x="2013418" y="5758488"/>
            <a:ext cx="1533753" cy="461665"/>
          </a:xfrm>
          <a:prstGeom prst="rect">
            <a:avLst/>
          </a:prstGeom>
        </p:spPr>
        <p:txBody>
          <a:bodyPr wrap="none">
            <a:spAutoFit/>
          </a:bodyPr>
          <a:lstStyle/>
          <a:p>
            <a:r>
              <a:rPr lang="ru-RU" sz="2400" dirty="0" smtClean="0">
                <a:solidFill>
                  <a:srgbClr val="000000"/>
                </a:solidFill>
                <a:latin typeface="arial" panose="020B0604020202020204" pitchFamily="34" charset="0"/>
              </a:rPr>
              <a:t>Протокол</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96100" y="501396"/>
            <a:ext cx="3409188" cy="4776216"/>
          </a:xfrm>
          <a:prstGeom prst="rect">
            <a:avLst/>
          </a:prstGeom>
        </p:spPr>
      </p:pic>
      <p:sp>
        <p:nvSpPr>
          <p:cNvPr id="5" name="Прямоугольник 4"/>
          <p:cNvSpPr/>
          <p:nvPr/>
        </p:nvSpPr>
        <p:spPr>
          <a:xfrm>
            <a:off x="6740866" y="5447592"/>
            <a:ext cx="3235238" cy="1200329"/>
          </a:xfrm>
          <a:prstGeom prst="rect">
            <a:avLst/>
          </a:prstGeom>
        </p:spPr>
        <p:txBody>
          <a:bodyPr wrap="square">
            <a:spAutoFit/>
          </a:bodyPr>
          <a:lstStyle/>
          <a:p>
            <a:r>
              <a:rPr lang="ru-RU" sz="2400" dirty="0" smtClean="0">
                <a:solidFill>
                  <a:srgbClr val="000000"/>
                </a:solidFill>
                <a:latin typeface="arial" panose="020B0604020202020204" pitchFamily="34" charset="0"/>
              </a:rPr>
              <a:t>Отрывная часть задней стороны обложки</a:t>
            </a:r>
            <a:endParaRPr lang="ru-RU" dirty="0"/>
          </a:p>
        </p:txBody>
      </p:sp>
    </p:spTree>
    <p:extLst>
      <p:ext uri="{BB962C8B-B14F-4D97-AF65-F5344CB8AC3E}">
        <p14:creationId xmlns:p14="http://schemas.microsoft.com/office/powerpoint/2010/main" xmlns="" val="2061207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6736" y="253800"/>
            <a:ext cx="10412601" cy="5786199"/>
          </a:xfrm>
          <a:prstGeom prst="rect">
            <a:avLst/>
          </a:prstGeom>
        </p:spPr>
        <p:txBody>
          <a:bodyPr wrap="square">
            <a:spAutoFit/>
          </a:bodyPr>
          <a:lstStyle/>
          <a:p>
            <a:r>
              <a:rPr lang="ru-RU" sz="2400" dirty="0" smtClean="0">
                <a:solidFill>
                  <a:srgbClr val="000000"/>
                </a:solidFill>
                <a:latin typeface="arial" panose="020B0604020202020204" pitchFamily="34" charset="0"/>
              </a:rPr>
              <a:t> </a:t>
            </a:r>
            <a:r>
              <a:rPr lang="ru-RU" sz="3200" dirty="0" smtClean="0">
                <a:solidFill>
                  <a:srgbClr val="000000"/>
                </a:solidFill>
                <a:latin typeface="arial" panose="020B0604020202020204" pitchFamily="34" charset="0"/>
              </a:rPr>
              <a:t>Документы необходимые для перевозки грузов по железной дороге</a:t>
            </a:r>
            <a:r>
              <a:rPr lang="ru-RU" sz="2400" dirty="0" smtClean="0">
                <a:solidFill>
                  <a:srgbClr val="000000"/>
                </a:solidFill>
                <a:latin typeface="arial" panose="020B0604020202020204" pitchFamily="34" charset="0"/>
              </a:rPr>
              <a:t>.</a:t>
            </a:r>
          </a:p>
          <a:p>
            <a:endParaRPr lang="ru-RU" sz="2400" dirty="0">
              <a:solidFill>
                <a:srgbClr val="000000"/>
              </a:solidFill>
              <a:latin typeface="arial" panose="020B0604020202020204" pitchFamily="34" charset="0"/>
            </a:endParaRPr>
          </a:p>
          <a:p>
            <a:r>
              <a:rPr lang="ru-RU" sz="2400" b="1" i="1" dirty="0" smtClean="0">
                <a:solidFill>
                  <a:srgbClr val="000000"/>
                </a:solidFill>
                <a:latin typeface="arial" panose="020B0604020202020204" pitchFamily="34" charset="0"/>
              </a:rPr>
              <a:t>Транспортная железнодорожная накладная. </a:t>
            </a:r>
            <a:r>
              <a:rPr lang="ru-RU" sz="2400" dirty="0" smtClean="0">
                <a:solidFill>
                  <a:srgbClr val="000000"/>
                </a:solidFill>
                <a:latin typeface="arial" panose="020B0604020202020204" pitchFamily="34" charset="0"/>
              </a:rPr>
              <a:t>Она сопровождает груз на всем пути его следования и на станции назначения выдается грузополучателю вместе с грузом (отсюда ее название- грузосопроводительный документ)</a:t>
            </a:r>
          </a:p>
          <a:p>
            <a:endParaRPr lang="ru-RU" sz="2400" dirty="0">
              <a:solidFill>
                <a:srgbClr val="000000"/>
              </a:solidFill>
              <a:latin typeface="arial" panose="020B0604020202020204" pitchFamily="34" charset="0"/>
            </a:endParaRPr>
          </a:p>
          <a:p>
            <a:r>
              <a:rPr lang="ru-RU" sz="2400" dirty="0" smtClean="0">
                <a:solidFill>
                  <a:srgbClr val="000000"/>
                </a:solidFill>
                <a:latin typeface="arial" panose="020B0604020202020204" pitchFamily="34" charset="0"/>
              </a:rPr>
              <a:t>Юридическое значение накладной в том, что она:</a:t>
            </a:r>
          </a:p>
          <a:p>
            <a:pPr marL="342900" indent="-342900">
              <a:buFontTx/>
              <a:buChar char="-"/>
            </a:pPr>
            <a:r>
              <a:rPr lang="ru-RU" sz="2400" dirty="0">
                <a:solidFill>
                  <a:srgbClr val="000000"/>
                </a:solidFill>
                <a:latin typeface="arial" panose="020B0604020202020204" pitchFamily="34" charset="0"/>
              </a:rPr>
              <a:t>я</a:t>
            </a:r>
            <a:r>
              <a:rPr lang="ru-RU" sz="2400" dirty="0" smtClean="0">
                <a:solidFill>
                  <a:srgbClr val="000000"/>
                </a:solidFill>
                <a:latin typeface="arial" panose="020B0604020202020204" pitchFamily="34" charset="0"/>
              </a:rPr>
              <a:t>вляется обязательной письменной формой договора;</a:t>
            </a:r>
          </a:p>
          <a:p>
            <a:pPr marL="285750" indent="-285750">
              <a:buFontTx/>
              <a:buChar char="-"/>
            </a:pPr>
            <a:r>
              <a:rPr lang="ru-RU" sz="2400" dirty="0">
                <a:solidFill>
                  <a:srgbClr val="000000"/>
                </a:solidFill>
                <a:latin typeface="arial" panose="020B0604020202020204" pitchFamily="34" charset="0"/>
              </a:rPr>
              <a:t>д</a:t>
            </a:r>
            <a:r>
              <a:rPr lang="ru-RU" sz="2400" dirty="0" smtClean="0">
                <a:solidFill>
                  <a:srgbClr val="000000"/>
                </a:solidFill>
                <a:latin typeface="arial" panose="020B0604020202020204" pitchFamily="34" charset="0"/>
              </a:rPr>
              <a:t>оказывает факт заключения договора и воплощает его содержание;</a:t>
            </a:r>
          </a:p>
          <a:p>
            <a:pPr marL="285750" indent="-285750">
              <a:buFontTx/>
              <a:buChar char="-"/>
            </a:pPr>
            <a:r>
              <a:rPr lang="ru-RU" sz="2400" dirty="0">
                <a:solidFill>
                  <a:srgbClr val="000000"/>
                </a:solidFill>
                <a:latin typeface="arial" panose="020B0604020202020204" pitchFamily="34" charset="0"/>
              </a:rPr>
              <a:t>д</a:t>
            </a:r>
            <a:r>
              <a:rPr lang="ru-RU" sz="2400" dirty="0" smtClean="0">
                <a:solidFill>
                  <a:srgbClr val="000000"/>
                </a:solidFill>
                <a:latin typeface="arial" panose="020B0604020202020204" pitchFamily="34" charset="0"/>
              </a:rPr>
              <a:t>ает право на предъявление претензий и исков к транспортной организации, вытекающих из ненадлежащего исполнения договора перевозки.</a:t>
            </a:r>
          </a:p>
          <a:p>
            <a:pPr marL="285750" indent="-285750">
              <a:buFontTx/>
              <a:buChar char="-"/>
            </a:pPr>
            <a:endParaRPr lang="ru-RU" dirty="0"/>
          </a:p>
        </p:txBody>
      </p:sp>
    </p:spTree>
    <p:extLst>
      <p:ext uri="{BB962C8B-B14F-4D97-AF65-F5344CB8AC3E}">
        <p14:creationId xmlns:p14="http://schemas.microsoft.com/office/powerpoint/2010/main" xmlns="" val="2800499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7958" y="363528"/>
            <a:ext cx="10639952" cy="6001643"/>
          </a:xfrm>
          <a:prstGeom prst="rect">
            <a:avLst/>
          </a:prstGeom>
        </p:spPr>
        <p:txBody>
          <a:bodyPr wrap="square">
            <a:spAutoFit/>
          </a:bodyPr>
          <a:lstStyle/>
          <a:p>
            <a:r>
              <a:rPr lang="ru-RU" sz="2400" dirty="0" smtClean="0">
                <a:solidFill>
                  <a:srgbClr val="000000"/>
                </a:solidFill>
                <a:latin typeface="arial" panose="020B0604020202020204" pitchFamily="34" charset="0"/>
              </a:rPr>
              <a:t>От правильного заполнения накладной во многом зависит сохранность грузов и выполнение сроков его доставки. Кроме того, точное составление накладной способствует обеспечению безопасности движения поездов, ускорению оборота вагонов и правильности расчетов за перевозки. Графы накладной должны заполняться отправителем без подчисток и помарок; грузоотправитель отвечает за все последствия неправильности , неточности  и неполноты указанных в накладной сведений. </a:t>
            </a:r>
          </a:p>
          <a:p>
            <a:r>
              <a:rPr lang="ru-RU" sz="2400" dirty="0" smtClean="0">
                <a:solidFill>
                  <a:srgbClr val="000000"/>
                </a:solidFill>
                <a:latin typeface="arial" panose="020B0604020202020204" pitchFamily="34" charset="0"/>
              </a:rPr>
              <a:t>Договор считается заключенным с момента, когда груз сдан к перевозке вместе с накладной. При приеме груза для перевозки перевозчик обязан проставить в транспортной ж</a:t>
            </a:r>
            <a:r>
              <a:rPr lang="en-US" sz="2400" dirty="0" smtClean="0">
                <a:solidFill>
                  <a:srgbClr val="000000"/>
                </a:solidFill>
                <a:latin typeface="arial" panose="020B0604020202020204" pitchFamily="34" charset="0"/>
              </a:rPr>
              <a:t>/</a:t>
            </a:r>
            <a:r>
              <a:rPr lang="ru-RU" sz="2400" dirty="0" smtClean="0">
                <a:solidFill>
                  <a:srgbClr val="000000"/>
                </a:solidFill>
                <a:latin typeface="arial" panose="020B0604020202020204" pitchFamily="34" charset="0"/>
              </a:rPr>
              <a:t>д накладной календарный штемпель. Квитанция о приеме груза выдается грузоотправителю под роспись в соответствующей графе корешка дорожной ведомости. Квитанция имеет доказательное значение в отношении факта заключения договора перевозки и служит основанием для предъявления требования к ж</a:t>
            </a:r>
            <a:r>
              <a:rPr lang="en-US" sz="2400" dirty="0" smtClean="0">
                <a:solidFill>
                  <a:srgbClr val="000000"/>
                </a:solidFill>
                <a:latin typeface="arial" panose="020B0604020202020204" pitchFamily="34" charset="0"/>
              </a:rPr>
              <a:t>/</a:t>
            </a:r>
            <a:r>
              <a:rPr lang="ru-RU" sz="2400" dirty="0" smtClean="0">
                <a:solidFill>
                  <a:srgbClr val="000000"/>
                </a:solidFill>
                <a:latin typeface="arial" panose="020B0604020202020204" pitchFamily="34" charset="0"/>
              </a:rPr>
              <a:t>д в случае утраты груза и накладной.</a:t>
            </a:r>
            <a:endParaRPr lang="ru-RU" dirty="0"/>
          </a:p>
        </p:txBody>
      </p:sp>
    </p:spTree>
    <p:extLst>
      <p:ext uri="{BB962C8B-B14F-4D97-AF65-F5344CB8AC3E}">
        <p14:creationId xmlns:p14="http://schemas.microsoft.com/office/powerpoint/2010/main" xmlns="" val="3427763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0335" y="445824"/>
            <a:ext cx="9326202" cy="6370975"/>
          </a:xfrm>
          <a:prstGeom prst="rect">
            <a:avLst/>
          </a:prstGeom>
        </p:spPr>
        <p:txBody>
          <a:bodyPr wrap="square">
            <a:spAutoFit/>
          </a:bodyPr>
          <a:lstStyle/>
          <a:p>
            <a:r>
              <a:rPr lang="ru-RU" sz="2400" dirty="0" smtClean="0">
                <a:solidFill>
                  <a:srgbClr val="000000"/>
                </a:solidFill>
                <a:latin typeface="arial" panose="020B0604020202020204" pitchFamily="34" charset="0"/>
              </a:rPr>
              <a:t>В состав транспортной ж</a:t>
            </a:r>
            <a:r>
              <a:rPr lang="en-US" sz="2400" dirty="0" smtClean="0">
                <a:solidFill>
                  <a:srgbClr val="000000"/>
                </a:solidFill>
                <a:latin typeface="arial" panose="020B0604020202020204" pitchFamily="34" charset="0"/>
              </a:rPr>
              <a:t>/</a:t>
            </a:r>
            <a:r>
              <a:rPr lang="ru-RU" sz="2400" dirty="0" smtClean="0">
                <a:solidFill>
                  <a:srgbClr val="000000"/>
                </a:solidFill>
                <a:latin typeface="arial" panose="020B0604020202020204" pitchFamily="34" charset="0"/>
              </a:rPr>
              <a:t>д накладной для перевозок по России</a:t>
            </a:r>
          </a:p>
          <a:p>
            <a:r>
              <a:rPr lang="ru-RU" sz="2400" dirty="0">
                <a:solidFill>
                  <a:srgbClr val="000000"/>
                </a:solidFill>
                <a:latin typeface="arial" panose="020B0604020202020204" pitchFamily="34" charset="0"/>
              </a:rPr>
              <a:t>в</a:t>
            </a:r>
            <a:r>
              <a:rPr lang="ru-RU" sz="2400" dirty="0" smtClean="0">
                <a:solidFill>
                  <a:srgbClr val="000000"/>
                </a:solidFill>
                <a:latin typeface="arial" panose="020B0604020202020204" pitchFamily="34" charset="0"/>
              </a:rPr>
              <a:t>ходят 4 листа :</a:t>
            </a:r>
          </a:p>
          <a:p>
            <a:pPr marL="457200" indent="-457200">
              <a:buAutoNum type="arabicParenR"/>
            </a:pPr>
            <a:r>
              <a:rPr lang="ru-RU" sz="2400" dirty="0" smtClean="0">
                <a:solidFill>
                  <a:srgbClr val="000000"/>
                </a:solidFill>
                <a:latin typeface="arial" panose="020B0604020202020204" pitchFamily="34" charset="0"/>
              </a:rPr>
              <a:t>Накладная;</a:t>
            </a:r>
          </a:p>
          <a:p>
            <a:pPr marL="457200" indent="-457200">
              <a:buAutoNum type="arabicParenR"/>
            </a:pPr>
            <a:r>
              <a:rPr lang="ru-RU" sz="2400" dirty="0" smtClean="0">
                <a:solidFill>
                  <a:srgbClr val="000000"/>
                </a:solidFill>
                <a:latin typeface="arial" panose="020B0604020202020204" pitchFamily="34" charset="0"/>
              </a:rPr>
              <a:t>Дорожная ведомость;</a:t>
            </a:r>
          </a:p>
          <a:p>
            <a:pPr marL="457200" indent="-457200">
              <a:buAutoNum type="arabicParenR"/>
            </a:pPr>
            <a:r>
              <a:rPr lang="ru-RU" sz="2400" dirty="0" smtClean="0">
                <a:solidFill>
                  <a:srgbClr val="000000"/>
                </a:solidFill>
                <a:latin typeface="arial" panose="020B0604020202020204" pitchFamily="34" charset="0"/>
              </a:rPr>
              <a:t>Корешок дорожной ведомости;</a:t>
            </a:r>
          </a:p>
          <a:p>
            <a:pPr marL="457200" indent="-457200">
              <a:buAutoNum type="arabicParenR"/>
            </a:pPr>
            <a:r>
              <a:rPr lang="ru-RU" sz="2400" dirty="0" smtClean="0">
                <a:solidFill>
                  <a:srgbClr val="000000"/>
                </a:solidFill>
                <a:latin typeface="arial" panose="020B0604020202020204" pitchFamily="34" charset="0"/>
              </a:rPr>
              <a:t>Квитанция о приеме груза к перевозке.</a:t>
            </a:r>
          </a:p>
          <a:p>
            <a:endParaRPr lang="ru-RU" sz="2400" dirty="0">
              <a:solidFill>
                <a:srgbClr val="000000"/>
              </a:solidFill>
              <a:latin typeface="arial" panose="020B0604020202020204" pitchFamily="34" charset="0"/>
            </a:endParaRPr>
          </a:p>
          <a:p>
            <a:r>
              <a:rPr lang="ru-RU" sz="2400" b="1" i="1" dirty="0" smtClean="0">
                <a:solidFill>
                  <a:srgbClr val="000000"/>
                </a:solidFill>
                <a:latin typeface="arial" panose="020B0604020202020204" pitchFamily="34" charset="0"/>
              </a:rPr>
              <a:t>Дорожная ведомость- </a:t>
            </a:r>
            <a:r>
              <a:rPr lang="ru-RU" sz="2400" dirty="0" smtClean="0">
                <a:solidFill>
                  <a:srgbClr val="000000"/>
                </a:solidFill>
                <a:latin typeface="arial" panose="020B0604020202020204" pitchFamily="34" charset="0"/>
              </a:rPr>
              <a:t>документ,  который содержит данные о сроке перевозки и о станциях перегрузки в России, а также дублирует все сведения указанные в накладной. Оформляется грузоотправителем на каждую отправку в момент принятия товаров к транспортировке. Второй экземпляр( корешок дорожной ведомости) остается в пункте отправления, первый сопровождает груз до станции назначения, где предъявляется получателю. По данным дорожной ведомости определяется объем перевозки, соблюдение сроков доставки и правильность расчетов.</a:t>
            </a:r>
            <a:endParaRPr lang="ru-RU" dirty="0"/>
          </a:p>
        </p:txBody>
      </p:sp>
    </p:spTree>
    <p:extLst>
      <p:ext uri="{BB962C8B-B14F-4D97-AF65-F5344CB8AC3E}">
        <p14:creationId xmlns:p14="http://schemas.microsoft.com/office/powerpoint/2010/main" xmlns="" val="258856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3744" y="0"/>
            <a:ext cx="7278624" cy="6858000"/>
          </a:xfrm>
          <a:prstGeom prst="rect">
            <a:avLst/>
          </a:prstGeom>
        </p:spPr>
      </p:pic>
    </p:spTree>
    <p:extLst>
      <p:ext uri="{BB962C8B-B14F-4D97-AF65-F5344CB8AC3E}">
        <p14:creationId xmlns:p14="http://schemas.microsoft.com/office/powerpoint/2010/main" xmlns="" val="1621976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3163824" y="210312"/>
            <a:ext cx="6016752" cy="6647688"/>
          </a:xfrm>
          <a:prstGeom prst="rect">
            <a:avLst/>
          </a:prstGeom>
        </p:spPr>
      </p:pic>
    </p:spTree>
    <p:extLst>
      <p:ext uri="{BB962C8B-B14F-4D97-AF65-F5344CB8AC3E}">
        <p14:creationId xmlns:p14="http://schemas.microsoft.com/office/powerpoint/2010/main" xmlns="" val="1066734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5119" y="500688"/>
            <a:ext cx="10615506" cy="5632311"/>
          </a:xfrm>
          <a:prstGeom prst="rect">
            <a:avLst/>
          </a:prstGeom>
        </p:spPr>
        <p:txBody>
          <a:bodyPr wrap="square">
            <a:spAutoFit/>
          </a:bodyPr>
          <a:lstStyle/>
          <a:p>
            <a:r>
              <a:rPr lang="ru-RU" sz="2400" b="1" i="1" dirty="0" smtClean="0">
                <a:solidFill>
                  <a:srgbClr val="000000"/>
                </a:solidFill>
                <a:latin typeface="arial" panose="020B0604020202020204" pitchFamily="34" charset="0"/>
              </a:rPr>
              <a:t>Корешок дорожной ведомости. </a:t>
            </a:r>
            <a:r>
              <a:rPr lang="ru-RU" sz="2400" dirty="0" smtClean="0">
                <a:solidFill>
                  <a:srgbClr val="000000"/>
                </a:solidFill>
                <a:latin typeface="arial" panose="020B0604020202020204" pitchFamily="34" charset="0"/>
              </a:rPr>
              <a:t>Содержит сведения, указанные в дорожной ведомости. Составляется перевозчиком на момент начала выполнения его обязательств. Предъявляется грузоотправителю под расписку и остается на хранении в отправном пункте. Подтверждает факт передачи товаров для перевозки. Служит в качестве первичного документа для учета отправления и подготовки отчетности о соблюдении плана транспортировки. </a:t>
            </a:r>
          </a:p>
          <a:p>
            <a:r>
              <a:rPr lang="ru-RU" sz="2400" dirty="0">
                <a:solidFill>
                  <a:srgbClr val="000000"/>
                </a:solidFill>
                <a:latin typeface="arial" panose="020B0604020202020204" pitchFamily="34" charset="0"/>
              </a:rPr>
              <a:t> </a:t>
            </a:r>
          </a:p>
          <a:p>
            <a:r>
              <a:rPr lang="ru-RU" sz="2400" b="1" i="1" dirty="0" smtClean="0">
                <a:latin typeface="Arial" panose="020B0604020202020204" pitchFamily="34" charset="0"/>
                <a:cs typeface="Arial" panose="020B0604020202020204" pitchFamily="34" charset="0"/>
              </a:rPr>
              <a:t>Квитанция о приеме груза. </a:t>
            </a:r>
            <a:r>
              <a:rPr lang="ru-RU" sz="2400" dirty="0" smtClean="0">
                <a:latin typeface="Arial" panose="020B0604020202020204" pitchFamily="34" charset="0"/>
                <a:cs typeface="Arial" panose="020B0604020202020204" pitchFamily="34" charset="0"/>
              </a:rPr>
              <a:t>Содержит информацию о сроке и скорости перевозки, типе, количестве, объявленной стоимости груза, а также реквизиты отправителя и получателя. Заполняется перевозчиком в момент получения товаров, передается в учет грузоотправителю. Подтверждает прием груза железной дорогой к перевозке.</a:t>
            </a:r>
          </a:p>
          <a:p>
            <a:endParaRPr lang="ru-RU" sz="2400" dirty="0">
              <a:solidFill>
                <a:srgbClr val="000000"/>
              </a:solidFill>
              <a:latin typeface="Arial" panose="020B0604020202020204" pitchFamily="34" charset="0"/>
              <a:cs typeface="Arial" panose="020B0604020202020204" pitchFamily="34" charset="0"/>
            </a:endParaRPr>
          </a:p>
          <a:p>
            <a:endParaRPr lang="ru-RU" sz="24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82292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3209544" y="146304"/>
            <a:ext cx="6464808" cy="6711696"/>
          </a:xfrm>
          <a:prstGeom prst="rect">
            <a:avLst/>
          </a:prstGeom>
        </p:spPr>
      </p:pic>
    </p:spTree>
    <p:extLst>
      <p:ext uri="{BB962C8B-B14F-4D97-AF65-F5344CB8AC3E}">
        <p14:creationId xmlns:p14="http://schemas.microsoft.com/office/powerpoint/2010/main" xmlns="" val="984442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2834640" y="109728"/>
            <a:ext cx="6501384" cy="6367272"/>
          </a:xfrm>
          <a:prstGeom prst="rect">
            <a:avLst/>
          </a:prstGeom>
        </p:spPr>
      </p:pic>
    </p:spTree>
    <p:extLst>
      <p:ext uri="{BB962C8B-B14F-4D97-AF65-F5344CB8AC3E}">
        <p14:creationId xmlns:p14="http://schemas.microsoft.com/office/powerpoint/2010/main" xmlns="" val="3521168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3168" y="566696"/>
            <a:ext cx="10978896" cy="5632311"/>
          </a:xfrm>
          <a:prstGeom prst="rect">
            <a:avLst/>
          </a:prstGeom>
        </p:spPr>
        <p:txBody>
          <a:bodyPr wrap="square">
            <a:spAutoFit/>
          </a:bodyPr>
          <a:lstStyle/>
          <a:p>
            <a:pPr lvl="0"/>
            <a:r>
              <a:rPr lang="ru-RU" sz="2400" dirty="0">
                <a:solidFill>
                  <a:srgbClr val="000000"/>
                </a:solidFill>
                <a:latin typeface="arial" panose="020B0604020202020204" pitchFamily="34" charset="0"/>
              </a:rPr>
              <a:t>остается у отправителя, второй передается получателю, третий экземпляр </a:t>
            </a:r>
            <a:r>
              <a:rPr lang="ru-RU" sz="2400" dirty="0" smtClean="0">
                <a:solidFill>
                  <a:srgbClr val="000000"/>
                </a:solidFill>
                <a:latin typeface="arial" panose="020B0604020202020204" pitchFamily="34" charset="0"/>
              </a:rPr>
              <a:t>для </a:t>
            </a:r>
            <a:r>
              <a:rPr lang="ru-RU" sz="2400" dirty="0">
                <a:solidFill>
                  <a:srgbClr val="000000"/>
                </a:solidFill>
                <a:latin typeface="arial" panose="020B0604020202020204" pitchFamily="34" charset="0"/>
              </a:rPr>
              <a:t>компании — перевозчика, четвертый для оплаты. Четвертый экземпляр остается у компании, что производила перевозку. Эту накладную передают отправителю для оплаты услуг поставки.</a:t>
            </a:r>
          </a:p>
          <a:p>
            <a:pPr lvl="0">
              <a:buFont typeface="Arial" panose="020B0604020202020204" pitchFamily="34" charset="0"/>
              <a:buChar char="•"/>
            </a:pPr>
            <a:endParaRPr lang="ru-RU" sz="2400" dirty="0" smtClean="0">
              <a:solidFill>
                <a:srgbClr val="000000"/>
              </a:solidFill>
              <a:latin typeface="arial" panose="020B0604020202020204" pitchFamily="34" charset="0"/>
            </a:endParaRPr>
          </a:p>
          <a:p>
            <a:pPr lvl="0"/>
            <a:r>
              <a:rPr lang="ru-RU" sz="2400" b="1" i="1" dirty="0" smtClean="0">
                <a:solidFill>
                  <a:srgbClr val="000000"/>
                </a:solidFill>
                <a:latin typeface="arial" panose="020B0604020202020204" pitchFamily="34" charset="0"/>
              </a:rPr>
              <a:t>-Путевой лист – </a:t>
            </a:r>
            <a:r>
              <a:rPr lang="ru-RU" sz="2400" dirty="0" smtClean="0">
                <a:solidFill>
                  <a:srgbClr val="000000"/>
                </a:solidFill>
                <a:latin typeface="arial" panose="020B0604020202020204" pitchFamily="34" charset="0"/>
              </a:rPr>
              <a:t>документ, который выдается водителю при выпуске автомобиля на линию и при окончании перевозки возвращается на автотранспортное предприятие.</a:t>
            </a:r>
          </a:p>
          <a:p>
            <a:pPr lvl="0"/>
            <a:endParaRPr lang="ru-RU" sz="2400" dirty="0" smtClean="0">
              <a:solidFill>
                <a:srgbClr val="000000"/>
              </a:solidFill>
              <a:latin typeface="arial" panose="020B0604020202020204" pitchFamily="34" charset="0"/>
            </a:endParaRPr>
          </a:p>
          <a:p>
            <a:pPr lvl="0"/>
            <a:r>
              <a:rPr lang="ru-RU" sz="2400" b="1" i="1" dirty="0" smtClean="0">
                <a:solidFill>
                  <a:srgbClr val="000000"/>
                </a:solidFill>
                <a:latin typeface="arial" panose="020B0604020202020204" pitchFamily="34" charset="0"/>
              </a:rPr>
              <a:t>-Договор транспортной экспедиции</a:t>
            </a:r>
            <a:r>
              <a:rPr lang="ru-RU" sz="2400" dirty="0" smtClean="0">
                <a:solidFill>
                  <a:srgbClr val="000000"/>
                </a:solidFill>
                <a:latin typeface="arial" panose="020B0604020202020204" pitchFamily="34" charset="0"/>
              </a:rPr>
              <a:t>-документ, в котором указывается, что сторона(экспедитор) обязуется за вознаграждение и за счет другой стороны( грузоотправителя или грузополучателя ) выполнить или организовать выполнение услуг, связанных с перевозкой груза.</a:t>
            </a:r>
          </a:p>
          <a:p>
            <a:pPr lvl="0">
              <a:buFont typeface="Arial" panose="020B0604020202020204" pitchFamily="34" charset="0"/>
              <a:buChar char="•"/>
            </a:pPr>
            <a:endParaRPr lang="ru-RU" sz="2400" dirty="0" smtClean="0">
              <a:solidFill>
                <a:srgbClr val="000000"/>
              </a:solidFill>
              <a:latin typeface="arial" panose="020B0604020202020204" pitchFamily="34" charset="0"/>
            </a:endParaRPr>
          </a:p>
          <a:p>
            <a:pPr lvl="0"/>
            <a:endParaRPr lang="ru-RU"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1658528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3406" y="409248"/>
            <a:ext cx="10496634" cy="2308324"/>
          </a:xfrm>
          <a:prstGeom prst="rect">
            <a:avLst/>
          </a:prstGeom>
        </p:spPr>
        <p:txBody>
          <a:bodyPr wrap="square">
            <a:spAutoFit/>
          </a:bodyPr>
          <a:lstStyle/>
          <a:p>
            <a:r>
              <a:rPr lang="ru-RU" sz="2400" b="1" i="1" dirty="0" smtClean="0">
                <a:solidFill>
                  <a:srgbClr val="000000"/>
                </a:solidFill>
                <a:latin typeface="arial" panose="020B0604020202020204" pitchFamily="34" charset="0"/>
              </a:rPr>
              <a:t>Вагонный лист. </a:t>
            </a:r>
            <a:r>
              <a:rPr lang="ru-RU" sz="2400" dirty="0" smtClean="0">
                <a:solidFill>
                  <a:srgbClr val="000000"/>
                </a:solidFill>
                <a:latin typeface="arial" panose="020B0604020202020204" pitchFamily="34" charset="0"/>
              </a:rPr>
              <a:t>Содержит данные обо всех помещенных в вагон грузах и сопроводительных документах. При перевозке в крытых контейнерах также отображает информацию о наложенных пломбах. Подготавливается весовщиком на каждый груженый вагон после его погрузки. Данные вагонного листа используются для расчетов массы нагруженного железнодорожного состава.</a:t>
            </a:r>
            <a:endParaRPr lang="ru-RU" dirty="0"/>
          </a:p>
        </p:txBody>
      </p:sp>
      <p:pic>
        <p:nvPicPr>
          <p:cNvPr id="3" name="Рисунок 2"/>
          <p:cNvPicPr>
            <a:picLocks noChangeAspect="1"/>
          </p:cNvPicPr>
          <p:nvPr/>
        </p:nvPicPr>
        <p:blipFill>
          <a:blip r:embed="rId2" cstate="print"/>
          <a:stretch>
            <a:fillRect/>
          </a:stretch>
        </p:blipFill>
        <p:spPr>
          <a:xfrm>
            <a:off x="1673352" y="2834640"/>
            <a:ext cx="9582912" cy="3602735"/>
          </a:xfrm>
          <a:prstGeom prst="rect">
            <a:avLst/>
          </a:prstGeom>
        </p:spPr>
      </p:pic>
    </p:spTree>
    <p:extLst>
      <p:ext uri="{BB962C8B-B14F-4D97-AF65-F5344CB8AC3E}">
        <p14:creationId xmlns:p14="http://schemas.microsoft.com/office/powerpoint/2010/main" xmlns="" val="330701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8720" y="198936"/>
            <a:ext cx="10607040" cy="7725192"/>
          </a:xfrm>
          <a:prstGeom prst="rect">
            <a:avLst/>
          </a:prstGeom>
        </p:spPr>
        <p:txBody>
          <a:bodyPr wrap="square">
            <a:spAutoFit/>
          </a:bodyPr>
          <a:lstStyle/>
          <a:p>
            <a:r>
              <a:rPr lang="ru-RU" sz="3200" dirty="0" smtClean="0">
                <a:latin typeface="Arial" panose="020B0604020202020204" pitchFamily="34" charset="0"/>
                <a:cs typeface="Arial" panose="020B0604020202020204" pitchFamily="34" charset="0"/>
              </a:rPr>
              <a:t>Документы, используемые при перевозке грузов на воздушном транспорте.</a:t>
            </a:r>
          </a:p>
          <a:p>
            <a:endParaRPr lang="ru-RU" sz="3200" dirty="0" smtClean="0">
              <a:latin typeface="Arial" panose="020B0604020202020204" pitchFamily="34" charset="0"/>
              <a:cs typeface="Arial" panose="020B0604020202020204" pitchFamily="34" charset="0"/>
            </a:endParaRPr>
          </a:p>
          <a:p>
            <a:r>
              <a:rPr lang="ru-RU" sz="2400" b="1" i="1" dirty="0" smtClean="0">
                <a:latin typeface="Arial" panose="020B0604020202020204" pitchFamily="34" charset="0"/>
                <a:cs typeface="Arial" panose="020B0604020202020204" pitchFamily="34" charset="0"/>
              </a:rPr>
              <a:t>Договор воздушной перевозки- </a:t>
            </a:r>
            <a:r>
              <a:rPr lang="ru-RU" sz="2400" dirty="0" smtClean="0">
                <a:latin typeface="Arial" panose="020B0604020202020204" pitchFamily="34" charset="0"/>
                <a:cs typeface="Arial" panose="020B0604020202020204" pitchFamily="34" charset="0"/>
              </a:rPr>
              <a:t>это</a:t>
            </a:r>
            <a:r>
              <a:rPr lang="ru-RU" sz="2400" b="1" i="1"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договор между авиакомпанией и владельцем груза, по которому компания принимает на себя обязательство перевезти груз в пункт назначения, за что грузовладелец обязуется уплатить установленную провозную плату. Документом подтверждающим договор  является </a:t>
            </a:r>
            <a:r>
              <a:rPr lang="ru-RU" sz="2400" b="1" i="1" dirty="0" smtClean="0">
                <a:latin typeface="Arial" panose="020B0604020202020204" pitchFamily="34" charset="0"/>
                <a:cs typeface="Arial" panose="020B0604020202020204" pitchFamily="34" charset="0"/>
              </a:rPr>
              <a:t>грузовая накладная</a:t>
            </a:r>
            <a:r>
              <a:rPr lang="ru-RU" sz="2400" dirty="0" smtClean="0">
                <a:latin typeface="Arial" panose="020B0604020202020204" pitchFamily="34" charset="0"/>
                <a:cs typeface="Arial" panose="020B0604020202020204" pitchFamily="34" charset="0"/>
              </a:rPr>
              <a:t>.</a:t>
            </a:r>
          </a:p>
          <a:p>
            <a:endParaRPr lang="ru-RU" sz="2400" dirty="0">
              <a:latin typeface="Arial" panose="020B0604020202020204" pitchFamily="34" charset="0"/>
              <a:cs typeface="Arial" panose="020B0604020202020204" pitchFamily="34" charset="0"/>
            </a:endParaRPr>
          </a:p>
          <a:p>
            <a:r>
              <a:rPr lang="ru-RU" sz="2400" dirty="0" smtClean="0">
                <a:latin typeface="Arial" panose="020B0604020202020204" pitchFamily="34" charset="0"/>
                <a:cs typeface="Arial" panose="020B0604020202020204" pitchFamily="34" charset="0"/>
              </a:rPr>
              <a:t>На воздушном транспорте наряду с обычным договором перевозки достаточно широко применяется </a:t>
            </a:r>
            <a:r>
              <a:rPr lang="ru-RU" sz="2400" b="1" i="1" dirty="0" smtClean="0">
                <a:latin typeface="Arial" panose="020B0604020202020204" pitchFamily="34" charset="0"/>
                <a:cs typeface="Arial" panose="020B0604020202020204" pitchFamily="34" charset="0"/>
              </a:rPr>
              <a:t>договор воздушного чартера.</a:t>
            </a:r>
          </a:p>
          <a:p>
            <a:r>
              <a:rPr lang="ru-RU" sz="2400" dirty="0" smtClean="0">
                <a:latin typeface="Arial" panose="020B0604020202020204" pitchFamily="34" charset="0"/>
                <a:cs typeface="Arial" panose="020B0604020202020204" pitchFamily="34" charset="0"/>
              </a:rPr>
              <a:t>По договору воздушного чартера фрахтовщик обязуется предоставить фрахтователю всю вместимость или часть вместимости одного или нескольких воздушных средств на одном или нескольких рейсов для перевозки грузов.</a:t>
            </a:r>
          </a:p>
          <a:p>
            <a:endParaRPr lang="ru-RU" sz="3200" dirty="0" smtClean="0">
              <a:latin typeface="Arial" panose="020B0604020202020204" pitchFamily="34" charset="0"/>
              <a:cs typeface="Arial" panose="020B0604020202020204" pitchFamily="34" charset="0"/>
            </a:endParaRPr>
          </a:p>
          <a:p>
            <a:endParaRPr lang="ru-RU" sz="3200" dirty="0" smtClean="0">
              <a:latin typeface="Arial" panose="020B0604020202020204" pitchFamily="34" charset="0"/>
              <a:cs typeface="Arial" panose="020B0604020202020204" pitchFamily="34" charset="0"/>
            </a:endParaRPr>
          </a:p>
          <a:p>
            <a:endParaRPr lang="ru-RU" sz="2400" dirty="0">
              <a:latin typeface="Arial" panose="020B0604020202020204" pitchFamily="34" charset="0"/>
              <a:cs typeface="Arial" panose="020B0604020202020204" pitchFamily="34" charset="0"/>
            </a:endParaRPr>
          </a:p>
          <a:p>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47571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2203704" y="173736"/>
            <a:ext cx="6510528" cy="6318504"/>
          </a:xfrm>
          <a:prstGeom prst="rect">
            <a:avLst/>
          </a:prstGeom>
        </p:spPr>
      </p:pic>
    </p:spTree>
    <p:extLst>
      <p:ext uri="{BB962C8B-B14F-4D97-AF65-F5344CB8AC3E}">
        <p14:creationId xmlns:p14="http://schemas.microsoft.com/office/powerpoint/2010/main" xmlns="" val="92869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4534" y="208080"/>
            <a:ext cx="10789242" cy="6370975"/>
          </a:xfrm>
          <a:prstGeom prst="rect">
            <a:avLst/>
          </a:prstGeom>
        </p:spPr>
        <p:txBody>
          <a:bodyPr wrap="square">
            <a:spAutoFit/>
          </a:bodyPr>
          <a:lstStyle/>
          <a:p>
            <a:r>
              <a:rPr lang="ru-RU" sz="2400" dirty="0" smtClean="0">
                <a:solidFill>
                  <a:srgbClr val="000000"/>
                </a:solidFill>
                <a:latin typeface="arial" panose="020B0604020202020204" pitchFamily="34" charset="0"/>
              </a:rPr>
              <a:t>Оформлением авианакладной занимается грузоотправитель или его представитель. Выписывается  в 3-х экземплярах. Все экземпляры накладной, вместе с товаром передаются авиакомпании, осуществляющей перевозку. Накладная не несет в себе функций передаточного и товарораспорядительного документа. Получить груз может только грузополучатель, указанный в накладной.</a:t>
            </a:r>
          </a:p>
          <a:p>
            <a:r>
              <a:rPr lang="ru-RU" sz="2400" dirty="0" smtClean="0">
                <a:solidFill>
                  <a:srgbClr val="000000"/>
                </a:solidFill>
                <a:latin typeface="arial" panose="020B0604020202020204" pitchFamily="34" charset="0"/>
              </a:rPr>
              <a:t>Накладная оформляется на основании заполненной и подписанной грузоотправителем «Заявки грузоотправителя», а при перевозке грузов отнесенных к категории опасных- « Декларации грузоотправителя на опасные грузы» оформляется в 2-х экземплярах и является приложением к грузовой накладной. Один экземпляр остается в аэропорту отправителя, 2-й следует с грузом до пункта назначения.</a:t>
            </a:r>
          </a:p>
          <a:p>
            <a:endParaRPr lang="ru-RU" sz="2400" dirty="0" smtClean="0">
              <a:solidFill>
                <a:srgbClr val="000000"/>
              </a:solidFill>
              <a:latin typeface="arial" panose="020B0604020202020204" pitchFamily="34" charset="0"/>
            </a:endParaRPr>
          </a:p>
          <a:p>
            <a:r>
              <a:rPr lang="ru-RU" sz="2400" dirty="0" smtClean="0">
                <a:solidFill>
                  <a:srgbClr val="000000"/>
                </a:solidFill>
                <a:latin typeface="arial" panose="020B0604020202020204" pitchFamily="34" charset="0"/>
              </a:rPr>
              <a:t>Грузовая накладная представляет собой комплект, состоящий из 12 экземпляров:</a:t>
            </a:r>
          </a:p>
          <a:p>
            <a:pPr marL="342900" indent="-342900">
              <a:buFontTx/>
              <a:buChar char="-"/>
            </a:pPr>
            <a:r>
              <a:rPr lang="ru-RU" sz="2400" dirty="0" smtClean="0">
                <a:solidFill>
                  <a:srgbClr val="000000"/>
                </a:solidFill>
                <a:latin typeface="arial" panose="020B0604020202020204" pitchFamily="34" charset="0"/>
              </a:rPr>
              <a:t>Оригинал №1- цвет зеленый, для перевозчика.</a:t>
            </a:r>
          </a:p>
          <a:p>
            <a:pPr marL="285750" indent="-285750">
              <a:buFontTx/>
              <a:buChar char="-"/>
            </a:pPr>
            <a:r>
              <a:rPr lang="ru-RU" sz="2400" dirty="0" smtClean="0">
                <a:solidFill>
                  <a:srgbClr val="000000"/>
                </a:solidFill>
                <a:latin typeface="arial" panose="020B0604020202020204" pitchFamily="34" charset="0"/>
              </a:rPr>
              <a:t>Оригинал №2- розовый, для получателя, выдается вместе с грузом.</a:t>
            </a:r>
            <a:endParaRPr lang="ru-RU" dirty="0"/>
          </a:p>
        </p:txBody>
      </p:sp>
    </p:spTree>
    <p:extLst>
      <p:ext uri="{BB962C8B-B14F-4D97-AF65-F5344CB8AC3E}">
        <p14:creationId xmlns:p14="http://schemas.microsoft.com/office/powerpoint/2010/main" xmlns="" val="3057006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1382" y="134928"/>
            <a:ext cx="10908114" cy="6370975"/>
          </a:xfrm>
          <a:prstGeom prst="rect">
            <a:avLst/>
          </a:prstGeom>
        </p:spPr>
        <p:txBody>
          <a:bodyPr wrap="square">
            <a:spAutoFit/>
          </a:bodyPr>
          <a:lstStyle/>
          <a:p>
            <a:pPr marL="342900" indent="-342900">
              <a:buFontTx/>
              <a:buChar char="-"/>
            </a:pPr>
            <a:r>
              <a:rPr lang="ru-RU" sz="2400" dirty="0" smtClean="0">
                <a:solidFill>
                  <a:srgbClr val="000000"/>
                </a:solidFill>
                <a:latin typeface="arial" panose="020B0604020202020204" pitchFamily="34" charset="0"/>
              </a:rPr>
              <a:t>Оригинал №3-голубой, для отправителя.</a:t>
            </a:r>
          </a:p>
          <a:p>
            <a:r>
              <a:rPr lang="ru-RU" sz="2400" dirty="0" smtClean="0">
                <a:solidFill>
                  <a:srgbClr val="000000"/>
                </a:solidFill>
                <a:latin typeface="arial" panose="020B0604020202020204" pitchFamily="34" charset="0"/>
              </a:rPr>
              <a:t>Девять остальных экземпляров являются копиями и предназначаются:</a:t>
            </a:r>
          </a:p>
          <a:p>
            <a:pPr marL="342900" indent="-342900">
              <a:buFontTx/>
              <a:buChar char="-"/>
            </a:pPr>
            <a:r>
              <a:rPr lang="ru-RU" sz="2400" dirty="0" smtClean="0">
                <a:solidFill>
                  <a:srgbClr val="000000"/>
                </a:solidFill>
                <a:latin typeface="arial" panose="020B0604020202020204" pitchFamily="34" charset="0"/>
              </a:rPr>
              <a:t>Копия №4- желтый, для подтверждения доставки после подписи получателя груза, остается у перевозчика в качестве </a:t>
            </a:r>
            <a:r>
              <a:rPr lang="ru-RU" sz="2400" dirty="0" err="1" smtClean="0">
                <a:solidFill>
                  <a:srgbClr val="000000"/>
                </a:solidFill>
                <a:latin typeface="arial" panose="020B0604020202020204" pitchFamily="34" charset="0"/>
              </a:rPr>
              <a:t>росписки</a:t>
            </a:r>
            <a:r>
              <a:rPr lang="ru-RU" sz="2400" dirty="0" smtClean="0">
                <a:solidFill>
                  <a:srgbClr val="000000"/>
                </a:solidFill>
                <a:latin typeface="arial" panose="020B0604020202020204" pitchFamily="34" charset="0"/>
              </a:rPr>
              <a:t> в получении груза.</a:t>
            </a:r>
          </a:p>
          <a:p>
            <a:pPr marL="285750" indent="-285750">
              <a:buFontTx/>
              <a:buChar char="-"/>
            </a:pPr>
            <a:r>
              <a:rPr lang="ru-RU" sz="2400" dirty="0" smtClean="0">
                <a:solidFill>
                  <a:srgbClr val="000000"/>
                </a:solidFill>
                <a:latin typeface="arial" panose="020B0604020202020204" pitchFamily="34" charset="0"/>
              </a:rPr>
              <a:t>Копия №5- белый, для аэропорта назначения, для прохождения таможенного досмотра груза.</a:t>
            </a:r>
          </a:p>
          <a:p>
            <a:pPr marL="285750" indent="-285750">
              <a:buFontTx/>
              <a:buChar char="-"/>
            </a:pPr>
            <a:r>
              <a:rPr lang="ru-RU" sz="2400" dirty="0" smtClean="0">
                <a:solidFill>
                  <a:srgbClr val="000000"/>
                </a:solidFill>
                <a:latin typeface="arial" panose="020B0604020202020204" pitchFamily="34" charset="0"/>
              </a:rPr>
              <a:t>Копия №6- белый, следует с грузом для 3-го перевозчика или в случае отправки груза разделенного на части следует с отправкой частей груза.</a:t>
            </a:r>
          </a:p>
          <a:p>
            <a:pPr marL="285750" indent="-285750">
              <a:buFontTx/>
              <a:buChar char="-"/>
            </a:pPr>
            <a:r>
              <a:rPr lang="ru-RU" sz="2400" dirty="0" smtClean="0">
                <a:solidFill>
                  <a:srgbClr val="000000"/>
                </a:solidFill>
                <a:latin typeface="arial" panose="020B0604020202020204" pitchFamily="34" charset="0"/>
              </a:rPr>
              <a:t>Копия №7- белый, следует с грузом для 2-го перевозчика или в случае отправки груза разделенного на части, следует с отправкой частей груза.</a:t>
            </a:r>
          </a:p>
          <a:p>
            <a:pPr marL="285750" indent="-285750">
              <a:buFontTx/>
              <a:buChar char="-"/>
            </a:pPr>
            <a:r>
              <a:rPr lang="ru-RU" sz="2400" dirty="0" smtClean="0">
                <a:solidFill>
                  <a:srgbClr val="000000"/>
                </a:solidFill>
                <a:latin typeface="arial" panose="020B0604020202020204" pitchFamily="34" charset="0"/>
              </a:rPr>
              <a:t>Копия №8- белый, для 1-го перевозчика, остается в аэропорту отправителя или в случае отправки груза разделенного на части, следует с отправкой частей груза.</a:t>
            </a:r>
          </a:p>
          <a:p>
            <a:pPr marL="285750" indent="-285750">
              <a:buFontTx/>
              <a:buChar char="-"/>
            </a:pPr>
            <a:r>
              <a:rPr lang="ru-RU" sz="2400" dirty="0" smtClean="0">
                <a:solidFill>
                  <a:srgbClr val="000000"/>
                </a:solidFill>
                <a:latin typeface="arial" panose="020B0604020202020204" pitchFamily="34" charset="0"/>
              </a:rPr>
              <a:t>Копия №9- белый, для агента по продаже, остается у агента.</a:t>
            </a:r>
          </a:p>
          <a:p>
            <a:pPr marL="285750" indent="-285750">
              <a:buFontTx/>
              <a:buChar char="-"/>
            </a:pPr>
            <a:r>
              <a:rPr lang="ru-RU" sz="2400" dirty="0" smtClean="0">
                <a:solidFill>
                  <a:srgbClr val="000000"/>
                </a:solidFill>
                <a:latin typeface="arial" panose="020B0604020202020204" pitchFamily="34" charset="0"/>
              </a:rPr>
              <a:t>Копии №10,11,12- дополнительные копии для перевозчика, в случае отправки груза разделенного на части, следует с отправкой частей груза.</a:t>
            </a:r>
            <a:endParaRPr lang="ru-RU" dirty="0"/>
          </a:p>
        </p:txBody>
      </p:sp>
    </p:spTree>
    <p:extLst>
      <p:ext uri="{BB962C8B-B14F-4D97-AF65-F5344CB8AC3E}">
        <p14:creationId xmlns:p14="http://schemas.microsoft.com/office/powerpoint/2010/main" xmlns="" val="3680402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1563624" y="0"/>
            <a:ext cx="7781543" cy="6858000"/>
          </a:xfrm>
          <a:prstGeom prst="rect">
            <a:avLst/>
          </a:prstGeom>
        </p:spPr>
      </p:pic>
    </p:spTree>
    <p:extLst>
      <p:ext uri="{BB962C8B-B14F-4D97-AF65-F5344CB8AC3E}">
        <p14:creationId xmlns:p14="http://schemas.microsoft.com/office/powerpoint/2010/main" xmlns="" val="1745610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98542" y="299520"/>
            <a:ext cx="10661226" cy="6524863"/>
          </a:xfrm>
          <a:prstGeom prst="rect">
            <a:avLst/>
          </a:prstGeom>
        </p:spPr>
        <p:txBody>
          <a:bodyPr wrap="square">
            <a:spAutoFit/>
          </a:bodyPr>
          <a:lstStyle/>
          <a:p>
            <a:r>
              <a:rPr lang="ru-RU" sz="3200" dirty="0" smtClean="0">
                <a:solidFill>
                  <a:srgbClr val="000000"/>
                </a:solidFill>
                <a:latin typeface="arial" panose="020B0604020202020204" pitchFamily="34" charset="0"/>
              </a:rPr>
              <a:t>Документы, используемые при транспортировке грузов на водном транспорте.</a:t>
            </a:r>
          </a:p>
          <a:p>
            <a:endParaRPr lang="ru-RU" sz="2400" dirty="0">
              <a:solidFill>
                <a:srgbClr val="000000"/>
              </a:solidFill>
              <a:latin typeface="arial" panose="020B0604020202020204" pitchFamily="34" charset="0"/>
            </a:endParaRPr>
          </a:p>
          <a:p>
            <a:r>
              <a:rPr lang="ru-RU" sz="2400" b="1" i="1" dirty="0" smtClean="0">
                <a:solidFill>
                  <a:srgbClr val="000000"/>
                </a:solidFill>
                <a:latin typeface="arial" panose="020B0604020202020204" pitchFamily="34" charset="0"/>
              </a:rPr>
              <a:t>Коносамент- </a:t>
            </a:r>
            <a:r>
              <a:rPr lang="ru-RU" sz="2400" dirty="0" smtClean="0">
                <a:solidFill>
                  <a:srgbClr val="000000"/>
                </a:solidFill>
                <a:latin typeface="arial" panose="020B0604020202020204" pitchFamily="34" charset="0"/>
              </a:rPr>
              <a:t>товарораспорядительный документ, содержащий условия договора морской перевозки груза. Является ценной бумагой, предоставляющей его держателю право распоряжаться грузом. Выдается перевозчиком отправителю после приема груза к перевозке, служит доказательством этого приема и удостоверяет факт заключения договора. В коносаменте определены правоотношения между перевозчиком и грузоотправителем.</a:t>
            </a:r>
          </a:p>
          <a:p>
            <a:r>
              <a:rPr lang="ru-RU" sz="2400" dirty="0" smtClean="0">
                <a:solidFill>
                  <a:srgbClr val="000000"/>
                </a:solidFill>
                <a:latin typeface="arial" panose="020B0604020202020204" pitchFamily="34" charset="0"/>
              </a:rPr>
              <a:t>Первоначально коносамент применялся при транспортировке грузов морским транспортом.  Сейчас коносамент может охватывать перевозки не только морским или речным транспортом, но и те случаи, когда перевозки осуществляются разными видами транспорта. В этом случае коносамент называется </a:t>
            </a:r>
            <a:r>
              <a:rPr lang="ru-RU" sz="2400" b="1" i="1" dirty="0" smtClean="0">
                <a:solidFill>
                  <a:srgbClr val="000000"/>
                </a:solidFill>
                <a:latin typeface="arial" panose="020B0604020202020204" pitchFamily="34" charset="0"/>
              </a:rPr>
              <a:t>сквозным</a:t>
            </a:r>
            <a:r>
              <a:rPr lang="ru-RU" sz="2400" dirty="0" smtClean="0">
                <a:solidFill>
                  <a:srgbClr val="000000"/>
                </a:solidFill>
                <a:latin typeface="arial" panose="020B0604020202020204" pitchFamily="34" charset="0"/>
              </a:rPr>
              <a:t>.</a:t>
            </a:r>
          </a:p>
          <a:p>
            <a:endParaRPr lang="ru-RU" sz="2400" dirty="0">
              <a:solidFill>
                <a:srgbClr val="000000"/>
              </a:solidFill>
              <a:latin typeface="arial" panose="020B0604020202020204" pitchFamily="34" charset="0"/>
            </a:endParaRPr>
          </a:p>
          <a:p>
            <a:endParaRPr lang="ru-RU" dirty="0"/>
          </a:p>
        </p:txBody>
      </p:sp>
    </p:spTree>
    <p:extLst>
      <p:ext uri="{BB962C8B-B14F-4D97-AF65-F5344CB8AC3E}">
        <p14:creationId xmlns:p14="http://schemas.microsoft.com/office/powerpoint/2010/main" xmlns="" val="3386446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2752344" y="0"/>
            <a:ext cx="5834810" cy="6858000"/>
          </a:xfrm>
          <a:prstGeom prst="rect">
            <a:avLst/>
          </a:prstGeom>
        </p:spPr>
      </p:pic>
    </p:spTree>
    <p:extLst>
      <p:ext uri="{BB962C8B-B14F-4D97-AF65-F5344CB8AC3E}">
        <p14:creationId xmlns:p14="http://schemas.microsoft.com/office/powerpoint/2010/main" xmlns="" val="931368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6246" y="116640"/>
            <a:ext cx="10871538" cy="6370975"/>
          </a:xfrm>
          <a:prstGeom prst="rect">
            <a:avLst/>
          </a:prstGeom>
        </p:spPr>
        <p:txBody>
          <a:bodyPr wrap="square">
            <a:spAutoFit/>
          </a:bodyPr>
          <a:lstStyle/>
          <a:p>
            <a:r>
              <a:rPr lang="ru-RU" sz="2400" b="1" i="1" dirty="0" smtClean="0">
                <a:solidFill>
                  <a:srgbClr val="000000"/>
                </a:solidFill>
                <a:latin typeface="arial" panose="020B0604020202020204" pitchFamily="34" charset="0"/>
              </a:rPr>
              <a:t>Чартер или чартер-партия- </a:t>
            </a:r>
            <a:r>
              <a:rPr lang="ru-RU" sz="2400" dirty="0" smtClean="0">
                <a:solidFill>
                  <a:srgbClr val="000000"/>
                </a:solidFill>
                <a:latin typeface="arial" panose="020B0604020202020204" pitchFamily="34" charset="0"/>
              </a:rPr>
              <a:t>договор на перевозку грузов трамповыми судами. Сторонами в чартерном договоре являются фрахтователь( грузоотправитель или его представитель) и фрахтовщик (перевозчик или его представитель)</a:t>
            </a:r>
          </a:p>
          <a:p>
            <a:endParaRPr lang="ru-RU" sz="2400" dirty="0">
              <a:solidFill>
                <a:srgbClr val="000000"/>
              </a:solidFill>
              <a:latin typeface="arial" panose="020B0604020202020204" pitchFamily="34" charset="0"/>
            </a:endParaRPr>
          </a:p>
          <a:p>
            <a:r>
              <a:rPr lang="ru-RU" sz="2400" dirty="0" smtClean="0">
                <a:solidFill>
                  <a:srgbClr val="000000"/>
                </a:solidFill>
                <a:latin typeface="arial" panose="020B0604020202020204" pitchFamily="34" charset="0"/>
              </a:rPr>
              <a:t>Основными пунктами такого договора являются следующие:</a:t>
            </a:r>
          </a:p>
          <a:p>
            <a:pPr marL="342900" indent="-342900">
              <a:buFontTx/>
              <a:buChar char="-"/>
            </a:pPr>
            <a:r>
              <a:rPr lang="ru-RU" sz="2400" dirty="0" smtClean="0">
                <a:solidFill>
                  <a:srgbClr val="000000"/>
                </a:solidFill>
                <a:latin typeface="arial" panose="020B0604020202020204" pitchFamily="34" charset="0"/>
              </a:rPr>
              <a:t>Время и место заключения чартера</a:t>
            </a:r>
          </a:p>
          <a:p>
            <a:pPr marL="285750" indent="-285750">
              <a:buFontTx/>
              <a:buChar char="-"/>
            </a:pPr>
            <a:r>
              <a:rPr lang="ru-RU" sz="2400" dirty="0" smtClean="0">
                <a:solidFill>
                  <a:srgbClr val="000000"/>
                </a:solidFill>
                <a:latin typeface="arial" panose="020B0604020202020204" pitchFamily="34" charset="0"/>
              </a:rPr>
              <a:t>Полное юридическое наименование сторон(преамбула чартера)</a:t>
            </a:r>
          </a:p>
          <a:p>
            <a:pPr marL="285750" indent="-285750">
              <a:buFontTx/>
              <a:buChar char="-"/>
            </a:pPr>
            <a:r>
              <a:rPr lang="ru-RU" sz="2400" dirty="0" smtClean="0">
                <a:solidFill>
                  <a:srgbClr val="000000"/>
                </a:solidFill>
                <a:latin typeface="arial" panose="020B0604020202020204" pitchFamily="34" charset="0"/>
              </a:rPr>
              <a:t>Название и описание судна</a:t>
            </a:r>
          </a:p>
          <a:p>
            <a:pPr marL="285750" indent="-285750">
              <a:buFontTx/>
              <a:buChar char="-"/>
            </a:pPr>
            <a:r>
              <a:rPr lang="ru-RU" sz="2400" dirty="0" smtClean="0">
                <a:solidFill>
                  <a:srgbClr val="000000"/>
                </a:solidFill>
                <a:latin typeface="arial" panose="020B0604020202020204" pitchFamily="34" charset="0"/>
              </a:rPr>
              <a:t>Право замены первоначального указанного судна другим</a:t>
            </a:r>
          </a:p>
          <a:p>
            <a:pPr marL="285750" indent="-285750">
              <a:buFontTx/>
              <a:buChar char="-"/>
            </a:pPr>
            <a:r>
              <a:rPr lang="ru-RU" sz="2400" dirty="0" smtClean="0">
                <a:solidFill>
                  <a:srgbClr val="000000"/>
                </a:solidFill>
                <a:latin typeface="arial" panose="020B0604020202020204" pitchFamily="34" charset="0"/>
              </a:rPr>
              <a:t>Род груза</a:t>
            </a:r>
          </a:p>
          <a:p>
            <a:pPr marL="285750" indent="-285750">
              <a:buFontTx/>
              <a:buChar char="-"/>
            </a:pPr>
            <a:r>
              <a:rPr lang="ru-RU" sz="2400" dirty="0" smtClean="0">
                <a:solidFill>
                  <a:srgbClr val="000000"/>
                </a:solidFill>
                <a:latin typeface="arial" panose="020B0604020202020204" pitchFamily="34" charset="0"/>
              </a:rPr>
              <a:t>Место погрузки и разгрузки</a:t>
            </a:r>
          </a:p>
          <a:p>
            <a:pPr marL="285750" indent="-285750">
              <a:buFontTx/>
              <a:buChar char="-"/>
            </a:pPr>
            <a:r>
              <a:rPr lang="ru-RU" sz="2400" dirty="0" smtClean="0">
                <a:solidFill>
                  <a:srgbClr val="000000"/>
                </a:solidFill>
                <a:latin typeface="arial" panose="020B0604020202020204" pitchFamily="34" charset="0"/>
              </a:rPr>
              <a:t>Условия погрузки, включая условия оплаты демереджа и диспача</a:t>
            </a:r>
          </a:p>
          <a:p>
            <a:pPr marL="285750" indent="-285750">
              <a:buFontTx/>
              <a:buChar char="-"/>
            </a:pPr>
            <a:r>
              <a:rPr lang="ru-RU" sz="2400" dirty="0" smtClean="0">
                <a:solidFill>
                  <a:srgbClr val="000000"/>
                </a:solidFill>
                <a:latin typeface="arial" panose="020B0604020202020204" pitchFamily="34" charset="0"/>
              </a:rPr>
              <a:t>Порядок оплаты фрахта</a:t>
            </a:r>
          </a:p>
          <a:p>
            <a:pPr marL="285750" indent="-285750">
              <a:buFontTx/>
              <a:buChar char="-"/>
            </a:pPr>
            <a:r>
              <a:rPr lang="ru-RU" sz="2400" dirty="0" smtClean="0">
                <a:solidFill>
                  <a:srgbClr val="000000"/>
                </a:solidFill>
                <a:latin typeface="arial" panose="020B0604020202020204" pitchFamily="34" charset="0"/>
              </a:rPr>
              <a:t>Срок подачи судна, включая канцеллинг- конечный срок подачи судна</a:t>
            </a:r>
          </a:p>
          <a:p>
            <a:pPr marL="285750" indent="-285750">
              <a:buFontTx/>
              <a:buChar char="-"/>
            </a:pPr>
            <a:r>
              <a:rPr lang="ru-RU" sz="2400" dirty="0" smtClean="0">
                <a:solidFill>
                  <a:srgbClr val="000000"/>
                </a:solidFill>
                <a:latin typeface="arial" panose="020B0604020202020204" pitchFamily="34" charset="0"/>
              </a:rPr>
              <a:t>Прочие условия, такие как ледовая оговорка, оговорка о форс-мажоре и др.</a:t>
            </a:r>
            <a:endParaRPr lang="ru-RU" dirty="0"/>
          </a:p>
        </p:txBody>
      </p:sp>
    </p:spTree>
    <p:extLst>
      <p:ext uri="{BB962C8B-B14F-4D97-AF65-F5344CB8AC3E}">
        <p14:creationId xmlns:p14="http://schemas.microsoft.com/office/powerpoint/2010/main" xmlns="" val="1852343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17814" y="208080"/>
            <a:ext cx="3078856" cy="584775"/>
          </a:xfrm>
          <a:prstGeom prst="rect">
            <a:avLst/>
          </a:prstGeom>
        </p:spPr>
        <p:txBody>
          <a:bodyPr wrap="none">
            <a:spAutoFit/>
          </a:bodyPr>
          <a:lstStyle/>
          <a:p>
            <a:r>
              <a:rPr lang="ru-RU" sz="3200" dirty="0" smtClean="0">
                <a:solidFill>
                  <a:srgbClr val="000000"/>
                </a:solidFill>
                <a:latin typeface="arial" panose="020B0604020202020204" pitchFamily="34" charset="0"/>
              </a:rPr>
              <a:t>Виды чартеров</a:t>
            </a:r>
            <a:endParaRPr lang="ru-RU" sz="3200" dirty="0"/>
          </a:p>
        </p:txBody>
      </p:sp>
      <p:sp>
        <p:nvSpPr>
          <p:cNvPr id="3" name="Прямоугольник 2"/>
          <p:cNvSpPr/>
          <p:nvPr/>
        </p:nvSpPr>
        <p:spPr>
          <a:xfrm>
            <a:off x="1198542" y="903024"/>
            <a:ext cx="10661226" cy="5170646"/>
          </a:xfrm>
          <a:prstGeom prst="rect">
            <a:avLst/>
          </a:prstGeom>
        </p:spPr>
        <p:txBody>
          <a:bodyPr wrap="square">
            <a:spAutoFit/>
          </a:bodyPr>
          <a:lstStyle/>
          <a:p>
            <a:r>
              <a:rPr lang="ru-RU" sz="2400" b="1" i="1" dirty="0" smtClean="0">
                <a:solidFill>
                  <a:srgbClr val="000000"/>
                </a:solidFill>
                <a:latin typeface="arial" panose="020B0604020202020204" pitchFamily="34" charset="0"/>
              </a:rPr>
              <a:t>Тайм-чартер- </a:t>
            </a:r>
            <a:r>
              <a:rPr lang="ru-RU" sz="2400" dirty="0" smtClean="0">
                <a:solidFill>
                  <a:srgbClr val="000000"/>
                </a:solidFill>
                <a:latin typeface="arial" panose="020B0604020202020204" pitchFamily="34" charset="0"/>
              </a:rPr>
              <a:t>договор об аренде судна, когда  все судно или его часть предоставляется на определенное время в распоряжение фрахтователя для перевозки грузов в любых направлениях.</a:t>
            </a:r>
          </a:p>
          <a:p>
            <a:r>
              <a:rPr lang="ru-RU" sz="2400" b="1" i="1" dirty="0" smtClean="0">
                <a:solidFill>
                  <a:srgbClr val="000000"/>
                </a:solidFill>
                <a:latin typeface="arial" panose="020B0604020202020204" pitchFamily="34" charset="0"/>
              </a:rPr>
              <a:t>Димайз-чартер- </a:t>
            </a:r>
            <a:r>
              <a:rPr lang="ru-RU" sz="2400" dirty="0" smtClean="0">
                <a:solidFill>
                  <a:srgbClr val="000000"/>
                </a:solidFill>
                <a:latin typeface="arial" panose="020B0604020202020204" pitchFamily="34" charset="0"/>
              </a:rPr>
              <a:t>договор об аренде судна, когда судовладелец передает его фрахтователю на оговоренный срок вместе с командой, члены которой становятся служащими нанимателями.</a:t>
            </a:r>
          </a:p>
          <a:p>
            <a:r>
              <a:rPr lang="ru-RU" sz="2400" b="1" i="1" dirty="0" err="1" smtClean="0">
                <a:solidFill>
                  <a:srgbClr val="000000"/>
                </a:solidFill>
                <a:latin typeface="arial" panose="020B0604020202020204" pitchFamily="34" charset="0"/>
              </a:rPr>
              <a:t>Бербоут</a:t>
            </a:r>
            <a:r>
              <a:rPr lang="ru-RU" sz="2400" b="1" i="1" dirty="0" smtClean="0">
                <a:solidFill>
                  <a:srgbClr val="000000"/>
                </a:solidFill>
                <a:latin typeface="arial" panose="020B0604020202020204" pitchFamily="34" charset="0"/>
              </a:rPr>
              <a:t>-чартер- </a:t>
            </a:r>
            <a:r>
              <a:rPr lang="ru-RU" sz="2400" dirty="0" smtClean="0">
                <a:solidFill>
                  <a:srgbClr val="000000"/>
                </a:solidFill>
                <a:latin typeface="arial" panose="020B0604020202020204" pitchFamily="34" charset="0"/>
              </a:rPr>
              <a:t>это договор о найме судна без экипажа, фрахтователь несет все расходы по его использованию и выплачивает арендную плату судовладельцу.</a:t>
            </a:r>
          </a:p>
          <a:p>
            <a:r>
              <a:rPr lang="ru-RU" sz="2400" b="1" i="1" dirty="0" smtClean="0">
                <a:solidFill>
                  <a:srgbClr val="000000"/>
                </a:solidFill>
                <a:latin typeface="arial" panose="020B0604020202020204" pitchFamily="34" charset="0"/>
              </a:rPr>
              <a:t>Слот чартер </a:t>
            </a:r>
            <a:r>
              <a:rPr lang="ru-RU" sz="2400" dirty="0" smtClean="0">
                <a:solidFill>
                  <a:srgbClr val="000000"/>
                </a:solidFill>
                <a:latin typeface="arial" panose="020B0604020202020204" pitchFamily="34" charset="0"/>
              </a:rPr>
              <a:t>-договор об аренде контейнерной ячейки(секции) на судне контейнеровоза.</a:t>
            </a:r>
          </a:p>
          <a:p>
            <a:r>
              <a:rPr lang="ru-RU" sz="2400" b="1" i="1" dirty="0" smtClean="0">
                <a:solidFill>
                  <a:srgbClr val="000000"/>
                </a:solidFill>
                <a:latin typeface="arial" panose="020B0604020202020204" pitchFamily="34" charset="0"/>
              </a:rPr>
              <a:t>Рейсовый чартер-</a:t>
            </a:r>
            <a:r>
              <a:rPr lang="ru-RU" sz="2400" dirty="0" smtClean="0">
                <a:solidFill>
                  <a:srgbClr val="000000"/>
                </a:solidFill>
                <a:latin typeface="arial" panose="020B0604020202020204" pitchFamily="34" charset="0"/>
              </a:rPr>
              <a:t> договор фрахтования морского судна на фиксированное число рейсов.</a:t>
            </a:r>
          </a:p>
          <a:p>
            <a:endParaRPr lang="ru-RU" dirty="0"/>
          </a:p>
        </p:txBody>
      </p:sp>
    </p:spTree>
    <p:extLst>
      <p:ext uri="{BB962C8B-B14F-4D97-AF65-F5344CB8AC3E}">
        <p14:creationId xmlns:p14="http://schemas.microsoft.com/office/powerpoint/2010/main" xmlns="" val="1457041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309687" y="38100"/>
            <a:ext cx="9572625" cy="6781800"/>
          </a:xfrm>
          <a:prstGeom prst="rect">
            <a:avLst/>
          </a:prstGeom>
        </p:spPr>
      </p:pic>
    </p:spTree>
    <p:extLst>
      <p:ext uri="{BB962C8B-B14F-4D97-AF65-F5344CB8AC3E}">
        <p14:creationId xmlns:p14="http://schemas.microsoft.com/office/powerpoint/2010/main" xmlns="" val="3596326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7959" y="208080"/>
            <a:ext cx="10725234" cy="6370975"/>
          </a:xfrm>
          <a:prstGeom prst="rect">
            <a:avLst/>
          </a:prstGeom>
        </p:spPr>
        <p:txBody>
          <a:bodyPr wrap="square">
            <a:spAutoFit/>
          </a:bodyPr>
          <a:lstStyle/>
          <a:p>
            <a:r>
              <a:rPr lang="ru-RU" sz="2400" b="1" i="1" dirty="0" smtClean="0">
                <a:solidFill>
                  <a:srgbClr val="000000"/>
                </a:solidFill>
                <a:latin typeface="arial" panose="020B0604020202020204" pitchFamily="34" charset="0"/>
              </a:rPr>
              <a:t>Инвойс-счет- </a:t>
            </a:r>
            <a:r>
              <a:rPr lang="ru-RU" sz="2400" dirty="0" smtClean="0">
                <a:solidFill>
                  <a:srgbClr val="000000"/>
                </a:solidFill>
                <a:latin typeface="arial" panose="020B0604020202020204" pitchFamily="34" charset="0"/>
              </a:rPr>
              <a:t>счет, счет-фактура, который выписывается</a:t>
            </a:r>
            <a:r>
              <a:rPr lang="en-US" sz="2400" dirty="0" smtClean="0">
                <a:solidFill>
                  <a:srgbClr val="000000"/>
                </a:solidFill>
                <a:latin typeface="arial" panose="020B0604020202020204" pitchFamily="34" charset="0"/>
              </a:rPr>
              <a:t>/</a:t>
            </a:r>
            <a:r>
              <a:rPr lang="ru-RU" sz="2400" dirty="0" smtClean="0">
                <a:solidFill>
                  <a:srgbClr val="000000"/>
                </a:solidFill>
                <a:latin typeface="arial" panose="020B0604020202020204" pitchFamily="34" charset="0"/>
              </a:rPr>
              <a:t>оформляется продавцом товара покупателю за определенную партию товара. Инвойс- грузосопроводительный документ. Счет-фактура содержит наименование и адреса продавца и покупателя; дату и номер заказа покупателя; описание проданного товара; сведения об упаковке; цену товара; условия поставки и платежа. Помимо своего основного назначения счет-фактура может использоваться в качестве накладной, направленной вместе с товаром, а также для удостоверения происхождения товара.</a:t>
            </a:r>
          </a:p>
          <a:p>
            <a:r>
              <a:rPr lang="ru-RU" sz="2400" b="1" i="1" dirty="0" smtClean="0">
                <a:solidFill>
                  <a:srgbClr val="000000"/>
                </a:solidFill>
                <a:latin typeface="arial" panose="020B0604020202020204" pitchFamily="34" charset="0"/>
              </a:rPr>
              <a:t>Проформа-инвойс- счет-проформа. </a:t>
            </a:r>
            <a:r>
              <a:rPr lang="ru-RU" sz="2400" dirty="0" smtClean="0">
                <a:solidFill>
                  <a:srgbClr val="000000"/>
                </a:solidFill>
                <a:latin typeface="arial" panose="020B0604020202020204" pitchFamily="34" charset="0"/>
              </a:rPr>
              <a:t>Содержит сведения о цене и стоимости товара, но не является расчетным документом, </a:t>
            </a:r>
            <a:r>
              <a:rPr lang="ru-RU" sz="2400" dirty="0" err="1" smtClean="0">
                <a:solidFill>
                  <a:srgbClr val="000000"/>
                </a:solidFill>
                <a:latin typeface="arial" panose="020B0604020202020204" pitchFamily="34" charset="0"/>
              </a:rPr>
              <a:t>т.к</a:t>
            </a:r>
            <a:r>
              <a:rPr lang="ru-RU" sz="2400" dirty="0" smtClean="0">
                <a:solidFill>
                  <a:srgbClr val="000000"/>
                </a:solidFill>
                <a:latin typeface="arial" panose="020B0604020202020204" pitchFamily="34" charset="0"/>
              </a:rPr>
              <a:t>  не содержит требования об уплате указанной в нем суммы. Поэтому выполняя все остальные функции счета, он не выполняет главной функции счета как платежного документа. Счет- проформа может быть выписан на отгруженный, но еще не проданный товар и наоборот. Обычно он выписывается при поставках товаров на консигнацию, на выставки, аукционы, поставках </a:t>
            </a:r>
            <a:r>
              <a:rPr lang="ru-RU" sz="2400" dirty="0" err="1" smtClean="0">
                <a:solidFill>
                  <a:srgbClr val="000000"/>
                </a:solidFill>
                <a:latin typeface="arial" panose="020B0604020202020204" pitchFamily="34" charset="0"/>
              </a:rPr>
              <a:t>довальческого</a:t>
            </a:r>
            <a:r>
              <a:rPr lang="ru-RU" sz="2400" dirty="0" smtClean="0">
                <a:solidFill>
                  <a:srgbClr val="000000"/>
                </a:solidFill>
                <a:latin typeface="arial" panose="020B0604020202020204" pitchFamily="34" charset="0"/>
              </a:rPr>
              <a:t> сырья по договорам на переработку, поставках товара в качестве дара.</a:t>
            </a:r>
            <a:endParaRPr lang="ru-RU" dirty="0"/>
          </a:p>
        </p:txBody>
      </p:sp>
    </p:spTree>
    <p:extLst>
      <p:ext uri="{BB962C8B-B14F-4D97-AF65-F5344CB8AC3E}">
        <p14:creationId xmlns:p14="http://schemas.microsoft.com/office/powerpoint/2010/main" xmlns="" val="4070732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2478024" y="128016"/>
            <a:ext cx="6042279" cy="6729984"/>
          </a:xfrm>
          <a:prstGeom prst="rect">
            <a:avLst/>
          </a:prstGeom>
        </p:spPr>
      </p:pic>
    </p:spTree>
    <p:extLst>
      <p:ext uri="{BB962C8B-B14F-4D97-AF65-F5344CB8AC3E}">
        <p14:creationId xmlns:p14="http://schemas.microsoft.com/office/powerpoint/2010/main" xmlns="" val="396389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5390" y="189792"/>
            <a:ext cx="10871538" cy="6001643"/>
          </a:xfrm>
          <a:prstGeom prst="rect">
            <a:avLst/>
          </a:prstGeom>
        </p:spPr>
        <p:txBody>
          <a:bodyPr wrap="square">
            <a:spAutoFit/>
          </a:bodyPr>
          <a:lstStyle/>
          <a:p>
            <a:r>
              <a:rPr lang="ru-RU" sz="2400" b="1" i="1" dirty="0" smtClean="0">
                <a:solidFill>
                  <a:srgbClr val="000000"/>
                </a:solidFill>
                <a:latin typeface="arial" panose="020B0604020202020204" pitchFamily="34" charset="0"/>
              </a:rPr>
              <a:t>Упаковочный лист- </a:t>
            </a:r>
            <a:r>
              <a:rPr lang="ru-RU" sz="2400" dirty="0" smtClean="0">
                <a:solidFill>
                  <a:srgbClr val="000000"/>
                </a:solidFill>
                <a:latin typeface="arial" panose="020B0604020202020204" pitchFamily="34" charset="0"/>
              </a:rPr>
              <a:t>список позиций груза с указанием номеров мест, в которые они упакованы, и весом каждого места. Упаковочный лист-грузосопроводительный документ. Является дополнением к счету-фактуре.</a:t>
            </a:r>
          </a:p>
          <a:p>
            <a:r>
              <a:rPr lang="ru-RU" sz="2400" b="1" i="1" dirty="0" smtClean="0">
                <a:solidFill>
                  <a:srgbClr val="000000"/>
                </a:solidFill>
                <a:latin typeface="arial" panose="020B0604020202020204" pitchFamily="34" charset="0"/>
              </a:rPr>
              <a:t>Спецификация</a:t>
            </a:r>
            <a:r>
              <a:rPr lang="ru-RU" sz="2400" dirty="0" smtClean="0">
                <a:solidFill>
                  <a:srgbClr val="000000"/>
                </a:solidFill>
                <a:latin typeface="arial" panose="020B0604020202020204" pitchFamily="34" charset="0"/>
              </a:rPr>
              <a:t>- перечень поставляемых товаров с указанием количества по каждому сорту, марке, артикулу и в необходимых случаях цен, качественных показателей. Применяется несколько видов спецификаций: отгрузочная- товаросопроводительный документ на партию товара, поставленного в ассортименте по определенному транспортному документу; если партия товара  состоит из отдельных грузовых мест составляется поместная спецификация; Спецификация является приложением к договору, составляет обычно неотъемлемую часть договора.</a:t>
            </a:r>
          </a:p>
          <a:p>
            <a:r>
              <a:rPr lang="ru-RU" sz="2400" dirty="0" smtClean="0">
                <a:solidFill>
                  <a:srgbClr val="000000"/>
                </a:solidFill>
                <a:latin typeface="arial" panose="020B0604020202020204" pitchFamily="34" charset="0"/>
              </a:rPr>
              <a:t>Спецификация к счету представляет собою часть расчетного документа. В некоторых случаях при поставке товара в ассортименте счет предъявляется в виде счета- спецификации.</a:t>
            </a:r>
            <a:endParaRPr lang="ru-RU" dirty="0"/>
          </a:p>
        </p:txBody>
      </p:sp>
    </p:spTree>
    <p:extLst>
      <p:ext uri="{BB962C8B-B14F-4D97-AF65-F5344CB8AC3E}">
        <p14:creationId xmlns:p14="http://schemas.microsoft.com/office/powerpoint/2010/main" xmlns="" val="2269793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3028950" y="804862"/>
            <a:ext cx="6134100" cy="5248275"/>
          </a:xfrm>
          <a:prstGeom prst="rect">
            <a:avLst/>
          </a:prstGeom>
        </p:spPr>
      </p:pic>
    </p:spTree>
    <p:extLst>
      <p:ext uri="{BB962C8B-B14F-4D97-AF65-F5344CB8AC3E}">
        <p14:creationId xmlns:p14="http://schemas.microsoft.com/office/powerpoint/2010/main" xmlns="" val="3648968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3672125" y="374904"/>
            <a:ext cx="5535883" cy="6483096"/>
          </a:xfrm>
          <a:prstGeom prst="rect">
            <a:avLst/>
          </a:prstGeom>
        </p:spPr>
      </p:pic>
    </p:spTree>
    <p:extLst>
      <p:ext uri="{BB962C8B-B14F-4D97-AF65-F5344CB8AC3E}">
        <p14:creationId xmlns:p14="http://schemas.microsoft.com/office/powerpoint/2010/main" xmlns="" val="3744312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5975" y="125784"/>
            <a:ext cx="11129241" cy="4154984"/>
          </a:xfrm>
          <a:prstGeom prst="rect">
            <a:avLst/>
          </a:prstGeom>
        </p:spPr>
        <p:txBody>
          <a:bodyPr wrap="square">
            <a:spAutoFit/>
          </a:bodyPr>
          <a:lstStyle/>
          <a:p>
            <a:pPr lvl="0"/>
            <a:r>
              <a:rPr lang="ru-RU" sz="2400" b="1" i="1" dirty="0" smtClean="0">
                <a:solidFill>
                  <a:srgbClr val="000000"/>
                </a:solidFill>
                <a:latin typeface="arial" panose="020B0604020202020204" pitchFamily="34" charset="0"/>
              </a:rPr>
              <a:t>Ветеринарный сертификат- </a:t>
            </a:r>
            <a:r>
              <a:rPr lang="ru-RU" sz="2400" dirty="0" smtClean="0">
                <a:solidFill>
                  <a:srgbClr val="000000"/>
                </a:solidFill>
                <a:latin typeface="arial" panose="020B0604020202020204" pitchFamily="34" charset="0"/>
              </a:rPr>
              <a:t>международный  </a:t>
            </a:r>
            <a:r>
              <a:rPr lang="ru-RU" sz="2400" dirty="0" err="1" smtClean="0">
                <a:solidFill>
                  <a:srgbClr val="000000"/>
                </a:solidFill>
                <a:latin typeface="arial" panose="020B0604020202020204" pitchFamily="34" charset="0"/>
              </a:rPr>
              <a:t>вет</a:t>
            </a:r>
            <a:r>
              <a:rPr lang="ru-RU" sz="2400" dirty="0" smtClean="0">
                <a:solidFill>
                  <a:srgbClr val="000000"/>
                </a:solidFill>
                <a:latin typeface="arial" panose="020B0604020202020204" pitchFamily="34" charset="0"/>
              </a:rPr>
              <a:t>. </a:t>
            </a:r>
            <a:r>
              <a:rPr lang="ru-RU" sz="2400" dirty="0">
                <a:solidFill>
                  <a:srgbClr val="000000"/>
                </a:solidFill>
                <a:latin typeface="arial" panose="020B0604020202020204" pitchFamily="34" charset="0"/>
              </a:rPr>
              <a:t>д</a:t>
            </a:r>
            <a:r>
              <a:rPr lang="ru-RU" sz="2400" dirty="0" smtClean="0">
                <a:solidFill>
                  <a:srgbClr val="000000"/>
                </a:solidFill>
                <a:latin typeface="arial" panose="020B0604020202020204" pitchFamily="34" charset="0"/>
              </a:rPr>
              <a:t>окумент  установочного образца, выдаваемый на живых животных, животноводческую продукцию и другие подлежащие </a:t>
            </a:r>
            <a:r>
              <a:rPr lang="ru-RU" sz="2400" dirty="0" err="1" smtClean="0">
                <a:solidFill>
                  <a:srgbClr val="000000"/>
                </a:solidFill>
                <a:latin typeface="arial" panose="020B0604020202020204" pitchFamily="34" charset="0"/>
              </a:rPr>
              <a:t>вет</a:t>
            </a:r>
            <a:r>
              <a:rPr lang="ru-RU" sz="2400" dirty="0" smtClean="0">
                <a:solidFill>
                  <a:srgbClr val="000000"/>
                </a:solidFill>
                <a:latin typeface="arial" panose="020B0604020202020204" pitchFamily="34" charset="0"/>
              </a:rPr>
              <a:t>. контролю грузы гос. </a:t>
            </a:r>
            <a:r>
              <a:rPr lang="ru-RU" sz="2400" dirty="0">
                <a:solidFill>
                  <a:srgbClr val="000000"/>
                </a:solidFill>
                <a:latin typeface="arial" panose="020B0604020202020204" pitchFamily="34" charset="0"/>
              </a:rPr>
              <a:t>в</a:t>
            </a:r>
            <a:r>
              <a:rPr lang="ru-RU" sz="2400" dirty="0" smtClean="0">
                <a:solidFill>
                  <a:srgbClr val="000000"/>
                </a:solidFill>
                <a:latin typeface="arial" panose="020B0604020202020204" pitchFamily="34" charset="0"/>
              </a:rPr>
              <a:t>етеринарным  врачом страны экспорта.</a:t>
            </a:r>
          </a:p>
          <a:p>
            <a:pPr lvl="0"/>
            <a:endParaRPr lang="ru-RU" sz="2400" dirty="0" smtClean="0">
              <a:solidFill>
                <a:srgbClr val="000000"/>
              </a:solidFill>
              <a:latin typeface="arial" panose="020B0604020202020204" pitchFamily="34" charset="0"/>
            </a:endParaRPr>
          </a:p>
          <a:p>
            <a:pPr lvl="0"/>
            <a:r>
              <a:rPr lang="ru-RU" sz="2400" b="1" i="1" dirty="0" smtClean="0">
                <a:solidFill>
                  <a:srgbClr val="000000"/>
                </a:solidFill>
                <a:latin typeface="arial" panose="020B0604020202020204" pitchFamily="34" charset="0"/>
              </a:rPr>
              <a:t>Фитосанитарный сертификат(ФСС)- </a:t>
            </a:r>
            <a:r>
              <a:rPr lang="ru-RU" sz="2400" dirty="0" smtClean="0">
                <a:solidFill>
                  <a:srgbClr val="000000"/>
                </a:solidFill>
                <a:latin typeface="arial" panose="020B0604020202020204" pitchFamily="34" charset="0"/>
              </a:rPr>
              <a:t>документ международного образца, необходимый для ввоза продукции растительного происхождения на территорию России или вывоза за границу. Фитосанитарный карантинный сертификат  выдается органами по карантинному контролю. Его можно получить на срок, который определяется, начиная с даты выдачи и заканчивая датой ввоза </a:t>
            </a:r>
            <a:r>
              <a:rPr lang="ru-RU" sz="2400" dirty="0" err="1" smtClean="0">
                <a:solidFill>
                  <a:srgbClr val="000000"/>
                </a:solidFill>
                <a:latin typeface="arial" panose="020B0604020202020204" pitchFamily="34" charset="0"/>
              </a:rPr>
              <a:t>подкарантинной</a:t>
            </a:r>
            <a:r>
              <a:rPr lang="ru-RU" sz="2400" dirty="0" smtClean="0">
                <a:solidFill>
                  <a:srgbClr val="000000"/>
                </a:solidFill>
                <a:latin typeface="arial" panose="020B0604020202020204" pitchFamily="34" charset="0"/>
              </a:rPr>
              <a:t> продукции за гос. </a:t>
            </a:r>
            <a:r>
              <a:rPr lang="ru-RU" sz="2400" dirty="0">
                <a:solidFill>
                  <a:srgbClr val="000000"/>
                </a:solidFill>
                <a:latin typeface="arial" panose="020B0604020202020204" pitchFamily="34" charset="0"/>
              </a:rPr>
              <a:t>г</a:t>
            </a:r>
            <a:r>
              <a:rPr lang="ru-RU" sz="2400" dirty="0" smtClean="0">
                <a:solidFill>
                  <a:srgbClr val="000000"/>
                </a:solidFill>
                <a:latin typeface="arial" panose="020B0604020202020204" pitchFamily="34" charset="0"/>
              </a:rPr>
              <a:t>раницу РФ</a:t>
            </a:r>
            <a:endParaRPr lang="ru-RU"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960160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39118" y="0"/>
            <a:ext cx="9713763" cy="6858000"/>
          </a:xfrm>
          <a:prstGeom prst="rect">
            <a:avLst/>
          </a:prstGeom>
        </p:spPr>
      </p:pic>
    </p:spTree>
    <p:extLst>
      <p:ext uri="{BB962C8B-B14F-4D97-AF65-F5344CB8AC3E}">
        <p14:creationId xmlns:p14="http://schemas.microsoft.com/office/powerpoint/2010/main" xmlns="" val="1154590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0664" y="336096"/>
            <a:ext cx="11091672" cy="378565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1" u="none" strike="noStrike" kern="0" cap="none" spc="0" normalizeH="0" baseline="0" noProof="0" dirty="0" smtClean="0">
                <a:ln>
                  <a:noFill/>
                </a:ln>
                <a:solidFill>
                  <a:srgbClr val="000000"/>
                </a:solidFill>
                <a:effectLst/>
                <a:uLnTx/>
                <a:uFillTx/>
                <a:latin typeface="arial" panose="020B0604020202020204" pitchFamily="34" charset="0"/>
              </a:rPr>
              <a:t>Автодорожная накладная(</a:t>
            </a:r>
            <a:r>
              <a:rPr kumimoji="0" lang="en-US" sz="2400" b="1" i="1" u="none" strike="noStrike" kern="0" cap="none" spc="0" normalizeH="0" baseline="0" noProof="0" dirty="0" smtClean="0">
                <a:ln>
                  <a:noFill/>
                </a:ln>
                <a:solidFill>
                  <a:srgbClr val="000000"/>
                </a:solidFill>
                <a:effectLst/>
                <a:uLnTx/>
                <a:uFillTx/>
                <a:latin typeface="arial" panose="020B0604020202020204" pitchFamily="34" charset="0"/>
              </a:rPr>
              <a:t>CMR</a:t>
            </a:r>
            <a:r>
              <a:rPr kumimoji="0" lang="ru-RU" sz="2400" b="1" i="1"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ru-RU" sz="2400" b="0" i="0" u="none" strike="noStrike" kern="0" cap="none" spc="0" normalizeH="0" baseline="0" noProof="0" dirty="0" smtClean="0">
                <a:ln>
                  <a:noFill/>
                </a:ln>
                <a:solidFill>
                  <a:srgbClr val="000000"/>
                </a:solidFill>
                <a:effectLst/>
                <a:uLnTx/>
                <a:uFillTx/>
                <a:latin typeface="arial" panose="020B0604020202020204" pitchFamily="34" charset="0"/>
              </a:rPr>
              <a:t>международная товаротранспортная накладная, используемая при международных автомобильных перевозках в рамках Конвенции о договоре международной дорожной перевозки грузов(КДПГ). Для</a:t>
            </a:r>
            <a:r>
              <a:rPr kumimoji="0" lang="ru-RU" sz="2400" b="0" i="0" u="none" strike="noStrike" kern="0" cap="none" spc="0" normalizeH="0" noProof="0" dirty="0" smtClean="0">
                <a:ln>
                  <a:noFill/>
                </a:ln>
                <a:solidFill>
                  <a:srgbClr val="000000"/>
                </a:solidFill>
                <a:effectLst/>
                <a:uLnTx/>
                <a:uFillTx/>
                <a:latin typeface="arial" panose="020B0604020202020204" pitchFamily="34" charset="0"/>
              </a:rPr>
              <a:t>  международных автодорожных перевозок этот документ должен содержать сведения предписываемые Конвенцией КДПГ: дату отгрузки, наименование груза, подлежащего перевозке, имя и адрес перевозчика, наименование получателя, срок доставки, стоимость перевозки. Накладная подписывается перевозчиком и грузоотправителем, она не является товарораспорядительным документом, не может быть индоссирована, груз выдается указанному в ней получателю.</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3112900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88920" y="65532"/>
            <a:ext cx="6614160" cy="6726936"/>
          </a:xfrm>
          <a:prstGeom prst="rect">
            <a:avLst/>
          </a:prstGeom>
        </p:spPr>
      </p:pic>
    </p:spTree>
    <p:extLst>
      <p:ext uri="{BB962C8B-B14F-4D97-AF65-F5344CB8AC3E}">
        <p14:creationId xmlns:p14="http://schemas.microsoft.com/office/powerpoint/2010/main" xmlns="" val="1805173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82824" y="1060704"/>
            <a:ext cx="6626352" cy="4837176"/>
          </a:xfrm>
          <a:prstGeom prst="rect">
            <a:avLst/>
          </a:prstGeom>
        </p:spPr>
      </p:pic>
    </p:spTree>
    <p:extLst>
      <p:ext uri="{BB962C8B-B14F-4D97-AF65-F5344CB8AC3E}">
        <p14:creationId xmlns:p14="http://schemas.microsoft.com/office/powerpoint/2010/main" xmlns="" val="2966256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6559" y="299520"/>
            <a:ext cx="11205441" cy="4524315"/>
          </a:xfrm>
          <a:prstGeom prst="rect">
            <a:avLst/>
          </a:prstGeom>
        </p:spPr>
        <p:txBody>
          <a:bodyPr wrap="square">
            <a:spAutoFit/>
          </a:bodyPr>
          <a:lstStyle/>
          <a:p>
            <a:pPr lvl="0"/>
            <a:r>
              <a:rPr lang="ru-RU" sz="2400" b="1" i="1" dirty="0">
                <a:solidFill>
                  <a:srgbClr val="000000"/>
                </a:solidFill>
                <a:latin typeface="arial" panose="020B0604020202020204" pitchFamily="34" charset="0"/>
              </a:rPr>
              <a:t>Книжка МДП(</a:t>
            </a:r>
            <a:r>
              <a:rPr lang="en-US" sz="2400" b="1" i="1" dirty="0">
                <a:solidFill>
                  <a:srgbClr val="000000"/>
                </a:solidFill>
                <a:latin typeface="arial" panose="020B0604020202020204" pitchFamily="34" charset="0"/>
              </a:rPr>
              <a:t>Carnet TIR)- </a:t>
            </a:r>
            <a:r>
              <a:rPr lang="ru-RU" sz="2400" dirty="0" smtClean="0">
                <a:solidFill>
                  <a:srgbClr val="000000"/>
                </a:solidFill>
                <a:latin typeface="arial" panose="020B0604020202020204" pitchFamily="34" charset="0"/>
              </a:rPr>
              <a:t>документ таможенного транзита, дающий право перевозить грузы через границы государств в опломбированных таможней кузовах автомобилей или контейнерах с упрощением таможенных процедур. Документ покрывает автомобильные и </a:t>
            </a:r>
            <a:r>
              <a:rPr lang="ru-RU" sz="2400" dirty="0" err="1" smtClean="0">
                <a:solidFill>
                  <a:srgbClr val="000000"/>
                </a:solidFill>
                <a:latin typeface="arial" panose="020B0604020202020204" pitchFamily="34" charset="0"/>
              </a:rPr>
              <a:t>мультимодальные</a:t>
            </a:r>
            <a:r>
              <a:rPr lang="ru-RU" sz="2400" dirty="0" smtClean="0">
                <a:solidFill>
                  <a:srgbClr val="000000"/>
                </a:solidFill>
                <a:latin typeface="arial" panose="020B0604020202020204" pitchFamily="34" charset="0"/>
              </a:rPr>
              <a:t> перевозки грузов(осуществляемые в автофургонах, трейлерах, </a:t>
            </a:r>
            <a:r>
              <a:rPr lang="ru-RU" sz="2400" dirty="0" err="1" smtClean="0">
                <a:solidFill>
                  <a:srgbClr val="000000"/>
                </a:solidFill>
                <a:latin typeface="arial" panose="020B0604020202020204" pitchFamily="34" charset="0"/>
              </a:rPr>
              <a:t>полутрейлерах</a:t>
            </a:r>
            <a:r>
              <a:rPr lang="ru-RU" sz="2400" dirty="0" smtClean="0">
                <a:solidFill>
                  <a:srgbClr val="000000"/>
                </a:solidFill>
                <a:latin typeface="arial" panose="020B0604020202020204" pitchFamily="34" charset="0"/>
              </a:rPr>
              <a:t> и контейнерах) между государствами признавшими « Таможенную конвенцию о международной перевозке грузов с применением книжки международной дорожной перевозки(МДП) 1959 и 1975 годов. Все автомобильные транспортные средства должны иметь соответствующие разрешения компетентных органов на их использование. Выдается национальным гарантийным объединением (ассоциацией), авторизованной в свою очередь компетентными органами страны.</a:t>
            </a:r>
            <a:endParaRPr lang="ru-RU"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566017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1664" y="288036"/>
            <a:ext cx="4163568" cy="4818888"/>
          </a:xfrm>
          <a:prstGeom prst="rect">
            <a:avLst/>
          </a:prstGeom>
        </p:spPr>
      </p:pic>
      <p:sp>
        <p:nvSpPr>
          <p:cNvPr id="3" name="Прямоугольник 2"/>
          <p:cNvSpPr/>
          <p:nvPr/>
        </p:nvSpPr>
        <p:spPr>
          <a:xfrm>
            <a:off x="1620226" y="5639616"/>
            <a:ext cx="2531150"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smtClean="0">
                <a:ln>
                  <a:noFill/>
                </a:ln>
                <a:solidFill>
                  <a:srgbClr val="000000"/>
                </a:solidFill>
                <a:effectLst/>
                <a:uLnTx/>
                <a:uFillTx/>
                <a:latin typeface="arial" panose="020B0604020202020204" pitchFamily="34" charset="0"/>
              </a:rPr>
              <a:t>Обложка</a:t>
            </a:r>
            <a:r>
              <a:rPr kumimoji="0" lang="ru-RU" sz="2400" b="0" i="0" u="none" strike="noStrike" kern="0" cap="none" spc="0" normalizeH="0" noProof="0" dirty="0" smtClean="0">
                <a:ln>
                  <a:noFill/>
                </a:ln>
                <a:solidFill>
                  <a:srgbClr val="000000"/>
                </a:solidFill>
                <a:effectLst/>
                <a:uLnTx/>
                <a:uFillTx/>
                <a:latin typeface="arial" panose="020B0604020202020204" pitchFamily="34" charset="0"/>
              </a:rPr>
              <a:t> книжки МДП</a:t>
            </a: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31024" y="452628"/>
            <a:ext cx="4136136" cy="4800600"/>
          </a:xfrm>
          <a:prstGeom prst="rect">
            <a:avLst/>
          </a:prstGeom>
        </p:spPr>
      </p:pic>
      <p:sp>
        <p:nvSpPr>
          <p:cNvPr id="5" name="Прямоугольник 4"/>
          <p:cNvSpPr/>
          <p:nvPr/>
        </p:nvSpPr>
        <p:spPr>
          <a:xfrm>
            <a:off x="7362658" y="5475024"/>
            <a:ext cx="2595158"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smtClean="0">
                <a:ln>
                  <a:noFill/>
                </a:ln>
                <a:solidFill>
                  <a:srgbClr val="000000"/>
                </a:solidFill>
                <a:effectLst/>
                <a:uLnTx/>
                <a:uFillTx/>
                <a:latin typeface="arial" panose="020B0604020202020204" pitchFamily="34" charset="0"/>
              </a:rPr>
              <a:t>Желтый грузовой манифест</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1239507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TM02900720[[fn=Интеграл]]</Template>
  <TotalTime>618</TotalTime>
  <Words>1965</Words>
  <Application>Microsoft Office PowerPoint</Application>
  <PresentationFormat>Произвольный</PresentationFormat>
  <Paragraphs>95</Paragraphs>
  <Slides>35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35</vt:i4>
      </vt:variant>
    </vt:vector>
  </HeadingPairs>
  <TitlesOfParts>
    <vt:vector size="37" baseType="lpstr">
      <vt:lpstr>HDOfficeLightV0</vt:lpstr>
      <vt:lpstr>Crop</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User</dc:creator>
  <cp:lastModifiedBy>pka06</cp:lastModifiedBy>
  <cp:revision>48</cp:revision>
  <dcterms:created xsi:type="dcterms:W3CDTF">2018-11-03T14:16:20Z</dcterms:created>
  <dcterms:modified xsi:type="dcterms:W3CDTF">2021-03-16T05:32:20Z</dcterms:modified>
</cp:coreProperties>
</file>