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501C4D-C877-446C-9531-251DF19F4DBF}" type="datetimeFigureOut">
              <a:rPr lang="ru-RU" smtClean="0"/>
              <a:t>17.10.2021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23D6F2-3C5B-49D2-987C-14189E9016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501C4D-C877-446C-9531-251DF19F4DBF}" type="datetimeFigureOut">
              <a:rPr lang="ru-RU" smtClean="0"/>
              <a:t>17.10.2021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23D6F2-3C5B-49D2-987C-14189E9016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501C4D-C877-446C-9531-251DF19F4DBF}" type="datetimeFigureOut">
              <a:rPr lang="ru-RU" smtClean="0"/>
              <a:t>17.10.2021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23D6F2-3C5B-49D2-987C-14189E9016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501C4D-C877-446C-9531-251DF19F4DBF}" type="datetimeFigureOut">
              <a:rPr lang="ru-RU" smtClean="0"/>
              <a:t>17.10.2021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23D6F2-3C5B-49D2-987C-14189E9016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501C4D-C877-446C-9531-251DF19F4DBF}" type="datetimeFigureOut">
              <a:rPr lang="ru-RU" smtClean="0"/>
              <a:t>17.10.2021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23D6F2-3C5B-49D2-987C-14189E9016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501C4D-C877-446C-9531-251DF19F4DBF}" type="datetimeFigureOut">
              <a:rPr lang="ru-RU" smtClean="0"/>
              <a:t>17.10.2021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23D6F2-3C5B-49D2-987C-14189E9016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501C4D-C877-446C-9531-251DF19F4DBF}" type="datetimeFigureOut">
              <a:rPr lang="ru-RU" smtClean="0"/>
              <a:t>17.10.2021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23D6F2-3C5B-49D2-987C-14189E9016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501C4D-C877-446C-9531-251DF19F4DBF}" type="datetimeFigureOut">
              <a:rPr lang="ru-RU" smtClean="0"/>
              <a:t>17.10.2021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23D6F2-3C5B-49D2-987C-14189E9016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501C4D-C877-446C-9531-251DF19F4DBF}" type="datetimeFigureOut">
              <a:rPr lang="ru-RU" smtClean="0"/>
              <a:t>17.10.2021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23D6F2-3C5B-49D2-987C-14189E9016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501C4D-C877-446C-9531-251DF19F4DBF}" type="datetimeFigureOut">
              <a:rPr lang="ru-RU" smtClean="0"/>
              <a:t>17.10.2021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23D6F2-3C5B-49D2-987C-14189E9016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501C4D-C877-446C-9531-251DF19F4DBF}" type="datetimeFigureOut">
              <a:rPr lang="ru-RU" smtClean="0"/>
              <a:t>17.10.2021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23D6F2-3C5B-49D2-987C-14189E901643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9501C4D-C877-446C-9531-251DF19F4DBF}" type="datetimeFigureOut">
              <a:rPr lang="ru-RU" smtClean="0"/>
              <a:t>17.10.2021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323D6F2-3C5B-49D2-987C-14189E90164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404664"/>
            <a:ext cx="7772400" cy="1470025"/>
          </a:xfrm>
        </p:spPr>
        <p:txBody>
          <a:bodyPr/>
          <a:lstStyle/>
          <a:p>
            <a:r>
              <a:rPr lang="ru-RU" smtClean="0"/>
              <a:t>Двойные послания в комуникации 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Выполнил: Сулейманов Артур Русланович</a:t>
            </a:r>
          </a:p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9" y="3915941"/>
            <a:ext cx="2448272" cy="2448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6330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32656"/>
            <a:ext cx="8424936" cy="6444927"/>
          </a:xfrm>
        </p:spPr>
      </p:pic>
    </p:spTree>
    <p:extLst>
      <p:ext uri="{BB962C8B-B14F-4D97-AF65-F5344CB8AC3E}">
        <p14:creationId xmlns:p14="http://schemas.microsoft.com/office/powerpoint/2010/main" val="181987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/>
              <a:t>Эмоции являются частью ежедневного общения между людьми. Для их выражения используются как вербальные (языковые), так и невербальные (выражение лица, тон голоса) сигналы. Эти два уровня передачи эмоциональной информации могут резонировать друг с другом, приводя к возникновению гармоничной информационной картины, либо конфликтовать друг с другом, приводя к возникновению несовпадения. В ситуации несовпадения невербальные сигналы воспринимаются с бóльшим вниманием, чем вербальные – к таким выводам пришли последние исследования. Кроме того, различие между содержанием, которое транслирует вербальный уровень, и содержанием, которое транслирует невербальный уровень, – один из способов передачи иронии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8808" y="4365104"/>
            <a:ext cx="2670944" cy="1768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6724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183880" cy="1051560"/>
          </a:xfrm>
        </p:spPr>
        <p:txBody>
          <a:bodyPr/>
          <a:lstStyle/>
          <a:p>
            <a:r>
              <a:rPr lang="ru-RU"/>
              <a:t>Феномен иронии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276872"/>
            <a:ext cx="8183880" cy="4187952"/>
          </a:xfrm>
        </p:spPr>
        <p:txBody>
          <a:bodyPr>
            <a:normAutofit fontScale="47500" lnSpcReduction="20000"/>
          </a:bodyPr>
          <a:lstStyle/>
          <a:p>
            <a:r>
              <a:rPr lang="ru-RU"/>
              <a:t>Иронию можно определить как специфическое использование слов для передачи иного и часто противоположного смысла. Кроме самого контекста (сказать «какой замечательный день» стоя под дождем), в передаче иронии может быть задействован контраст между лингвистической информацией и невербальными сигналами.</a:t>
            </a:r>
          </a:p>
          <a:p>
            <a:endParaRPr lang="ru-RU"/>
          </a:p>
          <a:p>
            <a:r>
              <a:rPr lang="ru-RU"/>
              <a:t>В исследовании 2000 года, изучавшем общение между друзьями, было установлено, что ирония в том или ином виде присутствует в 8% времени всех коммуникаций. То есть ирония – не редкий феномен, и возникает регулярно в ежедневном взаимодействии между людьми.</a:t>
            </a:r>
          </a:p>
          <a:p>
            <a:endParaRPr lang="ru-RU"/>
          </a:p>
          <a:p>
            <a:r>
              <a:rPr lang="ru-RU"/>
              <a:t>Одной из причин, почему ирония необходима в общении, может быть то, что в критических ситуациях ирония позволяет говорящему косвенно обратиться к своему истинному отношению, своим настоящим переживаниям и намерениям, но в то же время сделать это в соответствии с социальными нормами и избежать резкого критицизма. Соблюдая необходимые приличия вербально, говорящий в то же время сохраняет возможность позднее «взять назад» свое «невербальное откровение», повторив то же самое высказывание в другом, неконфликтном смыслу тоне и с другим выражением лица. Ирония, таким образом, предоставляет возможность ослабить критицизм и защитить отношения от его воздействия.</a:t>
            </a:r>
          </a:p>
        </p:txBody>
      </p:sp>
    </p:spTree>
    <p:extLst>
      <p:ext uri="{BB962C8B-B14F-4D97-AF65-F5344CB8AC3E}">
        <p14:creationId xmlns:p14="http://schemas.microsoft.com/office/powerpoint/2010/main" val="3775978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404664"/>
            <a:ext cx="8352928" cy="6057241"/>
          </a:xfrm>
        </p:spPr>
      </p:pic>
    </p:spTree>
    <p:extLst>
      <p:ext uri="{BB962C8B-B14F-4D97-AF65-F5344CB8AC3E}">
        <p14:creationId xmlns:p14="http://schemas.microsoft.com/office/powerpoint/2010/main" val="2310170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183880" cy="1051560"/>
          </a:xfrm>
        </p:spPr>
        <p:txBody>
          <a:bodyPr/>
          <a:lstStyle/>
          <a:p>
            <a:r>
              <a:rPr lang="ru-RU"/>
              <a:t>История концепции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204864"/>
            <a:ext cx="8183880" cy="4187952"/>
          </a:xfrm>
        </p:spPr>
        <p:txBody>
          <a:bodyPr>
            <a:normAutofit fontScale="55000" lnSpcReduction="20000"/>
          </a:bodyPr>
          <a:lstStyle/>
          <a:p>
            <a:r>
              <a:rPr lang="ru-RU"/>
              <a:t>Концепция двойного послания играла ключевую роль в теории шизофрении, разработанной Грегори Бейтсоном и его сотрудниками (Д. Джексон, Дж. Хейли, Дж. Уикленд) в ходе проекта Пало-Альто в 1950-х годах. Группа Бейтсона много работала с лицами, имеющими диагноз «шизофрения», и их семьями, проводя длительные сеансы бесед, записывавшиеся на магнитофон. В ходе анализа записанных бесед и была сформирована </a:t>
            </a:r>
            <a:r>
              <a:rPr lang="ru-RU"/>
              <a:t>эта </a:t>
            </a:r>
            <a:r>
              <a:rPr lang="ru-RU" smtClean="0"/>
              <a:t>концепция.</a:t>
            </a:r>
            <a:endParaRPr lang="ru-RU"/>
          </a:p>
          <a:p>
            <a:r>
              <a:rPr lang="ru-RU"/>
              <a:t>Предпосылки концепции двойного послания были заложены Бейтсоном ещё в 1940-е годы. На её формирование повлияла теория логических типов </a:t>
            </a:r>
            <a:r>
              <a:rPr lang="ru-RU"/>
              <a:t>Бертрана </a:t>
            </a:r>
            <a:r>
              <a:rPr lang="ru-RU" smtClean="0"/>
              <a:t>Рассела. </a:t>
            </a:r>
            <a:r>
              <a:rPr lang="ru-RU"/>
              <a:t>Первоначально концепция двойного послания разрабатывалась по отношению к культурной антропологии, теории обучения, коммуникации животных, а уже затем — во время работы в проекте Пало-Альто — была развита по отношению к семьям лиц, </a:t>
            </a:r>
            <a:r>
              <a:rPr lang="ru-RU"/>
              <a:t>страдающих </a:t>
            </a:r>
            <a:r>
              <a:rPr lang="ru-RU" smtClean="0"/>
              <a:t>шизофренией.</a:t>
            </a:r>
            <a:endParaRPr lang="ru-RU"/>
          </a:p>
          <a:p>
            <a:endParaRPr lang="ru-RU"/>
          </a:p>
          <a:p>
            <a:r>
              <a:rPr lang="ru-RU"/>
              <a:t>Теория двойного послания была сформулирована Г. Бейтсоном и его коллегами в статье «К теории шизофрении» (1956), позднее Бейтсон возвращался к ней в лекции «Минимальные требования для теории шизофрении» (1959, опубл. 1960), статьях «Групповая динамика шизофрении» (1960), «Двойное послание, 1969» </a:t>
            </a:r>
            <a:r>
              <a:rPr lang="ru-RU"/>
              <a:t>(</a:t>
            </a:r>
            <a:r>
              <a:rPr lang="ru-RU" smtClean="0"/>
              <a:t>1969) и </a:t>
            </a:r>
            <a:r>
              <a:rPr lang="ru-RU"/>
              <a:t>др.</a:t>
            </a:r>
          </a:p>
        </p:txBody>
      </p:sp>
    </p:spTree>
    <p:extLst>
      <p:ext uri="{BB962C8B-B14F-4D97-AF65-F5344CB8AC3E}">
        <p14:creationId xmlns:p14="http://schemas.microsoft.com/office/powerpoint/2010/main" val="3027137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051560"/>
          </a:xfrm>
        </p:spPr>
        <p:txBody>
          <a:bodyPr/>
          <a:lstStyle/>
          <a:p>
            <a:r>
              <a:rPr lang="ru-RU"/>
              <a:t>Сущность явления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84784"/>
            <a:ext cx="8183880" cy="4968552"/>
          </a:xfrm>
        </p:spPr>
        <p:txBody>
          <a:bodyPr>
            <a:normAutofit fontScale="47500" lnSpcReduction="20000"/>
          </a:bodyPr>
          <a:lstStyle/>
          <a:p>
            <a:r>
              <a:rPr lang="ru-RU"/>
              <a:t>Согласно подходу Бейтсона и его группы, предпосылкой к развитию шизофрении может быть воспитание ребёнка в семье, где ситуация двойного послания является нормой общения. Как утверждали авторы концепции, ситуации двойного послания провоцируются ещё в раннем возрасте в семьях лиц будущих «шизофреников». Основной фигурой при этом является мать, которая испытывает тревожность при общении с ребёнком или не испытывает к нему любви, но тем не менее стремится демонстрировать должное отношение к нему и </a:t>
            </a:r>
            <a:r>
              <a:rPr lang="ru-RU"/>
              <a:t>должное </a:t>
            </a:r>
            <a:r>
              <a:rPr lang="ru-RU" smtClean="0"/>
              <a:t>поведение.</a:t>
            </a:r>
            <a:endParaRPr lang="ru-RU"/>
          </a:p>
          <a:p>
            <a:endParaRPr lang="ru-RU"/>
          </a:p>
          <a:p>
            <a:r>
              <a:rPr lang="ru-RU"/>
              <a:t>В англоязычной среде существует распространённое ошибочное представление, что double bind — это просто механическое сочетание двух одновременно невыполнимых требований, например: «Стой там — иди сюда». В действительности же логическим ядром double bind следует считать парадоксальное предписание, аналогичное парадоксу Эпименида, то есть основанное на противоречии между требованиями, принадлежащими к различным уровням коммуникации. Пример такого предписания: «Приказываю тебе не выполнять моих приказов».</a:t>
            </a:r>
          </a:p>
          <a:p>
            <a:endParaRPr lang="ru-RU"/>
          </a:p>
          <a:p>
            <a:r>
              <a:rPr lang="ru-RU"/>
              <a:t>Двойное послание в контексте проблем повседневной коммуникации может касаться разницы между вербальными и невербальными сообщениями: например, несоответствие между мимикой матери (выражающей, к примеру, неодобрение) и её словами одобрения, ведущее к возникновению нескольких путей для интерпретации ребёнком сигналов родителя и, как следствие, психическому дискомфорту от несоответствия «высказанного» и «невысказанного, но показанного» посланий.</a:t>
            </a:r>
          </a:p>
          <a:p>
            <a:endParaRPr lang="ru-RU"/>
          </a:p>
          <a:p>
            <a:r>
              <a:rPr lang="ru-RU"/>
              <a:t>Составляющие ситуации </a:t>
            </a:r>
            <a:r>
              <a:rPr lang="ru-RU"/>
              <a:t>двойного </a:t>
            </a:r>
            <a:r>
              <a:rPr lang="ru-RU" smtClean="0"/>
              <a:t>послания: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1460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45719" cy="1051560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490936"/>
          </a:xfrm>
        </p:spPr>
        <p:txBody>
          <a:bodyPr>
            <a:normAutofit fontScale="55000" lnSpcReduction="20000"/>
          </a:bodyPr>
          <a:lstStyle/>
          <a:p>
            <a:r>
              <a:rPr lang="ru-RU"/>
              <a:t>Двое или более участников, один из которых выступает «жертвой».</a:t>
            </a:r>
          </a:p>
          <a:p>
            <a:r>
              <a:rPr lang="ru-RU"/>
              <a:t>Повторяющийся опыт. Этот критерий относится не к двойному посланию как таковому, а как к объяснению этиологии шизофрении, когда двойное послание является не единичным травматическим переживанием, а повторяющейся в жизненном опыте «жертвы» ситуацией.</a:t>
            </a:r>
          </a:p>
          <a:p>
            <a:r>
              <a:rPr lang="ru-RU"/>
              <a:t>Первичное негативное предписание в форме: а) «Не делай того-то и того-то, иначе я накажу тебя» или б) «Если ты не сделаешь того-то и того-то, я накажу тебя».</a:t>
            </a:r>
          </a:p>
          <a:p>
            <a:r>
              <a:rPr lang="ru-RU"/>
              <a:t>Вторичное предписание, которое даётся на более абстрактном уровне и вступает в конфликт с первичным. Как и первичное предписание, оно подкрепляется угрозой наказания. Вторичное предписание «обычно передаётся ребёнку невербальными средствами. Это могут быть поза, жест, тон голоса, значимое действие, нечто подразумеваемое в словесном комментарии». Оно может противоречить любому элементу первичного предписания. Если попытаться выразить вторичное предписание словами, оно может сообщать нечто вроде: «Не считай, что это я тебя наказываю», «Не подчиняйся моим запретам», «Не думай о том, чего ты не должен делать», «Не сомневайся в моей любви. Мой запрет является (или не является) её выражением» и т. п. «Возможны также случаи, когда „двойное послание“ создаётся не одним индивидом, а двумя, например один из родителей может отрицать на более абстрактном уровне предписания другого».</a:t>
            </a:r>
          </a:p>
          <a:p>
            <a:r>
              <a:rPr lang="ru-RU"/>
              <a:t>Третичное негативное предписание, лишающее жертву возможности покинуть ситуацию.</a:t>
            </a:r>
          </a:p>
        </p:txBody>
      </p:sp>
    </p:spTree>
    <p:extLst>
      <p:ext uri="{BB962C8B-B14F-4D97-AF65-F5344CB8AC3E}">
        <p14:creationId xmlns:p14="http://schemas.microsoft.com/office/powerpoint/2010/main" val="2460934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45719" cy="1051560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50976"/>
          </a:xfrm>
        </p:spPr>
        <p:txBody>
          <a:bodyPr>
            <a:normAutofit fontScale="55000" lnSpcReduction="20000"/>
          </a:bodyPr>
          <a:lstStyle/>
          <a:p>
            <a:r>
              <a:rPr lang="ru-RU"/>
              <a:t>Губительность ситуации двойного послания заключается, в частности, в том, что это тупиковая ситуация, из которой невозможно выбраться, и при любой стратегии поведения жертва ситуации не найдёт из неё выхода. Так как двойное послание представляет собой один из основных способов поддержания гомеостаза группы, в которую включена «жертва», любая попытка выбраться из ситуации (пытаясь комментировать вслух своё противоречивое положение) только ведёт к дальнейшему развитию двойного послания, поскольку возникает угроза гомеостазу. Единственный эффективный путь преодоления ситуации двойного послания — психотерапия. Другой, но ошибочной стратегией совладания с этой ситуацией, своеобразной патовой стратегией выживания в ситуации двойного послания является, по Бейтсону</a:t>
            </a:r>
            <a:r>
              <a:rPr lang="ru-RU"/>
              <a:t>, </a:t>
            </a:r>
            <a:r>
              <a:rPr lang="ru-RU" smtClean="0"/>
              <a:t>шизофрения.</a:t>
            </a:r>
            <a:endParaRPr lang="ru-RU"/>
          </a:p>
          <a:p>
            <a:endParaRPr lang="ru-RU"/>
          </a:p>
          <a:p>
            <a:r>
              <a:rPr lang="ru-RU"/>
              <a:t>Согласно Бейтсону, длительный опыт существования в условиях ситуаций двойного послания способен разрушить метакоммуникативную систему личности (то есть систему сообщений по поводу коммуникации): нарушается способность «обмениваться с людьми сигналами, которые сопровождают сообщения и указывают, что имеется в виду», правильно различать буквальное и метафорическое. Человек начинает либо во всяком высказывании подозревать скрытый смысл либо, наоборот, воспринимать всё сказанное буквально, игнорируя невербальные метакоммуникативные сигналы (тон, жесты и т. п.). Иными словами, у «жертвы» ситуации двойного послания возникают симптомы шизофрении.</a:t>
            </a:r>
          </a:p>
        </p:txBody>
      </p:sp>
    </p:spTree>
    <p:extLst>
      <p:ext uri="{BB962C8B-B14F-4D97-AF65-F5344CB8AC3E}">
        <p14:creationId xmlns:p14="http://schemas.microsoft.com/office/powerpoint/2010/main" val="3240726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H="1">
            <a:off x="457199" y="4983480"/>
            <a:ext cx="45719" cy="1051560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50976"/>
          </a:xfrm>
        </p:spPr>
        <p:txBody>
          <a:bodyPr>
            <a:normAutofit fontScale="55000" lnSpcReduction="20000"/>
          </a:bodyPr>
          <a:lstStyle/>
          <a:p>
            <a:r>
              <a:rPr lang="ru-RU"/>
              <a:t>Шизофреногенная ситуация двойного послания выявляется во всей окружающей «шизофреника» среде: как в среде семьи, так и в среде психиатрической больницы. По утверждению Бейтсона, господствующая в психиатрических больницах благожелательность существует не ради пациентов, а во благо врача, и, так как в больницах воспроизводится ситуация двойного послания, психиатрическая больница с точки зрения коммуникации не лечит пациента, а лишь усугубляет </a:t>
            </a:r>
            <a:r>
              <a:rPr lang="ru-RU"/>
              <a:t>его </a:t>
            </a:r>
            <a:r>
              <a:rPr lang="ru-RU" smtClean="0"/>
              <a:t>состояние.</a:t>
            </a:r>
            <a:endParaRPr lang="ru-RU"/>
          </a:p>
          <a:p>
            <a:endParaRPr lang="ru-RU"/>
          </a:p>
          <a:p>
            <a:r>
              <a:rPr lang="ru-RU"/>
              <a:t>В дальнейшем Бейтсон несколько модифицировал свою концепцию: первоначально рассматривая как «жертву» лишь «шизофреника», впоследствии он пришёл к выводу, что все члены семьи в равной мере являются жертвами ситуации. Как отмечает Бейтсон, «члены патогенной семьи имеют определённое распределение ролей и образуют взаимодействующую и самоподдерживающуюся систему, внутри которой едва ли возможно указать на одного члена как на причину характеристик семьи в целом». Таким образом Бейтсон переходит от психологической, психоаналитически ориентированной модели к кибернетической модели: определяющими становятся свойства системы, а не индивидуальные, </a:t>
            </a:r>
            <a:r>
              <a:rPr lang="ru-RU"/>
              <a:t>межличностные </a:t>
            </a:r>
            <a:r>
              <a:rPr lang="ru-RU" smtClean="0"/>
              <a:t>взаимодействия. </a:t>
            </a:r>
            <a:r>
              <a:rPr lang="ru-RU"/>
              <a:t>По Бейтсону, ситуация шизофрении требует не индивидуальной, а системной психотерапии, при которой в центре находится не сам больной, а </a:t>
            </a:r>
            <a:r>
              <a:rPr lang="ru-RU"/>
              <a:t>вся </a:t>
            </a:r>
            <a:r>
              <a:rPr lang="ru-RU" smtClean="0"/>
              <a:t>семья.</a:t>
            </a:r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4509120"/>
            <a:ext cx="3779912" cy="1978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802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04665"/>
            <a:ext cx="8208912" cy="5904656"/>
          </a:xfrm>
        </p:spPr>
      </p:pic>
    </p:spTree>
    <p:extLst>
      <p:ext uri="{BB962C8B-B14F-4D97-AF65-F5344CB8AC3E}">
        <p14:creationId xmlns:p14="http://schemas.microsoft.com/office/powerpoint/2010/main" val="3301062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404665"/>
            <a:ext cx="8310582" cy="5976664"/>
          </a:xfrm>
        </p:spPr>
      </p:pic>
    </p:spTree>
    <p:extLst>
      <p:ext uri="{BB962C8B-B14F-4D97-AF65-F5344CB8AC3E}">
        <p14:creationId xmlns:p14="http://schemas.microsoft.com/office/powerpoint/2010/main" val="4069074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42</TotalTime>
  <Words>1394</Words>
  <Application>Microsoft Office PowerPoint</Application>
  <PresentationFormat>Экран (4:3)</PresentationFormat>
  <Paragraphs>33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Аспект</vt:lpstr>
      <vt:lpstr>Двойные послания в комуникации </vt:lpstr>
      <vt:lpstr>Презентация PowerPoint</vt:lpstr>
      <vt:lpstr>История концепции</vt:lpstr>
      <vt:lpstr>Сущность явления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Феномен иронии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Двойные послания в комуникации </dc:title>
  <dc:creator>Admin</dc:creator>
  <cp:lastModifiedBy>Admin</cp:lastModifiedBy>
  <cp:revision>4</cp:revision>
  <dcterms:created xsi:type="dcterms:W3CDTF">2021-10-17T08:11:08Z</dcterms:created>
  <dcterms:modified xsi:type="dcterms:W3CDTF">2021-10-17T08:53:26Z</dcterms:modified>
</cp:coreProperties>
</file>