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2" r:id="rId14"/>
    <p:sldId id="289" r:id="rId15"/>
    <p:sldId id="278" r:id="rId16"/>
    <p:sldId id="274" r:id="rId17"/>
    <p:sldId id="279" r:id="rId18"/>
    <p:sldId id="280" r:id="rId19"/>
    <p:sldId id="281" r:id="rId20"/>
    <p:sldId id="284" r:id="rId21"/>
    <p:sldId id="285" r:id="rId22"/>
    <p:sldId id="286" r:id="rId23"/>
    <p:sldId id="287" r:id="rId24"/>
    <p:sldId id="288" r:id="rId25"/>
    <p:sldId id="273" r:id="rId26"/>
    <p:sldId id="290" r:id="rId27"/>
    <p:sldId id="292" r:id="rId28"/>
    <p:sldId id="293" r:id="rId29"/>
    <p:sldId id="294" r:id="rId30"/>
    <p:sldId id="295" r:id="rId31"/>
    <p:sldId id="296" r:id="rId32"/>
    <p:sldId id="297" r:id="rId33"/>
    <p:sldId id="299" r:id="rId34"/>
    <p:sldId id="298" r:id="rId35"/>
    <p:sldId id="302" r:id="rId36"/>
    <p:sldId id="304" r:id="rId37"/>
    <p:sldId id="305" r:id="rId38"/>
    <p:sldId id="306" r:id="rId39"/>
    <p:sldId id="307" r:id="rId40"/>
    <p:sldId id="308" r:id="rId41"/>
    <p:sldId id="309" r:id="rId42"/>
    <p:sldId id="310" r:id="rId43"/>
    <p:sldId id="303" r:id="rId44"/>
    <p:sldId id="301" r:id="rId45"/>
    <p:sldId id="311" r:id="rId46"/>
    <p:sldId id="312" r:id="rId47"/>
    <p:sldId id="267" r:id="rId48"/>
    <p:sldId id="270"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0" autoAdjust="0"/>
    <p:restoredTop sz="94660"/>
  </p:normalViewPr>
  <p:slideViewPr>
    <p:cSldViewPr>
      <p:cViewPr varScale="1">
        <p:scale>
          <a:sx n="127" d="100"/>
          <a:sy n="127" d="100"/>
        </p:scale>
        <p:origin x="-2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212976"/>
            <a:ext cx="7772400" cy="1010543"/>
          </a:xfrm>
        </p:spPr>
        <p:txBody>
          <a:bodyPr>
            <a:normAutofit fontScale="90000"/>
          </a:bodyPr>
          <a:lstStyle/>
          <a:p>
            <a:r>
              <a:rPr lang="ru-RU" sz="7200" b="1" dirty="0" smtClean="0"/>
              <a:t>Тахографы</a:t>
            </a:r>
            <a:endParaRPr lang="ru-RU" sz="7200" b="1" dirty="0"/>
          </a:p>
        </p:txBody>
      </p:sp>
      <p:pic>
        <p:nvPicPr>
          <p:cNvPr id="1026" name="Picture 2" descr="Картинки по запросу &quot;Тахографы&quot;"/>
          <p:cNvPicPr>
            <a:picLocks noChangeAspect="1" noChangeArrowheads="1"/>
          </p:cNvPicPr>
          <p:nvPr/>
        </p:nvPicPr>
        <p:blipFill>
          <a:blip r:embed="rId2" cstate="print"/>
          <a:srcRect/>
          <a:stretch>
            <a:fillRect/>
          </a:stretch>
        </p:blipFill>
        <p:spPr bwMode="auto">
          <a:xfrm>
            <a:off x="1691680" y="260648"/>
            <a:ext cx="6084168" cy="2997721"/>
          </a:xfrm>
          <a:prstGeom prst="rect">
            <a:avLst/>
          </a:prstGeom>
          <a:noFill/>
        </p:spPr>
      </p:pic>
      <p:pic>
        <p:nvPicPr>
          <p:cNvPr id="1028" name="Picture 4" descr="Картинки по запросу &quot;Тахографы&quot;"/>
          <p:cNvPicPr>
            <a:picLocks noChangeAspect="1" noChangeArrowheads="1"/>
          </p:cNvPicPr>
          <p:nvPr/>
        </p:nvPicPr>
        <p:blipFill>
          <a:blip r:embed="rId3" cstate="print"/>
          <a:srcRect/>
          <a:stretch>
            <a:fillRect/>
          </a:stretch>
        </p:blipFill>
        <p:spPr bwMode="auto">
          <a:xfrm>
            <a:off x="1979712" y="4221088"/>
            <a:ext cx="5467128" cy="2376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normAutofit fontScale="90000"/>
          </a:bodyPr>
          <a:lstStyle/>
          <a:p>
            <a:r>
              <a:rPr lang="ru-RU" sz="3600" b="1" u="sng" dirty="0" smtClean="0"/>
              <a:t>Конструкция цифрового </a:t>
            </a:r>
            <a:r>
              <a:rPr lang="ru-RU" sz="3600" b="1" u="sng" dirty="0" err="1" smtClean="0"/>
              <a:t>тахографа</a:t>
            </a:r>
            <a:endParaRPr lang="ru-RU" sz="3600" b="1" u="sng" dirty="0"/>
          </a:p>
        </p:txBody>
      </p:sp>
      <p:pic>
        <p:nvPicPr>
          <p:cNvPr id="22530" name="Picture 2" descr="C:\Users\yoda\Desktop\1 тах.jpg"/>
          <p:cNvPicPr>
            <a:picLocks noChangeAspect="1" noChangeArrowheads="1"/>
          </p:cNvPicPr>
          <p:nvPr/>
        </p:nvPicPr>
        <p:blipFill>
          <a:blip r:embed="rId2" cstate="print"/>
          <a:srcRect/>
          <a:stretch>
            <a:fillRect/>
          </a:stretch>
        </p:blipFill>
        <p:spPr bwMode="auto">
          <a:xfrm>
            <a:off x="1547664" y="764704"/>
            <a:ext cx="5328592" cy="2956273"/>
          </a:xfrm>
          <a:prstGeom prst="rect">
            <a:avLst/>
          </a:prstGeom>
          <a:noFill/>
        </p:spPr>
      </p:pic>
      <p:sp>
        <p:nvSpPr>
          <p:cNvPr id="5" name="Прямоугольник 4"/>
          <p:cNvSpPr/>
          <p:nvPr/>
        </p:nvSpPr>
        <p:spPr>
          <a:xfrm>
            <a:off x="395536" y="3861048"/>
            <a:ext cx="8496944" cy="2800767"/>
          </a:xfrm>
          <a:prstGeom prst="rect">
            <a:avLst/>
          </a:prstGeom>
        </p:spPr>
        <p:txBody>
          <a:bodyPr wrap="square">
            <a:spAutoFit/>
          </a:bodyPr>
          <a:lstStyle/>
          <a:p>
            <a:r>
              <a:rPr lang="ru-RU" sz="1600" dirty="0" smtClean="0"/>
              <a:t>1 – металлический корпус </a:t>
            </a:r>
            <a:r>
              <a:rPr lang="ru-RU" sz="1600" dirty="0" err="1" smtClean="0"/>
              <a:t>тахографа</a:t>
            </a:r>
            <a:r>
              <a:rPr lang="ru-RU" sz="1600" dirty="0" smtClean="0"/>
              <a:t>; </a:t>
            </a:r>
          </a:p>
          <a:p>
            <a:r>
              <a:rPr lang="ru-RU" sz="1600" dirty="0" smtClean="0"/>
              <a:t>2 – крышка отсека для установки НКМ (СКЗИ); </a:t>
            </a:r>
          </a:p>
          <a:p>
            <a:r>
              <a:rPr lang="ru-RU" sz="1600" dirty="0" smtClean="0"/>
              <a:t>3 – место пломбировки отсека для установки НКМ; </a:t>
            </a:r>
          </a:p>
          <a:p>
            <a:r>
              <a:rPr lang="ru-RU" sz="1600" dirty="0" smtClean="0"/>
              <a:t>4 – пенал для установки опциональных модулей; </a:t>
            </a:r>
          </a:p>
          <a:p>
            <a:r>
              <a:rPr lang="ru-RU" sz="1600" dirty="0" smtClean="0"/>
              <a:t>5 – место пломбировки пенал для установки опциональных модулей; </a:t>
            </a:r>
          </a:p>
          <a:p>
            <a:r>
              <a:rPr lang="ru-RU" sz="1600" dirty="0" smtClean="0"/>
              <a:t>6 – крышка батарейного отсека для установки батарейки типоразмера ½AA; </a:t>
            </a:r>
          </a:p>
          <a:p>
            <a:r>
              <a:rPr lang="ru-RU" sz="1600" dirty="0" smtClean="0"/>
              <a:t>7 – место пломбировки батарейного отсека; </a:t>
            </a:r>
          </a:p>
          <a:p>
            <a:r>
              <a:rPr lang="ru-RU" sz="1600" dirty="0" smtClean="0"/>
              <a:t>8 – крышка отсека термопечатающего устройства; </a:t>
            </a:r>
          </a:p>
          <a:p>
            <a:r>
              <a:rPr lang="ru-RU" sz="1600" dirty="0" smtClean="0"/>
              <a:t>9 – дисплей; </a:t>
            </a:r>
          </a:p>
          <a:p>
            <a:r>
              <a:rPr lang="ru-RU" sz="1600" dirty="0" smtClean="0"/>
              <a:t>10 – слот 1 для установки </a:t>
            </a:r>
            <a:r>
              <a:rPr lang="ru-RU" sz="1600" dirty="0" err="1" smtClean="0"/>
              <a:t>тахографических</a:t>
            </a:r>
            <a:r>
              <a:rPr lang="ru-RU" sz="1600" dirty="0" smtClean="0"/>
              <a:t> карт (слот водителя 1); </a:t>
            </a:r>
          </a:p>
          <a:p>
            <a:r>
              <a:rPr lang="ru-RU" sz="1600" dirty="0" smtClean="0"/>
              <a:t>11 – слот 2 для установки </a:t>
            </a:r>
            <a:r>
              <a:rPr lang="ru-RU" sz="1600" dirty="0" err="1" smtClean="0"/>
              <a:t>тахографических</a:t>
            </a:r>
            <a:r>
              <a:rPr lang="ru-RU" sz="1600" dirty="0" smtClean="0"/>
              <a:t> карт (слот водителя 2 или сменного водителя). </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normAutofit fontScale="90000"/>
          </a:bodyPr>
          <a:lstStyle/>
          <a:p>
            <a:r>
              <a:rPr lang="ru-RU" sz="3600" b="1" u="sng" dirty="0" smtClean="0"/>
              <a:t>Конструкция цифрового </a:t>
            </a:r>
            <a:r>
              <a:rPr lang="ru-RU" sz="3600" b="1" u="sng" dirty="0" err="1" smtClean="0"/>
              <a:t>тахографа</a:t>
            </a:r>
            <a:endParaRPr lang="ru-RU" sz="3600" b="1" u="sng" dirty="0"/>
          </a:p>
        </p:txBody>
      </p:sp>
      <p:pic>
        <p:nvPicPr>
          <p:cNvPr id="23554" name="Picture 2"/>
          <p:cNvPicPr>
            <a:picLocks noChangeAspect="1" noChangeArrowheads="1"/>
          </p:cNvPicPr>
          <p:nvPr/>
        </p:nvPicPr>
        <p:blipFill>
          <a:blip r:embed="rId2" cstate="print"/>
          <a:srcRect/>
          <a:stretch>
            <a:fillRect/>
          </a:stretch>
        </p:blipFill>
        <p:spPr bwMode="auto">
          <a:xfrm>
            <a:off x="683568" y="908720"/>
            <a:ext cx="3489412" cy="4032448"/>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44008" y="4005064"/>
            <a:ext cx="3219450" cy="66675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619672" y="5085184"/>
            <a:ext cx="5753100" cy="1666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normAutofit fontScale="90000"/>
          </a:bodyPr>
          <a:lstStyle/>
          <a:p>
            <a:r>
              <a:rPr lang="ru-RU" sz="3600" b="1" u="sng" dirty="0" smtClean="0"/>
              <a:t>Конструкция цифрового </a:t>
            </a:r>
            <a:r>
              <a:rPr lang="ru-RU" sz="3600" b="1" u="sng" dirty="0" err="1" smtClean="0"/>
              <a:t>тахографа</a:t>
            </a:r>
            <a:endParaRPr lang="ru-RU" sz="3600" b="1" u="sng" dirty="0"/>
          </a:p>
        </p:txBody>
      </p:sp>
      <p:pic>
        <p:nvPicPr>
          <p:cNvPr id="24578" name="Picture 2"/>
          <p:cNvPicPr>
            <a:picLocks noChangeAspect="1" noChangeArrowheads="1"/>
          </p:cNvPicPr>
          <p:nvPr/>
        </p:nvPicPr>
        <p:blipFill>
          <a:blip r:embed="rId2" cstate="print"/>
          <a:srcRect/>
          <a:stretch>
            <a:fillRect/>
          </a:stretch>
        </p:blipFill>
        <p:spPr bwMode="auto">
          <a:xfrm>
            <a:off x="1259632" y="1124744"/>
            <a:ext cx="6124575" cy="2809875"/>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619672" y="4149080"/>
            <a:ext cx="6236389" cy="18722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u="sng" dirty="0" smtClean="0"/>
              <a:t>Монтаж </a:t>
            </a:r>
            <a:r>
              <a:rPr lang="ru-RU" sz="3200" u="sng" dirty="0" err="1" smtClean="0"/>
              <a:t>тахографа</a:t>
            </a:r>
            <a:r>
              <a:rPr lang="ru-RU" sz="3200" u="sng" dirty="0" smtClean="0"/>
              <a:t> на автомобиль</a:t>
            </a:r>
            <a:br>
              <a:rPr lang="ru-RU" sz="3200" u="sng" dirty="0" smtClean="0"/>
            </a:br>
            <a:r>
              <a:rPr lang="ru-RU" sz="3200" u="sng" dirty="0" smtClean="0"/>
              <a:t>(должен производиться только в специализированных мастерских)</a:t>
            </a:r>
            <a:endParaRPr lang="ru-RU" sz="3200" u="sng" dirty="0"/>
          </a:p>
        </p:txBody>
      </p:sp>
      <p:sp>
        <p:nvSpPr>
          <p:cNvPr id="6" name="Прямоугольник 5"/>
          <p:cNvSpPr/>
          <p:nvPr/>
        </p:nvSpPr>
        <p:spPr>
          <a:xfrm>
            <a:off x="611560" y="1700808"/>
            <a:ext cx="8208912" cy="1200329"/>
          </a:xfrm>
          <a:prstGeom prst="rect">
            <a:avLst/>
          </a:prstGeom>
        </p:spPr>
        <p:txBody>
          <a:bodyPr wrap="square">
            <a:spAutoFit/>
          </a:bodyPr>
          <a:lstStyle/>
          <a:p>
            <a:pPr indent="360363" algn="just"/>
            <a:r>
              <a:rPr lang="ru-RU" dirty="0" err="1" smtClean="0"/>
              <a:t>Тахограф</a:t>
            </a:r>
            <a:r>
              <a:rPr lang="ru-RU" dirty="0" smtClean="0"/>
              <a:t> должен быть установлен в кабине транспортного средства таким образом, чтобы водитель имел доступ ко всем необходимым функциям со своего места. Штатное размещение </a:t>
            </a:r>
            <a:r>
              <a:rPr lang="ru-RU" dirty="0" err="1" smtClean="0"/>
              <a:t>тахографа</a:t>
            </a:r>
            <a:r>
              <a:rPr lang="ru-RU" dirty="0" smtClean="0"/>
              <a:t> предусмотрено в отделение под </a:t>
            </a:r>
            <a:r>
              <a:rPr lang="ru-RU" dirty="0" err="1" smtClean="0"/>
              <a:t>автомагнитолу</a:t>
            </a:r>
            <a:r>
              <a:rPr lang="ru-RU" dirty="0" smtClean="0"/>
              <a:t> (гнездо 1 DIN согласно ISO 7736). </a:t>
            </a:r>
          </a:p>
        </p:txBody>
      </p:sp>
      <p:pic>
        <p:nvPicPr>
          <p:cNvPr id="30722" name="Picture 2" descr="Установка тахографов: как это делается | ООО &quot;Красавтоцентр - ИР&quot;"/>
          <p:cNvPicPr>
            <a:picLocks noChangeAspect="1" noChangeArrowheads="1"/>
          </p:cNvPicPr>
          <p:nvPr/>
        </p:nvPicPr>
        <p:blipFill>
          <a:blip r:embed="rId2" cstate="print"/>
          <a:srcRect/>
          <a:stretch>
            <a:fillRect/>
          </a:stretch>
        </p:blipFill>
        <p:spPr bwMode="auto">
          <a:xfrm>
            <a:off x="2123728" y="2996952"/>
            <a:ext cx="5348968" cy="35677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u="sng" dirty="0" smtClean="0"/>
              <a:t>Монтаж </a:t>
            </a:r>
            <a:r>
              <a:rPr lang="ru-RU" sz="3200" u="sng" dirty="0" err="1" smtClean="0"/>
              <a:t>тахографа</a:t>
            </a:r>
            <a:r>
              <a:rPr lang="ru-RU" sz="3200" u="sng" dirty="0" smtClean="0"/>
              <a:t> на автомобиль</a:t>
            </a:r>
            <a:br>
              <a:rPr lang="ru-RU" sz="3200" u="sng" dirty="0" smtClean="0"/>
            </a:br>
            <a:r>
              <a:rPr lang="ru-RU" sz="3200" u="sng" dirty="0" smtClean="0"/>
              <a:t>(должен производиться только в специализированных мастерских)</a:t>
            </a:r>
            <a:endParaRPr lang="ru-RU" sz="3200" u="sng" dirty="0"/>
          </a:p>
        </p:txBody>
      </p:sp>
      <p:sp>
        <p:nvSpPr>
          <p:cNvPr id="7" name="Прямоугольник 6"/>
          <p:cNvSpPr/>
          <p:nvPr/>
        </p:nvSpPr>
        <p:spPr>
          <a:xfrm>
            <a:off x="2051720" y="1772816"/>
            <a:ext cx="5256584" cy="1200329"/>
          </a:xfrm>
          <a:prstGeom prst="rect">
            <a:avLst/>
          </a:prstGeom>
        </p:spPr>
        <p:txBody>
          <a:bodyPr wrap="square">
            <a:spAutoFit/>
          </a:bodyPr>
          <a:lstStyle/>
          <a:p>
            <a:pPr indent="360363"/>
            <a:r>
              <a:rPr lang="ru-RU" b="1" dirty="0" smtClean="0"/>
              <a:t>В общем случае </a:t>
            </a:r>
            <a:r>
              <a:rPr lang="ru-RU" b="1" dirty="0" err="1" smtClean="0"/>
              <a:t>тахограф</a:t>
            </a:r>
            <a:r>
              <a:rPr lang="ru-RU" b="1" dirty="0" smtClean="0"/>
              <a:t> подключается к: </a:t>
            </a:r>
          </a:p>
          <a:p>
            <a:r>
              <a:rPr lang="ru-RU" dirty="0" smtClean="0"/>
              <a:t>- Бортовой сети ТС; </a:t>
            </a:r>
          </a:p>
          <a:p>
            <a:r>
              <a:rPr lang="ru-RU" dirty="0" smtClean="0"/>
              <a:t>- источнику сигнала движения ТС; </a:t>
            </a:r>
          </a:p>
          <a:p>
            <a:r>
              <a:rPr lang="ru-RU" dirty="0" smtClean="0"/>
              <a:t>- ГЛОНАСС/</a:t>
            </a:r>
            <a:r>
              <a:rPr lang="en-US" dirty="0" smtClean="0"/>
              <a:t>GPS </a:t>
            </a:r>
            <a:r>
              <a:rPr lang="ru-RU" dirty="0" smtClean="0"/>
              <a:t>антенне. </a:t>
            </a:r>
          </a:p>
        </p:txBody>
      </p:sp>
      <p:pic>
        <p:nvPicPr>
          <p:cNvPr id="9" name="Picture 2" descr="Установка"/>
          <p:cNvPicPr>
            <a:picLocks noChangeAspect="1" noChangeArrowheads="1"/>
          </p:cNvPicPr>
          <p:nvPr/>
        </p:nvPicPr>
        <p:blipFill>
          <a:blip r:embed="rId2" cstate="print"/>
          <a:srcRect/>
          <a:stretch>
            <a:fillRect/>
          </a:stretch>
        </p:blipFill>
        <p:spPr bwMode="auto">
          <a:xfrm>
            <a:off x="179512" y="3284984"/>
            <a:ext cx="4657687" cy="2808312"/>
          </a:xfrm>
          <a:prstGeom prst="rect">
            <a:avLst/>
          </a:prstGeom>
          <a:noFill/>
        </p:spPr>
      </p:pic>
      <p:sp>
        <p:nvSpPr>
          <p:cNvPr id="10" name="Прямоугольник 9"/>
          <p:cNvSpPr/>
          <p:nvPr/>
        </p:nvSpPr>
        <p:spPr>
          <a:xfrm>
            <a:off x="4932040" y="3212976"/>
            <a:ext cx="3960440" cy="2862322"/>
          </a:xfrm>
          <a:prstGeom prst="rect">
            <a:avLst/>
          </a:prstGeom>
        </p:spPr>
        <p:txBody>
          <a:bodyPr wrap="square">
            <a:spAutoFit/>
          </a:bodyPr>
          <a:lstStyle/>
          <a:p>
            <a:r>
              <a:rPr lang="ru-RU" sz="1200" b="1" dirty="0" smtClean="0"/>
              <a:t>1 - датчик движения</a:t>
            </a:r>
            <a:r>
              <a:rPr lang="ru-RU" sz="1200" dirty="0" smtClean="0"/>
              <a:t> он же датчик скорости передает на </a:t>
            </a:r>
            <a:r>
              <a:rPr lang="ru-RU" sz="1200" dirty="0" err="1" smtClean="0"/>
              <a:t>тахограф</a:t>
            </a:r>
            <a:r>
              <a:rPr lang="ru-RU" sz="1200" dirty="0" smtClean="0"/>
              <a:t> данные об оборотах выходного вала коробки передач. После калибровки </a:t>
            </a:r>
            <a:r>
              <a:rPr lang="ru-RU" sz="1200" dirty="0" err="1" smtClean="0"/>
              <a:t>тахографа</a:t>
            </a:r>
            <a:r>
              <a:rPr lang="ru-RU" sz="1200" dirty="0" smtClean="0"/>
              <a:t> по этим данным можно определить скорость движения автомобиля и пройденный путь.</a:t>
            </a:r>
          </a:p>
          <a:p>
            <a:r>
              <a:rPr lang="ru-RU" sz="1200" b="1" dirty="0" smtClean="0"/>
              <a:t>2 - питание</a:t>
            </a:r>
            <a:r>
              <a:rPr lang="ru-RU" sz="1200" dirty="0" smtClean="0"/>
              <a:t> на </a:t>
            </a:r>
            <a:r>
              <a:rPr lang="ru-RU" sz="1200" dirty="0" err="1" smtClean="0"/>
              <a:t>тахограф</a:t>
            </a:r>
            <a:r>
              <a:rPr lang="ru-RU" sz="1200" dirty="0" smtClean="0"/>
              <a:t> подается непосредственно от аккумуляторной батареи, чтобы обеспечить непрерывную регистрацию данных.</a:t>
            </a:r>
          </a:p>
          <a:p>
            <a:r>
              <a:rPr lang="ru-RU" sz="1200" b="1" dirty="0" smtClean="0"/>
              <a:t>3 - бортовое устройство </a:t>
            </a:r>
            <a:r>
              <a:rPr lang="ru-RU" sz="1200" b="1" dirty="0" err="1" smtClean="0"/>
              <a:t>тахографа</a:t>
            </a:r>
            <a:r>
              <a:rPr lang="ru-RU" sz="1200" dirty="0" smtClean="0"/>
              <a:t> устанавливается в кабине транспортного средства и ежесекундно записывает данные о режиме деятельности водителя, скорости ТС и т. д.</a:t>
            </a:r>
          </a:p>
          <a:p>
            <a:r>
              <a:rPr lang="ru-RU" sz="1200" b="1" dirty="0" smtClean="0"/>
              <a:t>4 - антенна ГЛОНАСС/GPS</a:t>
            </a:r>
            <a:r>
              <a:rPr lang="ru-RU" sz="1200" dirty="0" smtClean="0"/>
              <a:t> принимает со спутников сигналы, которые преобразуются бортовым устройством в данные о местоположении ТС и его скорости.</a:t>
            </a:r>
            <a:endParaRPr lang="ru-RU"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br>
              <a:rPr lang="ru-RU" u="sng" dirty="0" smtClean="0"/>
            </a:br>
            <a:r>
              <a:rPr lang="ru-RU" u="sng" dirty="0" smtClean="0"/>
              <a:t>(должен производиться только в специализированных мастерских)</a:t>
            </a:r>
            <a:endParaRPr lang="ru-RU" u="sng" dirty="0"/>
          </a:p>
        </p:txBody>
      </p:sp>
      <p:sp>
        <p:nvSpPr>
          <p:cNvPr id="3" name="Содержимое 2"/>
          <p:cNvSpPr>
            <a:spLocks noGrp="1"/>
          </p:cNvSpPr>
          <p:nvPr>
            <p:ph idx="1"/>
          </p:nvPr>
        </p:nvSpPr>
        <p:spPr>
          <a:xfrm>
            <a:off x="539552" y="2492896"/>
            <a:ext cx="8229600" cy="3384376"/>
          </a:xfrm>
        </p:spPr>
        <p:txBody>
          <a:bodyPr>
            <a:noAutofit/>
          </a:bodyPr>
          <a:lstStyle/>
          <a:p>
            <a:pPr>
              <a:buNone/>
            </a:pPr>
            <a:r>
              <a:rPr lang="ru-RU" sz="1600" b="1" dirty="0" smtClean="0"/>
              <a:t>Монтаж </a:t>
            </a:r>
            <a:r>
              <a:rPr lang="ru-RU" sz="1600" b="1" dirty="0" err="1" smtClean="0"/>
              <a:t>тахографа</a:t>
            </a:r>
            <a:r>
              <a:rPr lang="ru-RU" sz="1600" b="1" dirty="0" smtClean="0"/>
              <a:t> может </a:t>
            </a:r>
            <a:r>
              <a:rPr lang="ru-RU" sz="1600" b="1" dirty="0" err="1" smtClean="0"/>
              <a:t>вкючать</a:t>
            </a:r>
            <a:r>
              <a:rPr lang="ru-RU" sz="1600" b="1" dirty="0" smtClean="0"/>
              <a:t> в себя:</a:t>
            </a:r>
            <a:endParaRPr lang="ru-RU" sz="1600" dirty="0" smtClean="0"/>
          </a:p>
          <a:p>
            <a:pPr marL="0" indent="0">
              <a:buNone/>
            </a:pPr>
            <a:r>
              <a:rPr lang="ru-RU" sz="1600" dirty="0" smtClean="0"/>
              <a:t>•    Установку </a:t>
            </a:r>
            <a:r>
              <a:rPr lang="ru-RU" sz="1600" dirty="0" err="1" smtClean="0"/>
              <a:t>тахографа</a:t>
            </a:r>
            <a:r>
              <a:rPr lang="ru-RU" sz="1600" dirty="0" smtClean="0"/>
              <a:t> на приборной панели ТС (согласно правил оснащения ― в зоне доступности водителя); </a:t>
            </a:r>
            <a:br>
              <a:rPr lang="ru-RU" sz="1600" dirty="0" smtClean="0"/>
            </a:br>
            <a:r>
              <a:rPr lang="ru-RU" sz="1600" dirty="0" smtClean="0"/>
              <a:t>•    Прокладку питающего кабеля от источника питания до места установки </a:t>
            </a:r>
            <a:r>
              <a:rPr lang="ru-RU" sz="1600" dirty="0" err="1" smtClean="0"/>
              <a:t>тахографа</a:t>
            </a:r>
            <a:r>
              <a:rPr lang="ru-RU" sz="1600" dirty="0" smtClean="0"/>
              <a:t>; </a:t>
            </a:r>
            <a:br>
              <a:rPr lang="ru-RU" sz="1600" dirty="0" smtClean="0"/>
            </a:br>
            <a:r>
              <a:rPr lang="ru-RU" sz="1600" dirty="0" smtClean="0"/>
              <a:t>•    Подключение </a:t>
            </a:r>
            <a:r>
              <a:rPr lang="ru-RU" sz="1600" dirty="0" err="1" smtClean="0"/>
              <a:t>тахографа</a:t>
            </a:r>
            <a:r>
              <a:rPr lang="ru-RU" sz="1600" dirty="0" smtClean="0"/>
              <a:t> к системе зажигания и к бортовому питанию ТС; </a:t>
            </a:r>
            <a:br>
              <a:rPr lang="ru-RU" sz="1600" dirty="0" smtClean="0"/>
            </a:br>
            <a:r>
              <a:rPr lang="ru-RU" sz="1600" dirty="0" smtClean="0"/>
              <a:t>•    Прокладка сигнального кабеля до датчика скорости; </a:t>
            </a:r>
            <a:br>
              <a:rPr lang="ru-RU" sz="1600" dirty="0" smtClean="0"/>
            </a:br>
            <a:r>
              <a:rPr lang="ru-RU" sz="1600" dirty="0" smtClean="0"/>
              <a:t>•    Сборка контакт групп для разъема датчика и разъёма </a:t>
            </a:r>
            <a:r>
              <a:rPr lang="ru-RU" sz="1600" dirty="0" err="1" smtClean="0"/>
              <a:t>тахографа</a:t>
            </a:r>
            <a:r>
              <a:rPr lang="ru-RU" sz="1600" dirty="0" smtClean="0"/>
              <a:t>; </a:t>
            </a:r>
            <a:br>
              <a:rPr lang="ru-RU" sz="1600" dirty="0" smtClean="0"/>
            </a:br>
            <a:r>
              <a:rPr lang="ru-RU" sz="1600" dirty="0" smtClean="0"/>
              <a:t>•    Монтаж датчика скорости; </a:t>
            </a:r>
            <a:br>
              <a:rPr lang="ru-RU" sz="1600" dirty="0" smtClean="0"/>
            </a:br>
            <a:r>
              <a:rPr lang="ru-RU" sz="1600" dirty="0" smtClean="0"/>
              <a:t>•    Согласование коэффициентов скорости спидометра с </a:t>
            </a:r>
            <a:r>
              <a:rPr lang="ru-RU" sz="1600" dirty="0" err="1" smtClean="0"/>
              <a:t>тахографом</a:t>
            </a:r>
            <a:r>
              <a:rPr lang="ru-RU" sz="1600" dirty="0" smtClean="0"/>
              <a:t> ; </a:t>
            </a:r>
            <a:br>
              <a:rPr lang="ru-RU" sz="1600" dirty="0" smtClean="0"/>
            </a:br>
            <a:r>
              <a:rPr lang="ru-RU" sz="1600" dirty="0" smtClean="0"/>
              <a:t>•    Прокладка сигнального кабеля до спидометра*; </a:t>
            </a:r>
            <a:br>
              <a:rPr lang="ru-RU" sz="1600" dirty="0" smtClean="0"/>
            </a:br>
            <a:r>
              <a:rPr lang="ru-RU" sz="1600" dirty="0" smtClean="0"/>
              <a:t>•    Установка или замена спидометра (в случае использования штатного механического спидометра).</a:t>
            </a:r>
          </a:p>
          <a:p>
            <a:pPr marL="0" indent="0">
              <a:buNone/>
            </a:pPr>
            <a:r>
              <a:rPr lang="ru-RU" sz="1600" dirty="0" smtClean="0"/>
              <a:t> </a:t>
            </a:r>
            <a:br>
              <a:rPr lang="ru-RU" sz="1600" dirty="0" smtClean="0"/>
            </a:br>
            <a:r>
              <a:rPr lang="ru-RU" sz="1600" dirty="0" smtClean="0"/>
              <a:t>Монтаж </a:t>
            </a:r>
            <a:r>
              <a:rPr lang="ru-RU" sz="1600" dirty="0" err="1" smtClean="0"/>
              <a:t>тахографа</a:t>
            </a:r>
            <a:r>
              <a:rPr lang="ru-RU" sz="1600" dirty="0" smtClean="0"/>
              <a:t> производится в соответствии с требованиями нормативных документов.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06090"/>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u="sng" dirty="0"/>
          </a:p>
        </p:txBody>
      </p:sp>
      <p:pic>
        <p:nvPicPr>
          <p:cNvPr id="28674" name="Picture 2" descr="Установка тахографа - установить тахограф в Нижнем Новгороде по ..."/>
          <p:cNvPicPr>
            <a:picLocks noChangeAspect="1" noChangeArrowheads="1"/>
          </p:cNvPicPr>
          <p:nvPr/>
        </p:nvPicPr>
        <p:blipFill>
          <a:blip r:embed="rId2" cstate="print"/>
          <a:srcRect/>
          <a:stretch>
            <a:fillRect/>
          </a:stretch>
        </p:blipFill>
        <p:spPr bwMode="auto">
          <a:xfrm>
            <a:off x="2051720" y="980728"/>
            <a:ext cx="5262122" cy="5472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4807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pic>
        <p:nvPicPr>
          <p:cNvPr id="34818" name="Picture 2"/>
          <p:cNvPicPr>
            <a:picLocks noChangeAspect="1" noChangeArrowheads="1"/>
          </p:cNvPicPr>
          <p:nvPr/>
        </p:nvPicPr>
        <p:blipFill>
          <a:blip r:embed="rId2" cstate="print"/>
          <a:srcRect/>
          <a:stretch>
            <a:fillRect/>
          </a:stretch>
        </p:blipFill>
        <p:spPr bwMode="auto">
          <a:xfrm>
            <a:off x="1259632" y="1268760"/>
            <a:ext cx="6852016" cy="3953086"/>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475656" y="5589240"/>
            <a:ext cx="5819775" cy="771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395536" y="1412776"/>
            <a:ext cx="8229600" cy="4525963"/>
          </a:xfrm>
        </p:spPr>
        <p:txBody>
          <a:bodyPr>
            <a:normAutofit fontScale="55000" lnSpcReduction="20000"/>
          </a:bodyPr>
          <a:lstStyle/>
          <a:p>
            <a:pPr indent="17463" algn="just">
              <a:buNone/>
            </a:pPr>
            <a:r>
              <a:rPr lang="ru-RU" b="1" dirty="0" smtClean="0"/>
              <a:t>Подключение источника сигнала движения ТС к </a:t>
            </a:r>
            <a:r>
              <a:rPr lang="ru-RU" b="1" dirty="0" err="1" smtClean="0"/>
              <a:t>тахографу</a:t>
            </a:r>
            <a:r>
              <a:rPr lang="ru-RU" b="1" dirty="0" smtClean="0"/>
              <a:t> </a:t>
            </a:r>
          </a:p>
          <a:p>
            <a:pPr marL="0" indent="360363" algn="just">
              <a:buNone/>
            </a:pPr>
            <a:r>
              <a:rPr lang="ru-RU" dirty="0" smtClean="0"/>
              <a:t>В зависимости от оснащения автомобиля способы подключения </a:t>
            </a:r>
            <a:r>
              <a:rPr lang="ru-RU" dirty="0" err="1" smtClean="0"/>
              <a:t>тахографа</a:t>
            </a:r>
            <a:r>
              <a:rPr lang="ru-RU" dirty="0" smtClean="0"/>
              <a:t> к источнику сигнала движения ТС могут быть разными. В общем случае все ТС можно разделить на ТС с установленным на коробке передач датчиком движения (или с возможностью его установки) и ТС с альтернативным источником сигнала движения (например, с системой ABS), без возможности установки датчика движения на коробку передач. </a:t>
            </a:r>
          </a:p>
          <a:p>
            <a:pPr marL="0" indent="360363" algn="just">
              <a:buNone/>
            </a:pPr>
            <a:r>
              <a:rPr lang="ru-RU" dirty="0" smtClean="0"/>
              <a:t>Если на коробке передач ТС установлен датчик движения либо имеется возможность его установки, то </a:t>
            </a:r>
            <a:r>
              <a:rPr lang="ru-RU" dirty="0" err="1" smtClean="0"/>
              <a:t>тахограф</a:t>
            </a:r>
            <a:r>
              <a:rPr lang="ru-RU" dirty="0" smtClean="0"/>
              <a:t> подключается к датчику движения. Таким образом, если на ТС изначально нет датчика движения, но на коробке передач есть место, куда его можно установить (например, закрытое заглушкой либо в которое подключен </a:t>
            </a:r>
            <a:r>
              <a:rPr lang="ru-RU" dirty="0" err="1" smtClean="0"/>
              <a:t>тросиковый</a:t>
            </a:r>
            <a:r>
              <a:rPr lang="ru-RU" dirty="0" smtClean="0"/>
              <a:t> (механический) привод), то туда устанавливается датчик движения. Установка подходящего типа датчика производится согласно документации на соответствующую марку ТС. Обязательным условием должно быть наличие специальных «ушек» на датчике для возможности опломбирования датчика. </a:t>
            </a:r>
          </a:p>
          <a:p>
            <a:pPr marL="0" indent="360363" algn="just">
              <a:buNone/>
            </a:pPr>
            <a:r>
              <a:rPr lang="ru-RU" dirty="0" smtClean="0"/>
              <a:t>Если в данной модели автомобиля есть система ABS и при этом нет возможности установки датчика движения на коробку передач, то </a:t>
            </a:r>
            <a:r>
              <a:rPr lang="ru-RU" dirty="0" err="1" smtClean="0"/>
              <a:t>тахограф</a:t>
            </a:r>
            <a:r>
              <a:rPr lang="ru-RU" dirty="0" smtClean="0"/>
              <a:t> подключатся к датчику ABS.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323528" y="1052736"/>
            <a:ext cx="8229600" cy="5688631"/>
          </a:xfrm>
        </p:spPr>
        <p:txBody>
          <a:bodyPr>
            <a:normAutofit fontScale="32500" lnSpcReduction="20000"/>
          </a:bodyPr>
          <a:lstStyle/>
          <a:p>
            <a:pPr marL="0" indent="360363" algn="just">
              <a:buNone/>
            </a:pPr>
            <a:r>
              <a:rPr lang="ru-RU" sz="4900" b="1" dirty="0" smtClean="0"/>
              <a:t>Подключение источника сигнала движения ТС к </a:t>
            </a:r>
            <a:r>
              <a:rPr lang="ru-RU" sz="4900" b="1" dirty="0" err="1" smtClean="0"/>
              <a:t>тахографу</a:t>
            </a:r>
            <a:r>
              <a:rPr lang="ru-RU" sz="4900" b="1" dirty="0" smtClean="0"/>
              <a:t>.</a:t>
            </a:r>
          </a:p>
          <a:p>
            <a:pPr marL="0" indent="360363" algn="just">
              <a:buNone/>
            </a:pPr>
            <a:r>
              <a:rPr lang="ru-RU" sz="4900" dirty="0" smtClean="0"/>
              <a:t>Все датчики движения можно подразделить на аналоговые, цифровые и с CAN-шиной. От типа датчика зависит способ его подключения к </a:t>
            </a:r>
            <a:r>
              <a:rPr lang="ru-RU" sz="4900" dirty="0" err="1" smtClean="0"/>
              <a:t>тахографу</a:t>
            </a:r>
            <a:r>
              <a:rPr lang="ru-RU" sz="4900" dirty="0" smtClean="0"/>
              <a:t> и необходимость использования дополнительной защиты кабеля от злонамеренных коммутаций и манипуляций с данными </a:t>
            </a:r>
            <a:r>
              <a:rPr lang="ru-RU" sz="4900" dirty="0" err="1" smtClean="0"/>
              <a:t>тахографа</a:t>
            </a:r>
            <a:r>
              <a:rPr lang="ru-RU" sz="4900" dirty="0" smtClean="0"/>
              <a:t>. При подключении цифрового датчика и датчика с CAN-шиной защита кабеля связи не является необходимой, так как система обнаружит практически любое вмешательство в кабель. Сигнальные кабели от цифрового датчика движения к </a:t>
            </a:r>
            <a:r>
              <a:rPr lang="ru-RU" sz="4900" dirty="0" err="1" smtClean="0"/>
              <a:t>тахографу</a:t>
            </a:r>
            <a:r>
              <a:rPr lang="ru-RU" sz="4900" dirty="0" smtClean="0"/>
              <a:t> должны быть типа витая пара. При подключении аналогового датчика, для исключения манипуляций с данными </a:t>
            </a:r>
            <a:r>
              <a:rPr lang="ru-RU" sz="4900" dirty="0" err="1" smtClean="0"/>
              <a:t>тахографа</a:t>
            </a:r>
            <a:r>
              <a:rPr lang="ru-RU" sz="4900" dirty="0" smtClean="0"/>
              <a:t>, необходимо использовать бронированный кабель, который покажет следы доступа к проложенному внутри проводу. Для защиты кабеля можно использовать металлический </a:t>
            </a:r>
            <a:r>
              <a:rPr lang="ru-RU" sz="4900" dirty="0" err="1" smtClean="0"/>
              <a:t>гофрошланг</a:t>
            </a:r>
            <a:r>
              <a:rPr lang="ru-RU" sz="4900" dirty="0" smtClean="0"/>
              <a:t> в пластиковой оболочке. Защитное покрытие кабеля должно быть: </a:t>
            </a:r>
          </a:p>
          <a:p>
            <a:pPr marL="0" indent="360363" algn="just">
              <a:buNone/>
            </a:pPr>
            <a:r>
              <a:rPr lang="ru-RU" sz="4900" dirty="0" smtClean="0"/>
              <a:t>- Единым; </a:t>
            </a:r>
          </a:p>
          <a:p>
            <a:pPr marL="0" indent="360363" algn="just">
              <a:buNone/>
            </a:pPr>
            <a:r>
              <a:rPr lang="ru-RU" sz="4900" dirty="0" smtClean="0"/>
              <a:t>- Вплотную подходить к разъемам и местам коммутаций; </a:t>
            </a:r>
          </a:p>
          <a:p>
            <a:pPr marL="0" indent="360363" algn="just">
              <a:buNone/>
            </a:pPr>
            <a:r>
              <a:rPr lang="ru-RU" sz="4900" dirty="0" smtClean="0"/>
              <a:t>- На концах защитного покрытия желателен монтаж концевых муфт для устранения острых заусенцев, которые могут повредить проводку. Так же концевые муфты должны содержать элементы для дополнительного опломбирования разъемов. </a:t>
            </a:r>
          </a:p>
          <a:p>
            <a:pPr marL="0" indent="360363" algn="just">
              <a:buNone/>
            </a:pPr>
            <a:r>
              <a:rPr lang="ru-RU" sz="4900" dirty="0" smtClean="0"/>
              <a:t>Помимо использования бронированного кабеля при подключении аналогового датчика так же необходимо дополнительно опломбировать определенные места коммутаций. </a:t>
            </a:r>
          </a:p>
          <a:p>
            <a:pPr marL="0" indent="360363" algn="just">
              <a:buNone/>
            </a:pPr>
            <a:r>
              <a:rPr lang="ru-RU" sz="4900" dirty="0" smtClean="0"/>
              <a:t>При любой схеме подключения </a:t>
            </a:r>
            <a:r>
              <a:rPr lang="ru-RU" sz="4900" dirty="0" err="1" smtClean="0"/>
              <a:t>тахографа</a:t>
            </a:r>
            <a:r>
              <a:rPr lang="ru-RU" sz="4900" dirty="0" smtClean="0"/>
              <a:t> к источнику сигнала движения кабели необходимо проложить по кратчайшему пути к местам подключения, при этом необходимо учитывать, что кабель должен быть проложен на максимально возможно большем расстоянии от источников электромагнитных помех (стартера, катушки зажигания, генератора, высоковольтных проводов, радиостанции и проводов ее питания, антенны). После размещения кабелей необходимо дополнительно обеспечить их жесткую фиксацию к элементам ТС при помощи хомутов- стяжек. </a:t>
            </a:r>
          </a:p>
          <a:p>
            <a:pPr indent="17463" algn="just">
              <a:buNone/>
            </a:pPr>
            <a:endParaRPr lang="ru-RU"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b="1" u="sng" dirty="0" smtClean="0"/>
              <a:t>Общие сведения</a:t>
            </a:r>
            <a:endParaRPr lang="ru-RU" sz="3600" b="1" u="sng" dirty="0"/>
          </a:p>
        </p:txBody>
      </p:sp>
      <p:sp>
        <p:nvSpPr>
          <p:cNvPr id="3" name="Содержимое 2"/>
          <p:cNvSpPr>
            <a:spLocks noGrp="1"/>
          </p:cNvSpPr>
          <p:nvPr>
            <p:ph idx="1"/>
          </p:nvPr>
        </p:nvSpPr>
        <p:spPr>
          <a:xfrm>
            <a:off x="467544" y="1340768"/>
            <a:ext cx="8229600" cy="5073427"/>
          </a:xfrm>
        </p:spPr>
        <p:txBody>
          <a:bodyPr>
            <a:normAutofit fontScale="77500" lnSpcReduction="20000"/>
          </a:bodyPr>
          <a:lstStyle/>
          <a:p>
            <a:pPr marL="0" indent="712788" algn="just">
              <a:buNone/>
            </a:pPr>
            <a:r>
              <a:rPr lang="ru-RU" b="1" dirty="0" err="1" smtClean="0"/>
              <a:t>Тахо́граф</a:t>
            </a:r>
            <a:r>
              <a:rPr lang="ru-RU" dirty="0" smtClean="0"/>
              <a:t> — контрольное устройство, устанавливаемое на борту автотранспортных средств. Предназначено для регистрации скорости, пробега, режима труда, отдыха водителей и членов экипажа.</a:t>
            </a:r>
          </a:p>
          <a:p>
            <a:pPr marL="0" indent="712788" algn="just">
              <a:buNone/>
            </a:pPr>
            <a:r>
              <a:rPr lang="ru-RU" dirty="0" smtClean="0"/>
              <a:t>Позволяет вести контроль работы водителя, с целью снижения вероятности дорожно-транспортного происшествия вследствие переутомления.</a:t>
            </a:r>
          </a:p>
          <a:p>
            <a:pPr marL="0" indent="712788" algn="just">
              <a:buNone/>
            </a:pPr>
            <a:r>
              <a:rPr lang="ru-RU" dirty="0" smtClean="0"/>
              <a:t>По типу </a:t>
            </a:r>
            <a:r>
              <a:rPr lang="ru-RU" dirty="0" err="1" smtClean="0"/>
              <a:t>тахографы</a:t>
            </a:r>
            <a:r>
              <a:rPr lang="ru-RU" dirty="0" smtClean="0"/>
              <a:t> бывают цифровые и аналоговые (механические и электронно-программированные). Они отличаются по способу записи информации и степени ее защищенности. Принцип работы любого </a:t>
            </a:r>
            <a:r>
              <a:rPr lang="ru-RU" dirty="0" err="1" smtClean="0"/>
              <a:t>тахографа</a:t>
            </a:r>
            <a:r>
              <a:rPr lang="ru-RU" dirty="0" smtClean="0"/>
              <a:t> базируется на обработке электрических импульсов от датчика скорости и фиксации времени, проведенного транспортным средством в движении.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395536" y="1556792"/>
            <a:ext cx="8229600" cy="4536504"/>
          </a:xfrm>
        </p:spPr>
        <p:txBody>
          <a:bodyPr>
            <a:normAutofit fontScale="40000" lnSpcReduction="20000"/>
          </a:bodyPr>
          <a:lstStyle/>
          <a:p>
            <a:pPr marL="0" indent="360363" algn="just">
              <a:buNone/>
            </a:pPr>
            <a:r>
              <a:rPr lang="ru-RU" sz="4900" b="1" dirty="0" smtClean="0"/>
              <a:t>Подключение источника сигнала движения ТС к </a:t>
            </a:r>
            <a:r>
              <a:rPr lang="ru-RU" sz="4900" b="1" dirty="0" err="1" smtClean="0"/>
              <a:t>тахографу</a:t>
            </a:r>
            <a:r>
              <a:rPr lang="ru-RU" sz="4900" b="1" dirty="0" smtClean="0"/>
              <a:t>.</a:t>
            </a:r>
          </a:p>
          <a:p>
            <a:pPr marL="0" indent="360363" algn="just">
              <a:buNone/>
            </a:pPr>
            <a:r>
              <a:rPr lang="ru-RU" sz="5400" dirty="0" smtClean="0"/>
              <a:t>После окончания работ по подключению кабеля к источнику сигнала движения и его прокладке, необходимо провести опломбирование системы. Общее требование к пломбированию системы можно сформулировать так: пломбируется любое соединение системы, которое в случае его нарушения приведет к </a:t>
            </a:r>
            <a:r>
              <a:rPr lang="ru-RU" sz="5400" dirty="0" err="1" smtClean="0"/>
              <a:t>необнаруживаемой</a:t>
            </a:r>
            <a:r>
              <a:rPr lang="ru-RU" sz="5400" dirty="0" smtClean="0"/>
              <a:t> потере (изменению) данных. </a:t>
            </a:r>
          </a:p>
          <a:p>
            <a:pPr marL="0" indent="360363" algn="just">
              <a:buNone/>
            </a:pPr>
            <a:r>
              <a:rPr lang="ru-RU" sz="5400" dirty="0" smtClean="0"/>
              <a:t>Опломбирование датчиков, кабеля и других элементов (кроме самого </a:t>
            </a:r>
            <a:r>
              <a:rPr lang="ru-RU" sz="5400" dirty="0" err="1" smtClean="0"/>
              <a:t>тахографа</a:t>
            </a:r>
            <a:r>
              <a:rPr lang="ru-RU" sz="5400" dirty="0" smtClean="0"/>
              <a:t>) чаще всего выполняются свинцовыми </a:t>
            </a:r>
            <a:r>
              <a:rPr lang="ru-RU" sz="5400" dirty="0" err="1" smtClean="0"/>
              <a:t>двухотверстными</a:t>
            </a:r>
            <a:r>
              <a:rPr lang="ru-RU" sz="5400" dirty="0" smtClean="0"/>
              <a:t> пломбами на проволоке или тросе. На пломбе должен быть оттиск отображающий, символы "клейма" присвоенного данной мастерской ФБУ «</a:t>
            </a:r>
            <a:r>
              <a:rPr lang="ru-RU" sz="5400" dirty="0" err="1" smtClean="0"/>
              <a:t>Росавтотранс</a:t>
            </a:r>
            <a:r>
              <a:rPr lang="ru-RU" sz="5400" dirty="0" smtClean="0"/>
              <a:t>». Оттиск формируется при помощи </a:t>
            </a:r>
            <a:r>
              <a:rPr lang="ru-RU" sz="5400" dirty="0" err="1" smtClean="0"/>
              <a:t>пломбиратора</a:t>
            </a:r>
            <a:r>
              <a:rPr lang="ru-RU" sz="5400" dirty="0" smtClean="0"/>
              <a:t>. Проволока (или трос) должна быть смонтирована на пломбируемые элементы таким образом, чтобы исключить отсоединение или ослабление контакта элементов, не повредив проволоку. </a:t>
            </a:r>
            <a:endParaRPr lang="ru-RU" sz="49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467544" y="1052736"/>
            <a:ext cx="8229600" cy="576064"/>
          </a:xfrm>
        </p:spPr>
        <p:txBody>
          <a:bodyPr>
            <a:normAutofit fontScale="70000" lnSpcReduction="20000"/>
          </a:bodyPr>
          <a:lstStyle/>
          <a:p>
            <a:pPr marL="0" indent="360363" algn="just">
              <a:buNone/>
            </a:pPr>
            <a:r>
              <a:rPr lang="ru-RU" sz="4800" dirty="0" smtClean="0"/>
              <a:t>Опломбирование датчиков движения</a:t>
            </a:r>
            <a:r>
              <a:rPr lang="ru-RU" sz="4900" b="1" dirty="0" smtClean="0"/>
              <a:t>.</a:t>
            </a:r>
          </a:p>
        </p:txBody>
      </p:sp>
      <p:pic>
        <p:nvPicPr>
          <p:cNvPr id="35842" name="Picture 2"/>
          <p:cNvPicPr>
            <a:picLocks noChangeAspect="1" noChangeArrowheads="1"/>
          </p:cNvPicPr>
          <p:nvPr/>
        </p:nvPicPr>
        <p:blipFill>
          <a:blip r:embed="rId2" cstate="print"/>
          <a:srcRect/>
          <a:stretch>
            <a:fillRect/>
          </a:stretch>
        </p:blipFill>
        <p:spPr bwMode="auto">
          <a:xfrm>
            <a:off x="179512" y="2060848"/>
            <a:ext cx="5141586" cy="3744416"/>
          </a:xfrm>
          <a:prstGeom prst="rect">
            <a:avLst/>
          </a:prstGeom>
          <a:noFill/>
          <a:ln w="9525">
            <a:noFill/>
            <a:miter lim="800000"/>
            <a:headEnd/>
            <a:tailEnd/>
          </a:ln>
        </p:spPr>
      </p:pic>
      <p:sp>
        <p:nvSpPr>
          <p:cNvPr id="5" name="Прямоугольник 4"/>
          <p:cNvSpPr/>
          <p:nvPr/>
        </p:nvSpPr>
        <p:spPr>
          <a:xfrm>
            <a:off x="5364088" y="1916832"/>
            <a:ext cx="3347864" cy="4031873"/>
          </a:xfrm>
          <a:prstGeom prst="rect">
            <a:avLst/>
          </a:prstGeom>
        </p:spPr>
        <p:txBody>
          <a:bodyPr wrap="square">
            <a:spAutoFit/>
          </a:bodyPr>
          <a:lstStyle/>
          <a:p>
            <a:r>
              <a:rPr lang="ru-RU" sz="1600" dirty="0" smtClean="0"/>
              <a:t>1 – коробка передач; </a:t>
            </a:r>
          </a:p>
          <a:p>
            <a:r>
              <a:rPr lang="ru-RU" sz="1600" dirty="0" smtClean="0"/>
              <a:t>2 – датчик движения; </a:t>
            </a:r>
          </a:p>
          <a:p>
            <a:r>
              <a:rPr lang="ru-RU" sz="1600" dirty="0" smtClean="0"/>
              <a:t>3 – разъем кабеля для подключения датчика движения к </a:t>
            </a:r>
            <a:r>
              <a:rPr lang="ru-RU" sz="1600" dirty="0" err="1" smtClean="0"/>
              <a:t>тахографу</a:t>
            </a:r>
            <a:r>
              <a:rPr lang="ru-RU" sz="1600" dirty="0" smtClean="0"/>
              <a:t>; </a:t>
            </a:r>
          </a:p>
          <a:p>
            <a:r>
              <a:rPr lang="ru-RU" sz="1600" dirty="0" smtClean="0"/>
              <a:t>4 – свинцовая </a:t>
            </a:r>
            <a:r>
              <a:rPr lang="ru-RU" sz="1600" dirty="0" err="1" smtClean="0"/>
              <a:t>двухотверстная</a:t>
            </a:r>
            <a:r>
              <a:rPr lang="ru-RU" sz="1600" dirty="0" smtClean="0"/>
              <a:t> пломба; </a:t>
            </a:r>
          </a:p>
          <a:p>
            <a:r>
              <a:rPr lang="ru-RU" sz="1600" dirty="0" smtClean="0"/>
              <a:t>5 – </a:t>
            </a:r>
            <a:r>
              <a:rPr lang="ru-RU" sz="1600" dirty="0" err="1" smtClean="0"/>
              <a:t>пломбировочкая</a:t>
            </a:r>
            <a:r>
              <a:rPr lang="ru-RU" sz="1600" dirty="0" smtClean="0"/>
              <a:t> проволока; </a:t>
            </a:r>
          </a:p>
          <a:p>
            <a:r>
              <a:rPr lang="ru-RU" sz="1600" dirty="0" smtClean="0"/>
              <a:t>6 – </a:t>
            </a:r>
            <a:r>
              <a:rPr lang="ru-RU" sz="1600" dirty="0" err="1" smtClean="0"/>
              <a:t>пломбиратор</a:t>
            </a:r>
            <a:r>
              <a:rPr lang="ru-RU" sz="1600" dirty="0" smtClean="0"/>
              <a:t>; </a:t>
            </a:r>
          </a:p>
          <a:p>
            <a:r>
              <a:rPr lang="ru-RU" sz="1600" dirty="0" smtClean="0"/>
              <a:t>7 – болт с отверстием (или подобная деталь) на отводе коробки передач для пломбировки; </a:t>
            </a:r>
          </a:p>
          <a:p>
            <a:r>
              <a:rPr lang="ru-RU" sz="1600" dirty="0" smtClean="0"/>
              <a:t>8 – пломбировочные «ушки» на датчике движения; </a:t>
            </a:r>
          </a:p>
          <a:p>
            <a:r>
              <a:rPr lang="ru-RU" sz="1600" dirty="0" smtClean="0"/>
              <a:t>9 – пломбировочные «ушки» на разъеме кабеля для подключения датчика движения к </a:t>
            </a:r>
            <a:r>
              <a:rPr lang="ru-RU" sz="1600" dirty="0" err="1" smtClean="0"/>
              <a:t>тахографу</a:t>
            </a:r>
            <a:r>
              <a:rPr lang="ru-RU" sz="1600" dirty="0" smtClean="0"/>
              <a:t>. </a:t>
            </a:r>
            <a:endParaRPr 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467544" y="836712"/>
            <a:ext cx="8229600" cy="576064"/>
          </a:xfrm>
        </p:spPr>
        <p:txBody>
          <a:bodyPr>
            <a:normAutofit fontScale="77500" lnSpcReduction="20000"/>
          </a:bodyPr>
          <a:lstStyle/>
          <a:p>
            <a:pPr marL="0" indent="360363" algn="just">
              <a:buNone/>
            </a:pPr>
            <a:r>
              <a:rPr lang="ru-RU" sz="4800" dirty="0" smtClean="0"/>
              <a:t>Опломбирование разъема </a:t>
            </a:r>
            <a:r>
              <a:rPr lang="ru-RU" sz="4800" dirty="0" err="1" smtClean="0"/>
              <a:t>тахографа</a:t>
            </a:r>
            <a:r>
              <a:rPr lang="ru-RU" sz="4900" b="1" dirty="0" smtClean="0"/>
              <a:t>.</a:t>
            </a:r>
          </a:p>
        </p:txBody>
      </p:sp>
      <p:sp>
        <p:nvSpPr>
          <p:cNvPr id="6" name="Прямоугольник 5"/>
          <p:cNvSpPr/>
          <p:nvPr/>
        </p:nvSpPr>
        <p:spPr>
          <a:xfrm>
            <a:off x="755576" y="1340768"/>
            <a:ext cx="7704856" cy="646331"/>
          </a:xfrm>
          <a:prstGeom prst="rect">
            <a:avLst/>
          </a:prstGeom>
        </p:spPr>
        <p:txBody>
          <a:bodyPr wrap="square">
            <a:spAutoFit/>
          </a:bodyPr>
          <a:lstStyle/>
          <a:p>
            <a:pPr indent="360363" algn="just"/>
            <a:r>
              <a:rPr lang="ru-RU" dirty="0" smtClean="0"/>
              <a:t>На самом </a:t>
            </a:r>
            <a:r>
              <a:rPr lang="ru-RU" dirty="0" err="1" smtClean="0"/>
              <a:t>тахографе</a:t>
            </a:r>
            <a:r>
              <a:rPr lang="ru-RU" dirty="0" smtClean="0"/>
              <a:t> пломбируется блок разъемов ABCD при помощи пломбировочной крышки, поставляемой в комплекте с </a:t>
            </a:r>
            <a:r>
              <a:rPr lang="ru-RU" dirty="0" err="1" smtClean="0"/>
              <a:t>тахографом</a:t>
            </a:r>
            <a:r>
              <a:rPr lang="ru-RU" dirty="0" smtClean="0"/>
              <a:t> </a:t>
            </a:r>
            <a:endParaRPr lang="ru-RU" dirty="0"/>
          </a:p>
        </p:txBody>
      </p:sp>
      <p:pic>
        <p:nvPicPr>
          <p:cNvPr id="36866" name="Picture 2"/>
          <p:cNvPicPr>
            <a:picLocks noChangeAspect="1" noChangeArrowheads="1"/>
          </p:cNvPicPr>
          <p:nvPr/>
        </p:nvPicPr>
        <p:blipFill>
          <a:blip r:embed="rId2" cstate="print"/>
          <a:srcRect/>
          <a:stretch>
            <a:fillRect/>
          </a:stretch>
        </p:blipFill>
        <p:spPr bwMode="auto">
          <a:xfrm>
            <a:off x="2483768" y="2060848"/>
            <a:ext cx="4616995" cy="4437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755576" y="908720"/>
            <a:ext cx="7344816" cy="432048"/>
          </a:xfrm>
        </p:spPr>
        <p:txBody>
          <a:bodyPr>
            <a:normAutofit fontScale="55000" lnSpcReduction="20000"/>
          </a:bodyPr>
          <a:lstStyle/>
          <a:p>
            <a:pPr marL="0" indent="360363" algn="just">
              <a:buNone/>
            </a:pPr>
            <a:r>
              <a:rPr lang="ru-RU" sz="4400" b="1" dirty="0" smtClean="0"/>
              <a:t>Подключение антенны ГЛОНАСС/GPS к </a:t>
            </a:r>
            <a:r>
              <a:rPr lang="ru-RU" sz="4400" b="1" dirty="0" err="1" smtClean="0"/>
              <a:t>тахографу</a:t>
            </a:r>
            <a:r>
              <a:rPr lang="ru-RU" sz="4900" b="1" dirty="0" smtClean="0"/>
              <a:t>.</a:t>
            </a:r>
          </a:p>
        </p:txBody>
      </p:sp>
      <p:sp>
        <p:nvSpPr>
          <p:cNvPr id="7" name="Прямоугольник 6"/>
          <p:cNvSpPr/>
          <p:nvPr/>
        </p:nvSpPr>
        <p:spPr>
          <a:xfrm>
            <a:off x="323528" y="1582341"/>
            <a:ext cx="8568952" cy="2031325"/>
          </a:xfrm>
          <a:prstGeom prst="rect">
            <a:avLst/>
          </a:prstGeom>
        </p:spPr>
        <p:txBody>
          <a:bodyPr wrap="square">
            <a:spAutoFit/>
          </a:bodyPr>
          <a:lstStyle/>
          <a:p>
            <a:pPr indent="360363" algn="just"/>
            <a:r>
              <a:rPr lang="ru-RU" dirty="0" smtClean="0"/>
              <a:t>В комплекте с </a:t>
            </a:r>
            <a:r>
              <a:rPr lang="ru-RU" dirty="0" err="1" smtClean="0"/>
              <a:t>тахографом</a:t>
            </a:r>
            <a:r>
              <a:rPr lang="ru-RU" dirty="0" smtClean="0"/>
              <a:t> поставляется антенна GPS/ГЛОНАСС. Размещение антенны GPS/ГЛОНАСС полностью определяет качество работы навигационного приемника в НКМ, поэтому необходимо заранее продумать вариант установки антенны на ТС. Антенна должна располагаться в наиболее открытом для прохождения спутникового GPS-сигнала месте, так, чтобы ее активная поверхность (выпуклая сторона) была направлена к небу параллельно небесной сфере. Возможные варианты установки приведены на рисунке. </a:t>
            </a:r>
            <a:endParaRPr lang="ru-RU" dirty="0"/>
          </a:p>
        </p:txBody>
      </p:sp>
      <p:pic>
        <p:nvPicPr>
          <p:cNvPr id="37890" name="Picture 2"/>
          <p:cNvPicPr>
            <a:picLocks noChangeAspect="1" noChangeArrowheads="1"/>
          </p:cNvPicPr>
          <p:nvPr/>
        </p:nvPicPr>
        <p:blipFill>
          <a:blip r:embed="rId2" cstate="print"/>
          <a:srcRect/>
          <a:stretch>
            <a:fillRect/>
          </a:stretch>
        </p:blipFill>
        <p:spPr bwMode="auto">
          <a:xfrm>
            <a:off x="251520" y="3717032"/>
            <a:ext cx="5582816" cy="2659183"/>
          </a:xfrm>
          <a:prstGeom prst="rect">
            <a:avLst/>
          </a:prstGeom>
          <a:noFill/>
          <a:ln w="9525">
            <a:noFill/>
            <a:miter lim="800000"/>
            <a:headEnd/>
            <a:tailEnd/>
          </a:ln>
        </p:spPr>
      </p:pic>
      <p:sp>
        <p:nvSpPr>
          <p:cNvPr id="8" name="Прямоугольник 7"/>
          <p:cNvSpPr/>
          <p:nvPr/>
        </p:nvSpPr>
        <p:spPr>
          <a:xfrm>
            <a:off x="5940152" y="4293096"/>
            <a:ext cx="2915816" cy="1754326"/>
          </a:xfrm>
          <a:prstGeom prst="rect">
            <a:avLst/>
          </a:prstGeom>
        </p:spPr>
        <p:txBody>
          <a:bodyPr wrap="square">
            <a:spAutoFit/>
          </a:bodyPr>
          <a:lstStyle/>
          <a:p>
            <a:r>
              <a:rPr lang="ru-RU" dirty="0" smtClean="0"/>
              <a:t>1 – лучший вариант размещения антенны; </a:t>
            </a:r>
          </a:p>
          <a:p>
            <a:r>
              <a:rPr lang="ru-RU" dirty="0" smtClean="0"/>
              <a:t>2 – возможный вариант размещения антенны; </a:t>
            </a:r>
          </a:p>
          <a:p>
            <a:r>
              <a:rPr lang="ru-RU" dirty="0" smtClean="0"/>
              <a:t>3 – худший вариант размещения антенны.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34082"/>
          </a:xfrm>
        </p:spPr>
        <p:txBody>
          <a:bodyPr>
            <a:normAutofit fontScale="90000"/>
          </a:bodyPr>
          <a:lstStyle/>
          <a:p>
            <a:r>
              <a:rPr lang="ru-RU" u="sng" dirty="0" smtClean="0"/>
              <a:t>Монтаж </a:t>
            </a:r>
            <a:r>
              <a:rPr lang="ru-RU" u="sng" dirty="0" err="1" smtClean="0"/>
              <a:t>тахографа</a:t>
            </a:r>
            <a:r>
              <a:rPr lang="ru-RU" u="sng" dirty="0" smtClean="0"/>
              <a:t> на автомобиль</a:t>
            </a:r>
            <a:endParaRPr lang="ru-RU" dirty="0"/>
          </a:p>
        </p:txBody>
      </p:sp>
      <p:sp>
        <p:nvSpPr>
          <p:cNvPr id="3" name="Содержимое 2"/>
          <p:cNvSpPr>
            <a:spLocks noGrp="1"/>
          </p:cNvSpPr>
          <p:nvPr>
            <p:ph idx="1"/>
          </p:nvPr>
        </p:nvSpPr>
        <p:spPr>
          <a:xfrm>
            <a:off x="611560" y="908720"/>
            <a:ext cx="7560840" cy="432048"/>
          </a:xfrm>
        </p:spPr>
        <p:txBody>
          <a:bodyPr>
            <a:noAutofit/>
          </a:bodyPr>
          <a:lstStyle/>
          <a:p>
            <a:pPr marL="0" indent="360363" algn="just">
              <a:buNone/>
            </a:pPr>
            <a:r>
              <a:rPr lang="ru-RU" sz="2000" b="1" dirty="0" smtClean="0"/>
              <a:t>Установка опциональных модулей. Установка </a:t>
            </a:r>
            <a:r>
              <a:rPr lang="en-US" sz="2000" b="1" dirty="0" smtClean="0"/>
              <a:t>GSM </a:t>
            </a:r>
            <a:r>
              <a:rPr lang="ru-RU" sz="2000" b="1" dirty="0" smtClean="0"/>
              <a:t>антенны.</a:t>
            </a:r>
          </a:p>
        </p:txBody>
      </p:sp>
      <p:sp>
        <p:nvSpPr>
          <p:cNvPr id="9" name="Прямоугольник 8"/>
          <p:cNvSpPr/>
          <p:nvPr/>
        </p:nvSpPr>
        <p:spPr>
          <a:xfrm>
            <a:off x="539552" y="1340768"/>
            <a:ext cx="8136904" cy="3416320"/>
          </a:xfrm>
          <a:prstGeom prst="rect">
            <a:avLst/>
          </a:prstGeom>
        </p:spPr>
        <p:txBody>
          <a:bodyPr wrap="square">
            <a:spAutoFit/>
          </a:bodyPr>
          <a:lstStyle/>
          <a:p>
            <a:pPr indent="360363" algn="just"/>
            <a:r>
              <a:rPr lang="ru-RU" dirty="0" smtClean="0"/>
              <a:t>По дополнительному заказу пользователя, в комплекте с </a:t>
            </a:r>
            <a:r>
              <a:rPr lang="ru-RU" dirty="0" err="1" smtClean="0"/>
              <a:t>тахографом</a:t>
            </a:r>
            <a:r>
              <a:rPr lang="ru-RU" dirty="0" smtClean="0"/>
              <a:t> может поставляться антенна GSM. Размещение антенны GSM полностью определяет качество работы приемника GSM, поэтому необходимо заранее продумать вариант установки антенны на ТС. Желательно GSM-антенну располагать по возможности удаленно от закрывающих ее металлических поверхностей, в наиболее открытом для прохождения сигнала GSM месте. Поставка антенны GSM возможна в двух вариантах: на магнитном основании - GSM-антенна штыревая и для наклеивания - GSM-антенна плоская. Выбор места установки GSM-антенны зависит от ее конструктивного исполнения. Штыревая GSM-антенна на магнитном основании размещается на металлической поверхности, например, на кузове автомобиля. GSM-антенну для наклеивания можно приклеить на стекло или пластиковую приборную доску (можно изнутри). </a:t>
            </a:r>
            <a:endParaRPr lang="ru-RU" dirty="0"/>
          </a:p>
        </p:txBody>
      </p:sp>
      <p:pic>
        <p:nvPicPr>
          <p:cNvPr id="38914" name="Picture 2" descr="GSM антенна внешняя (SMA)"/>
          <p:cNvPicPr>
            <a:picLocks noChangeAspect="1" noChangeArrowheads="1"/>
          </p:cNvPicPr>
          <p:nvPr/>
        </p:nvPicPr>
        <p:blipFill>
          <a:blip r:embed="rId2" cstate="print"/>
          <a:srcRect/>
          <a:stretch>
            <a:fillRect/>
          </a:stretch>
        </p:blipFill>
        <p:spPr bwMode="auto">
          <a:xfrm>
            <a:off x="1403648" y="4941168"/>
            <a:ext cx="2232248" cy="1672033"/>
          </a:xfrm>
          <a:prstGeom prst="rect">
            <a:avLst/>
          </a:prstGeom>
          <a:noFill/>
        </p:spPr>
      </p:pic>
      <p:pic>
        <p:nvPicPr>
          <p:cNvPr id="38916" name="Picture 4" descr="Антенна GSM с SMA разъемом | АПЭЛ"/>
          <p:cNvPicPr>
            <a:picLocks noChangeAspect="1" noChangeArrowheads="1"/>
          </p:cNvPicPr>
          <p:nvPr/>
        </p:nvPicPr>
        <p:blipFill>
          <a:blip r:embed="rId3" cstate="print"/>
          <a:srcRect/>
          <a:stretch>
            <a:fillRect/>
          </a:stretch>
        </p:blipFill>
        <p:spPr bwMode="auto">
          <a:xfrm>
            <a:off x="4860032" y="4869160"/>
            <a:ext cx="2808312" cy="18722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Первичная настройка и калибровка цифрового </a:t>
            </a:r>
            <a:r>
              <a:rPr lang="ru-RU" u="sng" dirty="0" err="1" smtClean="0"/>
              <a:t>тахографа</a:t>
            </a:r>
            <a:endParaRPr lang="ru-RU" u="sng" dirty="0"/>
          </a:p>
        </p:txBody>
      </p:sp>
      <p:sp>
        <p:nvSpPr>
          <p:cNvPr id="3" name="Содержимое 2"/>
          <p:cNvSpPr>
            <a:spLocks noGrp="1"/>
          </p:cNvSpPr>
          <p:nvPr>
            <p:ph idx="1"/>
          </p:nvPr>
        </p:nvSpPr>
        <p:spPr>
          <a:xfrm>
            <a:off x="467544" y="1772816"/>
            <a:ext cx="8229600" cy="4525963"/>
          </a:xfrm>
        </p:spPr>
        <p:txBody>
          <a:bodyPr>
            <a:normAutofit fontScale="70000" lnSpcReduction="20000"/>
          </a:bodyPr>
          <a:lstStyle/>
          <a:p>
            <a:pPr marL="0" indent="360363">
              <a:buNone/>
            </a:pPr>
            <a:r>
              <a:rPr lang="ru-RU" b="1" u="sng" dirty="0" smtClean="0"/>
              <a:t>1) Активация блока СКЗИ:</a:t>
            </a:r>
          </a:p>
          <a:p>
            <a:pPr marL="0" indent="360363" algn="just">
              <a:buNone/>
            </a:pPr>
            <a:r>
              <a:rPr lang="ru-RU" dirty="0" smtClean="0"/>
              <a:t>Современный цифровой </a:t>
            </a:r>
            <a:r>
              <a:rPr lang="ru-RU" dirty="0" err="1" smtClean="0"/>
              <a:t>тахограф</a:t>
            </a:r>
            <a:r>
              <a:rPr lang="ru-RU" dirty="0" smtClean="0"/>
              <a:t> после установки на автомобиль требует активации (активизации) блока СКЗИ. Специальный блок устройства СКЗИ активируется с помощью карты мастерской. Процедура производится по запросу организации-владельца ТС.</a:t>
            </a:r>
          </a:p>
          <a:p>
            <a:pPr marL="0" indent="360363" algn="just">
              <a:buNone/>
            </a:pPr>
            <a:r>
              <a:rPr lang="ru-RU" dirty="0" smtClean="0"/>
              <a:t>Только после этой процедуры </a:t>
            </a:r>
            <a:r>
              <a:rPr lang="ru-RU" dirty="0" err="1" smtClean="0"/>
              <a:t>тахограф</a:t>
            </a:r>
            <a:r>
              <a:rPr lang="ru-RU" dirty="0" smtClean="0"/>
              <a:t> готов к выполнению своих функций. После активации мастер не только запускает работу всех систем, включая программное обеспечение, но и калибрует прибор, настраивает его на считывание информации и систематизацию полученных данных.</a:t>
            </a:r>
          </a:p>
          <a:p>
            <a:pPr marL="0" indent="360363" algn="just">
              <a:buNone/>
            </a:pPr>
            <a:r>
              <a:rPr lang="ru-RU" dirty="0" smtClean="0"/>
              <a:t>Активация </a:t>
            </a:r>
            <a:r>
              <a:rPr lang="ru-RU" dirty="0" err="1" smtClean="0"/>
              <a:t>тахографа</a:t>
            </a:r>
            <a:r>
              <a:rPr lang="ru-RU" dirty="0" smtClean="0"/>
              <a:t> выполняется сразу после установки прибора на транспортное средство. Перед непосредственной активацией требуется регистрация данных </a:t>
            </a:r>
            <a:r>
              <a:rPr lang="ru-RU" dirty="0" err="1" smtClean="0"/>
              <a:t>тахографа</a:t>
            </a:r>
            <a:r>
              <a:rPr lang="ru-RU" dirty="0" smtClean="0"/>
              <a:t> и получение сертификата в </a:t>
            </a:r>
            <a:r>
              <a:rPr lang="ru-RU" dirty="0" err="1" smtClean="0"/>
              <a:t>Росавтотранс</a:t>
            </a:r>
            <a:r>
              <a:rPr lang="ru-RU" dirty="0" smtClean="0"/>
              <a:t>.</a:t>
            </a:r>
          </a:p>
          <a:p>
            <a:pPr marL="0" indent="0">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Первичная настройка и калибровка цифрового </a:t>
            </a:r>
            <a:r>
              <a:rPr lang="ru-RU" u="sng" dirty="0" err="1" smtClean="0"/>
              <a:t>тахографа</a:t>
            </a:r>
            <a:endParaRPr lang="ru-RU" u="sng" dirty="0"/>
          </a:p>
        </p:txBody>
      </p:sp>
      <p:sp>
        <p:nvSpPr>
          <p:cNvPr id="3" name="Содержимое 2"/>
          <p:cNvSpPr>
            <a:spLocks noGrp="1"/>
          </p:cNvSpPr>
          <p:nvPr>
            <p:ph idx="1"/>
          </p:nvPr>
        </p:nvSpPr>
        <p:spPr>
          <a:xfrm>
            <a:off x="467544" y="1772816"/>
            <a:ext cx="8229600" cy="4752528"/>
          </a:xfrm>
        </p:spPr>
        <p:txBody>
          <a:bodyPr>
            <a:normAutofit fontScale="47500" lnSpcReduction="20000"/>
          </a:bodyPr>
          <a:lstStyle/>
          <a:p>
            <a:pPr marL="0" indent="360363" algn="just">
              <a:buNone/>
            </a:pPr>
            <a:r>
              <a:rPr lang="ru-RU" dirty="0" smtClean="0"/>
              <a:t>Этапы активации </a:t>
            </a:r>
            <a:r>
              <a:rPr lang="ru-RU" dirty="0" err="1" smtClean="0"/>
              <a:t>тахографа</a:t>
            </a:r>
            <a:r>
              <a:rPr lang="ru-RU" dirty="0" smtClean="0"/>
              <a:t> с СКЗИ</a:t>
            </a:r>
          </a:p>
          <a:p>
            <a:pPr marL="0" indent="360363" algn="just">
              <a:buNone/>
            </a:pPr>
            <a:r>
              <a:rPr lang="ru-RU" dirty="0" smtClean="0"/>
              <a:t>I. Организация формирует запрос установленной формы на получение сертификата государственного образца. Дополнительно данные о ТС и владельце записываются на карту мастерской. В результате создается карта с шаблоном данных, которые будут внесены на контрольное устройство </a:t>
            </a:r>
            <a:r>
              <a:rPr lang="ru-RU" dirty="0" err="1" smtClean="0"/>
              <a:t>тахографа</a:t>
            </a:r>
            <a:r>
              <a:rPr lang="ru-RU" dirty="0" smtClean="0"/>
              <a:t>.</a:t>
            </a:r>
          </a:p>
          <a:p>
            <a:pPr marL="0" indent="360363" algn="just">
              <a:buNone/>
            </a:pPr>
            <a:r>
              <a:rPr lang="ru-RU" dirty="0" smtClean="0"/>
              <a:t>II. Данные переносят на </a:t>
            </a:r>
            <a:r>
              <a:rPr lang="ru-RU" dirty="0" err="1" smtClean="0"/>
              <a:t>тахограф</a:t>
            </a:r>
            <a:r>
              <a:rPr lang="ru-RU" dirty="0" smtClean="0"/>
              <a:t> с помощью карты и переводят прибор в режим ожидания до получения сертификата от УЦ. В результате формируется карта с полными данными о </a:t>
            </a:r>
            <a:r>
              <a:rPr lang="ru-RU" dirty="0" err="1" smtClean="0"/>
              <a:t>тахографе</a:t>
            </a:r>
            <a:r>
              <a:rPr lang="ru-RU" dirty="0" smtClean="0"/>
              <a:t>, а устройство остается в режиме ожидания.</a:t>
            </a:r>
          </a:p>
          <a:p>
            <a:pPr marL="0" indent="360363" algn="just">
              <a:buNone/>
            </a:pPr>
            <a:r>
              <a:rPr lang="ru-RU" dirty="0" smtClean="0"/>
              <a:t>II</a:t>
            </a:r>
            <a:r>
              <a:rPr lang="en-US" dirty="0" smtClean="0"/>
              <a:t>I</a:t>
            </a:r>
            <a:r>
              <a:rPr lang="ru-RU" dirty="0" smtClean="0"/>
              <a:t>. Данные распечатывают и удостоверяют их правильность подписью руководителя организации-владельца или его полномочного представителя.</a:t>
            </a:r>
          </a:p>
          <a:p>
            <a:pPr marL="0" indent="360363" algn="just">
              <a:buNone/>
            </a:pPr>
            <a:r>
              <a:rPr lang="ru-RU" dirty="0" smtClean="0"/>
              <a:t>IV. Запрос направляют в </a:t>
            </a:r>
            <a:r>
              <a:rPr lang="ru-RU" dirty="0" err="1" smtClean="0"/>
              <a:t>Росавтотранс</a:t>
            </a:r>
            <a:r>
              <a:rPr lang="ru-RU" dirty="0" smtClean="0"/>
              <a:t>. Федеральное управление проверяет достоверность сведений и правильность заполнения запроса. В результате собственнику ТС выдается разрешение либо отказ в предоставлении сертификата.</a:t>
            </a:r>
          </a:p>
          <a:p>
            <a:pPr marL="0" indent="360363" algn="just">
              <a:buNone/>
            </a:pPr>
            <a:r>
              <a:rPr lang="ru-RU" dirty="0" smtClean="0"/>
              <a:t>V. В случае удовлетворения запроса собственнику направляется записанный на карту мастерской сертификат.</a:t>
            </a:r>
          </a:p>
          <a:p>
            <a:pPr marL="0" indent="360363" algn="just">
              <a:buNone/>
            </a:pPr>
            <a:r>
              <a:rPr lang="ru-RU" dirty="0" smtClean="0"/>
              <a:t>VI. Последний этап — запись сертификата на </a:t>
            </a:r>
            <a:r>
              <a:rPr lang="ru-RU" dirty="0" err="1" smtClean="0"/>
              <a:t>тахограф</a:t>
            </a:r>
            <a:r>
              <a:rPr lang="ru-RU" dirty="0" smtClean="0"/>
              <a:t> с помощью карты мастерской.</a:t>
            </a:r>
          </a:p>
          <a:p>
            <a:pPr marL="0" indent="360363" algn="just">
              <a:buNone/>
            </a:pPr>
            <a:r>
              <a:rPr lang="ru-RU" dirty="0" smtClean="0"/>
              <a:t>Для активации оборудования собственник ТС должен обратиться в лицензируемые организации, предоставляющие соответствующие услуги. </a:t>
            </a:r>
          </a:p>
          <a:p>
            <a:pPr marL="0" indent="360363" algn="just">
              <a:buNone/>
            </a:pPr>
            <a:r>
              <a:rPr lang="ru-RU" dirty="0" smtClean="0"/>
              <a:t>После отправки первоначального запроса ожидание ответа может занимать от 15 минут до четырех часов. Полученные данные о сертификате записывают на </a:t>
            </a:r>
            <a:r>
              <a:rPr lang="ru-RU" dirty="0" err="1" smtClean="0"/>
              <a:t>флеш-карту</a:t>
            </a:r>
            <a:r>
              <a:rPr lang="ru-RU" dirty="0" smtClean="0"/>
              <a:t> мастера. Для их внесения на </a:t>
            </a:r>
            <a:r>
              <a:rPr lang="ru-RU" dirty="0" err="1" smtClean="0"/>
              <a:t>тахограф</a:t>
            </a:r>
            <a:r>
              <a:rPr lang="ru-RU" dirty="0" smtClean="0"/>
              <a:t> не требуется специальных навыков. Карта просто вставляется в устройство, и последнее автоматически начинает обработку. Обычно сам процесс активации занимает около минуты. Далее прибору требуется калибровка.</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Первичная настройка и калибровка цифрового </a:t>
            </a:r>
            <a:r>
              <a:rPr lang="ru-RU" u="sng" dirty="0" err="1" smtClean="0"/>
              <a:t>тахографа</a:t>
            </a:r>
            <a:endParaRPr lang="ru-RU" u="sng" dirty="0"/>
          </a:p>
        </p:txBody>
      </p:sp>
      <p:sp>
        <p:nvSpPr>
          <p:cNvPr id="3" name="Содержимое 2"/>
          <p:cNvSpPr>
            <a:spLocks noGrp="1"/>
          </p:cNvSpPr>
          <p:nvPr>
            <p:ph idx="1"/>
          </p:nvPr>
        </p:nvSpPr>
        <p:spPr>
          <a:xfrm>
            <a:off x="467544" y="1772816"/>
            <a:ext cx="8229600" cy="2808312"/>
          </a:xfrm>
        </p:spPr>
        <p:txBody>
          <a:bodyPr>
            <a:normAutofit/>
          </a:bodyPr>
          <a:lstStyle/>
          <a:p>
            <a:pPr marL="0" indent="360363" algn="just">
              <a:buNone/>
            </a:pPr>
            <a:r>
              <a:rPr lang="ru-RU" sz="2400" dirty="0" smtClean="0"/>
              <a:t>Калибровка(проверка/юстировка/тарировка/настройка) – это процесс измерения характеристических параметров транспортного средства и настройка </a:t>
            </a:r>
            <a:r>
              <a:rPr lang="ru-RU" sz="2400" dirty="0" err="1" smtClean="0"/>
              <a:t>тахографа</a:t>
            </a:r>
            <a:r>
              <a:rPr lang="ru-RU" sz="2400" dirty="0" smtClean="0"/>
              <a:t> на измеренные величины. А так же определение соответствия параметров настройки, установки, пломбировки и маркировки контрольного устройства (</a:t>
            </a:r>
            <a:r>
              <a:rPr lang="ru-RU" sz="2400" dirty="0" err="1" smtClean="0"/>
              <a:t>тахографа</a:t>
            </a:r>
            <a:r>
              <a:rPr lang="ru-RU" sz="2400" dirty="0" smtClean="0"/>
              <a:t>) требованиям ЕСТР.</a:t>
            </a:r>
            <a:endParaRPr lang="ru-R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Первичная настройка и калибровка цифрового </a:t>
            </a:r>
            <a:r>
              <a:rPr lang="ru-RU" u="sng" dirty="0" err="1" smtClean="0"/>
              <a:t>тахографа</a:t>
            </a:r>
            <a:endParaRPr lang="ru-RU" u="sng" dirty="0"/>
          </a:p>
        </p:txBody>
      </p:sp>
      <p:sp>
        <p:nvSpPr>
          <p:cNvPr id="3" name="Содержимое 2"/>
          <p:cNvSpPr>
            <a:spLocks noGrp="1"/>
          </p:cNvSpPr>
          <p:nvPr>
            <p:ph idx="1"/>
          </p:nvPr>
        </p:nvSpPr>
        <p:spPr>
          <a:xfrm>
            <a:off x="467544" y="1772816"/>
            <a:ext cx="8229600" cy="4752528"/>
          </a:xfrm>
        </p:spPr>
        <p:txBody>
          <a:bodyPr>
            <a:normAutofit fontScale="70000" lnSpcReduction="20000"/>
          </a:bodyPr>
          <a:lstStyle/>
          <a:p>
            <a:pPr marL="0" indent="360363" algn="just">
              <a:buNone/>
            </a:pPr>
            <a:r>
              <a:rPr lang="ru-RU" b="1" dirty="0" smtClean="0"/>
              <a:t>Калибровка </a:t>
            </a:r>
            <a:r>
              <a:rPr lang="ru-RU" b="1" dirty="0" err="1" smtClean="0"/>
              <a:t>тахографа</a:t>
            </a:r>
            <a:r>
              <a:rPr lang="ru-RU" b="1" dirty="0" smtClean="0"/>
              <a:t> должна быть проведена при наступлении любого из ниже перечисленных событий:</a:t>
            </a:r>
            <a:endParaRPr lang="ru-RU" dirty="0" smtClean="0"/>
          </a:p>
          <a:p>
            <a:pPr marL="0" indent="360363" algn="just">
              <a:buNone/>
            </a:pPr>
            <a:r>
              <a:rPr lang="ru-RU" dirty="0" smtClean="0"/>
              <a:t>1) Первоначальная </a:t>
            </a:r>
            <a:r>
              <a:rPr lang="ru-RU" dirty="0" smtClean="0"/>
              <a:t>установка;</a:t>
            </a:r>
            <a:endParaRPr lang="ru-RU" dirty="0" smtClean="0"/>
          </a:p>
          <a:p>
            <a:pPr marL="0" indent="360363" algn="just">
              <a:buNone/>
            </a:pPr>
            <a:r>
              <a:rPr lang="ru-RU" dirty="0" smtClean="0"/>
              <a:t>2) После установки </a:t>
            </a:r>
            <a:r>
              <a:rPr lang="ru-RU" dirty="0" err="1" smtClean="0"/>
              <a:t>тахографа</a:t>
            </a:r>
            <a:r>
              <a:rPr lang="ru-RU" dirty="0" smtClean="0"/>
              <a:t> в другом транспортном средстве;</a:t>
            </a:r>
          </a:p>
          <a:p>
            <a:pPr marL="0" indent="360363" algn="just">
              <a:buNone/>
            </a:pPr>
            <a:r>
              <a:rPr lang="ru-RU" dirty="0" smtClean="0"/>
              <a:t>3) При изменение регистрационного номера транспортного </a:t>
            </a:r>
            <a:r>
              <a:rPr lang="ru-RU" dirty="0" smtClean="0"/>
              <a:t>средства;</a:t>
            </a:r>
            <a:endParaRPr lang="ru-RU" dirty="0" smtClean="0"/>
          </a:p>
          <a:p>
            <a:pPr marL="0" indent="360363" algn="just">
              <a:buNone/>
            </a:pPr>
            <a:r>
              <a:rPr lang="ru-RU" dirty="0" smtClean="0"/>
              <a:t>4) После ремонта </a:t>
            </a:r>
            <a:r>
              <a:rPr lang="ru-RU" dirty="0" err="1" smtClean="0"/>
              <a:t>тахографа</a:t>
            </a:r>
            <a:r>
              <a:rPr lang="ru-RU" dirty="0" smtClean="0"/>
              <a:t>, кабельного соединения и датчика;</a:t>
            </a:r>
          </a:p>
          <a:p>
            <a:pPr marL="0" indent="360363" algn="just">
              <a:buNone/>
            </a:pPr>
            <a:r>
              <a:rPr lang="ru-RU" dirty="0" smtClean="0"/>
              <a:t>5) При отсутствии пломб и бирок;</a:t>
            </a:r>
          </a:p>
          <a:p>
            <a:pPr marL="0" indent="360363" algn="just">
              <a:buNone/>
            </a:pPr>
            <a:r>
              <a:rPr lang="ru-RU" dirty="0" smtClean="0"/>
              <a:t>6) После изменения значения характеристического коэффициента транспортного средства – </a:t>
            </a:r>
            <a:r>
              <a:rPr lang="ru-RU" dirty="0" err="1" smtClean="0"/>
              <a:t>w</a:t>
            </a:r>
            <a:r>
              <a:rPr lang="ru-RU" dirty="0" smtClean="0"/>
              <a:t>);</a:t>
            </a:r>
          </a:p>
          <a:p>
            <a:pPr marL="0" indent="360363" algn="just">
              <a:buNone/>
            </a:pPr>
            <a:r>
              <a:rPr lang="ru-RU" dirty="0" smtClean="0"/>
              <a:t>7) После изменение значения эффективной длины окружности ведущих колес транспортного средства – </a:t>
            </a:r>
            <a:r>
              <a:rPr lang="ru-RU" dirty="0" err="1" smtClean="0"/>
              <a:t>l</a:t>
            </a:r>
            <a:r>
              <a:rPr lang="ru-RU" dirty="0" smtClean="0"/>
              <a:t> или замена шин;</a:t>
            </a:r>
          </a:p>
          <a:p>
            <a:pPr marL="0" indent="360363" algn="just">
              <a:buNone/>
            </a:pPr>
            <a:r>
              <a:rPr lang="ru-RU" dirty="0" smtClean="0"/>
              <a:t>8) Если время UTC спешит или отстает на 20 минут;</a:t>
            </a:r>
          </a:p>
          <a:p>
            <a:pPr marL="0" indent="360363" algn="just">
              <a:buNone/>
            </a:pPr>
            <a:r>
              <a:rPr lang="ru-RU" dirty="0" smtClean="0"/>
              <a:t>9) После прохождения 2 лет с момента прошлого осмотра (24 месяца, 104 недели).</a:t>
            </a:r>
          </a:p>
          <a:p>
            <a:pPr algn="ctr" fontAlgn="base">
              <a:buNone/>
            </a:pPr>
            <a:endParaRPr lang="ru-RU" dirty="0" smtClean="0"/>
          </a:p>
          <a:p>
            <a:pPr marL="0" indent="360363" algn="just">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395536" y="1268760"/>
            <a:ext cx="8424936" cy="5328592"/>
          </a:xfrm>
        </p:spPr>
        <p:txBody>
          <a:bodyPr>
            <a:normAutofit fontScale="32500" lnSpcReduction="20000"/>
          </a:bodyPr>
          <a:lstStyle/>
          <a:p>
            <a:pPr marL="0" indent="360363" algn="ctr">
              <a:buNone/>
            </a:pPr>
            <a:r>
              <a:rPr lang="ru-RU" sz="4300" b="1" u="sng" cap="all" dirty="0" smtClean="0"/>
              <a:t>РЕГЛАМЕНТ РАБОТ ПРИ КАЛИБРОВКЕ</a:t>
            </a:r>
          </a:p>
          <a:p>
            <a:pPr marL="0" indent="360363">
              <a:buNone/>
            </a:pPr>
            <a:endParaRPr lang="ru-RU" sz="4300" cap="all" dirty="0" smtClean="0"/>
          </a:p>
          <a:p>
            <a:pPr marL="0" indent="360363">
              <a:buNone/>
            </a:pPr>
            <a:r>
              <a:rPr lang="ru-RU" sz="4300" b="1" dirty="0" smtClean="0"/>
              <a:t>Предварительная проверка </a:t>
            </a:r>
            <a:r>
              <a:rPr lang="ru-RU" sz="4300" b="1" dirty="0" err="1" smtClean="0"/>
              <a:t>тахографа</a:t>
            </a:r>
            <a:r>
              <a:rPr lang="ru-RU" sz="4300" b="1" dirty="0" smtClean="0"/>
              <a:t>.</a:t>
            </a:r>
            <a:endParaRPr lang="ru-RU" sz="4300" dirty="0" smtClean="0"/>
          </a:p>
          <a:p>
            <a:pPr marL="0" indent="360363">
              <a:buNone/>
            </a:pPr>
            <a:r>
              <a:rPr lang="ru-RU" sz="4300" b="1" dirty="0" smtClean="0"/>
              <a:t>Операции проверки подразделяются на визуальные и функциональные.</a:t>
            </a:r>
            <a:endParaRPr lang="ru-RU" sz="4300" dirty="0" smtClean="0"/>
          </a:p>
          <a:p>
            <a:pPr marL="0" indent="360363" algn="just">
              <a:buNone/>
            </a:pPr>
            <a:r>
              <a:rPr lang="ru-RU" sz="4300" dirty="0" smtClean="0"/>
              <a:t>Визуальная проверка или осмотр позволяет убедиться в легальности использования контрольного устройства на транспортном средстве и подразделяется на следующие операции:</a:t>
            </a:r>
          </a:p>
          <a:p>
            <a:pPr marL="0" indent="360363" algn="just">
              <a:buNone/>
            </a:pPr>
            <a:r>
              <a:rPr lang="ru-RU" sz="4300" dirty="0" smtClean="0"/>
              <a:t>1) </a:t>
            </a:r>
            <a:r>
              <a:rPr lang="ru-RU" sz="4300" dirty="0" smtClean="0"/>
              <a:t>Проверка наличия и целостности таблички с нанесенным знаком официального утверждения типа устройства;</a:t>
            </a:r>
          </a:p>
          <a:p>
            <a:pPr marL="0" indent="360363" algn="just">
              <a:buNone/>
            </a:pPr>
            <a:r>
              <a:rPr lang="ru-RU" sz="4300" dirty="0" smtClean="0"/>
              <a:t>2) </a:t>
            </a:r>
            <a:r>
              <a:rPr lang="ru-RU" sz="4300" dirty="0" smtClean="0"/>
              <a:t>Проверка наличия и целостности таблички изготовителя устройства на каждом отдельном компоненте контрольного устройства с указанием данных: название и адрес изготовителя устройства, номер детали, присвоенный изготовителем, и год изготовления устройства, серийный номер устройства. Если места для указания вышеупомянутых данных на табличке недостаточно, на ней следует, как минимум, проставить название или логотип изготовителя и номер компонента устройства;</a:t>
            </a:r>
          </a:p>
          <a:p>
            <a:pPr marL="0" indent="360363" algn="just">
              <a:buNone/>
            </a:pPr>
            <a:r>
              <a:rPr lang="ru-RU" sz="4300" dirty="0" smtClean="0"/>
              <a:t>3) </a:t>
            </a:r>
            <a:r>
              <a:rPr lang="ru-RU" sz="4300" dirty="0" smtClean="0"/>
              <a:t>Проверка наличия и целостности таблички мастерской с данными по настройке контрольного устройства </a:t>
            </a:r>
            <a:r>
              <a:rPr lang="ru-RU" sz="4300" dirty="0" smtClean="0"/>
              <a:t>(</a:t>
            </a:r>
            <a:r>
              <a:rPr lang="ru-RU" sz="4300" dirty="0" err="1" smtClean="0"/>
              <a:t>тахографа</a:t>
            </a:r>
            <a:r>
              <a:rPr lang="ru-RU" sz="4300" dirty="0" smtClean="0"/>
              <a:t>) и </a:t>
            </a:r>
            <a:r>
              <a:rPr lang="ru-RU" sz="4300" dirty="0" smtClean="0"/>
              <a:t>данными о мастерской, производившей эту настройку (за исключением установки и первичной настройки контрольного устройства);</a:t>
            </a:r>
          </a:p>
          <a:p>
            <a:pPr marL="0" indent="360363">
              <a:buNone/>
            </a:pPr>
            <a:r>
              <a:rPr lang="ru-RU" sz="4300" dirty="0" smtClean="0"/>
              <a:t>4) </a:t>
            </a:r>
            <a:r>
              <a:rPr lang="ru-RU" sz="4300" dirty="0" smtClean="0"/>
              <a:t>Проверка наличия и целостности заводских пломб на контрольном устройстве, препятствующих вскрытию корпуса);</a:t>
            </a:r>
          </a:p>
          <a:p>
            <a:pPr marL="0" indent="360363" algn="just" fontAlgn="base">
              <a:buNone/>
            </a:pPr>
            <a:r>
              <a:rPr lang="ru-RU" sz="4300" dirty="0" smtClean="0"/>
              <a:t>5) </a:t>
            </a:r>
            <a:r>
              <a:rPr lang="ru-RU" sz="4300" dirty="0" smtClean="0"/>
              <a:t>Проверка наличия и целостности пломб мастерской на всех компонентах, влияющих на правильность регистрации параметров движения контрольным устройством (за исключением установки и первичной настройки контрольного устройства</a:t>
            </a:r>
            <a:r>
              <a:rPr lang="ru-RU" sz="4300" dirty="0" smtClean="0"/>
              <a:t>);</a:t>
            </a:r>
          </a:p>
          <a:p>
            <a:pPr marL="0" indent="360363" algn="just" fontAlgn="base">
              <a:buNone/>
            </a:pPr>
            <a:r>
              <a:rPr lang="ru-RU" sz="4300" dirty="0" smtClean="0"/>
              <a:t>6) Проверка целостности корпуса датчика движения и контрольного устройства, соединительных кабелей и разъемов в пределах визуального доступа (за исключением установки и первичной настройки контрольного устройства</a:t>
            </a:r>
            <a:r>
              <a:rPr lang="ru-RU" sz="4300" dirty="0" smtClean="0"/>
              <a:t>).</a:t>
            </a:r>
            <a:endParaRPr lang="ru-RU" sz="4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u="sng" dirty="0" smtClean="0"/>
              <a:t>Общие сведения</a:t>
            </a:r>
            <a:endParaRPr lang="ru-RU" sz="3600" b="1" u="sng" dirty="0"/>
          </a:p>
        </p:txBody>
      </p:sp>
      <p:sp>
        <p:nvSpPr>
          <p:cNvPr id="3" name="Содержимое 2"/>
          <p:cNvSpPr>
            <a:spLocks noGrp="1"/>
          </p:cNvSpPr>
          <p:nvPr>
            <p:ph idx="1"/>
          </p:nvPr>
        </p:nvSpPr>
        <p:spPr>
          <a:xfrm>
            <a:off x="457200" y="1196753"/>
            <a:ext cx="8229600" cy="1008111"/>
          </a:xfrm>
        </p:spPr>
        <p:txBody>
          <a:bodyPr>
            <a:normAutofit fontScale="92500" lnSpcReduction="10000"/>
          </a:bodyPr>
          <a:lstStyle/>
          <a:p>
            <a:pPr marL="0" indent="0" algn="just">
              <a:buNone/>
            </a:pPr>
            <a:r>
              <a:rPr lang="ru-RU" sz="2400" dirty="0" smtClean="0"/>
              <a:t>Аналоговые </a:t>
            </a:r>
            <a:r>
              <a:rPr lang="ru-RU" sz="2400" dirty="0" err="1" smtClean="0"/>
              <a:t>тахографы</a:t>
            </a:r>
            <a:r>
              <a:rPr lang="ru-RU" sz="2400" dirty="0" smtClean="0"/>
              <a:t> (</a:t>
            </a:r>
            <a:r>
              <a:rPr lang="ru-RU" sz="2400" i="1" dirty="0" smtClean="0"/>
              <a:t>запрещены для </a:t>
            </a:r>
            <a:r>
              <a:rPr lang="ru-RU" sz="2400" i="1" dirty="0" err="1" smtClean="0"/>
              <a:t>внутрироссийских</a:t>
            </a:r>
            <a:r>
              <a:rPr lang="ru-RU" sz="2400" i="1" dirty="0" smtClean="0"/>
              <a:t> перевозок с  01.07.2016</a:t>
            </a:r>
            <a:r>
              <a:rPr lang="ru-RU" sz="2400" dirty="0" smtClean="0"/>
              <a:t>). Информация записывается на круглый бумажный диск.</a:t>
            </a:r>
          </a:p>
        </p:txBody>
      </p:sp>
      <p:sp>
        <p:nvSpPr>
          <p:cNvPr id="4" name="Прямоугольник 3"/>
          <p:cNvSpPr/>
          <p:nvPr/>
        </p:nvSpPr>
        <p:spPr>
          <a:xfrm>
            <a:off x="539552" y="4437112"/>
            <a:ext cx="7096494" cy="830997"/>
          </a:xfrm>
          <a:prstGeom prst="rect">
            <a:avLst/>
          </a:prstGeom>
        </p:spPr>
        <p:txBody>
          <a:bodyPr wrap="none">
            <a:spAutoFit/>
          </a:bodyPr>
          <a:lstStyle/>
          <a:p>
            <a:r>
              <a:rPr lang="ru-RU" sz="2400" dirty="0" smtClean="0"/>
              <a:t>Цифровые </a:t>
            </a:r>
            <a:r>
              <a:rPr lang="ru-RU" sz="2400" dirty="0" err="1" smtClean="0"/>
              <a:t>тахографы</a:t>
            </a:r>
            <a:r>
              <a:rPr lang="ru-RU" sz="2400" dirty="0" smtClean="0"/>
              <a:t>. Информация записывается на</a:t>
            </a:r>
          </a:p>
          <a:p>
            <a:r>
              <a:rPr lang="ru-RU" sz="2400" dirty="0" smtClean="0"/>
              <a:t>Электронный носитель.</a:t>
            </a:r>
            <a:endParaRPr lang="ru-RU" sz="2400" dirty="0"/>
          </a:p>
        </p:txBody>
      </p:sp>
      <p:pic>
        <p:nvPicPr>
          <p:cNvPr id="4098" name="Picture 2" descr="Как пользоваться Аналоговым тахографом - Тахограф EFAS официальный ..."/>
          <p:cNvPicPr>
            <a:picLocks noChangeAspect="1" noChangeArrowheads="1"/>
          </p:cNvPicPr>
          <p:nvPr/>
        </p:nvPicPr>
        <p:blipFill>
          <a:blip r:embed="rId2" cstate="print"/>
          <a:srcRect/>
          <a:stretch>
            <a:fillRect/>
          </a:stretch>
        </p:blipFill>
        <p:spPr bwMode="auto">
          <a:xfrm>
            <a:off x="611559" y="2204864"/>
            <a:ext cx="4644797" cy="2304256"/>
          </a:xfrm>
          <a:prstGeom prst="rect">
            <a:avLst/>
          </a:prstGeom>
          <a:noFill/>
        </p:spPr>
      </p:pic>
      <p:pic>
        <p:nvPicPr>
          <p:cNvPr id="4100" name="Picture 4" descr="Аналоговые тахографы - первая система удаленного наблюдения за ..."/>
          <p:cNvPicPr>
            <a:picLocks noChangeAspect="1" noChangeArrowheads="1"/>
          </p:cNvPicPr>
          <p:nvPr/>
        </p:nvPicPr>
        <p:blipFill>
          <a:blip r:embed="rId3" cstate="print"/>
          <a:srcRect/>
          <a:stretch>
            <a:fillRect/>
          </a:stretch>
        </p:blipFill>
        <p:spPr bwMode="auto">
          <a:xfrm>
            <a:off x="5436096" y="2276872"/>
            <a:ext cx="2160240" cy="2143037"/>
          </a:xfrm>
          <a:prstGeom prst="rect">
            <a:avLst/>
          </a:prstGeom>
          <a:noFill/>
        </p:spPr>
      </p:pic>
      <p:pic>
        <p:nvPicPr>
          <p:cNvPr id="4102" name="Picture 6" descr="Новый цифровой интеллектуальный тахограф (2019) | Новая информация ..."/>
          <p:cNvPicPr>
            <a:picLocks noChangeAspect="1" noChangeArrowheads="1"/>
          </p:cNvPicPr>
          <p:nvPr/>
        </p:nvPicPr>
        <p:blipFill>
          <a:blip r:embed="rId4" cstate="print"/>
          <a:srcRect/>
          <a:stretch>
            <a:fillRect/>
          </a:stretch>
        </p:blipFill>
        <p:spPr bwMode="auto">
          <a:xfrm>
            <a:off x="2555776" y="5301208"/>
            <a:ext cx="4608512" cy="137715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r>
              <a:rPr lang="ru-RU" u="sng" dirty="0" smtClean="0"/>
              <a:t>Первичная настройка и калибровка цифрового </a:t>
            </a:r>
            <a:r>
              <a:rPr lang="ru-RU" u="sng" dirty="0" err="1" smtClean="0"/>
              <a:t>тахографа</a:t>
            </a:r>
            <a:endParaRPr lang="ru-RU" u="sng" dirty="0"/>
          </a:p>
        </p:txBody>
      </p:sp>
      <p:sp>
        <p:nvSpPr>
          <p:cNvPr id="3" name="Содержимое 2"/>
          <p:cNvSpPr>
            <a:spLocks noGrp="1"/>
          </p:cNvSpPr>
          <p:nvPr>
            <p:ph idx="1"/>
          </p:nvPr>
        </p:nvSpPr>
        <p:spPr>
          <a:xfrm>
            <a:off x="467544" y="1700808"/>
            <a:ext cx="8280920" cy="4752528"/>
          </a:xfrm>
        </p:spPr>
        <p:txBody>
          <a:bodyPr>
            <a:normAutofit fontScale="62500" lnSpcReduction="20000"/>
          </a:bodyPr>
          <a:lstStyle/>
          <a:p>
            <a:pPr marL="0" indent="360363" algn="ctr">
              <a:buNone/>
            </a:pPr>
            <a:r>
              <a:rPr lang="ru-RU" sz="2900" b="1" u="sng" cap="all" dirty="0" smtClean="0"/>
              <a:t>РЕГЛАМЕНТ РАБОТ ПРИ КАЛИБРОВКЕ</a:t>
            </a:r>
            <a:r>
              <a:rPr lang="ru-RU" sz="1400" dirty="0" smtClean="0"/>
              <a:t> </a:t>
            </a:r>
          </a:p>
          <a:p>
            <a:pPr marL="0" indent="360363" algn="ctr">
              <a:buNone/>
            </a:pPr>
            <a:r>
              <a:rPr lang="ru-RU" sz="2900" dirty="0" smtClean="0"/>
              <a:t>(визуальная проверка или осмотр)</a:t>
            </a:r>
            <a:endParaRPr lang="ru-RU" sz="2900" b="1" u="sng" cap="all" dirty="0" smtClean="0"/>
          </a:p>
          <a:p>
            <a:pPr marL="0" indent="360363" algn="ctr">
              <a:buNone/>
            </a:pPr>
            <a:endParaRPr lang="ru-RU" sz="2900" b="1" u="sng" cap="all" dirty="0" smtClean="0"/>
          </a:p>
          <a:p>
            <a:pPr marL="0" indent="360363" algn="just">
              <a:buNone/>
            </a:pPr>
            <a:r>
              <a:rPr lang="ru-RU" sz="2900" dirty="0" smtClean="0"/>
              <a:t>Функциональная </a:t>
            </a:r>
            <a:r>
              <a:rPr lang="ru-RU" sz="2900" dirty="0" smtClean="0"/>
              <a:t>проверка позволяет убедиться в правильности функционирования контрольного устройства </a:t>
            </a:r>
            <a:r>
              <a:rPr lang="ru-RU" sz="2900" dirty="0" smtClean="0"/>
              <a:t>(</a:t>
            </a:r>
            <a:r>
              <a:rPr lang="ru-RU" sz="2900" dirty="0" err="1" smtClean="0"/>
              <a:t>тахографа</a:t>
            </a:r>
            <a:r>
              <a:rPr lang="ru-RU" sz="2900" dirty="0" smtClean="0"/>
              <a:t>) и </a:t>
            </a:r>
            <a:r>
              <a:rPr lang="ru-RU" sz="2900" dirty="0" smtClean="0"/>
              <a:t>подразделяется на ряд операций</a:t>
            </a:r>
            <a:r>
              <a:rPr lang="ru-RU" sz="2900" dirty="0" smtClean="0"/>
              <a:t>:</a:t>
            </a:r>
          </a:p>
          <a:p>
            <a:pPr marL="0" indent="360363" algn="just">
              <a:buNone/>
            </a:pPr>
            <a:endParaRPr lang="ru-RU" sz="2900" dirty="0" smtClean="0"/>
          </a:p>
          <a:p>
            <a:pPr marL="0" indent="360363" algn="just">
              <a:buNone/>
            </a:pPr>
            <a:r>
              <a:rPr lang="ru-RU" sz="2900" dirty="0" smtClean="0"/>
              <a:t>1) </a:t>
            </a:r>
            <a:r>
              <a:rPr lang="ru-RU" sz="2900" dirty="0" smtClean="0"/>
              <a:t>Проверка правильности переключения режимов труда и отдыха </a:t>
            </a:r>
            <a:r>
              <a:rPr lang="ru-RU" sz="2900" dirty="0" smtClean="0"/>
              <a:t>водителей;</a:t>
            </a:r>
            <a:endParaRPr lang="ru-RU" sz="2900" dirty="0" smtClean="0"/>
          </a:p>
          <a:p>
            <a:pPr marL="0" indent="360363" algn="just">
              <a:buNone/>
            </a:pPr>
            <a:r>
              <a:rPr lang="ru-RU" sz="2900" dirty="0" smtClean="0"/>
              <a:t>2) </a:t>
            </a:r>
            <a:r>
              <a:rPr lang="ru-RU" sz="2900" dirty="0" smtClean="0"/>
              <a:t>Проверка работоспособности устройств считывания карточек контрольного </a:t>
            </a:r>
            <a:r>
              <a:rPr lang="ru-RU" sz="2900" dirty="0" smtClean="0"/>
              <a:t>устройства;</a:t>
            </a:r>
            <a:endParaRPr lang="ru-RU" sz="2900" dirty="0" smtClean="0"/>
          </a:p>
          <a:p>
            <a:pPr marL="0" indent="360363" algn="just">
              <a:buNone/>
            </a:pPr>
            <a:r>
              <a:rPr lang="ru-RU" sz="2900" dirty="0" smtClean="0"/>
              <a:t>3</a:t>
            </a:r>
            <a:r>
              <a:rPr lang="ru-RU" sz="2900" dirty="0" smtClean="0"/>
              <a:t>) </a:t>
            </a:r>
            <a:r>
              <a:rPr lang="ru-RU" sz="2900" dirty="0" smtClean="0"/>
              <a:t>Проверка работоспособности кнопок управления контрольного </a:t>
            </a:r>
            <a:r>
              <a:rPr lang="ru-RU" sz="2900" dirty="0" smtClean="0"/>
              <a:t>устройства;</a:t>
            </a:r>
            <a:endParaRPr lang="ru-RU" sz="2900" dirty="0" smtClean="0"/>
          </a:p>
          <a:p>
            <a:pPr marL="0" indent="360363" algn="just">
              <a:buNone/>
            </a:pPr>
            <a:r>
              <a:rPr lang="ru-RU" sz="2900" dirty="0" smtClean="0"/>
              <a:t>4) </a:t>
            </a:r>
            <a:r>
              <a:rPr lang="ru-RU" sz="2900" dirty="0" smtClean="0"/>
              <a:t>Проверка работоспособности печатающего </a:t>
            </a:r>
            <a:r>
              <a:rPr lang="ru-RU" sz="2900" dirty="0" smtClean="0"/>
              <a:t>устройства;</a:t>
            </a:r>
            <a:endParaRPr lang="ru-RU" sz="2900" dirty="0" smtClean="0"/>
          </a:p>
          <a:p>
            <a:pPr marL="0" indent="360363" algn="just">
              <a:buNone/>
            </a:pPr>
            <a:r>
              <a:rPr lang="ru-RU" sz="2900" dirty="0" smtClean="0"/>
              <a:t>5) </a:t>
            </a:r>
            <a:r>
              <a:rPr lang="ru-RU" sz="2900" dirty="0" smtClean="0"/>
              <a:t>Проверка работоспособности экрана контрольного </a:t>
            </a:r>
            <a:r>
              <a:rPr lang="ru-RU" sz="2900" dirty="0" smtClean="0"/>
              <a:t>устройства;</a:t>
            </a:r>
            <a:endParaRPr lang="ru-RU" sz="2900" dirty="0" smtClean="0"/>
          </a:p>
          <a:p>
            <a:pPr marL="0" indent="360363" algn="just">
              <a:buNone/>
            </a:pPr>
            <a:r>
              <a:rPr lang="ru-RU" sz="2900" dirty="0" smtClean="0"/>
              <a:t>6) </a:t>
            </a:r>
            <a:r>
              <a:rPr lang="ru-RU" sz="2900" dirty="0" smtClean="0"/>
              <a:t>Занесение данных о результатах проведенной проверки в отчетную документацию мастерской</a:t>
            </a:r>
            <a:r>
              <a:rPr lang="ru-RU" sz="2900" dirty="0" smtClean="0"/>
              <a:t>.</a:t>
            </a:r>
          </a:p>
          <a:p>
            <a:pPr marL="0" indent="360363" algn="just">
              <a:buNone/>
            </a:pPr>
            <a:endParaRPr lang="ru-RU" cap="all"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395536" y="1268760"/>
            <a:ext cx="8229600" cy="4392488"/>
          </a:xfrm>
        </p:spPr>
        <p:txBody>
          <a:bodyPr>
            <a:normAutofit/>
          </a:bodyPr>
          <a:lstStyle/>
          <a:p>
            <a:pPr marL="0" indent="360363" algn="ctr">
              <a:buNone/>
            </a:pPr>
            <a:r>
              <a:rPr lang="ru-RU" sz="1600" b="1" u="sng" cap="all" dirty="0" smtClean="0"/>
              <a:t>РЕГЛАМЕНТ РАБОТ ПРИ КАЛИБРОВКЕ</a:t>
            </a:r>
            <a:r>
              <a:rPr lang="ru-RU" sz="1600" dirty="0" smtClean="0"/>
              <a:t> </a:t>
            </a:r>
          </a:p>
          <a:p>
            <a:pPr marL="0" indent="360363" algn="just">
              <a:buNone/>
            </a:pPr>
            <a:r>
              <a:rPr lang="ru-RU" sz="1400" b="1" dirty="0" smtClean="0"/>
              <a:t>Проверка  транспортного </a:t>
            </a:r>
            <a:r>
              <a:rPr lang="ru-RU" sz="1400" b="1" dirty="0" smtClean="0"/>
              <a:t>средства.</a:t>
            </a:r>
            <a:endParaRPr lang="ru-RU" sz="1400" dirty="0" smtClean="0"/>
          </a:p>
          <a:p>
            <a:pPr marL="0" indent="360363" algn="just">
              <a:buNone/>
            </a:pPr>
            <a:r>
              <a:rPr lang="ru-RU" sz="1400" dirty="0" smtClean="0"/>
              <a:t>Проверка </a:t>
            </a:r>
            <a:r>
              <a:rPr lang="ru-RU" sz="1400" dirty="0" smtClean="0"/>
              <a:t>транспортных средств проводят только при наличии действующего сертификата о прохождении техосмотра.</a:t>
            </a:r>
          </a:p>
          <a:p>
            <a:pPr marL="0" indent="360363" algn="just">
              <a:buNone/>
            </a:pPr>
            <a:r>
              <a:rPr lang="ru-RU" sz="1400" dirty="0" smtClean="0"/>
              <a:t>В ходе </a:t>
            </a:r>
            <a:r>
              <a:rPr lang="ru-RU" sz="1400" dirty="0" smtClean="0"/>
              <a:t>проверки </a:t>
            </a:r>
            <a:r>
              <a:rPr lang="ru-RU" sz="1400" dirty="0" smtClean="0"/>
              <a:t>необходимо убедиться, что соблюдаются "стандартные" условия, приведенные в рекомендации МОЗМ Р 55-1981 для определения коэффициента транспортного средства W, а именно:</a:t>
            </a:r>
          </a:p>
          <a:p>
            <a:pPr marL="0" indent="360363" algn="just">
              <a:buNone/>
            </a:pPr>
            <a:r>
              <a:rPr lang="ru-RU" sz="1400" dirty="0" smtClean="0"/>
              <a:t>1) проводят осмотр коробки передач, адаптера, датчика импульсов, при необходимости проводят их техническое обслуживание;</a:t>
            </a:r>
          </a:p>
          <a:p>
            <a:pPr marL="0" indent="360363" algn="just">
              <a:buNone/>
            </a:pPr>
            <a:r>
              <a:rPr lang="ru-RU" sz="1400" dirty="0" smtClean="0"/>
              <a:t>2) давление в шинах измеряют с помощью шинного манометра; измеренные значения в шинах должны соответствовать требованиям изготовителям;  </a:t>
            </a:r>
          </a:p>
          <a:p>
            <a:pPr marL="0" indent="360363" algn="just">
              <a:buNone/>
            </a:pPr>
            <a:r>
              <a:rPr lang="ru-RU" sz="1400" dirty="0" smtClean="0"/>
              <a:t>3) проверить на шинах отсутствие трещин, повреждений и местных отслоений протектора, высота рисунка протектора шин для грузовых автомобилей должна быть не менее 1,0 мм; измерение глубины протектора шин осуществляется глубиномером штангенциркуля в случае явного износа протектора шин.</a:t>
            </a:r>
          </a:p>
          <a:p>
            <a:pPr marL="0" indent="360363" algn="just">
              <a:buNone/>
            </a:pPr>
            <a:r>
              <a:rPr lang="ru-RU" sz="1400" dirty="0" smtClean="0"/>
              <a:t>4) В случае наличия трещин либо повреждений шин, а также несоответствия рисунка протектора и давления в шинах установленным требованиям, необходимо провести их замену или техническое обслуживание.</a:t>
            </a:r>
          </a:p>
          <a:p>
            <a:pPr marL="0" indent="360363" algn="just">
              <a:buNone/>
            </a:pPr>
            <a:endParaRPr lang="ru-RU" sz="1400" dirty="0" smtClean="0"/>
          </a:p>
          <a:p>
            <a:pPr marL="0" indent="360363" algn="ctr">
              <a:buNone/>
            </a:pPr>
            <a:endParaRPr lang="ru-RU" sz="1400" dirty="0" smtClean="0"/>
          </a:p>
        </p:txBody>
      </p:sp>
      <p:pic>
        <p:nvPicPr>
          <p:cNvPr id="48130" name="Picture 2" descr="20"/>
          <p:cNvPicPr>
            <a:picLocks noChangeAspect="1" noChangeArrowheads="1"/>
          </p:cNvPicPr>
          <p:nvPr/>
        </p:nvPicPr>
        <p:blipFill>
          <a:blip r:embed="rId2" cstate="print"/>
          <a:srcRect/>
          <a:stretch>
            <a:fillRect/>
          </a:stretch>
        </p:blipFill>
        <p:spPr bwMode="auto">
          <a:xfrm>
            <a:off x="3779912" y="5373216"/>
            <a:ext cx="2088297" cy="1386349"/>
          </a:xfrm>
          <a:prstGeom prst="rect">
            <a:avLst/>
          </a:prstGeom>
          <a:noFill/>
        </p:spPr>
      </p:pic>
      <p:pic>
        <p:nvPicPr>
          <p:cNvPr id="48132" name="Picture 4" descr="18"/>
          <p:cNvPicPr>
            <a:picLocks noChangeAspect="1" noChangeArrowheads="1"/>
          </p:cNvPicPr>
          <p:nvPr/>
        </p:nvPicPr>
        <p:blipFill>
          <a:blip r:embed="rId3" cstate="print"/>
          <a:srcRect/>
          <a:stretch>
            <a:fillRect/>
          </a:stretch>
        </p:blipFill>
        <p:spPr bwMode="auto">
          <a:xfrm>
            <a:off x="1331640" y="5373216"/>
            <a:ext cx="1872208" cy="1393471"/>
          </a:xfrm>
          <a:prstGeom prst="rect">
            <a:avLst/>
          </a:prstGeom>
          <a:noFill/>
        </p:spPr>
      </p:pic>
      <p:pic>
        <p:nvPicPr>
          <p:cNvPr id="48134" name="Picture 6" descr="22"/>
          <p:cNvPicPr>
            <a:picLocks noChangeAspect="1" noChangeArrowheads="1"/>
          </p:cNvPicPr>
          <p:nvPr/>
        </p:nvPicPr>
        <p:blipFill>
          <a:blip r:embed="rId4" cstate="print"/>
          <a:srcRect/>
          <a:stretch>
            <a:fillRect/>
          </a:stretch>
        </p:blipFill>
        <p:spPr bwMode="auto">
          <a:xfrm>
            <a:off x="6588224" y="5373216"/>
            <a:ext cx="1296144" cy="136261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467544" y="1484784"/>
            <a:ext cx="8229600" cy="4536504"/>
          </a:xfrm>
        </p:spPr>
        <p:txBody>
          <a:bodyPr>
            <a:normAutofit/>
          </a:bodyPr>
          <a:lstStyle/>
          <a:p>
            <a:pPr marL="0" indent="360363" algn="ctr">
              <a:buNone/>
            </a:pPr>
            <a:r>
              <a:rPr lang="ru-RU" sz="1400" b="1" u="sng" cap="all" dirty="0" smtClean="0"/>
              <a:t>РЕГЛАМЕНТ РАБОТ ПРИ КАЛИБРОВКЕ</a:t>
            </a:r>
            <a:r>
              <a:rPr lang="ru-RU" sz="1400" dirty="0" smtClean="0"/>
              <a:t> </a:t>
            </a:r>
          </a:p>
          <a:p>
            <a:pPr marL="0" indent="360363" algn="just">
              <a:buNone/>
            </a:pPr>
            <a:endParaRPr lang="ru-RU" sz="1400" b="1" dirty="0" smtClean="0"/>
          </a:p>
          <a:p>
            <a:pPr marL="0" indent="360363" algn="ctr">
              <a:buNone/>
            </a:pPr>
            <a:endParaRPr lang="ru-RU" sz="1400" dirty="0" smtClean="0"/>
          </a:p>
        </p:txBody>
      </p:sp>
      <p:pic>
        <p:nvPicPr>
          <p:cNvPr id="5122" name="Picture 2" descr="Калибровка цифрового тахографа — ТрекКонтроль"/>
          <p:cNvPicPr>
            <a:picLocks noChangeAspect="1" noChangeArrowheads="1"/>
          </p:cNvPicPr>
          <p:nvPr/>
        </p:nvPicPr>
        <p:blipFill>
          <a:blip r:embed="rId2" cstate="print"/>
          <a:srcRect/>
          <a:stretch>
            <a:fillRect/>
          </a:stretch>
        </p:blipFill>
        <p:spPr bwMode="auto">
          <a:xfrm>
            <a:off x="251520" y="980728"/>
            <a:ext cx="2448272" cy="2448272"/>
          </a:xfrm>
          <a:prstGeom prst="rect">
            <a:avLst/>
          </a:prstGeom>
          <a:noFill/>
        </p:spPr>
      </p:pic>
      <p:sp>
        <p:nvSpPr>
          <p:cNvPr id="5" name="Прямоугольник 4"/>
          <p:cNvSpPr/>
          <p:nvPr/>
        </p:nvSpPr>
        <p:spPr>
          <a:xfrm>
            <a:off x="2915816" y="1988840"/>
            <a:ext cx="5832648" cy="1200329"/>
          </a:xfrm>
          <a:prstGeom prst="rect">
            <a:avLst/>
          </a:prstGeom>
        </p:spPr>
        <p:txBody>
          <a:bodyPr wrap="square">
            <a:spAutoFit/>
          </a:bodyPr>
          <a:lstStyle/>
          <a:p>
            <a:pPr indent="360363" algn="just"/>
            <a:r>
              <a:rPr lang="ru-RU" dirty="0" smtClean="0"/>
              <a:t>Процедуры настройки и калибровки нужны </a:t>
            </a:r>
            <a:r>
              <a:rPr lang="ru-RU" dirty="0" smtClean="0"/>
              <a:t>для занесения в память устройства измеряемых, установочных, идентификационных, предупреждающих и ограничивающих параметров</a:t>
            </a:r>
            <a:r>
              <a:rPr lang="ru-RU" dirty="0" smtClean="0"/>
              <a:t>.</a:t>
            </a:r>
            <a:endParaRPr lang="ru-RU" dirty="0"/>
          </a:p>
        </p:txBody>
      </p:sp>
      <p:sp>
        <p:nvSpPr>
          <p:cNvPr id="6" name="Прямоугольник 5"/>
          <p:cNvSpPr/>
          <p:nvPr/>
        </p:nvSpPr>
        <p:spPr>
          <a:xfrm>
            <a:off x="395536" y="3164681"/>
            <a:ext cx="8478688" cy="3693319"/>
          </a:xfrm>
          <a:prstGeom prst="rect">
            <a:avLst/>
          </a:prstGeom>
        </p:spPr>
        <p:txBody>
          <a:bodyPr wrap="square">
            <a:spAutoFit/>
          </a:bodyPr>
          <a:lstStyle/>
          <a:p>
            <a:pPr algn="just"/>
            <a:r>
              <a:rPr lang="ru-RU" b="1" dirty="0" smtClean="0"/>
              <a:t>Измеряемые параметры, </a:t>
            </a:r>
            <a:r>
              <a:rPr lang="ru-RU" dirty="0" smtClean="0"/>
              <a:t>это:</a:t>
            </a:r>
            <a:r>
              <a:rPr lang="ru-RU" b="1" dirty="0" smtClean="0"/>
              <a:t> </a:t>
            </a:r>
            <a:r>
              <a:rPr lang="ru-RU" dirty="0" smtClean="0"/>
              <a:t>W коэффициент </a:t>
            </a:r>
            <a:r>
              <a:rPr lang="ru-RU" dirty="0" smtClean="0"/>
              <a:t>автомобиля (характеристический коэффициент </a:t>
            </a:r>
            <a:r>
              <a:rPr lang="ru-RU" dirty="0" smtClean="0"/>
              <a:t>транспортного </a:t>
            </a:r>
            <a:r>
              <a:rPr lang="ru-RU" dirty="0" smtClean="0"/>
              <a:t>средства), </a:t>
            </a:r>
            <a:r>
              <a:rPr lang="ru-RU" dirty="0" smtClean="0"/>
              <a:t>L длинна окружности </a:t>
            </a:r>
            <a:r>
              <a:rPr lang="ru-RU" dirty="0" smtClean="0"/>
              <a:t>шин</a:t>
            </a:r>
            <a:r>
              <a:rPr lang="ru-RU" dirty="0" smtClean="0"/>
              <a:t>, погрешности внутренних часов, пробега и вычисления </a:t>
            </a:r>
            <a:r>
              <a:rPr lang="ru-RU" dirty="0" smtClean="0"/>
              <a:t>скорости. </a:t>
            </a:r>
          </a:p>
          <a:p>
            <a:pPr algn="just"/>
            <a:r>
              <a:rPr lang="ru-RU" b="1" dirty="0" smtClean="0"/>
              <a:t>Идентификационные </a:t>
            </a:r>
            <a:r>
              <a:rPr lang="ru-RU" b="1" dirty="0" smtClean="0"/>
              <a:t>параметры</a:t>
            </a:r>
            <a:r>
              <a:rPr lang="ru-RU" dirty="0" smtClean="0"/>
              <a:t>, </a:t>
            </a:r>
            <a:r>
              <a:rPr lang="ru-RU" dirty="0" smtClean="0"/>
              <a:t>это: </a:t>
            </a:r>
            <a:r>
              <a:rPr lang="ru-RU" dirty="0" smtClean="0"/>
              <a:t>данные которые позволяют идентифицировать ТС </a:t>
            </a:r>
            <a:r>
              <a:rPr lang="ru-RU" dirty="0" smtClean="0"/>
              <a:t>(</a:t>
            </a:r>
            <a:r>
              <a:rPr lang="en-US" dirty="0" smtClean="0"/>
              <a:t>VIN</a:t>
            </a:r>
            <a:r>
              <a:rPr lang="ru-RU" dirty="0" smtClean="0"/>
              <a:t>,</a:t>
            </a:r>
            <a:r>
              <a:rPr lang="en-US" dirty="0" smtClean="0"/>
              <a:t> </a:t>
            </a:r>
            <a:r>
              <a:rPr lang="ru-RU" dirty="0" err="1" smtClean="0"/>
              <a:t>гос</a:t>
            </a:r>
            <a:r>
              <a:rPr lang="ru-RU" dirty="0" smtClean="0"/>
              <a:t>. номер </a:t>
            </a:r>
            <a:r>
              <a:rPr lang="ru-RU" dirty="0" smtClean="0"/>
              <a:t>машины, рамы, серийный номер </a:t>
            </a:r>
            <a:r>
              <a:rPr lang="ru-RU" dirty="0" err="1" smtClean="0"/>
              <a:t>тахографа</a:t>
            </a:r>
            <a:r>
              <a:rPr lang="ru-RU" dirty="0" smtClean="0"/>
              <a:t>, карточки мастерской и ее номер</a:t>
            </a:r>
            <a:r>
              <a:rPr lang="ru-RU" dirty="0" smtClean="0"/>
              <a:t>). </a:t>
            </a:r>
          </a:p>
          <a:p>
            <a:pPr algn="just"/>
            <a:r>
              <a:rPr lang="ru-RU" b="1" dirty="0" smtClean="0"/>
              <a:t>Установочные параметры, </a:t>
            </a:r>
            <a:r>
              <a:rPr lang="ru-RU" dirty="0" smtClean="0"/>
              <a:t>это: </a:t>
            </a:r>
            <a:r>
              <a:rPr lang="ru-RU" dirty="0" smtClean="0"/>
              <a:t>коэффициент K – постоянная </a:t>
            </a:r>
            <a:r>
              <a:rPr lang="ru-RU" dirty="0" err="1" smtClean="0"/>
              <a:t>тахографа</a:t>
            </a:r>
            <a:r>
              <a:rPr lang="ru-RU" dirty="0" smtClean="0"/>
              <a:t>, время и дата (в формате UTC), часовой пояс, показания одометра на момент установки, дата настройки, настройка типов и значений выходных </a:t>
            </a:r>
            <a:r>
              <a:rPr lang="ru-RU" dirty="0" smtClean="0"/>
              <a:t>сигналов, размерность колес.</a:t>
            </a:r>
          </a:p>
          <a:p>
            <a:pPr algn="just"/>
            <a:r>
              <a:rPr lang="ru-RU" b="1" dirty="0" smtClean="0"/>
              <a:t>Ограничивающие параметры,</a:t>
            </a:r>
            <a:r>
              <a:rPr lang="ru-RU" dirty="0" smtClean="0"/>
              <a:t> это: </a:t>
            </a:r>
            <a:r>
              <a:rPr lang="ru-RU" dirty="0" smtClean="0"/>
              <a:t>ограничение скорости, интервал до следующей настройки и др</a:t>
            </a:r>
            <a:r>
              <a:rPr lang="ru-RU" dirty="0" smtClean="0"/>
              <a:t>.</a:t>
            </a:r>
          </a:p>
          <a:p>
            <a:pPr algn="just"/>
            <a:r>
              <a:rPr lang="ru-RU" b="1" dirty="0" smtClean="0"/>
              <a:t>Предупредительные параметры,</a:t>
            </a:r>
            <a:r>
              <a:rPr lang="ru-RU" dirty="0" smtClean="0"/>
              <a:t> это: </a:t>
            </a:r>
            <a:r>
              <a:rPr lang="ru-RU" dirty="0" smtClean="0"/>
              <a:t>дата следующей настройки, настройки световой и звуковой индикации</a:t>
            </a:r>
            <a:r>
              <a:rPr lang="ru-RU" dirty="0" smtClean="0"/>
              <a:t>.</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395536" y="1124744"/>
            <a:ext cx="8229600" cy="2232248"/>
          </a:xfrm>
        </p:spPr>
        <p:txBody>
          <a:bodyPr>
            <a:normAutofit/>
          </a:bodyPr>
          <a:lstStyle/>
          <a:p>
            <a:pPr marL="0" indent="360363" algn="ctr">
              <a:buNone/>
            </a:pPr>
            <a:r>
              <a:rPr lang="ru-RU" sz="1400" b="1" u="sng" cap="all" dirty="0" smtClean="0"/>
              <a:t>РЕГЛАМЕНТ РАБОТ ПРИ КАЛИБРОВКЕ</a:t>
            </a:r>
            <a:r>
              <a:rPr lang="ru-RU" sz="1400" dirty="0" smtClean="0"/>
              <a:t> </a:t>
            </a:r>
          </a:p>
          <a:p>
            <a:pPr marL="0" indent="360363" algn="just">
              <a:buNone/>
            </a:pPr>
            <a:endParaRPr lang="ru-RU" sz="1400" b="1" dirty="0" smtClean="0"/>
          </a:p>
          <a:p>
            <a:pPr marL="0" indent="360363" algn="ctr">
              <a:buNone/>
            </a:pPr>
            <a:endParaRPr lang="ru-RU" sz="1400" dirty="0" smtClean="0"/>
          </a:p>
        </p:txBody>
      </p:sp>
      <p:pic>
        <p:nvPicPr>
          <p:cNvPr id="5122" name="Picture 2" descr="Калибровка цифрового тахографа — ТрекКонтроль"/>
          <p:cNvPicPr>
            <a:picLocks noChangeAspect="1" noChangeArrowheads="1"/>
          </p:cNvPicPr>
          <p:nvPr/>
        </p:nvPicPr>
        <p:blipFill>
          <a:blip r:embed="rId2" cstate="print"/>
          <a:srcRect/>
          <a:stretch>
            <a:fillRect/>
          </a:stretch>
        </p:blipFill>
        <p:spPr bwMode="auto">
          <a:xfrm>
            <a:off x="251520" y="1412776"/>
            <a:ext cx="2448272" cy="2448272"/>
          </a:xfrm>
          <a:prstGeom prst="rect">
            <a:avLst/>
          </a:prstGeom>
          <a:noFill/>
        </p:spPr>
      </p:pic>
      <p:sp>
        <p:nvSpPr>
          <p:cNvPr id="5" name="Прямоугольник 4"/>
          <p:cNvSpPr/>
          <p:nvPr/>
        </p:nvSpPr>
        <p:spPr>
          <a:xfrm>
            <a:off x="2771800" y="1484784"/>
            <a:ext cx="5832648" cy="2308324"/>
          </a:xfrm>
          <a:prstGeom prst="rect">
            <a:avLst/>
          </a:prstGeom>
        </p:spPr>
        <p:txBody>
          <a:bodyPr wrap="square">
            <a:spAutoFit/>
          </a:bodyPr>
          <a:lstStyle/>
          <a:p>
            <a:pPr indent="360363" algn="just"/>
            <a:r>
              <a:rPr lang="ru-RU" dirty="0" smtClean="0"/>
              <a:t>Для проведения процедуры калибровки в </a:t>
            </a:r>
            <a:r>
              <a:rPr lang="ru-RU" dirty="0" err="1" smtClean="0"/>
              <a:t>тахограф</a:t>
            </a:r>
            <a:r>
              <a:rPr lang="ru-RU" dirty="0" smtClean="0"/>
              <a:t> должна быть установлена карта мастерской. Калибровка </a:t>
            </a:r>
            <a:r>
              <a:rPr lang="ru-RU" dirty="0" err="1" smtClean="0"/>
              <a:t>тахографа</a:t>
            </a:r>
            <a:r>
              <a:rPr lang="ru-RU" dirty="0" smtClean="0"/>
              <a:t> проводится с помощью специального оборудования, работающего по протоколу </a:t>
            </a:r>
            <a:r>
              <a:rPr lang="ru-RU" dirty="0" err="1" smtClean="0"/>
              <a:t>K-Line</a:t>
            </a:r>
            <a:r>
              <a:rPr lang="ru-RU" dirty="0" smtClean="0"/>
              <a:t> (соответствующего требованиям ЕСТР), например UTP-10RUS или </a:t>
            </a:r>
            <a:r>
              <a:rPr lang="ru-RU" dirty="0" err="1" smtClean="0"/>
              <a:t>Tachotester</a:t>
            </a:r>
            <a:r>
              <a:rPr lang="ru-RU" dirty="0" smtClean="0"/>
              <a:t> TC-1. Устройство для калибровки подключается к </a:t>
            </a:r>
            <a:r>
              <a:rPr lang="ru-RU" dirty="0" err="1" smtClean="0"/>
              <a:t>тахографу</a:t>
            </a:r>
            <a:r>
              <a:rPr lang="ru-RU" dirty="0" smtClean="0"/>
              <a:t> через разъем для калибровки и выгрузки данных </a:t>
            </a:r>
            <a:endParaRPr lang="ru-RU" dirty="0"/>
          </a:p>
        </p:txBody>
      </p:sp>
      <p:pic>
        <p:nvPicPr>
          <p:cNvPr id="51202" name="Picture 2" descr="Tachotester TC-1, urządzenie przenośne kupić w Warszawa"/>
          <p:cNvPicPr>
            <a:picLocks noChangeAspect="1" noChangeArrowheads="1"/>
          </p:cNvPicPr>
          <p:nvPr/>
        </p:nvPicPr>
        <p:blipFill>
          <a:blip r:embed="rId3" cstate="print"/>
          <a:srcRect/>
          <a:stretch>
            <a:fillRect/>
          </a:stretch>
        </p:blipFill>
        <p:spPr bwMode="auto">
          <a:xfrm>
            <a:off x="179512" y="3933056"/>
            <a:ext cx="1802349" cy="2730650"/>
          </a:xfrm>
          <a:prstGeom prst="rect">
            <a:avLst/>
          </a:prstGeom>
          <a:noFill/>
        </p:spPr>
      </p:pic>
      <p:pic>
        <p:nvPicPr>
          <p:cNvPr id="51204" name="Picture 4" descr="Калибровка тахографов - Смотр НН"/>
          <p:cNvPicPr>
            <a:picLocks noChangeAspect="1" noChangeArrowheads="1"/>
          </p:cNvPicPr>
          <p:nvPr/>
        </p:nvPicPr>
        <p:blipFill>
          <a:blip r:embed="rId4" cstate="print"/>
          <a:srcRect/>
          <a:stretch>
            <a:fillRect/>
          </a:stretch>
        </p:blipFill>
        <p:spPr bwMode="auto">
          <a:xfrm>
            <a:off x="2123728" y="4005064"/>
            <a:ext cx="3441090" cy="2592288"/>
          </a:xfrm>
          <a:prstGeom prst="rect">
            <a:avLst/>
          </a:prstGeom>
          <a:noFill/>
        </p:spPr>
      </p:pic>
      <p:pic>
        <p:nvPicPr>
          <p:cNvPr id="51207" name="Picture 7" descr="C:\Users\yoda\Desktop\51009-12-0000.jpg"/>
          <p:cNvPicPr>
            <a:picLocks noChangeAspect="1" noChangeArrowheads="1"/>
          </p:cNvPicPr>
          <p:nvPr/>
        </p:nvPicPr>
        <p:blipFill>
          <a:blip r:embed="rId5" cstate="print"/>
          <a:srcRect/>
          <a:stretch>
            <a:fillRect/>
          </a:stretch>
        </p:blipFill>
        <p:spPr bwMode="auto">
          <a:xfrm>
            <a:off x="5868144" y="3499539"/>
            <a:ext cx="2968117" cy="319177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2000" b="1" u="sng" cap="all" dirty="0" smtClean="0"/>
              <a:t>РЕГЛАМЕНТ РАБОТ ПРИ </a:t>
            </a:r>
            <a:r>
              <a:rPr lang="ru-RU" sz="2000" b="1" u="sng" cap="all" dirty="0" smtClean="0"/>
              <a:t>КАЛИБРОВКЕ</a:t>
            </a:r>
          </a:p>
          <a:p>
            <a:pPr marL="0" indent="360363" algn="ctr">
              <a:buNone/>
            </a:pPr>
            <a:r>
              <a:rPr lang="ru-RU" sz="2000" dirty="0" smtClean="0"/>
              <a:t>Определение </a:t>
            </a:r>
            <a:r>
              <a:rPr lang="ru-RU" sz="2000" dirty="0" smtClean="0"/>
              <a:t>коэффициента </a:t>
            </a:r>
            <a:r>
              <a:rPr lang="ru-RU" sz="2000" dirty="0" smtClean="0"/>
              <a:t>W (характеристический коэффициент </a:t>
            </a:r>
            <a:r>
              <a:rPr lang="ru-RU" sz="2000" dirty="0" smtClean="0"/>
              <a:t>транспортного </a:t>
            </a:r>
            <a:r>
              <a:rPr lang="ru-RU" sz="2000" dirty="0" smtClean="0"/>
              <a:t>средства)</a:t>
            </a:r>
            <a:endParaRPr lang="ru-RU" sz="2000" b="1" dirty="0" smtClean="0"/>
          </a:p>
          <a:p>
            <a:pPr marL="0" indent="360363" algn="ctr">
              <a:buNone/>
            </a:pPr>
            <a:endParaRPr lang="ru-RU" sz="2000" dirty="0" smtClean="0"/>
          </a:p>
        </p:txBody>
      </p:sp>
      <p:sp>
        <p:nvSpPr>
          <p:cNvPr id="8" name="Прямоугольник 7"/>
          <p:cNvSpPr/>
          <p:nvPr/>
        </p:nvSpPr>
        <p:spPr>
          <a:xfrm>
            <a:off x="323528" y="2708920"/>
            <a:ext cx="8640960" cy="2862322"/>
          </a:xfrm>
          <a:prstGeom prst="rect">
            <a:avLst/>
          </a:prstGeom>
        </p:spPr>
        <p:txBody>
          <a:bodyPr wrap="square">
            <a:spAutoFit/>
          </a:bodyPr>
          <a:lstStyle/>
          <a:p>
            <a:pPr indent="360363" algn="just"/>
            <a:r>
              <a:rPr lang="ru-RU" sz="2000" dirty="0" smtClean="0"/>
              <a:t>Определение </a:t>
            </a:r>
            <a:r>
              <a:rPr lang="ru-RU" sz="2000" dirty="0" smtClean="0"/>
              <a:t>параметра </a:t>
            </a:r>
            <a:r>
              <a:rPr lang="ru-RU" sz="2000" dirty="0" err="1" smtClean="0"/>
              <a:t>w</a:t>
            </a:r>
            <a:r>
              <a:rPr lang="ru-RU" sz="2000" dirty="0" smtClean="0"/>
              <a:t> является основной задачей процедуры калибровки. Коэффициент </a:t>
            </a:r>
            <a:r>
              <a:rPr lang="ru-RU" sz="2000" dirty="0" err="1" smtClean="0"/>
              <a:t>w</a:t>
            </a:r>
            <a:r>
              <a:rPr lang="ru-RU" sz="2000" dirty="0" smtClean="0"/>
              <a:t> показывает количество импульсов, поступающих от датчика скорости в </a:t>
            </a:r>
            <a:r>
              <a:rPr lang="ru-RU" sz="2000" dirty="0" err="1" smtClean="0"/>
              <a:t>тахограф</a:t>
            </a:r>
            <a:r>
              <a:rPr lang="ru-RU" sz="2000" dirty="0" smtClean="0"/>
              <a:t>, при прохождении ТС пути в 1 км. Таким образом, для определения </a:t>
            </a:r>
            <a:r>
              <a:rPr lang="ru-RU" sz="2000" dirty="0" err="1" smtClean="0"/>
              <a:t>w</a:t>
            </a:r>
            <a:r>
              <a:rPr lang="ru-RU" sz="2000" dirty="0" smtClean="0"/>
              <a:t> нужно проехать или </a:t>
            </a:r>
            <a:r>
              <a:rPr lang="ru-RU" sz="2000" dirty="0" smtClean="0"/>
              <a:t>прокатить </a:t>
            </a:r>
            <a:r>
              <a:rPr lang="ru-RU" sz="2000" dirty="0" smtClean="0"/>
              <a:t>ТС на определенное расстояние и посчитать количество импульсов принятое от датчика движения за время прохождения этого расстояния. </a:t>
            </a:r>
          </a:p>
          <a:p>
            <a:pPr indent="360363" algn="just"/>
            <a:r>
              <a:rPr lang="ru-RU" sz="2000" dirty="0" smtClean="0"/>
              <a:t>Определение параметра </a:t>
            </a:r>
            <a:r>
              <a:rPr lang="ru-RU" sz="2000" dirty="0" err="1" smtClean="0"/>
              <a:t>w</a:t>
            </a:r>
            <a:r>
              <a:rPr lang="ru-RU" sz="2000" dirty="0" smtClean="0"/>
              <a:t> может производиться либо при прокатке ТС по тестовой площадке либо с использованием испытательного роликового стенда.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rmAutofit fontScale="92500"/>
          </a:bodyPr>
          <a:lstStyle/>
          <a:p>
            <a:pPr marL="0" indent="360363" algn="ctr">
              <a:buNone/>
            </a:pPr>
            <a:r>
              <a:rPr lang="ru-RU" sz="1600" b="1" u="sng" cap="all" dirty="0" smtClean="0"/>
              <a:t>РЕГЛАМЕНТ РАБОТ ПРИ </a:t>
            </a:r>
            <a:r>
              <a:rPr lang="ru-RU" sz="1600" b="1" u="sng" cap="all" dirty="0" smtClean="0"/>
              <a:t>КАЛИБРОВКЕ</a:t>
            </a:r>
          </a:p>
          <a:p>
            <a:pPr marL="0" indent="360363" algn="ctr">
              <a:buNone/>
            </a:pPr>
            <a:r>
              <a:rPr lang="ru-RU" sz="1700" dirty="0" smtClean="0"/>
              <a:t>Определение </a:t>
            </a:r>
            <a:r>
              <a:rPr lang="ru-RU" sz="1700" dirty="0" smtClean="0"/>
              <a:t>коэффициента </a:t>
            </a:r>
            <a:r>
              <a:rPr lang="ru-RU" sz="1700" dirty="0" smtClean="0"/>
              <a:t>W (характеристический коэффициент </a:t>
            </a:r>
            <a:r>
              <a:rPr lang="ru-RU" sz="1700" dirty="0" smtClean="0"/>
              <a:t>транспортного </a:t>
            </a:r>
            <a:r>
              <a:rPr lang="ru-RU" sz="1700" dirty="0" smtClean="0"/>
              <a:t>средства)</a:t>
            </a:r>
            <a:endParaRPr lang="ru-RU" sz="1700" b="1" dirty="0" smtClean="0"/>
          </a:p>
          <a:p>
            <a:pPr marL="0" indent="360363" algn="ctr">
              <a:buNone/>
            </a:pPr>
            <a:endParaRPr lang="ru-RU" sz="1400" dirty="0" smtClean="0"/>
          </a:p>
        </p:txBody>
      </p:sp>
      <p:sp>
        <p:nvSpPr>
          <p:cNvPr id="8" name="Прямоугольник 7"/>
          <p:cNvSpPr/>
          <p:nvPr/>
        </p:nvSpPr>
        <p:spPr>
          <a:xfrm>
            <a:off x="323528" y="1844824"/>
            <a:ext cx="8640960" cy="4524315"/>
          </a:xfrm>
          <a:prstGeom prst="rect">
            <a:avLst/>
          </a:prstGeom>
        </p:spPr>
        <p:txBody>
          <a:bodyPr wrap="square">
            <a:spAutoFit/>
          </a:bodyPr>
          <a:lstStyle/>
          <a:p>
            <a:endParaRPr lang="ru-RU" sz="1600" dirty="0" smtClean="0"/>
          </a:p>
          <a:p>
            <a:pPr indent="360363" algn="just"/>
            <a:r>
              <a:rPr lang="ru-RU" sz="1600" u="sng" dirty="0" err="1" smtClean="0"/>
              <a:t>a</a:t>
            </a:r>
            <a:r>
              <a:rPr lang="ru-RU" sz="1600" u="sng" dirty="0" smtClean="0"/>
              <a:t>. Определение параметра </a:t>
            </a:r>
            <a:r>
              <a:rPr lang="ru-RU" sz="1600" u="sng" dirty="0" err="1" smtClean="0"/>
              <a:t>w</a:t>
            </a:r>
            <a:r>
              <a:rPr lang="ru-RU" sz="1600" u="sng" dirty="0" smtClean="0"/>
              <a:t> прокаткой ТС по тестовой площадке. </a:t>
            </a:r>
          </a:p>
          <a:p>
            <a:pPr indent="360363" algn="just"/>
            <a:r>
              <a:rPr lang="ru-RU" sz="1600" dirty="0" smtClean="0"/>
              <a:t>Чтобы иметь возможность определения параметра </a:t>
            </a:r>
            <a:r>
              <a:rPr lang="ru-RU" sz="1600" dirty="0" err="1" smtClean="0"/>
              <a:t>w</a:t>
            </a:r>
            <a:r>
              <a:rPr lang="ru-RU" sz="1600" dirty="0" smtClean="0"/>
              <a:t> этим способом, мастерская должна располагать тестовой площадкой - линейным участком дороги с ровным твердым покрытием, не допускающим скольжения колес ТС. Длина тестового пути должна быть не менее 20 м, при этом к данному участку должны быть организованы подъезды, обеспечивающие маневрирование крупногабаритного автотранспортного средства. Однако нужно учитывать, что мы измеряем не непрерывный аналоговый сигнал, а фактически считаем импульсы, которые могут быть только целыми. Это становится особенно важным при малой длине тестового пути, а при некоторых значениях параметров - сделает невозможным удовлетворение требованиям точности. Поэтому чем больше длина тестового пути, тем меньше погрешность измерения. В требованиях ЕСТР длина тестового пути составляет 1 км. Если мастерская располагает возможностью проводить калибровку на участке дороги протяженностью в 1 км, то </a:t>
            </a:r>
            <a:r>
              <a:rPr lang="ru-RU" sz="1600" dirty="0" smtClean="0"/>
              <a:t>рекомендуется </a:t>
            </a:r>
            <a:r>
              <a:rPr lang="ru-RU" sz="1600" dirty="0" smtClean="0"/>
              <a:t>проводить калибровку именно на нем. При ограниченных габаритах тестовой площадки, длину тестового пути желательно выбирать максимально возможной на данной площадке (но не менее 20 м), учитывая максимальную длину обслуживаемых ТС (ТС должно поместится на площадке до точки старта). Не следует делать длину тестового пути не целым, это усложнит дальнейший ввод данных и контроль.</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800" dirty="0" smtClean="0"/>
              <a:t>Определение </a:t>
            </a:r>
            <a:r>
              <a:rPr lang="ru-RU" sz="1800" dirty="0" smtClean="0"/>
              <a:t>коэффициента </a:t>
            </a:r>
            <a:r>
              <a:rPr lang="ru-RU" sz="1800" dirty="0" smtClean="0"/>
              <a:t>W (характеристический коэффициент </a:t>
            </a:r>
            <a:r>
              <a:rPr lang="ru-RU" sz="1800" dirty="0" smtClean="0"/>
              <a:t>транспортного </a:t>
            </a:r>
            <a:r>
              <a:rPr lang="ru-RU" sz="1800" dirty="0" smtClean="0"/>
              <a:t>средства)</a:t>
            </a:r>
            <a:endParaRPr lang="ru-RU" sz="1800" b="1" dirty="0" smtClean="0"/>
          </a:p>
          <a:p>
            <a:pPr marL="0" indent="360363" algn="ctr">
              <a:buNone/>
            </a:pPr>
            <a:endParaRPr lang="ru-RU" sz="1800" dirty="0" smtClean="0"/>
          </a:p>
        </p:txBody>
      </p:sp>
      <p:sp>
        <p:nvSpPr>
          <p:cNvPr id="5" name="Прямоугольник 4"/>
          <p:cNvSpPr/>
          <p:nvPr/>
        </p:nvSpPr>
        <p:spPr>
          <a:xfrm>
            <a:off x="755576" y="2564904"/>
            <a:ext cx="7992888" cy="3785652"/>
          </a:xfrm>
          <a:prstGeom prst="rect">
            <a:avLst/>
          </a:prstGeom>
        </p:spPr>
        <p:txBody>
          <a:bodyPr wrap="square">
            <a:spAutoFit/>
          </a:bodyPr>
          <a:lstStyle/>
          <a:p>
            <a:pPr indent="360363" algn="just"/>
            <a:r>
              <a:rPr lang="ru-RU" sz="1600" dirty="0" smtClean="0"/>
              <a:t>Для сокращения погрешности люфтов рекомендуется прибавлять примерно по 3 метра к началу и концу тестового пути. Т.е. транспортное средство должно начать движение до начала отсчета импульсов, примерно за 3 метра до линии старта, и закончить движение, проехав около 3 метров за линию финиша (после окончания отсчета импульсов). </a:t>
            </a:r>
          </a:p>
          <a:p>
            <a:pPr indent="360363" algn="just"/>
            <a:r>
              <a:rPr lang="ru-RU" sz="1600" dirty="0" smtClean="0"/>
              <a:t>Способ фиксации старта и финиша может быть ручным и автоматизированным с использованием </a:t>
            </a:r>
            <a:r>
              <a:rPr lang="ru-RU" sz="1600" dirty="0" smtClean="0"/>
              <a:t>фотоэлемента. </a:t>
            </a:r>
            <a:r>
              <a:rPr lang="ru-RU" sz="1600" dirty="0" smtClean="0"/>
              <a:t>Выбор способа фиксации производится заранее в главном меню настроек калибратора, исходя из имеющегося в наличии оборудования (фотоэлемента и отражателей). Так же в главном меню настроек калибратора необходимо заранее проставить длину тестового пути (по умолчанию в калибраторе заложено 20 м). </a:t>
            </a:r>
            <a:endParaRPr lang="ru-RU" sz="1600" dirty="0" smtClean="0"/>
          </a:p>
          <a:p>
            <a:pPr indent="360363" algn="just"/>
            <a:r>
              <a:rPr lang="ru-RU" sz="1600" dirty="0" smtClean="0"/>
              <a:t>Прокатка </a:t>
            </a:r>
            <a:r>
              <a:rPr lang="ru-RU" sz="1600" dirty="0" smtClean="0"/>
              <a:t>ТС по тестовой площадке для определения усредненного значения параметра W повторяется не менее 3 раз (количество испытаний тоже можно выбрать в главном меню настроек калибратора). После проведения всех трех испытаний калибратор автоматически усредняет все 3 значения и выводит результат на экран. </a:t>
            </a:r>
            <a:endParaRPr lang="ru-RU"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p:spPr>
        <p:txBody>
          <a:bodyPr>
            <a:normAutofit fontScale="90000"/>
          </a:bodyPr>
          <a:lstStyle/>
          <a:p>
            <a:r>
              <a:rPr lang="ru-RU" sz="2400" u="sng" dirty="0" smtClean="0"/>
              <a:t>Первичная настройка и калибровка цифрового </a:t>
            </a:r>
            <a:r>
              <a:rPr lang="ru-RU" sz="2400" u="sng" dirty="0" err="1" smtClean="0"/>
              <a:t>тахографа</a:t>
            </a:r>
            <a:endParaRPr lang="ru-RU" sz="2400" u="sng" dirty="0"/>
          </a:p>
        </p:txBody>
      </p:sp>
      <p:sp>
        <p:nvSpPr>
          <p:cNvPr id="3" name="Содержимое 2"/>
          <p:cNvSpPr>
            <a:spLocks noGrp="1"/>
          </p:cNvSpPr>
          <p:nvPr>
            <p:ph idx="1"/>
          </p:nvPr>
        </p:nvSpPr>
        <p:spPr>
          <a:xfrm>
            <a:off x="251520" y="620688"/>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800" dirty="0" smtClean="0"/>
              <a:t>Определение </a:t>
            </a:r>
            <a:r>
              <a:rPr lang="ru-RU" sz="1800" dirty="0" smtClean="0"/>
              <a:t>коэффициента </a:t>
            </a:r>
            <a:r>
              <a:rPr lang="ru-RU" sz="1800" dirty="0" smtClean="0"/>
              <a:t>W (характеристический коэффициент </a:t>
            </a:r>
            <a:r>
              <a:rPr lang="ru-RU" sz="1800" dirty="0" smtClean="0"/>
              <a:t>транспортного </a:t>
            </a:r>
            <a:r>
              <a:rPr lang="ru-RU" sz="1800" dirty="0" smtClean="0"/>
              <a:t>средства)</a:t>
            </a:r>
            <a:endParaRPr lang="ru-RU" sz="1800" b="1" dirty="0" smtClean="0"/>
          </a:p>
          <a:p>
            <a:pPr marL="0" indent="360363" algn="ctr">
              <a:buNone/>
            </a:pPr>
            <a:endParaRPr lang="ru-RU" sz="1800" dirty="0" smtClean="0"/>
          </a:p>
        </p:txBody>
      </p:sp>
      <p:sp>
        <p:nvSpPr>
          <p:cNvPr id="5" name="Прямоугольник 4"/>
          <p:cNvSpPr/>
          <p:nvPr/>
        </p:nvSpPr>
        <p:spPr>
          <a:xfrm>
            <a:off x="683568" y="1628800"/>
            <a:ext cx="7992888" cy="4401205"/>
          </a:xfrm>
          <a:prstGeom prst="rect">
            <a:avLst/>
          </a:prstGeom>
        </p:spPr>
        <p:txBody>
          <a:bodyPr wrap="square">
            <a:spAutoFit/>
          </a:bodyPr>
          <a:lstStyle/>
          <a:p>
            <a:pPr indent="360363" algn="just"/>
            <a:r>
              <a:rPr lang="ru-RU" sz="1400" b="1" dirty="0" smtClean="0"/>
              <a:t>Ручной способ определения старта и финиша </a:t>
            </a:r>
          </a:p>
          <a:p>
            <a:pPr indent="360363" algn="just"/>
            <a:r>
              <a:rPr lang="ru-RU" sz="1400" dirty="0" smtClean="0"/>
              <a:t>Для возможности удобного ручного определения старта и финиша измерительная площадка должна быть подготовлена. На ней должна быть нанесена разметка начала и конца движения, а так же отметки старта и финиша измерения. Метки нужно выполнять из стойкого контрастного материала, например краской или наклейкой подходящих лент. </a:t>
            </a:r>
          </a:p>
          <a:p>
            <a:pPr indent="360363" algn="just"/>
            <a:r>
              <a:rPr lang="ru-RU" sz="1400" dirty="0" smtClean="0"/>
              <a:t>Операция определения коэффициента </a:t>
            </a:r>
            <a:r>
              <a:rPr lang="ru-RU" sz="1400" dirty="0" err="1" smtClean="0"/>
              <a:t>w</a:t>
            </a:r>
            <a:r>
              <a:rPr lang="ru-RU" sz="1400" dirty="0" smtClean="0"/>
              <a:t> производится при медленном прямолинейном движении транспортного средства по тестовой площадке. Скорость движения не должна превышать 10 км/ч. Начало отсчета импульсов производится по нажатию кнопки «START» на калибраторе при пересечении центром переднего колеса разметки «СТАРТ» на измерительной </a:t>
            </a:r>
            <a:r>
              <a:rPr lang="ru-RU" sz="1400" dirty="0" smtClean="0"/>
              <a:t>площадке. </a:t>
            </a:r>
            <a:r>
              <a:rPr lang="ru-RU" sz="1400" dirty="0" smtClean="0"/>
              <a:t>В качестве помощи в определении момента начала отсчета могут использоваться дополнительно закрепленные (например, магнитом) на кузове линейки или подобные </a:t>
            </a:r>
            <a:r>
              <a:rPr lang="ru-RU" sz="1400" dirty="0" smtClean="0"/>
              <a:t>элементы</a:t>
            </a:r>
            <a:r>
              <a:rPr lang="ru-RU" sz="1400" dirty="0" smtClean="0"/>
              <a:t> опускающиеся через центр переднего колеса практически до поверхности </a:t>
            </a:r>
            <a:r>
              <a:rPr lang="ru-RU" sz="1400" dirty="0" smtClean="0"/>
              <a:t>площадки. </a:t>
            </a:r>
            <a:r>
              <a:rPr lang="ru-RU" sz="1400" dirty="0" smtClean="0"/>
              <a:t>Если в процессе измерения участвуют более двух человек, то момент пересечения может определяться по сигналу внешнего наблюдателя, например ударом ладони по кузову ТС. Так же можно воспользоваться вертикальной разметкой, например вертикальными стойками достающими до внешнего зеркала заднего вида со стороны водителя. Соответственно, задачей водителя будет начать и закончить отсчет импульсов при одинаковом положении зеркала относительно стоек. Конец отсчета импульсов производится аналогично, по нажатию кнопки «STOP» на калибраторе при пересечении разметки «ФИНИШ» </a:t>
            </a:r>
            <a:r>
              <a:rPr lang="ru-RU" sz="1400" dirty="0" smtClean="0"/>
              <a:t>.</a:t>
            </a:r>
            <a:r>
              <a:rPr lang="ru-RU" sz="1400" dirty="0" smtClean="0"/>
              <a:t> </a:t>
            </a:r>
            <a:endParaRPr lang="ru-RU" sz="1400" dirty="0" smtClean="0"/>
          </a:p>
          <a:p>
            <a:pPr indent="360363" algn="just"/>
            <a:r>
              <a:rPr lang="ru-RU" sz="1400" dirty="0" smtClean="0"/>
              <a:t>Калибровка </a:t>
            </a:r>
            <a:r>
              <a:rPr lang="ru-RU" sz="1400" dirty="0" smtClean="0"/>
              <a:t>на участке дороги протяженностью в 1 км производится аналогично. При этом транспортное средство движется вперед </a:t>
            </a:r>
            <a:r>
              <a:rPr lang="ru-RU" sz="1400" dirty="0" smtClean="0"/>
              <a:t> по </a:t>
            </a:r>
            <a:r>
              <a:rPr lang="ru-RU" sz="1400" dirty="0" smtClean="0"/>
              <a:t>прямой линии по ровной дороге на скорости 50±5 км/ч. </a:t>
            </a:r>
            <a:endParaRPr lang="ru-RU"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600" dirty="0" smtClean="0"/>
              <a:t>Определение </a:t>
            </a:r>
            <a:r>
              <a:rPr lang="ru-RU" sz="1600" dirty="0" smtClean="0"/>
              <a:t>коэффициента </a:t>
            </a:r>
            <a:r>
              <a:rPr lang="ru-RU" sz="1600" dirty="0" smtClean="0"/>
              <a:t>W (характеристический коэффициент </a:t>
            </a:r>
            <a:r>
              <a:rPr lang="ru-RU" sz="1600" dirty="0" smtClean="0"/>
              <a:t>транспортного </a:t>
            </a:r>
            <a:r>
              <a:rPr lang="ru-RU" sz="1600" dirty="0" smtClean="0"/>
              <a:t>средства)</a:t>
            </a:r>
            <a:endParaRPr lang="ru-RU" sz="1600" b="1" dirty="0" smtClean="0"/>
          </a:p>
          <a:p>
            <a:pPr marL="0" indent="360363" algn="ctr">
              <a:buNone/>
            </a:pPr>
            <a:endParaRPr lang="ru-RU" sz="1800" dirty="0" smtClean="0"/>
          </a:p>
        </p:txBody>
      </p:sp>
      <p:pic>
        <p:nvPicPr>
          <p:cNvPr id="53250" name="Picture 2"/>
          <p:cNvPicPr>
            <a:picLocks noChangeAspect="1" noChangeArrowheads="1"/>
          </p:cNvPicPr>
          <p:nvPr/>
        </p:nvPicPr>
        <p:blipFill>
          <a:blip r:embed="rId2" cstate="print"/>
          <a:srcRect/>
          <a:stretch>
            <a:fillRect/>
          </a:stretch>
        </p:blipFill>
        <p:spPr bwMode="auto">
          <a:xfrm>
            <a:off x="755576" y="2060848"/>
            <a:ext cx="5954890" cy="3888432"/>
          </a:xfrm>
          <a:prstGeom prst="rect">
            <a:avLst/>
          </a:prstGeom>
          <a:noFill/>
          <a:ln w="9525">
            <a:noFill/>
            <a:miter lim="800000"/>
            <a:headEnd/>
            <a:tailEnd/>
          </a:ln>
        </p:spPr>
      </p:pic>
      <p:sp>
        <p:nvSpPr>
          <p:cNvPr id="6" name="Прямоугольник 5"/>
          <p:cNvSpPr/>
          <p:nvPr/>
        </p:nvSpPr>
        <p:spPr>
          <a:xfrm>
            <a:off x="2699792" y="6165304"/>
            <a:ext cx="3403689" cy="338554"/>
          </a:xfrm>
          <a:prstGeom prst="rect">
            <a:avLst/>
          </a:prstGeom>
        </p:spPr>
        <p:txBody>
          <a:bodyPr wrap="none">
            <a:spAutoFit/>
          </a:bodyPr>
          <a:lstStyle/>
          <a:p>
            <a:r>
              <a:rPr lang="ru-RU" sz="1600" dirty="0" smtClean="0"/>
              <a:t>1 – закрепленная на кузове линейка </a:t>
            </a:r>
            <a:endParaRPr lang="ru-RU" sz="1600" dirty="0"/>
          </a:p>
        </p:txBody>
      </p:sp>
      <p:sp>
        <p:nvSpPr>
          <p:cNvPr id="7" name="Прямоугольник 6"/>
          <p:cNvSpPr/>
          <p:nvPr/>
        </p:nvSpPr>
        <p:spPr>
          <a:xfrm>
            <a:off x="6948264" y="2996952"/>
            <a:ext cx="1872208" cy="2062103"/>
          </a:xfrm>
          <a:prstGeom prst="rect">
            <a:avLst/>
          </a:prstGeom>
        </p:spPr>
        <p:txBody>
          <a:bodyPr wrap="square">
            <a:spAutoFit/>
          </a:bodyPr>
          <a:lstStyle/>
          <a:p>
            <a:r>
              <a:rPr lang="ru-RU" sz="1600" dirty="0" smtClean="0"/>
              <a:t>Определение параметра </a:t>
            </a:r>
            <a:r>
              <a:rPr lang="ru-RU" sz="1600" dirty="0" err="1" smtClean="0"/>
              <a:t>w</a:t>
            </a:r>
            <a:r>
              <a:rPr lang="ru-RU" sz="1600" dirty="0" smtClean="0"/>
              <a:t> прокаткой ТС по тестовой </a:t>
            </a:r>
            <a:r>
              <a:rPr lang="ru-RU" sz="1600" dirty="0" smtClean="0"/>
              <a:t>площадке.</a:t>
            </a:r>
            <a:r>
              <a:rPr lang="ru-RU" sz="1600" b="1" dirty="0" smtClean="0"/>
              <a:t> </a:t>
            </a:r>
            <a:endParaRPr lang="ru-RU" sz="1600" b="1" dirty="0" smtClean="0"/>
          </a:p>
          <a:p>
            <a:r>
              <a:rPr lang="ru-RU" sz="1600" dirty="0" smtClean="0"/>
              <a:t>Ручной </a:t>
            </a:r>
            <a:r>
              <a:rPr lang="ru-RU" sz="1600" dirty="0" smtClean="0"/>
              <a:t>способ определения старта и </a:t>
            </a:r>
            <a:r>
              <a:rPr lang="ru-RU" sz="1600" dirty="0" smtClean="0"/>
              <a:t>финиша.</a:t>
            </a:r>
            <a:endParaRPr lang="ru-RU"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600" dirty="0" smtClean="0"/>
              <a:t>Определение </a:t>
            </a:r>
            <a:r>
              <a:rPr lang="ru-RU" sz="1600" dirty="0" smtClean="0"/>
              <a:t>коэффициента </a:t>
            </a:r>
            <a:r>
              <a:rPr lang="ru-RU" sz="1600" dirty="0" smtClean="0"/>
              <a:t>W (характеристический коэффициент </a:t>
            </a:r>
            <a:r>
              <a:rPr lang="ru-RU" sz="1600" dirty="0" smtClean="0"/>
              <a:t>транспортного </a:t>
            </a:r>
            <a:r>
              <a:rPr lang="ru-RU" sz="1600" dirty="0" smtClean="0"/>
              <a:t>средства)</a:t>
            </a:r>
            <a:endParaRPr lang="ru-RU" sz="1600" b="1" dirty="0" smtClean="0"/>
          </a:p>
          <a:p>
            <a:pPr marL="0" indent="360363" algn="ctr">
              <a:buNone/>
            </a:pPr>
            <a:endParaRPr lang="ru-RU" sz="1800" dirty="0" smtClean="0"/>
          </a:p>
        </p:txBody>
      </p:sp>
      <p:sp>
        <p:nvSpPr>
          <p:cNvPr id="8" name="Прямоугольник 7"/>
          <p:cNvSpPr/>
          <p:nvPr/>
        </p:nvSpPr>
        <p:spPr>
          <a:xfrm>
            <a:off x="395536" y="2132856"/>
            <a:ext cx="8352928" cy="4185761"/>
          </a:xfrm>
          <a:prstGeom prst="rect">
            <a:avLst/>
          </a:prstGeom>
        </p:spPr>
        <p:txBody>
          <a:bodyPr wrap="square">
            <a:spAutoFit/>
          </a:bodyPr>
          <a:lstStyle/>
          <a:p>
            <a:pPr indent="360363" algn="just"/>
            <a:r>
              <a:rPr lang="ru-RU" sz="1400" b="1" dirty="0" smtClean="0"/>
              <a:t>Автоматический способ определения старта и финиша </a:t>
            </a:r>
          </a:p>
          <a:p>
            <a:pPr indent="360363" algn="just"/>
            <a:r>
              <a:rPr lang="ru-RU" sz="1400" dirty="0" smtClean="0"/>
              <a:t>Автоматический способ определения старта и финиша осуществляется при наличии у мастерской специального оборудования – фотоэлемента. Фотоэлемент подключается к калибратору через </a:t>
            </a:r>
            <a:r>
              <a:rPr lang="ru-RU" sz="1400" dirty="0" smtClean="0"/>
              <a:t>разъем. </a:t>
            </a:r>
            <a:r>
              <a:rPr lang="ru-RU" sz="1400" dirty="0" smtClean="0"/>
              <a:t>Затем фотоэлемент крепится к кузову автомобиля (для этого на обратной стороне фотоэлемента, как правило, закреплен магнит). Располагать фотоэлемент на кузове следует напротив центра переднего колеса </a:t>
            </a:r>
            <a:r>
              <a:rPr lang="ru-RU" sz="1400" dirty="0" smtClean="0"/>
              <a:t>ТС. </a:t>
            </a:r>
            <a:r>
              <a:rPr lang="ru-RU" sz="1400" dirty="0" smtClean="0"/>
              <a:t>Рекомендуемая высота расположения фотоэлемента относительно уровня пола – 1,7 м. </a:t>
            </a:r>
          </a:p>
          <a:p>
            <a:pPr indent="360363" algn="just"/>
            <a:r>
              <a:rPr lang="ru-RU" sz="1400" dirty="0" smtClean="0"/>
              <a:t>Автоматический способ определения старта и финиша так же требует подготовки измерительной площадки. Аналогично, как и при ручном способе определения на площадке должна быть нанесена разметка начала и конца движения. А отметки старта и финиша измерения должны быть оснащены </a:t>
            </a:r>
            <a:r>
              <a:rPr lang="ru-RU" sz="1400" dirty="0" smtClean="0"/>
              <a:t>отражателями. </a:t>
            </a:r>
            <a:r>
              <a:rPr lang="ru-RU" sz="1400" dirty="0" smtClean="0"/>
              <a:t>Отражатели должны быть расположены параллельно направлению движения автотранспортного средства и перпендикулярно направлению луча, исходящего из фотоэлемента. Рекомендуемая высота расположения отражателей относительно уровня пола – 1,7 м (она должна быть равна высоте установки фотоэлемента). Расстояние между отражателем и фотоэлементом в момент проезда ТС не должно превышать 1,8 м. Рекомендуем нанести вспомогательную линию во всю длину тестового пути, отстоящую от установленных отражателей на расстоянии ˂1,8 м. Эта линия будет помогать водителю вести ТС ровно на протяжении всего трека. Для определения параметра W автотранспортное средство должно начать движение по тестовой площадке от отметки «Начало движения</a:t>
            </a:r>
            <a:r>
              <a:rPr lang="ru-RU" sz="1400" dirty="0" smtClean="0"/>
              <a:t>». </a:t>
            </a:r>
            <a:r>
              <a:rPr lang="ru-RU" sz="1400" dirty="0" smtClean="0"/>
              <a:t>Скорость движения не должна превышать 10 км/ч. При проезде мимо отражателей на отметках «СТАРТ» и «ФИНИШ», фотоэлемент должен подать калибратору сигнал начала и конца измерений. </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562074"/>
          </a:xfrm>
        </p:spPr>
        <p:txBody>
          <a:bodyPr>
            <a:normAutofit fontScale="90000"/>
          </a:bodyPr>
          <a:lstStyle/>
          <a:p>
            <a:r>
              <a:rPr lang="ru-RU" b="1" u="sng" dirty="0" smtClean="0"/>
              <a:t>Тахографы необходимо устанавливать:</a:t>
            </a:r>
            <a:endParaRPr lang="ru-RU" b="1" u="sng" dirty="0"/>
          </a:p>
        </p:txBody>
      </p:sp>
      <p:sp>
        <p:nvSpPr>
          <p:cNvPr id="3" name="Содержимое 2"/>
          <p:cNvSpPr>
            <a:spLocks noGrp="1"/>
          </p:cNvSpPr>
          <p:nvPr>
            <p:ph idx="1"/>
          </p:nvPr>
        </p:nvSpPr>
        <p:spPr>
          <a:xfrm>
            <a:off x="457200" y="1600200"/>
            <a:ext cx="8229600" cy="5069159"/>
          </a:xfrm>
        </p:spPr>
        <p:txBody>
          <a:bodyPr>
            <a:normAutofit fontScale="77500" lnSpcReduction="20000"/>
          </a:bodyPr>
          <a:lstStyle/>
          <a:p>
            <a:pPr marL="0" indent="0" algn="just">
              <a:buNone/>
            </a:pPr>
            <a:r>
              <a:rPr lang="ru-RU" dirty="0" smtClean="0"/>
              <a:t> </a:t>
            </a:r>
            <a:r>
              <a:rPr lang="ru-RU" sz="3400" dirty="0" smtClean="0"/>
              <a:t>- Транспортные средства, используемые для перевозки пассажиров, имеющие, помимо места водителя, более восьми мест для сидения, максимальная масса которых не превышает 5 тонн (категория М2).</a:t>
            </a:r>
          </a:p>
          <a:p>
            <a:pPr marL="0" indent="0" algn="just">
              <a:buNone/>
            </a:pPr>
            <a:r>
              <a:rPr lang="ru-RU" sz="3400" dirty="0" smtClean="0"/>
              <a:t>- Транспортные средства, используемые для перевозки пассажиров, имеющие, помимо места водителя, более восьми мест для сидения, максимальная масса которых превышает 5 тонн (категория М3).</a:t>
            </a:r>
          </a:p>
          <a:p>
            <a:pPr marL="0" indent="0" algn="just">
              <a:buNone/>
            </a:pPr>
            <a:r>
              <a:rPr lang="ru-RU" sz="3400" dirty="0" smtClean="0"/>
              <a:t>- Транспортные средства, предназначенные для перевозки грузов, имеющие максимальную массу свыше 3,5 тонны, но не более 12 тонн (категория N2).</a:t>
            </a:r>
          </a:p>
          <a:p>
            <a:pPr marL="0" indent="0" algn="just">
              <a:buNone/>
            </a:pPr>
            <a:r>
              <a:rPr lang="ru-RU" sz="3400" dirty="0" smtClean="0"/>
              <a:t>- Транспортные средства, предназначенные для перевозки грузов, имеющие максимальную массу более 12 тонн (категория N3).</a:t>
            </a:r>
            <a:endParaRPr lang="ru-RU" sz="3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600" dirty="0" smtClean="0"/>
              <a:t>Определение </a:t>
            </a:r>
            <a:r>
              <a:rPr lang="ru-RU" sz="1600" dirty="0" smtClean="0"/>
              <a:t>коэффициента </a:t>
            </a:r>
            <a:r>
              <a:rPr lang="ru-RU" sz="1600" dirty="0" smtClean="0"/>
              <a:t>W (характеристический коэффициент </a:t>
            </a:r>
            <a:r>
              <a:rPr lang="ru-RU" sz="1600" dirty="0" smtClean="0"/>
              <a:t>транспортного </a:t>
            </a:r>
            <a:r>
              <a:rPr lang="ru-RU" sz="1600" dirty="0" smtClean="0"/>
              <a:t>средства)</a:t>
            </a:r>
            <a:endParaRPr lang="ru-RU" sz="1600" b="1" dirty="0" smtClean="0"/>
          </a:p>
          <a:p>
            <a:pPr marL="0" indent="360363" algn="ctr">
              <a:buNone/>
            </a:pPr>
            <a:endParaRPr lang="ru-RU" sz="1800" dirty="0" smtClean="0"/>
          </a:p>
        </p:txBody>
      </p:sp>
      <p:sp>
        <p:nvSpPr>
          <p:cNvPr id="5" name="Прямоугольник 4"/>
          <p:cNvSpPr/>
          <p:nvPr/>
        </p:nvSpPr>
        <p:spPr>
          <a:xfrm>
            <a:off x="6948264" y="2708920"/>
            <a:ext cx="1781944" cy="2862322"/>
          </a:xfrm>
          <a:prstGeom prst="rect">
            <a:avLst/>
          </a:prstGeom>
        </p:spPr>
        <p:txBody>
          <a:bodyPr wrap="square">
            <a:spAutoFit/>
          </a:bodyPr>
          <a:lstStyle/>
          <a:p>
            <a:r>
              <a:rPr lang="ru-RU" dirty="0" smtClean="0"/>
              <a:t>Определение параметра </a:t>
            </a:r>
            <a:r>
              <a:rPr lang="ru-RU" dirty="0" err="1" smtClean="0"/>
              <a:t>w</a:t>
            </a:r>
            <a:r>
              <a:rPr lang="ru-RU" dirty="0" smtClean="0"/>
              <a:t> прокаткой ТС по тестовой площадке.</a:t>
            </a:r>
            <a:r>
              <a:rPr lang="ru-RU" b="1" dirty="0" smtClean="0"/>
              <a:t> </a:t>
            </a:r>
          </a:p>
          <a:p>
            <a:r>
              <a:rPr lang="ru-RU" dirty="0" smtClean="0"/>
              <a:t>Автоматический </a:t>
            </a:r>
            <a:r>
              <a:rPr lang="ru-RU" dirty="0" smtClean="0"/>
              <a:t>способ определения старта и финиша.</a:t>
            </a:r>
            <a:endParaRPr lang="ru-RU" dirty="0"/>
          </a:p>
        </p:txBody>
      </p:sp>
      <p:pic>
        <p:nvPicPr>
          <p:cNvPr id="54274" name="Picture 2"/>
          <p:cNvPicPr>
            <a:picLocks noChangeAspect="1" noChangeArrowheads="1"/>
          </p:cNvPicPr>
          <p:nvPr/>
        </p:nvPicPr>
        <p:blipFill>
          <a:blip r:embed="rId2" cstate="print"/>
          <a:srcRect/>
          <a:stretch>
            <a:fillRect/>
          </a:stretch>
        </p:blipFill>
        <p:spPr bwMode="auto">
          <a:xfrm>
            <a:off x="539552" y="1988840"/>
            <a:ext cx="5959971" cy="4075093"/>
          </a:xfrm>
          <a:prstGeom prst="rect">
            <a:avLst/>
          </a:prstGeom>
          <a:noFill/>
          <a:ln w="9525">
            <a:noFill/>
            <a:miter lim="800000"/>
            <a:headEnd/>
            <a:tailEnd/>
          </a:ln>
        </p:spPr>
      </p:pic>
      <p:sp>
        <p:nvSpPr>
          <p:cNvPr id="7" name="Прямоугольник 6"/>
          <p:cNvSpPr/>
          <p:nvPr/>
        </p:nvSpPr>
        <p:spPr>
          <a:xfrm>
            <a:off x="683568" y="5517232"/>
            <a:ext cx="3312368" cy="923330"/>
          </a:xfrm>
          <a:prstGeom prst="rect">
            <a:avLst/>
          </a:prstGeom>
        </p:spPr>
        <p:txBody>
          <a:bodyPr wrap="square">
            <a:spAutoFit/>
          </a:bodyPr>
          <a:lstStyle/>
          <a:p>
            <a:r>
              <a:rPr lang="ru-RU" dirty="0" smtClean="0"/>
              <a:t>1 – фотоэлемент; </a:t>
            </a:r>
          </a:p>
          <a:p>
            <a:r>
              <a:rPr lang="ru-RU" dirty="0" smtClean="0"/>
              <a:t>2 – </a:t>
            </a:r>
            <a:r>
              <a:rPr lang="ru-RU" dirty="0" err="1" smtClean="0"/>
              <a:t>фотоотражатель</a:t>
            </a:r>
            <a:r>
              <a:rPr lang="ru-RU" dirty="0" smtClean="0"/>
              <a:t> на старте; </a:t>
            </a:r>
          </a:p>
          <a:p>
            <a:r>
              <a:rPr lang="ru-RU" dirty="0" smtClean="0"/>
              <a:t>3 – </a:t>
            </a:r>
            <a:r>
              <a:rPr lang="ru-RU" dirty="0" err="1" smtClean="0"/>
              <a:t>фотоотражатель</a:t>
            </a:r>
            <a:r>
              <a:rPr lang="ru-RU" dirty="0" smtClean="0"/>
              <a:t> на финише. </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600" dirty="0" smtClean="0"/>
              <a:t>Определение </a:t>
            </a:r>
            <a:r>
              <a:rPr lang="ru-RU" sz="1600" dirty="0" smtClean="0"/>
              <a:t>коэффициента </a:t>
            </a:r>
            <a:r>
              <a:rPr lang="ru-RU" sz="1600" dirty="0" smtClean="0"/>
              <a:t>W (характеристический коэффициент </a:t>
            </a:r>
            <a:r>
              <a:rPr lang="ru-RU" sz="1600" dirty="0" smtClean="0"/>
              <a:t>транспортного </a:t>
            </a:r>
            <a:r>
              <a:rPr lang="ru-RU" sz="1600" dirty="0" smtClean="0"/>
              <a:t>средства)</a:t>
            </a:r>
            <a:endParaRPr lang="ru-RU" sz="1600" b="1" dirty="0" smtClean="0"/>
          </a:p>
          <a:p>
            <a:pPr marL="0" indent="360363" algn="ctr">
              <a:buNone/>
            </a:pPr>
            <a:endParaRPr lang="ru-RU" sz="1800" dirty="0" smtClean="0"/>
          </a:p>
        </p:txBody>
      </p:sp>
      <p:sp>
        <p:nvSpPr>
          <p:cNvPr id="8" name="Прямоугольник 7"/>
          <p:cNvSpPr/>
          <p:nvPr/>
        </p:nvSpPr>
        <p:spPr>
          <a:xfrm>
            <a:off x="539552" y="1916832"/>
            <a:ext cx="8208912" cy="4752528"/>
          </a:xfrm>
          <a:prstGeom prst="rect">
            <a:avLst/>
          </a:prstGeom>
        </p:spPr>
        <p:txBody>
          <a:bodyPr wrap="square">
            <a:spAutoFit/>
          </a:bodyPr>
          <a:lstStyle/>
          <a:p>
            <a:pPr indent="360363" algn="just"/>
            <a:r>
              <a:rPr lang="ru-RU" sz="1400" b="1" dirty="0" smtClean="0"/>
              <a:t>Определение </a:t>
            </a:r>
            <a:r>
              <a:rPr lang="ru-RU" sz="1400" b="1" dirty="0" smtClean="0"/>
              <a:t>параметра W с использованием испытательного роликового стенда. </a:t>
            </a:r>
          </a:p>
          <a:p>
            <a:pPr indent="360363" algn="just"/>
            <a:r>
              <a:rPr lang="ru-RU" sz="1400" dirty="0" smtClean="0"/>
              <a:t>Для определения параметра W на испытательном роликовом стенде мастерской необходимо иметь специальное оборудование – роликовый стенд с установленными на нем фотоэлементами. При определении параметра W этим способом существенно важно, чтобы длина окружности ведущих колес (L) была установлена предельно точно. Это исключит возможность различия скоростей, которые могут быть рассмотрены, как манипуляция. </a:t>
            </a:r>
          </a:p>
          <a:p>
            <a:pPr indent="360363" algn="just"/>
            <a:r>
              <a:rPr lang="ru-RU" sz="1400" dirty="0" smtClean="0"/>
              <a:t>Ведущая ось ТС располагается на роликах стенда </a:t>
            </a:r>
            <a:r>
              <a:rPr lang="ru-RU" sz="1400" dirty="0" smtClean="0"/>
              <a:t>. </a:t>
            </a:r>
            <a:r>
              <a:rPr lang="ru-RU" sz="1400" dirty="0" smtClean="0"/>
              <a:t>На боковые поверхности левой и правой шины ведущей оси наклеиваются боковые отражатели. Отражатели должны оказаться напротив красного индикатора, расположенного внутри фотоэлемента, установленного на стенде. При правильном расположении отражателя красный светодиодный индикатор должен гореть. Пульт управления стендом подключается к калибратору через разъем </a:t>
            </a:r>
            <a:r>
              <a:rPr lang="ru-RU" sz="1400" dirty="0" smtClean="0"/>
              <a:t>4. </a:t>
            </a:r>
            <a:r>
              <a:rPr lang="ru-RU" sz="1400" dirty="0" smtClean="0"/>
              <a:t>Испытания должны проводиться при поддержке стабильной равномерной скорости ТС на уровне около 50 км/ч. Нельзя превышать скорость более 100 км/ч. При этом калибратор должен издавать последовательные звуковые сигналы, свидетельствующие о том, что сигналы от фотоэлемента при совмещении его с отражателем, поступают в калибратор. После того, как в течение нескольких секунд скорость поддерживается на одном уровне, на экране калибратора появятся результаты вычисления расстояния и общего числа импульсов. Испытание заканчивается после прохождения расстояния 1000 м. После остановки ТС, на дисплее калибратора отображается результирующее значение коэффициента W, и предложение повторить испытание. Испытание повторяется не менее 3 раз (количество испытаний можно выбрать в главном меню настроек калибратора). После проведения всех трех испытаний калибратор автоматически усредняет все 3 значения и выводит результат на экран. </a:t>
            </a:r>
            <a:endParaRPr lang="ru-RU"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251520" y="1196752"/>
            <a:ext cx="8496944" cy="648072"/>
          </a:xfrm>
        </p:spPr>
        <p:txBody>
          <a:bodyPr>
            <a:noAutofit/>
          </a:bodyPr>
          <a:lstStyle/>
          <a:p>
            <a:pPr marL="0" indent="360363" algn="ctr">
              <a:buNone/>
            </a:pPr>
            <a:r>
              <a:rPr lang="ru-RU" sz="1800" b="1" u="sng" cap="all" dirty="0" smtClean="0"/>
              <a:t>РЕГЛАМЕНТ РАБОТ ПРИ </a:t>
            </a:r>
            <a:r>
              <a:rPr lang="ru-RU" sz="1800" b="1" u="sng" cap="all" dirty="0" smtClean="0"/>
              <a:t>КАЛИБРОВКЕ</a:t>
            </a:r>
          </a:p>
          <a:p>
            <a:pPr marL="0" indent="360363" algn="ctr">
              <a:buNone/>
            </a:pPr>
            <a:r>
              <a:rPr lang="ru-RU" sz="1600" dirty="0" smtClean="0"/>
              <a:t>Определение </a:t>
            </a:r>
            <a:r>
              <a:rPr lang="ru-RU" sz="1600" dirty="0" smtClean="0"/>
              <a:t>коэффициента </a:t>
            </a:r>
            <a:r>
              <a:rPr lang="ru-RU" sz="1600" dirty="0" smtClean="0"/>
              <a:t>W (характеристический коэффициент </a:t>
            </a:r>
            <a:r>
              <a:rPr lang="ru-RU" sz="1600" dirty="0" smtClean="0"/>
              <a:t>транспортного </a:t>
            </a:r>
            <a:r>
              <a:rPr lang="ru-RU" sz="1600" dirty="0" smtClean="0"/>
              <a:t>средства)</a:t>
            </a:r>
            <a:endParaRPr lang="ru-RU" sz="1600" b="1" dirty="0" smtClean="0"/>
          </a:p>
          <a:p>
            <a:pPr marL="0" indent="360363" algn="ctr">
              <a:buNone/>
            </a:pPr>
            <a:endParaRPr lang="ru-RU" sz="1800" dirty="0" smtClean="0"/>
          </a:p>
        </p:txBody>
      </p:sp>
      <p:sp>
        <p:nvSpPr>
          <p:cNvPr id="8" name="Прямоугольник 7"/>
          <p:cNvSpPr/>
          <p:nvPr/>
        </p:nvSpPr>
        <p:spPr>
          <a:xfrm>
            <a:off x="971600" y="1844824"/>
            <a:ext cx="7056784" cy="307777"/>
          </a:xfrm>
          <a:prstGeom prst="rect">
            <a:avLst/>
          </a:prstGeom>
        </p:spPr>
        <p:txBody>
          <a:bodyPr wrap="square">
            <a:spAutoFit/>
          </a:bodyPr>
          <a:lstStyle/>
          <a:p>
            <a:pPr indent="360363" algn="just"/>
            <a:r>
              <a:rPr lang="ru-RU" sz="1400" b="1" dirty="0" smtClean="0"/>
              <a:t>Определение </a:t>
            </a:r>
            <a:r>
              <a:rPr lang="ru-RU" sz="1400" b="1" dirty="0" smtClean="0"/>
              <a:t>параметра W с использованием испытательного роликового стенда. </a:t>
            </a:r>
          </a:p>
        </p:txBody>
      </p:sp>
      <p:pic>
        <p:nvPicPr>
          <p:cNvPr id="55298" name="Picture 2"/>
          <p:cNvPicPr>
            <a:picLocks noChangeAspect="1" noChangeArrowheads="1"/>
          </p:cNvPicPr>
          <p:nvPr/>
        </p:nvPicPr>
        <p:blipFill>
          <a:blip r:embed="rId2" cstate="print"/>
          <a:srcRect/>
          <a:stretch>
            <a:fillRect/>
          </a:stretch>
        </p:blipFill>
        <p:spPr bwMode="auto">
          <a:xfrm>
            <a:off x="395536" y="2420888"/>
            <a:ext cx="5988185" cy="3888432"/>
          </a:xfrm>
          <a:prstGeom prst="rect">
            <a:avLst/>
          </a:prstGeom>
          <a:noFill/>
          <a:ln w="9525">
            <a:noFill/>
            <a:miter lim="800000"/>
            <a:headEnd/>
            <a:tailEnd/>
          </a:ln>
        </p:spPr>
      </p:pic>
      <p:sp>
        <p:nvSpPr>
          <p:cNvPr id="6" name="Прямоугольник 5"/>
          <p:cNvSpPr/>
          <p:nvPr/>
        </p:nvSpPr>
        <p:spPr>
          <a:xfrm>
            <a:off x="6804248" y="3501008"/>
            <a:ext cx="1853952" cy="1169551"/>
          </a:xfrm>
          <a:prstGeom prst="rect">
            <a:avLst/>
          </a:prstGeom>
        </p:spPr>
        <p:txBody>
          <a:bodyPr wrap="square">
            <a:spAutoFit/>
          </a:bodyPr>
          <a:lstStyle/>
          <a:p>
            <a:r>
              <a:rPr lang="ru-RU" sz="1400" dirty="0" smtClean="0"/>
              <a:t>1 – испытательный роликовый стенд; </a:t>
            </a:r>
          </a:p>
          <a:p>
            <a:r>
              <a:rPr lang="ru-RU" sz="1400" dirty="0" smtClean="0"/>
              <a:t>2 – фотоэлемент; </a:t>
            </a:r>
          </a:p>
          <a:p>
            <a:r>
              <a:rPr lang="ru-RU" sz="1400" dirty="0" smtClean="0"/>
              <a:t>3 – отражатель; </a:t>
            </a:r>
          </a:p>
          <a:p>
            <a:r>
              <a:rPr lang="ru-RU" sz="1400" dirty="0" smtClean="0"/>
              <a:t>4 – калибратор. </a:t>
            </a:r>
            <a:endParaRPr lang="ru-RU"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323528" y="1196752"/>
            <a:ext cx="8352928" cy="720080"/>
          </a:xfrm>
        </p:spPr>
        <p:txBody>
          <a:bodyPr>
            <a:normAutofit/>
          </a:bodyPr>
          <a:lstStyle/>
          <a:p>
            <a:pPr marL="0" indent="360363" algn="ctr">
              <a:buNone/>
            </a:pPr>
            <a:r>
              <a:rPr lang="ru-RU" sz="1600" b="1" u="sng" cap="all" dirty="0" smtClean="0"/>
              <a:t>РЕГЛАМЕНТ РАБОТ ПРИ </a:t>
            </a:r>
            <a:r>
              <a:rPr lang="ru-RU" sz="1600" b="1" u="sng" cap="all" dirty="0" smtClean="0"/>
              <a:t>КАЛИБРОВКЕ</a:t>
            </a:r>
          </a:p>
          <a:p>
            <a:pPr marL="0" indent="360363" algn="ctr">
              <a:buNone/>
            </a:pPr>
            <a:r>
              <a:rPr lang="ru-RU" sz="1800" dirty="0" smtClean="0"/>
              <a:t>Определение </a:t>
            </a:r>
            <a:r>
              <a:rPr lang="ru-RU" sz="1800" dirty="0" smtClean="0"/>
              <a:t>коэффициента </a:t>
            </a:r>
            <a:r>
              <a:rPr lang="en-US" sz="1800" dirty="0" smtClean="0"/>
              <a:t>L</a:t>
            </a:r>
            <a:r>
              <a:rPr lang="ru-RU" sz="1800" dirty="0" smtClean="0"/>
              <a:t> (длинна окружность ведущих </a:t>
            </a:r>
            <a:r>
              <a:rPr lang="ru-RU" sz="1800" dirty="0" smtClean="0"/>
              <a:t>колес</a:t>
            </a:r>
            <a:r>
              <a:rPr lang="ru-RU" sz="1800" dirty="0" smtClean="0"/>
              <a:t>)</a:t>
            </a:r>
            <a:endParaRPr lang="ru-RU" sz="1800" b="1" dirty="0" smtClean="0"/>
          </a:p>
          <a:p>
            <a:pPr marL="0" indent="360363" algn="ctr">
              <a:buNone/>
            </a:pPr>
            <a:endParaRPr lang="ru-RU" sz="1400" dirty="0" smtClean="0"/>
          </a:p>
        </p:txBody>
      </p:sp>
      <p:sp>
        <p:nvSpPr>
          <p:cNvPr id="5" name="Прямоугольник 4"/>
          <p:cNvSpPr/>
          <p:nvPr/>
        </p:nvSpPr>
        <p:spPr>
          <a:xfrm>
            <a:off x="251520" y="2136339"/>
            <a:ext cx="8640960" cy="1200329"/>
          </a:xfrm>
          <a:prstGeom prst="rect">
            <a:avLst/>
          </a:prstGeom>
        </p:spPr>
        <p:txBody>
          <a:bodyPr wrap="square">
            <a:spAutoFit/>
          </a:bodyPr>
          <a:lstStyle/>
          <a:p>
            <a:pPr indent="360363" algn="just"/>
            <a:r>
              <a:rPr lang="ru-RU" dirty="0" smtClean="0"/>
              <a:t>Измерение </a:t>
            </a:r>
            <a:r>
              <a:rPr lang="ru-RU" dirty="0" smtClean="0"/>
              <a:t>длины окружности колес должно происходить на транспортном средстве в снаряженном состоянии без груза, давление в шинах должно соответствовать инструкциям изготовителя, износ шин должен быть в пределах, допускаемых национальным законодательством. </a:t>
            </a:r>
          </a:p>
        </p:txBody>
      </p:sp>
      <p:sp>
        <p:nvSpPr>
          <p:cNvPr id="6" name="Прямоугольник 5"/>
          <p:cNvSpPr/>
          <p:nvPr/>
        </p:nvSpPr>
        <p:spPr>
          <a:xfrm>
            <a:off x="251520" y="3356992"/>
            <a:ext cx="8568952" cy="3139321"/>
          </a:xfrm>
          <a:prstGeom prst="rect">
            <a:avLst/>
          </a:prstGeom>
        </p:spPr>
        <p:txBody>
          <a:bodyPr wrap="square">
            <a:spAutoFit/>
          </a:bodyPr>
          <a:lstStyle/>
          <a:p>
            <a:pPr indent="360363" algn="just"/>
            <a:r>
              <a:rPr lang="ru-RU" dirty="0" smtClean="0"/>
              <a:t>Рекомендуется производить </a:t>
            </a:r>
            <a:r>
              <a:rPr lang="ru-RU" dirty="0" smtClean="0"/>
              <a:t>измерение длины окружности </a:t>
            </a:r>
            <a:r>
              <a:rPr lang="ru-RU" dirty="0" smtClean="0"/>
              <a:t>колес </a:t>
            </a:r>
            <a:r>
              <a:rPr lang="ru-RU" dirty="0" smtClean="0"/>
              <a:t>пробегом </a:t>
            </a:r>
            <a:r>
              <a:rPr lang="ru-RU" dirty="0" smtClean="0"/>
              <a:t>при осуществлении нескольких оборотов колес. </a:t>
            </a:r>
            <a:r>
              <a:rPr lang="ru-RU" dirty="0" smtClean="0"/>
              <a:t>Для этого </a:t>
            </a:r>
            <a:r>
              <a:rPr lang="ru-RU" dirty="0" smtClean="0"/>
              <a:t>необходимо установить </a:t>
            </a:r>
            <a:r>
              <a:rPr lang="ru-RU" dirty="0" smtClean="0"/>
              <a:t>ТС в начале тестового участка. </a:t>
            </a:r>
            <a:r>
              <a:rPr lang="ru-RU" dirty="0" smtClean="0"/>
              <a:t>Далее на измеряемое ведущее колесо наноситься </a:t>
            </a:r>
            <a:r>
              <a:rPr lang="ru-RU" dirty="0" smtClean="0"/>
              <a:t>хорошо </a:t>
            </a:r>
            <a:r>
              <a:rPr lang="ru-RU" dirty="0" smtClean="0"/>
              <a:t>видимая метка </a:t>
            </a:r>
            <a:r>
              <a:rPr lang="ru-RU" dirty="0" smtClean="0"/>
              <a:t>(краской, мелом и т.п.) так, чтобы было удобно визуально установить одно положение (поворот) колеса. Например, относительно характерной части кузова машины, или просто по вертикали через центр колеса. </a:t>
            </a:r>
            <a:r>
              <a:rPr lang="ru-RU" dirty="0" smtClean="0"/>
              <a:t>Отмечается </a:t>
            </a:r>
            <a:r>
              <a:rPr lang="ru-RU" dirty="0" smtClean="0"/>
              <a:t>начальное положение ТС (например мелом на площадке). </a:t>
            </a:r>
            <a:r>
              <a:rPr lang="ru-RU" dirty="0" err="1" smtClean="0"/>
              <a:t>Прокатыватся</a:t>
            </a:r>
            <a:r>
              <a:rPr lang="ru-RU" dirty="0" smtClean="0"/>
              <a:t> </a:t>
            </a:r>
            <a:r>
              <a:rPr lang="ru-RU" dirty="0" smtClean="0"/>
              <a:t>ТС на целое количество оборотов N измеряемого колеса в прямолинейном направлении. </a:t>
            </a:r>
            <a:r>
              <a:rPr lang="ru-RU" dirty="0" smtClean="0"/>
              <a:t>Замеряется </a:t>
            </a:r>
            <a:r>
              <a:rPr lang="ru-RU" dirty="0" smtClean="0"/>
              <a:t>итоговое перемещение автомобиля - S относительно сделанной метки. Для минимизации погрешности измерения, замер перемещения </a:t>
            </a:r>
            <a:r>
              <a:rPr lang="ru-RU" dirty="0" smtClean="0"/>
              <a:t>рекомендуется </a:t>
            </a:r>
            <a:r>
              <a:rPr lang="ru-RU" dirty="0" smtClean="0"/>
              <a:t>производить с помощью поверенной рулетки. </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3" name="Содержимое 2"/>
          <p:cNvSpPr>
            <a:spLocks noGrp="1"/>
          </p:cNvSpPr>
          <p:nvPr>
            <p:ph idx="1"/>
          </p:nvPr>
        </p:nvSpPr>
        <p:spPr>
          <a:xfrm>
            <a:off x="323528" y="1196752"/>
            <a:ext cx="8352928" cy="720080"/>
          </a:xfrm>
        </p:spPr>
        <p:txBody>
          <a:bodyPr>
            <a:normAutofit/>
          </a:bodyPr>
          <a:lstStyle/>
          <a:p>
            <a:pPr marL="0" indent="360363" algn="ctr">
              <a:buNone/>
            </a:pPr>
            <a:r>
              <a:rPr lang="ru-RU" sz="1600" b="1" u="sng" cap="all" dirty="0" smtClean="0"/>
              <a:t>РЕГЛАМЕНТ РАБОТ ПРИ </a:t>
            </a:r>
            <a:r>
              <a:rPr lang="ru-RU" sz="1600" b="1" u="sng" cap="all" dirty="0" smtClean="0"/>
              <a:t>КАЛИБРОВКЕ</a:t>
            </a:r>
          </a:p>
          <a:p>
            <a:pPr marL="0" indent="360363" algn="ctr">
              <a:buNone/>
            </a:pPr>
            <a:r>
              <a:rPr lang="ru-RU" sz="1800" dirty="0" smtClean="0"/>
              <a:t>Определение </a:t>
            </a:r>
            <a:r>
              <a:rPr lang="ru-RU" sz="1800" dirty="0" smtClean="0"/>
              <a:t>коэффициента </a:t>
            </a:r>
            <a:r>
              <a:rPr lang="en-US" sz="1800" dirty="0" smtClean="0"/>
              <a:t>L</a:t>
            </a:r>
            <a:r>
              <a:rPr lang="ru-RU" sz="1800" dirty="0" smtClean="0"/>
              <a:t> (длинна окружность ведущих </a:t>
            </a:r>
            <a:r>
              <a:rPr lang="ru-RU" sz="1800" dirty="0" smtClean="0"/>
              <a:t>колес</a:t>
            </a:r>
            <a:r>
              <a:rPr lang="ru-RU" sz="1800" dirty="0" smtClean="0"/>
              <a:t>)</a:t>
            </a:r>
            <a:endParaRPr lang="ru-RU" sz="1800" b="1" dirty="0" smtClean="0"/>
          </a:p>
          <a:p>
            <a:pPr marL="0" indent="360363" algn="ctr">
              <a:buNone/>
            </a:pPr>
            <a:endParaRPr lang="ru-RU" sz="1400" dirty="0" smtClean="0"/>
          </a:p>
        </p:txBody>
      </p:sp>
      <p:pic>
        <p:nvPicPr>
          <p:cNvPr id="52226" name="Picture 2"/>
          <p:cNvPicPr>
            <a:picLocks noChangeAspect="1" noChangeArrowheads="1"/>
          </p:cNvPicPr>
          <p:nvPr/>
        </p:nvPicPr>
        <p:blipFill>
          <a:blip r:embed="rId2" cstate="print"/>
          <a:srcRect/>
          <a:stretch>
            <a:fillRect/>
          </a:stretch>
        </p:blipFill>
        <p:spPr bwMode="auto">
          <a:xfrm>
            <a:off x="1835696" y="1916832"/>
            <a:ext cx="5184576" cy="3673327"/>
          </a:xfrm>
          <a:prstGeom prst="rect">
            <a:avLst/>
          </a:prstGeom>
          <a:noFill/>
          <a:ln w="9525">
            <a:noFill/>
            <a:miter lim="800000"/>
            <a:headEnd/>
            <a:tailEnd/>
          </a:ln>
        </p:spPr>
      </p:pic>
      <p:sp>
        <p:nvSpPr>
          <p:cNvPr id="7" name="Прямоугольник 6"/>
          <p:cNvSpPr/>
          <p:nvPr/>
        </p:nvSpPr>
        <p:spPr>
          <a:xfrm>
            <a:off x="2051720" y="5661248"/>
            <a:ext cx="5616624" cy="954107"/>
          </a:xfrm>
          <a:prstGeom prst="rect">
            <a:avLst/>
          </a:prstGeom>
        </p:spPr>
        <p:txBody>
          <a:bodyPr wrap="square">
            <a:spAutoFit/>
          </a:bodyPr>
          <a:lstStyle/>
          <a:p>
            <a:pPr indent="360363" algn="just"/>
            <a:r>
              <a:rPr lang="ru-RU" sz="1400" dirty="0" smtClean="0"/>
              <a:t>Искомая длина окружности колеса рассчитывается по формуле: </a:t>
            </a:r>
          </a:p>
          <a:p>
            <a:pPr indent="360363" algn="ctr"/>
            <a:r>
              <a:rPr lang="en-US" sz="1400" i="1" dirty="0" smtClean="0"/>
              <a:t>L = S / N</a:t>
            </a:r>
            <a:r>
              <a:rPr lang="en-US" sz="1400" dirty="0" smtClean="0"/>
              <a:t>, </a:t>
            </a:r>
            <a:r>
              <a:rPr lang="ru-RU" sz="1400" dirty="0" smtClean="0"/>
              <a:t>мм </a:t>
            </a:r>
          </a:p>
          <a:p>
            <a:pPr indent="360363" algn="just"/>
            <a:r>
              <a:rPr lang="ru-RU" sz="1400" dirty="0" smtClean="0"/>
              <a:t>Чем больше N, тем точнее измерение. </a:t>
            </a:r>
          </a:p>
          <a:p>
            <a:pPr indent="360363" algn="just"/>
            <a:r>
              <a:rPr lang="ru-RU" sz="1400" dirty="0" smtClean="0"/>
              <a:t>Затем </a:t>
            </a:r>
            <a:r>
              <a:rPr lang="ru-RU" sz="1400" dirty="0" smtClean="0"/>
              <a:t>ту </a:t>
            </a:r>
            <a:r>
              <a:rPr lang="ru-RU" sz="1400" dirty="0" smtClean="0"/>
              <a:t>же операцию </a:t>
            </a:r>
            <a:r>
              <a:rPr lang="ru-RU" sz="1400" dirty="0" smtClean="0"/>
              <a:t>повторяют с </a:t>
            </a:r>
            <a:r>
              <a:rPr lang="ru-RU" sz="1400" dirty="0" smtClean="0"/>
              <a:t>противоположным колесом. </a:t>
            </a:r>
            <a:endParaRPr lang="ru-RU"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6" name="Содержимое 5"/>
          <p:cNvSpPr>
            <a:spLocks noGrp="1"/>
          </p:cNvSpPr>
          <p:nvPr>
            <p:ph idx="1"/>
          </p:nvPr>
        </p:nvSpPr>
        <p:spPr>
          <a:xfrm>
            <a:off x="467544" y="1124744"/>
            <a:ext cx="8229600" cy="388639"/>
          </a:xfrm>
        </p:spPr>
        <p:txBody>
          <a:bodyPr>
            <a:normAutofit/>
          </a:bodyPr>
          <a:lstStyle/>
          <a:p>
            <a:pPr marL="0" indent="0" algn="ctr">
              <a:buNone/>
            </a:pPr>
            <a:r>
              <a:rPr lang="ru-RU" sz="1800" b="1" dirty="0" smtClean="0"/>
              <a:t>Оформление и установка калибровочной таблички </a:t>
            </a:r>
            <a:endParaRPr lang="ru-RU" sz="1800" dirty="0"/>
          </a:p>
        </p:txBody>
      </p:sp>
      <p:sp>
        <p:nvSpPr>
          <p:cNvPr id="8" name="Прямоугольник 7"/>
          <p:cNvSpPr/>
          <p:nvPr/>
        </p:nvSpPr>
        <p:spPr>
          <a:xfrm>
            <a:off x="395536" y="1844824"/>
            <a:ext cx="8496944" cy="4524315"/>
          </a:xfrm>
          <a:prstGeom prst="rect">
            <a:avLst/>
          </a:prstGeom>
        </p:spPr>
        <p:txBody>
          <a:bodyPr wrap="square">
            <a:spAutoFit/>
          </a:bodyPr>
          <a:lstStyle/>
          <a:p>
            <a:pPr indent="360363" algn="just"/>
            <a:r>
              <a:rPr lang="ru-RU" sz="1200" dirty="0" smtClean="0"/>
              <a:t>После </a:t>
            </a:r>
            <a:r>
              <a:rPr lang="ru-RU" sz="1200" dirty="0" smtClean="0"/>
              <a:t>калибровки и проверки установленного </a:t>
            </a:r>
            <a:r>
              <a:rPr lang="ru-RU" sz="1200" dirty="0" err="1" smtClean="0"/>
              <a:t>тахографа</a:t>
            </a:r>
            <a:r>
              <a:rPr lang="ru-RU" sz="1200" dirty="0" smtClean="0"/>
              <a:t> на ТС должна быть закреплена четко видимая и легко доступная калибровочная табличка. Калибровочную табличку как правило удобней всего устанавливать на раме двери со стороны водителя транспортного </a:t>
            </a:r>
            <a:r>
              <a:rPr lang="ru-RU" sz="1200" dirty="0" smtClean="0"/>
              <a:t>средства. </a:t>
            </a:r>
            <a:r>
              <a:rPr lang="ru-RU" sz="1200" dirty="0" smtClean="0"/>
              <a:t>Возможны и другие места установки, главное условие – табличка должна быть установлена на массивных несъемных элементах внутри кабины, удобных для инспектирования. Можно сориентироваться на установку информационных табличек изготовителя ТС, как правило, они устанавливаются как раз в таких местах. </a:t>
            </a:r>
          </a:p>
          <a:p>
            <a:pPr indent="360363" algn="just"/>
            <a:r>
              <a:rPr lang="ru-RU" sz="1200" b="1" dirty="0" smtClean="0"/>
              <a:t>На калибровочной табличке должны содержаться данные: </a:t>
            </a:r>
          </a:p>
          <a:p>
            <a:pPr indent="360363" algn="just"/>
            <a:r>
              <a:rPr lang="ru-RU" sz="1200" dirty="0" smtClean="0"/>
              <a:t>- </a:t>
            </a:r>
            <a:r>
              <a:rPr lang="ru-RU" sz="1200" dirty="0" smtClean="0"/>
              <a:t>Дата проведения калибровки; </a:t>
            </a:r>
          </a:p>
          <a:p>
            <a:pPr indent="360363" algn="just"/>
            <a:r>
              <a:rPr lang="ru-RU" sz="1200" dirty="0" smtClean="0"/>
              <a:t>- </a:t>
            </a:r>
            <a:r>
              <a:rPr lang="ru-RU" sz="1200" dirty="0" smtClean="0"/>
              <a:t>Коэффициент </a:t>
            </a:r>
            <a:r>
              <a:rPr lang="en-US" sz="1200" dirty="0" smtClean="0"/>
              <a:t>w, imp/km; </a:t>
            </a:r>
          </a:p>
          <a:p>
            <a:pPr indent="360363" algn="just"/>
            <a:r>
              <a:rPr lang="ru-RU" sz="1200" dirty="0" smtClean="0"/>
              <a:t>- </a:t>
            </a:r>
            <a:r>
              <a:rPr lang="ru-RU" sz="1200" dirty="0" smtClean="0"/>
              <a:t>Постоянная </a:t>
            </a:r>
            <a:r>
              <a:rPr lang="en-US" sz="1200" dirty="0" smtClean="0"/>
              <a:t>k, imp/km; </a:t>
            </a:r>
          </a:p>
          <a:p>
            <a:pPr indent="360363" algn="just"/>
            <a:r>
              <a:rPr lang="ru-RU" sz="1200" dirty="0" smtClean="0"/>
              <a:t>- </a:t>
            </a:r>
            <a:r>
              <a:rPr lang="ru-RU" sz="1200" dirty="0" smtClean="0"/>
              <a:t>Длина окружности ведущего колеса L, </a:t>
            </a:r>
            <a:r>
              <a:rPr lang="ru-RU" sz="1200" dirty="0" err="1" smtClean="0"/>
              <a:t>mm</a:t>
            </a:r>
            <a:r>
              <a:rPr lang="ru-RU" sz="1200" dirty="0" smtClean="0"/>
              <a:t>; </a:t>
            </a:r>
          </a:p>
          <a:p>
            <a:pPr indent="360363" algn="just"/>
            <a:r>
              <a:rPr lang="ru-RU" sz="1200" dirty="0" smtClean="0"/>
              <a:t>- </a:t>
            </a:r>
            <a:r>
              <a:rPr lang="ru-RU" sz="1200" dirty="0" smtClean="0"/>
              <a:t>Размер шин; </a:t>
            </a:r>
          </a:p>
          <a:p>
            <a:pPr indent="360363" algn="just"/>
            <a:r>
              <a:rPr lang="ru-RU" sz="1200" dirty="0" smtClean="0"/>
              <a:t>- </a:t>
            </a:r>
            <a:r>
              <a:rPr lang="ru-RU" sz="1200" dirty="0" smtClean="0"/>
              <a:t>Регистрационный номер и страна регистрации ТС; </a:t>
            </a:r>
          </a:p>
          <a:p>
            <a:pPr indent="360363" algn="just"/>
            <a:r>
              <a:rPr lang="ru-RU" sz="1200" dirty="0" smtClean="0"/>
              <a:t>-Максимально </a:t>
            </a:r>
            <a:r>
              <a:rPr lang="ru-RU" sz="1200" dirty="0" smtClean="0"/>
              <a:t>допустимая скорость ТС; </a:t>
            </a:r>
          </a:p>
          <a:p>
            <a:pPr indent="360363" algn="just"/>
            <a:r>
              <a:rPr lang="ru-RU" sz="1200" dirty="0" smtClean="0"/>
              <a:t>-</a:t>
            </a:r>
            <a:r>
              <a:rPr lang="en-US" sz="1200" dirty="0" smtClean="0"/>
              <a:t> </a:t>
            </a:r>
            <a:r>
              <a:rPr lang="en-US" sz="1200" dirty="0" smtClean="0"/>
              <a:t>VIN </a:t>
            </a:r>
            <a:r>
              <a:rPr lang="ru-RU" sz="1200" dirty="0" smtClean="0"/>
              <a:t>ТС; </a:t>
            </a:r>
          </a:p>
          <a:p>
            <a:pPr indent="360363" algn="just"/>
            <a:r>
              <a:rPr lang="ru-RU" sz="1200" dirty="0" smtClean="0"/>
              <a:t>- </a:t>
            </a:r>
            <a:r>
              <a:rPr lang="ru-RU" sz="1200" dirty="0" smtClean="0"/>
              <a:t>Наименование мастерской, </a:t>
            </a:r>
            <a:r>
              <a:rPr lang="ru-RU" sz="1200" dirty="0" err="1" smtClean="0"/>
              <a:t>производившеей</a:t>
            </a:r>
            <a:r>
              <a:rPr lang="ru-RU" sz="1200" dirty="0" smtClean="0"/>
              <a:t> калибровку; </a:t>
            </a:r>
          </a:p>
          <a:p>
            <a:pPr indent="360363" algn="just"/>
            <a:r>
              <a:rPr lang="ru-RU" sz="1200" dirty="0" smtClean="0"/>
              <a:t>- </a:t>
            </a:r>
            <a:r>
              <a:rPr lang="ru-RU" sz="1200" dirty="0" smtClean="0"/>
              <a:t>Контакты мастерской (юридический адрес </a:t>
            </a:r>
            <a:r>
              <a:rPr lang="ru-RU" sz="1200" dirty="0" err="1" smtClean="0"/>
              <a:t>Site</a:t>
            </a:r>
            <a:r>
              <a:rPr lang="ru-RU" sz="1200" dirty="0" smtClean="0"/>
              <a:t>, телефон); </a:t>
            </a:r>
          </a:p>
          <a:p>
            <a:pPr indent="360363" algn="just"/>
            <a:r>
              <a:rPr lang="ru-RU" sz="1200" dirty="0" smtClean="0"/>
              <a:t>- </a:t>
            </a:r>
            <a:r>
              <a:rPr lang="ru-RU" sz="1200" dirty="0" smtClean="0"/>
              <a:t>Фамилия или фирменный знак механика, производившего калибровку; </a:t>
            </a:r>
          </a:p>
          <a:p>
            <a:pPr indent="360363" algn="just"/>
            <a:r>
              <a:rPr lang="ru-RU" sz="1200" dirty="0" smtClean="0"/>
              <a:t>- </a:t>
            </a:r>
            <a:r>
              <a:rPr lang="ru-RU" sz="1200" dirty="0" smtClean="0"/>
              <a:t>Номер клейма, присвоенного мастерской ФБУ </a:t>
            </a:r>
            <a:r>
              <a:rPr lang="ru-RU" sz="1200" dirty="0" err="1" smtClean="0"/>
              <a:t>РосАвтоТранс</a:t>
            </a:r>
            <a:r>
              <a:rPr lang="ru-RU" sz="1200" dirty="0" smtClean="0"/>
              <a:t>; </a:t>
            </a:r>
          </a:p>
          <a:p>
            <a:pPr indent="360363" algn="just"/>
            <a:r>
              <a:rPr lang="ru-RU" sz="1200" dirty="0" smtClean="0"/>
              <a:t>- </a:t>
            </a:r>
            <a:r>
              <a:rPr lang="ru-RU" sz="1200" dirty="0" smtClean="0"/>
              <a:t>Название и серийный номер </a:t>
            </a:r>
            <a:r>
              <a:rPr lang="ru-RU" sz="1200" dirty="0" err="1" smtClean="0"/>
              <a:t>тахографа</a:t>
            </a:r>
            <a:r>
              <a:rPr lang="ru-RU" sz="1200" dirty="0" smtClean="0"/>
              <a:t>; </a:t>
            </a:r>
          </a:p>
          <a:p>
            <a:pPr indent="360363" algn="just"/>
            <a:r>
              <a:rPr lang="ru-RU" sz="1200" dirty="0" smtClean="0"/>
              <a:t>- </a:t>
            </a:r>
            <a:r>
              <a:rPr lang="ru-RU" sz="1200" dirty="0" smtClean="0"/>
              <a:t>Установленные на системе подключения </a:t>
            </a:r>
            <a:r>
              <a:rPr lang="ru-RU" sz="1200" dirty="0" err="1" smtClean="0"/>
              <a:t>тахографа</a:t>
            </a:r>
            <a:r>
              <a:rPr lang="ru-RU" sz="1200" dirty="0" smtClean="0"/>
              <a:t> к ТС и самом </a:t>
            </a:r>
            <a:r>
              <a:rPr lang="ru-RU" sz="1200" dirty="0" err="1" smtClean="0"/>
              <a:t>тахографе</a:t>
            </a:r>
            <a:r>
              <a:rPr lang="ru-RU" sz="1200" dirty="0" smtClean="0"/>
              <a:t> пломбы, их количество и обозначение клейма. </a:t>
            </a:r>
          </a:p>
          <a:p>
            <a:pPr indent="360363" algn="just"/>
            <a:endParaRPr lang="ru-RU" sz="1200" dirty="0" smtClean="0"/>
          </a:p>
          <a:p>
            <a:pPr indent="360363" algn="just"/>
            <a:r>
              <a:rPr lang="ru-RU" sz="1200" dirty="0" smtClean="0"/>
              <a:t>Мастерская имеет право вносить дополнительные данные в калибровочную табличку, например логотип мастерской или тип датчика движения. </a:t>
            </a:r>
            <a:endParaRPr lang="ru-RU"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r>
              <a:rPr lang="ru-RU" sz="3200" u="sng" dirty="0" smtClean="0"/>
              <a:t>Первичная настройка и калибровка цифрового </a:t>
            </a:r>
            <a:r>
              <a:rPr lang="ru-RU" sz="3200" u="sng" dirty="0" err="1" smtClean="0"/>
              <a:t>тахографа</a:t>
            </a:r>
            <a:endParaRPr lang="ru-RU" sz="3200" u="sng" dirty="0"/>
          </a:p>
        </p:txBody>
      </p:sp>
      <p:sp>
        <p:nvSpPr>
          <p:cNvPr id="6" name="Содержимое 5"/>
          <p:cNvSpPr>
            <a:spLocks noGrp="1"/>
          </p:cNvSpPr>
          <p:nvPr>
            <p:ph idx="1"/>
          </p:nvPr>
        </p:nvSpPr>
        <p:spPr>
          <a:xfrm>
            <a:off x="467544" y="1124744"/>
            <a:ext cx="8229600" cy="388639"/>
          </a:xfrm>
        </p:spPr>
        <p:txBody>
          <a:bodyPr>
            <a:normAutofit/>
          </a:bodyPr>
          <a:lstStyle/>
          <a:p>
            <a:pPr marL="0" indent="0" algn="ctr">
              <a:buNone/>
            </a:pPr>
            <a:r>
              <a:rPr lang="ru-RU" sz="1800" b="1" dirty="0" smtClean="0"/>
              <a:t>Оформление и установка калибровочной таблички </a:t>
            </a:r>
            <a:endParaRPr lang="ru-RU" sz="1800" dirty="0"/>
          </a:p>
        </p:txBody>
      </p:sp>
      <p:pic>
        <p:nvPicPr>
          <p:cNvPr id="56322" name="Picture 2"/>
          <p:cNvPicPr>
            <a:picLocks noChangeAspect="1" noChangeArrowheads="1"/>
          </p:cNvPicPr>
          <p:nvPr/>
        </p:nvPicPr>
        <p:blipFill>
          <a:blip r:embed="rId2" cstate="print"/>
          <a:srcRect/>
          <a:stretch>
            <a:fillRect/>
          </a:stretch>
        </p:blipFill>
        <p:spPr bwMode="auto">
          <a:xfrm>
            <a:off x="395536" y="1844824"/>
            <a:ext cx="8010103" cy="408032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29600" cy="1512167"/>
          </a:xfrm>
        </p:spPr>
        <p:txBody>
          <a:bodyPr>
            <a:normAutofit fontScale="55000" lnSpcReduction="20000"/>
          </a:bodyPr>
          <a:lstStyle/>
          <a:p>
            <a:pPr marL="0" indent="539750" algn="just">
              <a:buNone/>
            </a:pPr>
            <a:r>
              <a:rPr lang="ru-RU" dirty="0" smtClean="0"/>
              <a:t>Для работы цифрового </a:t>
            </a:r>
            <a:r>
              <a:rPr lang="ru-RU" dirty="0" err="1" smtClean="0"/>
              <a:t>тахографа</a:t>
            </a:r>
            <a:r>
              <a:rPr lang="ru-RU" dirty="0" smtClean="0"/>
              <a:t> требуется 4 вида электронных карт: </a:t>
            </a:r>
          </a:p>
          <a:p>
            <a:pPr marL="0" indent="539750">
              <a:buNone/>
              <a:tabLst>
                <a:tab pos="360363" algn="l"/>
                <a:tab pos="449263" algn="l"/>
              </a:tabLst>
            </a:pPr>
            <a:r>
              <a:rPr lang="ru-RU" dirty="0" smtClean="0"/>
              <a:t>1) карта предприятия; </a:t>
            </a:r>
          </a:p>
          <a:p>
            <a:pPr marL="0" indent="539750">
              <a:buNone/>
            </a:pPr>
            <a:r>
              <a:rPr lang="ru-RU" dirty="0" smtClean="0"/>
              <a:t>2)карта водителя водительская карточка (меняется раз в три года);</a:t>
            </a:r>
          </a:p>
          <a:p>
            <a:pPr marL="0" indent="539750">
              <a:buNone/>
            </a:pPr>
            <a:r>
              <a:rPr lang="ru-RU" dirty="0" smtClean="0"/>
              <a:t>3) карта мастерской; </a:t>
            </a:r>
          </a:p>
          <a:p>
            <a:pPr marL="0" indent="539750">
              <a:buNone/>
              <a:tabLst>
                <a:tab pos="360363" algn="l"/>
                <a:tab pos="449263" algn="l"/>
              </a:tabLst>
            </a:pPr>
            <a:r>
              <a:rPr lang="ru-RU" dirty="0" smtClean="0"/>
              <a:t>4) карта контролера</a:t>
            </a:r>
            <a:r>
              <a:rPr lang="ru-RU" dirty="0" smtClean="0"/>
              <a:t>.</a:t>
            </a:r>
            <a:endParaRPr lang="ru-RU" dirty="0"/>
          </a:p>
        </p:txBody>
      </p:sp>
      <p:pic>
        <p:nvPicPr>
          <p:cNvPr id="4098" name="Picture 2" descr="Проверка тахографов в 2020 году - кто имеет право на грузовом ..."/>
          <p:cNvPicPr>
            <a:picLocks noChangeAspect="1" noChangeArrowheads="1"/>
          </p:cNvPicPr>
          <p:nvPr/>
        </p:nvPicPr>
        <p:blipFill>
          <a:blip r:embed="rId2" cstate="print"/>
          <a:srcRect/>
          <a:stretch>
            <a:fillRect/>
          </a:stretch>
        </p:blipFill>
        <p:spPr bwMode="auto">
          <a:xfrm>
            <a:off x="1619672" y="2852936"/>
            <a:ext cx="5715000" cy="3448051"/>
          </a:xfrm>
          <a:prstGeom prst="rect">
            <a:avLst/>
          </a:prstGeom>
          <a:noFill/>
        </p:spPr>
      </p:pic>
      <p:sp>
        <p:nvSpPr>
          <p:cNvPr id="6" name="Заголовок 1"/>
          <p:cNvSpPr>
            <a:spLocks noGrp="1"/>
          </p:cNvSpPr>
          <p:nvPr>
            <p:ph type="title"/>
          </p:nvPr>
        </p:nvSpPr>
        <p:spPr>
          <a:xfrm>
            <a:off x="457200" y="274638"/>
            <a:ext cx="8229600" cy="706090"/>
          </a:xfrm>
        </p:spPr>
        <p:txBody>
          <a:bodyPr>
            <a:normAutofit fontScale="90000"/>
          </a:bodyPr>
          <a:lstStyle/>
          <a:p>
            <a:r>
              <a:rPr lang="ru-RU" u="sng" dirty="0" smtClean="0"/>
              <a:t>Карты для цифрового </a:t>
            </a:r>
            <a:r>
              <a:rPr lang="ru-RU" u="sng" dirty="0" err="1" smtClean="0"/>
              <a:t>тахографа</a:t>
            </a:r>
            <a:endParaRPr lang="ru-RU" u="sn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u="sng" dirty="0" smtClean="0"/>
              <a:t>Карты для цифрового </a:t>
            </a:r>
            <a:r>
              <a:rPr lang="ru-RU" u="sng" dirty="0" err="1" smtClean="0"/>
              <a:t>тахографа</a:t>
            </a:r>
            <a:endParaRPr lang="ru-RU" u="sng" dirty="0"/>
          </a:p>
        </p:txBody>
      </p:sp>
      <p:sp>
        <p:nvSpPr>
          <p:cNvPr id="5" name="Прямоугольник 4"/>
          <p:cNvSpPr/>
          <p:nvPr/>
        </p:nvSpPr>
        <p:spPr>
          <a:xfrm>
            <a:off x="467544" y="1268760"/>
            <a:ext cx="8280920" cy="5016758"/>
          </a:xfrm>
          <a:prstGeom prst="rect">
            <a:avLst/>
          </a:prstGeom>
        </p:spPr>
        <p:txBody>
          <a:bodyPr wrap="square">
            <a:spAutoFit/>
          </a:bodyPr>
          <a:lstStyle/>
          <a:p>
            <a:pPr indent="360363" algn="just"/>
            <a:r>
              <a:rPr lang="ru-RU" sz="1600" b="1" dirty="0" smtClean="0"/>
              <a:t>Карта водителя</a:t>
            </a:r>
            <a:r>
              <a:rPr lang="ru-RU" sz="1600" dirty="0" smtClean="0"/>
              <a:t> – контактная пластиковая смарт-карта, обеспечивающая идентификацию и аутентификацию водителя с использованием шифровальных (криптографических) средств, а также хранение данных о деятельности водителя. Карта водителя может быть использована только лицом, которому она принадлежит. Карту водителя нельзя передавать другому водителю предприятия. </a:t>
            </a:r>
          </a:p>
          <a:p>
            <a:pPr indent="360363" algn="just"/>
            <a:r>
              <a:rPr lang="ru-RU" sz="1600" b="1" dirty="0" smtClean="0"/>
              <a:t>Карта предприятия</a:t>
            </a:r>
            <a:r>
              <a:rPr lang="ru-RU" sz="1600" dirty="0" smtClean="0"/>
              <a:t> – контактная пластиковая смарт-карта, обеспечивающая идентификацию и аутентификацию владельцев транспортных средств с использованием шифровальных (криптографических) средств, а так же установку блокировки (ограничения) доступа к данным </a:t>
            </a:r>
            <a:r>
              <a:rPr lang="ru-RU" sz="1600" dirty="0" err="1" smtClean="0"/>
              <a:t>тахографа</a:t>
            </a:r>
            <a:r>
              <a:rPr lang="ru-RU" sz="1600" dirty="0" smtClean="0"/>
              <a:t> и данным карт водителей. Карта предприятия является именной и не подлежит передаче третьим лицам! </a:t>
            </a:r>
          </a:p>
          <a:p>
            <a:pPr indent="360363" algn="just"/>
            <a:r>
              <a:rPr lang="ru-RU" sz="1600" b="1" dirty="0" smtClean="0"/>
              <a:t>Карта мастерской</a:t>
            </a:r>
            <a:r>
              <a:rPr lang="ru-RU" sz="1600" dirty="0" smtClean="0"/>
              <a:t> – контактная пластиковая смарт-карта, обеспечивающая идентификацию и аутентификацию держателя карты с использованием шифровальных (криптографических) средств. Карта мастерской используется для калибровки и загрузки данных. Использование и администрирование карты должно производится с соблюдением мер предосторожности. Имеющая допуск мастерская обязана хранить карту мастерской и PIN раздельно. Карта мастерской и PIN должны быть недоступны для третьих лиц! </a:t>
            </a:r>
          </a:p>
          <a:p>
            <a:pPr indent="360363" algn="just"/>
            <a:r>
              <a:rPr lang="ru-RU" sz="1600" b="1" dirty="0" smtClean="0"/>
              <a:t>Карта контролера</a:t>
            </a:r>
            <a:r>
              <a:rPr lang="ru-RU" sz="1600" dirty="0" smtClean="0"/>
              <a:t> – контактная пластиковая смарт-карта, обеспечивающая идентификацию и аутентификацию контрольного органа и соответствующего сотрудника контрольного органа (владельца карты) с использованием шифровальных (криптографических) средств. </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418058"/>
          </a:xfrm>
        </p:spPr>
        <p:txBody>
          <a:bodyPr>
            <a:normAutofit fontScale="90000"/>
          </a:bodyPr>
          <a:lstStyle/>
          <a:p>
            <a:r>
              <a:rPr lang="ru-RU" b="1" u="sng" dirty="0" smtClean="0"/>
              <a:t>Тахографы не устанавливаются:</a:t>
            </a:r>
            <a:endParaRPr lang="ru-RU" u="sng" dirty="0"/>
          </a:p>
        </p:txBody>
      </p:sp>
      <p:sp>
        <p:nvSpPr>
          <p:cNvPr id="3" name="Содержимое 2"/>
          <p:cNvSpPr>
            <a:spLocks noGrp="1"/>
          </p:cNvSpPr>
          <p:nvPr>
            <p:ph idx="1"/>
          </p:nvPr>
        </p:nvSpPr>
        <p:spPr>
          <a:xfrm>
            <a:off x="467544" y="1196752"/>
            <a:ext cx="8229600" cy="5289451"/>
          </a:xfrm>
        </p:spPr>
        <p:txBody>
          <a:bodyPr>
            <a:normAutofit fontScale="85000" lnSpcReduction="20000"/>
          </a:bodyPr>
          <a:lstStyle/>
          <a:p>
            <a:pPr marL="0" indent="712788" algn="just">
              <a:buNone/>
            </a:pPr>
            <a:r>
              <a:rPr lang="ru-RU" dirty="0" smtClean="0"/>
              <a:t>На транспортные средства, предназначенные для выполнения специальных функций (автокраны, пожарные автомобили, автомобили, оснащенные подъемниками с рабочими платформами, </a:t>
            </a:r>
            <a:r>
              <a:rPr lang="ru-RU" dirty="0" err="1" smtClean="0"/>
              <a:t>автоэвакуаторы</a:t>
            </a:r>
            <a:r>
              <a:rPr lang="ru-RU" dirty="0" smtClean="0"/>
              <a:t>, автомобили для уборки улиц, автолавки, автомобили скорой помощи и т. д.), а также и на транспортные средства, зарегистрированные военными автомобильными инспекциями или автомобильными службами федеральных органов исполнительной власти, зарегистрированные органами, осуществляющими государственный надзор за техническим состоянием самоходных машин и других видов техники, транспортные средства органов, осуществляющих оперативно-розыскную деятельность.</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u="sng" dirty="0" smtClean="0"/>
              <a:t>Виды цифровых </a:t>
            </a:r>
            <a:r>
              <a:rPr lang="ru-RU" sz="3600" b="1" u="sng" dirty="0" err="1" smtClean="0"/>
              <a:t>тахографов</a:t>
            </a:r>
            <a:endParaRPr lang="ru-RU" sz="3600" b="1" u="sng" dirty="0"/>
          </a:p>
        </p:txBody>
      </p:sp>
      <p:sp>
        <p:nvSpPr>
          <p:cNvPr id="3" name="Содержимое 2"/>
          <p:cNvSpPr>
            <a:spLocks noGrp="1"/>
          </p:cNvSpPr>
          <p:nvPr>
            <p:ph idx="1"/>
          </p:nvPr>
        </p:nvSpPr>
        <p:spPr>
          <a:xfrm>
            <a:off x="457200" y="1600200"/>
            <a:ext cx="8363272" cy="4853136"/>
          </a:xfrm>
        </p:spPr>
        <p:txBody>
          <a:bodyPr>
            <a:normAutofit fontScale="92500" lnSpcReduction="20000"/>
          </a:bodyPr>
          <a:lstStyle/>
          <a:p>
            <a:pPr marL="457200" indent="-457200" fontAlgn="t">
              <a:buAutoNum type="arabicParenR"/>
            </a:pPr>
            <a:r>
              <a:rPr lang="ru-RU" sz="2200" b="1" dirty="0" err="1" smtClean="0"/>
              <a:t>Тахографы</a:t>
            </a:r>
            <a:r>
              <a:rPr lang="ru-RU" sz="2200" b="1" dirty="0" smtClean="0"/>
              <a:t>, удовлетворяющие требованиям ЕСТР </a:t>
            </a:r>
            <a:r>
              <a:rPr lang="ru-RU" sz="2200" dirty="0" smtClean="0"/>
              <a:t>(</a:t>
            </a:r>
            <a:r>
              <a:rPr lang="ru-RU" sz="2200" i="1" dirty="0" smtClean="0"/>
              <a:t>Европейское соглашение, касающегося работы экипажей транспортных средств, производящих международные автомобильные перевозки</a:t>
            </a:r>
            <a:r>
              <a:rPr lang="ru-RU" sz="2200" dirty="0" smtClean="0"/>
              <a:t>);</a:t>
            </a:r>
          </a:p>
          <a:p>
            <a:pPr marL="0" indent="449263" algn="just" fontAlgn="t">
              <a:buNone/>
            </a:pPr>
            <a:r>
              <a:rPr lang="ru-RU" sz="2200" u="sng" dirty="0" smtClean="0"/>
              <a:t>Применятся на транспортных средствах, осуществляющих международные перевозки.</a:t>
            </a:r>
          </a:p>
          <a:p>
            <a:pPr marL="457200" indent="-457200" fontAlgn="t">
              <a:buAutoNum type="arabicParenR"/>
            </a:pPr>
            <a:r>
              <a:rPr lang="ru-RU" sz="2200" b="1" dirty="0" err="1" smtClean="0"/>
              <a:t>Тахографы</a:t>
            </a:r>
            <a:r>
              <a:rPr lang="ru-RU" sz="2200" b="1" dirty="0" smtClean="0"/>
              <a:t>, оснащенный блоками СКЗИ</a:t>
            </a:r>
            <a:r>
              <a:rPr lang="ru-RU" sz="2200" dirty="0" smtClean="0"/>
              <a:t> (</a:t>
            </a:r>
            <a:r>
              <a:rPr lang="ru-RU" sz="2200" i="1" dirty="0" smtClean="0"/>
              <a:t>средство криптографической защиты информации</a:t>
            </a:r>
            <a:r>
              <a:rPr lang="ru-RU" sz="2200" dirty="0" smtClean="0"/>
              <a:t>).</a:t>
            </a:r>
          </a:p>
          <a:p>
            <a:pPr marL="0" indent="449263">
              <a:buNone/>
            </a:pPr>
            <a:r>
              <a:rPr lang="ru-RU" sz="2200" u="sng" dirty="0" smtClean="0"/>
              <a:t>Применятся на транспортных средствах, осуществляющих перевозки в пределах РФ.</a:t>
            </a:r>
          </a:p>
          <a:p>
            <a:pPr marL="0" indent="449263" algn="just">
              <a:buNone/>
            </a:pPr>
            <a:r>
              <a:rPr lang="ru-RU" sz="2200" dirty="0" smtClean="0"/>
              <a:t>Блок СКЗИ – отечественная разработка для внутреннего рынка. Вывоз такого </a:t>
            </a:r>
            <a:r>
              <a:rPr lang="ru-RU" sz="2200" dirty="0" err="1" smtClean="0"/>
              <a:t>тахографа</a:t>
            </a:r>
            <a:r>
              <a:rPr lang="ru-RU" sz="2200" dirty="0" smtClean="0"/>
              <a:t> за пределы РФ (даже в страны Таможенного союза) запрещен. Блок СКЗИ представляет собой накопительное устройство с функцией криптозащиты информации от внесения изменений. Хранится она в течение всего периода эксплуатации устройства.</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u="sng" dirty="0" smtClean="0"/>
              <a:t>Блок СКЗИ в цифровых </a:t>
            </a:r>
            <a:r>
              <a:rPr lang="ru-RU" b="1" u="sng" dirty="0" err="1" smtClean="0"/>
              <a:t>тахографах</a:t>
            </a:r>
            <a:endParaRPr lang="ru-RU" u="sng" dirty="0"/>
          </a:p>
        </p:txBody>
      </p:sp>
      <p:sp>
        <p:nvSpPr>
          <p:cNvPr id="3" name="Содержимое 2"/>
          <p:cNvSpPr>
            <a:spLocks noGrp="1"/>
          </p:cNvSpPr>
          <p:nvPr>
            <p:ph idx="1"/>
          </p:nvPr>
        </p:nvSpPr>
        <p:spPr>
          <a:xfrm>
            <a:off x="467544" y="1412776"/>
            <a:ext cx="8229600" cy="4525963"/>
          </a:xfrm>
        </p:spPr>
        <p:txBody>
          <a:bodyPr>
            <a:normAutofit fontScale="70000" lnSpcReduction="20000"/>
          </a:bodyPr>
          <a:lstStyle/>
          <a:p>
            <a:pPr algn="just" fontAlgn="base"/>
            <a:r>
              <a:rPr lang="ru-RU" dirty="0" smtClean="0"/>
              <a:t>Ключевым элементом, определяющим функциональность </a:t>
            </a:r>
            <a:r>
              <a:rPr lang="ru-RU" dirty="0" err="1" smtClean="0"/>
              <a:t>тахографа</a:t>
            </a:r>
            <a:r>
              <a:rPr lang="ru-RU" dirty="0" smtClean="0"/>
              <a:t> и возможность его использования при коммерческих перевозках на территории РФ, является блок СКЗИ:</a:t>
            </a:r>
          </a:p>
          <a:p>
            <a:pPr algn="just" fontAlgn="base"/>
            <a:r>
              <a:rPr lang="ru-RU" dirty="0" smtClean="0"/>
              <a:t>Аббревиатура в названии расшифровывается как «система криптографической защиты информации». Другое название устройства – «навигационный криптографический модуль» (НКМ).</a:t>
            </a:r>
          </a:p>
          <a:p>
            <a:pPr algn="just" fontAlgn="base"/>
            <a:r>
              <a:rPr lang="ru-RU" dirty="0" smtClean="0"/>
              <a:t>По сути, модуль СКЗИ представляет собой блок энергонезависимой памяти, оснащенный собственным ПО. Программная часть модуля отвечает за шифрование информации, поступающей в бортовой самописец от периферических устройств.</a:t>
            </a:r>
          </a:p>
          <a:p>
            <a:pPr algn="just" fontAlgn="base"/>
            <a:r>
              <a:rPr lang="ru-RU" dirty="0" smtClean="0"/>
              <a:t>Данные защищаются специализированной цифровой подписью. Это гарантирует невозможность их несанкционированного изменения и удаления.</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634082"/>
          </a:xfrm>
        </p:spPr>
        <p:txBody>
          <a:bodyPr>
            <a:normAutofit fontScale="90000"/>
          </a:bodyPr>
          <a:lstStyle/>
          <a:p>
            <a:r>
              <a:rPr lang="ru-RU" b="1" u="sng" dirty="0" smtClean="0"/>
              <a:t>Блок СКЗИ в цифровых </a:t>
            </a:r>
            <a:r>
              <a:rPr lang="ru-RU" b="1" u="sng" dirty="0" err="1" smtClean="0"/>
              <a:t>тахографах</a:t>
            </a:r>
            <a:endParaRPr lang="ru-RU" u="sng" dirty="0"/>
          </a:p>
        </p:txBody>
      </p:sp>
      <p:pic>
        <p:nvPicPr>
          <p:cNvPr id="20482" name="Picture 2" descr="Тахографы с СКЗИ"/>
          <p:cNvPicPr>
            <a:picLocks noChangeAspect="1" noChangeArrowheads="1"/>
          </p:cNvPicPr>
          <p:nvPr/>
        </p:nvPicPr>
        <p:blipFill>
          <a:blip r:embed="rId2" cstate="print"/>
          <a:srcRect/>
          <a:stretch>
            <a:fillRect/>
          </a:stretch>
        </p:blipFill>
        <p:spPr bwMode="auto">
          <a:xfrm>
            <a:off x="395536" y="2996952"/>
            <a:ext cx="8551942" cy="2376264"/>
          </a:xfrm>
          <a:prstGeom prst="rect">
            <a:avLst/>
          </a:prstGeom>
          <a:noFill/>
        </p:spPr>
      </p:pic>
      <p:sp>
        <p:nvSpPr>
          <p:cNvPr id="6" name="Прямоугольник 5"/>
          <p:cNvSpPr/>
          <p:nvPr/>
        </p:nvSpPr>
        <p:spPr>
          <a:xfrm>
            <a:off x="323528" y="5373216"/>
            <a:ext cx="8496944" cy="1200329"/>
          </a:xfrm>
          <a:prstGeom prst="rect">
            <a:avLst/>
          </a:prstGeom>
        </p:spPr>
        <p:txBody>
          <a:bodyPr wrap="square">
            <a:spAutoFit/>
          </a:bodyPr>
          <a:lstStyle/>
          <a:p>
            <a:pPr indent="360363" algn="just"/>
            <a:r>
              <a:rPr lang="ru-RU" dirty="0" smtClean="0"/>
              <a:t>Таким образом, наличие в </a:t>
            </a:r>
            <a:r>
              <a:rPr lang="ru-RU" dirty="0" err="1" smtClean="0"/>
              <a:t>тахографе</a:t>
            </a:r>
            <a:r>
              <a:rPr lang="ru-RU" dirty="0" smtClean="0"/>
              <a:t> модуля СКЗИ обеспечивает юридическую значимость зафиксированных контрольным устройством данных. Это позволяет использовать эту информацию при решении любых спорных вопросов — в том числе в ходе судебных разбирательств.</a:t>
            </a:r>
            <a:endParaRPr lang="ru-RU" dirty="0"/>
          </a:p>
        </p:txBody>
      </p:sp>
      <p:pic>
        <p:nvPicPr>
          <p:cNvPr id="20484" name="Picture 4" descr="https://autolab24.ru/wp-content/uploads/2018/02/%D0%BC%D0%B8%D0%BD%D0%B8-66.jpg"/>
          <p:cNvPicPr>
            <a:picLocks noChangeAspect="1" noChangeArrowheads="1"/>
          </p:cNvPicPr>
          <p:nvPr/>
        </p:nvPicPr>
        <p:blipFill>
          <a:blip r:embed="rId3" cstate="print"/>
          <a:srcRect/>
          <a:stretch>
            <a:fillRect/>
          </a:stretch>
        </p:blipFill>
        <p:spPr bwMode="auto">
          <a:xfrm>
            <a:off x="2627784" y="908720"/>
            <a:ext cx="3842792" cy="22416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634082"/>
          </a:xfrm>
        </p:spPr>
        <p:txBody>
          <a:bodyPr>
            <a:normAutofit fontScale="90000"/>
          </a:bodyPr>
          <a:lstStyle/>
          <a:p>
            <a:r>
              <a:rPr lang="ru-RU" b="1" u="sng" dirty="0" smtClean="0"/>
              <a:t>Блок СКЗИ в цифровых </a:t>
            </a:r>
            <a:r>
              <a:rPr lang="ru-RU" b="1" u="sng" dirty="0" err="1" smtClean="0"/>
              <a:t>тахографах</a:t>
            </a:r>
            <a:endParaRPr lang="ru-RU" u="sng" dirty="0"/>
          </a:p>
        </p:txBody>
      </p:sp>
      <p:sp>
        <p:nvSpPr>
          <p:cNvPr id="5" name="Прямоугольник 4"/>
          <p:cNvSpPr/>
          <p:nvPr/>
        </p:nvSpPr>
        <p:spPr>
          <a:xfrm>
            <a:off x="539552" y="1052736"/>
            <a:ext cx="8064896" cy="5078313"/>
          </a:xfrm>
          <a:prstGeom prst="rect">
            <a:avLst/>
          </a:prstGeom>
        </p:spPr>
        <p:txBody>
          <a:bodyPr wrap="square">
            <a:spAutoFit/>
          </a:bodyPr>
          <a:lstStyle/>
          <a:p>
            <a:pPr indent="360363" algn="just" fontAlgn="base"/>
            <a:r>
              <a:rPr lang="ru-RU" b="1" dirty="0" smtClean="0"/>
              <a:t>Особенности конструкции и активации блока СКЗИ</a:t>
            </a:r>
          </a:p>
          <a:p>
            <a:pPr indent="360363" algn="just" fontAlgn="base"/>
            <a:r>
              <a:rPr lang="ru-RU" dirty="0" smtClean="0"/>
              <a:t>Сам блок СКЗИ представляет собой компактное устройство, которое устанавливается в специальное гнездо </a:t>
            </a:r>
            <a:r>
              <a:rPr lang="ru-RU" dirty="0" err="1" smtClean="0"/>
              <a:t>тахографа</a:t>
            </a:r>
            <a:r>
              <a:rPr lang="ru-RU" dirty="0" smtClean="0"/>
              <a:t> и подключается к навигационной антенне. Внутри устройства находятся: контроллер; часы; акселерометр; криптографическое устройство; </a:t>
            </a:r>
            <a:r>
              <a:rPr lang="ru-RU" dirty="0" err="1" smtClean="0"/>
              <a:t>ГЛОНАСС-приемник</a:t>
            </a:r>
            <a:r>
              <a:rPr lang="ru-RU" dirty="0" smtClean="0"/>
              <a:t>; энергонезависимая память; автономный источник питания.</a:t>
            </a:r>
          </a:p>
          <a:p>
            <a:pPr indent="360363" algn="just" fontAlgn="base"/>
            <a:r>
              <a:rPr lang="ru-RU" dirty="0" smtClean="0"/>
              <a:t>Для установки и активации блока СКЗИ необходимо обратиться в специализированный сервисный центр, получивший разрешение на выполнение таких операций от государственных органов (Минтранс и ФСБ РФ).</a:t>
            </a:r>
          </a:p>
          <a:p>
            <a:pPr indent="360363" algn="just" fontAlgn="base"/>
            <a:r>
              <a:rPr lang="ru-RU" dirty="0" smtClean="0"/>
              <a:t>После установки блок СКЗИ в обязательном порядке подлежит активации. Эксплуатация </a:t>
            </a:r>
            <a:r>
              <a:rPr lang="ru-RU" dirty="0" err="1" smtClean="0"/>
              <a:t>тахографа</a:t>
            </a:r>
            <a:r>
              <a:rPr lang="ru-RU" dirty="0" smtClean="0"/>
              <a:t> с не активированным криптографическим модулем приравнивается к управлению автомобилем без устройства.</a:t>
            </a:r>
          </a:p>
          <a:p>
            <a:pPr indent="360363" algn="just" fontAlgn="base"/>
            <a:r>
              <a:rPr lang="ru-RU" dirty="0" smtClean="0"/>
              <a:t>Периодически (раз в 3 года) модуль СКЗИ требует замены. Также криптографический модуль меняют:</a:t>
            </a:r>
          </a:p>
          <a:p>
            <a:pPr indent="360363" algn="just" fontAlgn="base"/>
            <a:r>
              <a:rPr lang="ru-RU" dirty="0" smtClean="0"/>
              <a:t>- При выходе из строя модуля или самого </a:t>
            </a:r>
            <a:r>
              <a:rPr lang="ru-RU" dirty="0" err="1" smtClean="0"/>
              <a:t>тахографа</a:t>
            </a:r>
            <a:r>
              <a:rPr lang="ru-RU" dirty="0" smtClean="0"/>
              <a:t>;</a:t>
            </a:r>
          </a:p>
          <a:p>
            <a:pPr indent="360363" algn="just" fontAlgn="base"/>
            <a:r>
              <a:rPr lang="ru-RU" dirty="0" smtClean="0"/>
              <a:t>- При изменении регистрационных данных владельца ТС или передаче ТС другому владельцу.</a:t>
            </a:r>
          </a:p>
          <a:p>
            <a:pPr indent="360363" algn="just" fontAlgn="base"/>
            <a:r>
              <a:rPr lang="ru-RU" dirty="0" smtClean="0"/>
              <a:t>- При смене информации о транспортном средстве.</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5416</TotalTime>
  <Words>4899</Words>
  <Application>Microsoft Office PowerPoint</Application>
  <PresentationFormat>Экран (4:3)</PresentationFormat>
  <Paragraphs>284</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Тахографы</vt:lpstr>
      <vt:lpstr>Общие сведения</vt:lpstr>
      <vt:lpstr>Общие сведения</vt:lpstr>
      <vt:lpstr>Тахографы необходимо устанавливать:</vt:lpstr>
      <vt:lpstr>Тахографы не устанавливаются:</vt:lpstr>
      <vt:lpstr>Виды цифровых тахографов</vt:lpstr>
      <vt:lpstr>Блок СКЗИ в цифровых тахографах</vt:lpstr>
      <vt:lpstr>Блок СКЗИ в цифровых тахографах</vt:lpstr>
      <vt:lpstr>Блок СКЗИ в цифровых тахографах</vt:lpstr>
      <vt:lpstr>Конструкция цифрового тахографа</vt:lpstr>
      <vt:lpstr>Конструкция цифрового тахографа</vt:lpstr>
      <vt:lpstr>Конструкция цифрового тахографа</vt:lpstr>
      <vt:lpstr>Монтаж тахографа на автомобиль (должен производиться только в специализированных мастерских)</vt:lpstr>
      <vt:lpstr>Монтаж тахографа на автомобиль (должен производиться только в специализированных мастерских)</vt:lpstr>
      <vt:lpstr>Монтаж тахографа на автомобиль (должен производиться только в специализированных мастерских)</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Монтаж тахографа на автомобиль</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Первичная настройка и калибровка цифрового тахографа</vt:lpstr>
      <vt:lpstr>Карты для цифрового тахографа</vt:lpstr>
      <vt:lpstr>Карты для цифрового тахографа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Тахографы</dc:title>
  <dc:creator>Администратор</dc:creator>
  <cp:lastModifiedBy>YODA1</cp:lastModifiedBy>
  <cp:revision>23</cp:revision>
  <dcterms:created xsi:type="dcterms:W3CDTF">2020-03-25T09:01:16Z</dcterms:created>
  <dcterms:modified xsi:type="dcterms:W3CDTF">2020-04-05T14:12:26Z</dcterms:modified>
</cp:coreProperties>
</file>