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42" r:id="rId2"/>
    <p:sldMasterId id="2147483754" r:id="rId3"/>
    <p:sldMasterId id="2147483767" r:id="rId4"/>
    <p:sldMasterId id="2147483844" r:id="rId5"/>
  </p:sldMasterIdLst>
  <p:sldIdLst>
    <p:sldId id="256" r:id="rId6"/>
    <p:sldId id="273" r:id="rId7"/>
    <p:sldId id="257" r:id="rId8"/>
    <p:sldId id="288" r:id="rId9"/>
    <p:sldId id="258" r:id="rId10"/>
    <p:sldId id="289" r:id="rId11"/>
    <p:sldId id="260" r:id="rId12"/>
    <p:sldId id="290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5" r:id="rId30"/>
    <p:sldId id="287" r:id="rId31"/>
    <p:sldId id="283" r:id="rId32"/>
    <p:sldId id="292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61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7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557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90E8B-127A-47DC-A313-B67F4E5F7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737A1-E6AA-4390-B716-E170B59F1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6F123-112B-4018-AE0E-EC9326E59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1591B-BE49-4F39-89EF-AE27462F26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5C5091F2-79CA-4A2A-A16E-70A7F23C9FE8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C2E642DC-ECED-40BB-8561-2DA1595FCD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347DC282-6DA9-4F85-85B1-2C11473FD4FC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19CD8C47-8F1D-4F11-8DFB-143A6DBA5EC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B648A614-7E08-42B5-B2BD-24507F8050E8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82A26135-11BA-4C8A-AF9C-703C0B7F9D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12E79092-2107-47ED-A58D-8C728DD1F71C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7E8C335A-1830-45BF-8CE7-F50E2944A5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7E0BDFB5-C403-400D-8BAF-B4DC606D9D1D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4EBD314-8B56-4DF3-B142-0A8FC7A63C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805A7F60-70D6-41B0-8059-37C44B9D6455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C0A7E9A5-FDC2-4F5D-8482-7C03891D83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83BA5460-6A3D-46A2-AF3D-F32759CEEC94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10DA77F1-E45A-4131-A2CB-20E3F0E2F6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89234-EEA5-4F3E-8CE6-02F9D32D1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64878E0A-8225-4F0E-8188-94354E893C74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50F66C87-6E79-43B9-A787-974570DA01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0A6BA5AA-09D5-407A-8A15-07B8259BF48C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CD2DB3C0-6321-4C7E-97E5-AD6FAA9C7F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34472C6E-670D-4580-9E99-A9B01C36C2E5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2ED3407-35D6-4636-B093-4F82C7CB4C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844F448-32AB-4238-85C0-20C5A1A51A0A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03C714AA-3701-4ABC-B1F4-BA8FE5B4881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7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557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D8860-EAD6-4176-B912-2CB8D02BB8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1A949-2316-4D82-8D46-8EB1E4F11F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FA7D4-A0A0-40E7-8DD4-9FF9C4CA013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A6DE0-4E50-4474-B7B9-7BDAA3BCEF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0DBED-9501-450A-9DC4-95300A6325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158B8-05BF-44D5-8D7A-6CD237CE47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A8D1E-2972-4CF8-AAB3-75C851956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61179-CA00-44E2-9793-7C1A260502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4D398-AB7F-401F-A7E0-CAAA366CA0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020FB-2C6E-4B54-BB0F-086B89B98A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4DB0A-08F7-4415-9331-7C72DEA07E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BC64F-87A1-44A8-B1EA-3596BD1370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92930-B3A4-404F-B5E4-C2A94D92B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7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557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4AD95-61BE-4834-B2EF-BC55075431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A8CEF-8CE6-447E-8614-A81E67CEC7E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3542A-F65E-425C-891D-2241C23305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48FFC-F2BD-4A87-8DBD-ED10E359BB2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8465D-13B4-484B-9748-D645F2167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7804B-E47E-47DB-AAA6-F926AFDCA2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497E6-8132-49D5-8177-203FD817D5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427E5-A941-487D-955B-6454188343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0E446-6DB8-4F97-9ACC-22CF908129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66A95-DEC6-400D-955E-8C66286258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A2C80-50B9-40A7-9EA3-AD2932F532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8408-853E-4B6A-A09F-953F2DF6C8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ED244-027A-4641-84A4-A58514CE9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32 w 5184"/>
                  <a:gd name="T3" fmla="*/ 3159 h 3159"/>
                  <a:gd name="T4" fmla="*/ 5232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2 w 556"/>
                  <a:gd name="T5" fmla="*/ 3159 h 3159"/>
                  <a:gd name="T6" fmla="*/ 562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 b="1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4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4 w 251"/>
                <a:gd name="T7" fmla="*/ 12 h 12"/>
                <a:gd name="T8" fmla="*/ 254 w 251"/>
                <a:gd name="T9" fmla="*/ 0 h 12"/>
                <a:gd name="T10" fmla="*/ 254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687 w 251"/>
                <a:gd name="T5" fmla="*/ 12 h 12"/>
                <a:gd name="T6" fmla="*/ 687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 b="1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1025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25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C5547A29-7403-452E-B9AC-DAD892DC51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485232DD-34A6-4D68-ABB7-A34477CC0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F1CF-0454-4FEA-8EB0-1C8CE90B0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D2B8C398-FA98-4FE6-9486-07FAC04D61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1701002F-A8A6-4448-B969-5FFA4A82E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870749DD-1B96-4EF8-8A5D-225C4489F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AFD538B5-CE49-4F34-BC87-FB22BA55DE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B1C4B5C4-5166-4A56-B7DA-C4990E16D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2C46735C-0B3D-4C09-AD34-3BB53B8A10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54B7CBDC-9AE8-4C5E-B032-9DE039EEB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4717CD7C-A79F-4132-8E65-C6629350B1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DF879C96-1BBB-40A3-B1DE-47B8C04C4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5CC9E25F-C310-44DF-B9BD-4388D66A1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32D3C-C7F7-4800-8609-950D388A0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18572-FED4-4BEF-A74F-C874A9169E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E022B-F301-4213-81A4-3E2AA9812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AAF1A-E294-4691-A23D-9B2B82BBB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451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51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51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451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2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3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53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453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53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53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5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455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042534D-E133-4331-9E2E-5285F82519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6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91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51" grpId="0"/>
      <p:bldP spid="64555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2414406-F40C-496E-8A1B-DD2C7B89009E}" type="datetimeFigureOut">
              <a:rPr lang="ru-RU"/>
              <a:pPr>
                <a:defRPr/>
              </a:pPr>
              <a:t>16.03.2020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3DE29C2-68D0-4E9C-A3A6-6B2E70A451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451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1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1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451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3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3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453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3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3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30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30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09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09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6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5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455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8BC10A1-1691-4043-A796-D07D6715F9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9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3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51" grpId="0"/>
      <p:bldP spid="64555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451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1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1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grpSp>
          <p:nvGrpSpPr>
            <p:cNvPr id="4107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451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2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3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53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453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3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6453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411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  <p:sp>
          <p:nvSpPr>
            <p:cNvPr id="411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1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20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5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455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55A9BDC-9FB9-4697-9526-D21923FDBE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1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3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4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4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51" grpId="0"/>
      <p:bldP spid="64555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5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128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32 w 5184"/>
                <a:gd name="T3" fmla="*/ 3159 h 3159"/>
                <a:gd name="T4" fmla="*/ 5232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2 w 556"/>
                <a:gd name="T5" fmla="*/ 3159 h 3159"/>
                <a:gd name="T6" fmla="*/ 56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3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31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6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69 w 4724"/>
                  <a:gd name="T7" fmla="*/ 12 h 12"/>
                  <a:gd name="T8" fmla="*/ 4769 w 4724"/>
                  <a:gd name="T9" fmla="*/ 0 h 12"/>
                  <a:gd name="T10" fmla="*/ 476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 b="1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5137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687 w 251"/>
                  <a:gd name="T5" fmla="*/ 12 h 12"/>
                  <a:gd name="T6" fmla="*/ 687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4 w 251"/>
                  <a:gd name="T7" fmla="*/ 12 h 12"/>
                  <a:gd name="T8" fmla="*/ 254 w 251"/>
                  <a:gd name="T9" fmla="*/ 0 h 12"/>
                  <a:gd name="T10" fmla="*/ 25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 b="1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92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3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3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E1EF913D-81BD-4423-8FC9-2270DEDBD2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9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dirty="0" smtClean="0"/>
              <a:t>Тема 5. Фирма как субъект рыночной экономики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Основной  и оборотный капитал фирмы</a:t>
            </a:r>
            <a:endParaRPr lang="ru-RU" dirty="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76250"/>
            <a:ext cx="7834312" cy="56499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По признаку собственности:</a:t>
            </a:r>
            <a:r>
              <a:rPr lang="ru-RU" sz="2400" b="1" i="1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-собственные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-арендованные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Различают </a:t>
            </a:r>
            <a:r>
              <a:rPr lang="ru-RU" sz="2400" dirty="0" smtClean="0">
                <a:solidFill>
                  <a:srgbClr val="FF0000"/>
                </a:solidFill>
              </a:rPr>
              <a:t>структуру</a:t>
            </a:r>
            <a:r>
              <a:rPr lang="ru-RU" sz="2400" dirty="0" smtClean="0"/>
              <a:t> основных фондов: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Производственную (видовую)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Технологическую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Возрастную (по полезному сроку использования)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2.Показатели оценки основных фондов</a:t>
            </a:r>
            <a:r>
              <a:rPr lang="ru-RU" sz="4000" dirty="0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b="1" i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1.Показатели оценки стоимости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- </a:t>
            </a:r>
            <a:r>
              <a:rPr lang="ru-RU" sz="2400" u="sng" dirty="0" smtClean="0"/>
              <a:t>первоначальная стоимость </a:t>
            </a:r>
            <a:r>
              <a:rPr lang="ru-RU" sz="2400" dirty="0" smtClean="0"/>
              <a:t>– </a:t>
            </a:r>
            <a:r>
              <a:rPr lang="ru-RU" sz="2400" dirty="0" err="1" smtClean="0"/>
              <a:t>стоимость</a:t>
            </a:r>
            <a:r>
              <a:rPr lang="ru-RU" sz="2400" dirty="0" smtClean="0"/>
              <a:t> покупки, строительства основных фондов на момент их приобретения. Эта стоимость отражается в форме №5 Приложения к балансу.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-</a:t>
            </a:r>
            <a:r>
              <a:rPr lang="ru-RU" sz="2400" u="sng" dirty="0" smtClean="0"/>
              <a:t>восстановительная стоимость </a:t>
            </a:r>
            <a:r>
              <a:rPr lang="ru-RU" sz="2400" dirty="0" smtClean="0"/>
              <a:t>– </a:t>
            </a:r>
            <a:r>
              <a:rPr lang="ru-RU" sz="2400" dirty="0" err="1" smtClean="0"/>
              <a:t>стоимость</a:t>
            </a:r>
            <a:r>
              <a:rPr lang="ru-RU" sz="2400" dirty="0" smtClean="0"/>
              <a:t> основных фондов с учетом переоценки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-</a:t>
            </a:r>
            <a:r>
              <a:rPr lang="ru-RU" sz="2400" u="sng" dirty="0" smtClean="0"/>
              <a:t>остаточная стоимость </a:t>
            </a:r>
            <a:r>
              <a:rPr lang="ru-RU" sz="2400" dirty="0" smtClean="0"/>
              <a:t>– </a:t>
            </a:r>
            <a:r>
              <a:rPr lang="ru-RU" sz="2400" dirty="0" err="1" smtClean="0"/>
              <a:t>стоимость</a:t>
            </a:r>
            <a:r>
              <a:rPr lang="ru-RU" sz="2400" dirty="0" smtClean="0"/>
              <a:t> с учетом износа – отражается в балансе (форма №1)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2.Показатели оценки эффективности использования основных фондов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6250"/>
          </a:xfrm>
        </p:spPr>
        <p:txBody>
          <a:bodyPr/>
          <a:lstStyle/>
          <a:p>
            <a:pPr marL="609600" indent="-609600" eaLnBrk="1" hangingPunct="1">
              <a:defRPr/>
            </a:pPr>
            <a:endParaRPr lang="ru-RU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</a:t>
            </a:r>
            <a:r>
              <a:rPr lang="ru-RU" sz="2400" dirty="0" smtClean="0">
                <a:solidFill>
                  <a:srgbClr val="FF0000"/>
                </a:solidFill>
              </a:rPr>
              <a:t>Ф</a:t>
            </a:r>
            <a:r>
              <a:rPr lang="ru-RU" sz="2800" dirty="0" smtClean="0">
                <a:solidFill>
                  <a:srgbClr val="FF0000"/>
                </a:solidFill>
              </a:rPr>
              <a:t>ондоотдача</a:t>
            </a:r>
            <a:r>
              <a:rPr lang="ru-RU" sz="2400" dirty="0" smtClean="0"/>
              <a:t> = Выручка : </a:t>
            </a:r>
            <a:r>
              <a:rPr lang="ru-RU" sz="2400" i="1" dirty="0" smtClean="0"/>
              <a:t>Среднегодовая стоимость ОФ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</a:t>
            </a:r>
            <a:r>
              <a:rPr lang="ru-RU" sz="2800" dirty="0" smtClean="0"/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фондоемкость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(обратный фондоотдаче) = 1 : : фондоотдача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- </a:t>
            </a:r>
            <a:r>
              <a:rPr lang="ru-RU" sz="2800" dirty="0" err="1" smtClean="0">
                <a:solidFill>
                  <a:srgbClr val="FF0000"/>
                </a:solidFill>
              </a:rPr>
              <a:t>фондорентабельность</a:t>
            </a:r>
            <a:r>
              <a:rPr lang="ru-RU" sz="2400" dirty="0" smtClean="0"/>
              <a:t> = Прибыль :</a:t>
            </a:r>
            <a:r>
              <a:rPr lang="ru-RU" sz="2400" i="1" dirty="0" smtClean="0"/>
              <a:t> Среднегодовая стоимость ОФ</a:t>
            </a:r>
            <a:endParaRPr lang="ru-RU" sz="24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- </a:t>
            </a:r>
            <a:r>
              <a:rPr lang="ru-RU" sz="2800" dirty="0" err="1" smtClean="0">
                <a:solidFill>
                  <a:srgbClr val="FF0000"/>
                </a:solidFill>
              </a:rPr>
              <a:t>фондовооруженность</a:t>
            </a:r>
            <a:r>
              <a:rPr lang="ru-RU" sz="2800" dirty="0" smtClean="0">
                <a:solidFill>
                  <a:srgbClr val="FF0000"/>
                </a:solidFill>
              </a:rPr>
              <a:t> труда</a:t>
            </a:r>
            <a:r>
              <a:rPr lang="ru-RU" sz="2400" dirty="0" smtClean="0"/>
              <a:t> =</a:t>
            </a:r>
            <a:r>
              <a:rPr lang="ru-RU" sz="2400" i="1" dirty="0" smtClean="0"/>
              <a:t> Среднегодовая стоимость ОФ</a:t>
            </a:r>
            <a:r>
              <a:rPr lang="ru-RU" sz="2400" dirty="0" smtClean="0"/>
              <a:t> : численность работников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i="1" dirty="0" smtClean="0"/>
              <a:t>Среднегодовая стоимость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1.Среднеарифметическая стоимость ОФ = ( ОФ1 + ОФ2 )/2.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2. </a:t>
            </a:r>
            <a:r>
              <a:rPr lang="ru-RU" dirty="0" err="1" smtClean="0"/>
              <a:t>Среднехронологическая</a:t>
            </a:r>
            <a:r>
              <a:rPr lang="ru-RU" dirty="0" smtClean="0"/>
              <a:t> стоимость ОФ = (ОФ1/2 +ОФ2+…..+ОФ</a:t>
            </a:r>
            <a:r>
              <a:rPr lang="en-US" dirty="0" smtClean="0"/>
              <a:t>n</a:t>
            </a:r>
            <a:r>
              <a:rPr lang="ru-RU" dirty="0" smtClean="0"/>
              <a:t>/2) /</a:t>
            </a:r>
            <a:r>
              <a:rPr lang="en-US" dirty="0" smtClean="0"/>
              <a:t>n</a:t>
            </a:r>
            <a:r>
              <a:rPr lang="ru-RU" dirty="0" smtClean="0"/>
              <a:t>-1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93687"/>
          </a:xfrm>
        </p:spPr>
        <p:txBody>
          <a:bodyPr/>
          <a:lstStyle/>
          <a:p>
            <a:pPr eaLnBrk="1" hangingPunct="1">
              <a:defRPr/>
            </a:pPr>
            <a:endParaRPr lang="ru-RU" sz="3600" b="1" i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500063"/>
            <a:ext cx="8229600" cy="5559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i="1" dirty="0" smtClean="0"/>
              <a:t>Для начисления амортизации необходимо учитывать стоимость только используемого оборудования.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i="1" dirty="0" smtClean="0"/>
              <a:t>ОФ на конец года</a:t>
            </a:r>
            <a:r>
              <a:rPr lang="ru-RU" sz="2000" dirty="0" smtClean="0"/>
              <a:t> = ОФ на </a:t>
            </a:r>
            <a:r>
              <a:rPr lang="ru-RU" sz="2000" dirty="0" err="1" smtClean="0"/>
              <a:t>нач</a:t>
            </a:r>
            <a:r>
              <a:rPr lang="ru-RU" sz="2000" dirty="0" smtClean="0"/>
              <a:t> + ОФ </a:t>
            </a:r>
            <a:r>
              <a:rPr lang="ru-RU" sz="2000" dirty="0" err="1" smtClean="0"/>
              <a:t>введ</a:t>
            </a:r>
            <a:r>
              <a:rPr lang="ru-RU" sz="2000" dirty="0" smtClean="0"/>
              <a:t> – ОФ выбывшие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i="1" dirty="0" smtClean="0"/>
              <a:t>ОФ используемые в году</a:t>
            </a:r>
            <a:r>
              <a:rPr lang="ru-RU" sz="2000" dirty="0" smtClean="0"/>
              <a:t> = ОФ на начало + ОФ </a:t>
            </a:r>
            <a:r>
              <a:rPr lang="ru-RU" sz="2000" dirty="0" err="1" smtClean="0"/>
              <a:t>введ</a:t>
            </a:r>
            <a:r>
              <a:rPr lang="ru-RU" sz="2000" dirty="0" smtClean="0"/>
              <a:t>/12 </a:t>
            </a:r>
            <a:r>
              <a:rPr lang="ru-RU" sz="2000" dirty="0" err="1" smtClean="0"/>
              <a:t>мес</a:t>
            </a:r>
            <a:r>
              <a:rPr lang="ru-RU" sz="2000" dirty="0" smtClean="0"/>
              <a:t> *количество месяцев использования – ОФ </a:t>
            </a:r>
            <a:r>
              <a:rPr lang="ru-RU" sz="2000" dirty="0" err="1" smtClean="0"/>
              <a:t>выб</a:t>
            </a:r>
            <a:r>
              <a:rPr lang="ru-RU" sz="2000" dirty="0" smtClean="0"/>
              <a:t>/12 </a:t>
            </a:r>
            <a:r>
              <a:rPr lang="ru-RU" sz="2000" dirty="0" err="1" smtClean="0"/>
              <a:t>мес</a:t>
            </a:r>
            <a:r>
              <a:rPr lang="ru-RU" sz="2000" dirty="0" smtClean="0"/>
              <a:t>*количество месяцев неиспользования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rgbClr val="FF0000"/>
                </a:solidFill>
              </a:rPr>
              <a:t>ОФ среднегодовая стоимость основных фондов с учетом времени их эксплуатации в году</a:t>
            </a:r>
            <a:r>
              <a:rPr lang="ru-RU" sz="2000" dirty="0" smtClean="0">
                <a:solidFill>
                  <a:srgbClr val="FF0000"/>
                </a:solidFill>
              </a:rPr>
              <a:t>  =   ОФ1+ОФ </a:t>
            </a:r>
            <a:r>
              <a:rPr lang="ru-RU" sz="2000" dirty="0" err="1" smtClean="0">
                <a:solidFill>
                  <a:srgbClr val="FF0000"/>
                </a:solidFill>
              </a:rPr>
              <a:t>введ</a:t>
            </a:r>
            <a:r>
              <a:rPr lang="ru-RU" sz="2000" dirty="0" smtClean="0">
                <a:solidFill>
                  <a:srgbClr val="FF0000"/>
                </a:solidFill>
              </a:rPr>
              <a:t> *Т\12-ОФ </a:t>
            </a:r>
            <a:r>
              <a:rPr lang="ru-RU" sz="2000" dirty="0" err="1" smtClean="0">
                <a:solidFill>
                  <a:srgbClr val="FF0000"/>
                </a:solidFill>
              </a:rPr>
              <a:t>выб</a:t>
            </a:r>
            <a:r>
              <a:rPr lang="ru-RU" sz="2000" dirty="0" smtClean="0">
                <a:solidFill>
                  <a:srgbClr val="FF0000"/>
                </a:solidFill>
              </a:rPr>
              <a:t>*Т\12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08000"/>
          </a:xfrm>
        </p:spPr>
        <p:txBody>
          <a:bodyPr/>
          <a:lstStyle/>
          <a:p>
            <a:pPr eaLnBrk="1" hangingPunct="1">
              <a:defRPr/>
            </a:pPr>
            <a:endParaRPr lang="ru-RU" sz="3600" b="1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i="1" dirty="0" smtClean="0">
                <a:solidFill>
                  <a:srgbClr val="FF0000"/>
                </a:solidFill>
              </a:rPr>
              <a:t>3</a:t>
            </a:r>
            <a:r>
              <a:rPr lang="ru-RU" sz="2400" b="1" i="1" dirty="0" smtClean="0">
                <a:solidFill>
                  <a:srgbClr val="FF0000"/>
                </a:solidFill>
              </a:rPr>
              <a:t>. Показатели движения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выбытия</a:t>
            </a:r>
            <a:r>
              <a:rPr lang="ru-RU" sz="2400" dirty="0" smtClean="0"/>
              <a:t> = ОФ выбывшие/ОФ на начало года по </a:t>
            </a:r>
            <a:r>
              <a:rPr lang="ru-RU" sz="2400" dirty="0" err="1" smtClean="0"/>
              <a:t>первонач</a:t>
            </a:r>
            <a:r>
              <a:rPr lang="ru-RU" sz="2400" dirty="0" smtClean="0"/>
              <a:t> стоимости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ввода (обновления)</a:t>
            </a:r>
            <a:r>
              <a:rPr lang="ru-RU" sz="2400" dirty="0" smtClean="0"/>
              <a:t> = ОФ введенные/ОФ на конец периода (по первоначальной стоимости)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прироста</a:t>
            </a:r>
            <a:r>
              <a:rPr lang="ru-RU" sz="2400" dirty="0" smtClean="0"/>
              <a:t> = (ОФ </a:t>
            </a:r>
            <a:r>
              <a:rPr lang="ru-RU" sz="2400" dirty="0" err="1" smtClean="0"/>
              <a:t>введ</a:t>
            </a:r>
            <a:r>
              <a:rPr lang="ru-RU" sz="2400" dirty="0" smtClean="0"/>
              <a:t> – ОФ </a:t>
            </a:r>
            <a:r>
              <a:rPr lang="ru-RU" sz="2400" dirty="0" err="1" smtClean="0"/>
              <a:t>выб</a:t>
            </a:r>
            <a:r>
              <a:rPr lang="ru-RU" sz="2400" dirty="0" smtClean="0"/>
              <a:t>)/ОФ на начало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Показатели технического состояния: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износа</a:t>
            </a:r>
            <a:r>
              <a:rPr lang="ru-RU" sz="2400" dirty="0" smtClean="0"/>
              <a:t> = ∑износа ОФ/Первоначальная стоимость ОФ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годности</a:t>
            </a:r>
            <a:r>
              <a:rPr lang="ru-RU" sz="2400" dirty="0" smtClean="0"/>
              <a:t> = Остаточная стоимость ОФ/ Первоначальная стоимость ОФ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К </a:t>
            </a:r>
            <a:r>
              <a:rPr lang="ru-RU" sz="2400" b="1" i="1" dirty="0" err="1" smtClean="0"/>
              <a:t>годн</a:t>
            </a:r>
            <a:r>
              <a:rPr lang="ru-RU" sz="2400" dirty="0" smtClean="0"/>
              <a:t> = 1-К </a:t>
            </a:r>
            <a:r>
              <a:rPr lang="ru-RU" sz="2400" dirty="0" err="1" smtClean="0"/>
              <a:t>изн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i="1" dirty="0" smtClean="0">
                <a:solidFill>
                  <a:schemeClr val="tx1"/>
                </a:solidFill>
              </a:rPr>
              <a:t> 3.Амортизационная политика предприятия</a:t>
            </a:r>
            <a:r>
              <a:rPr lang="ru-RU" sz="4000" b="1" i="1" dirty="0" smtClean="0"/>
              <a:t> </a:t>
            </a:r>
            <a:br>
              <a:rPr lang="ru-RU" sz="4000" b="1" i="1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sz="2400" b="1" i="1" dirty="0"/>
              <a:t>Амортизация</a:t>
            </a:r>
            <a:r>
              <a:rPr lang="ru-RU" sz="2400" dirty="0"/>
              <a:t> – процесс перенесения стоимости изношенной части основных фондов на создаваемую продукцию. </a:t>
            </a:r>
          </a:p>
          <a:p>
            <a:pPr>
              <a:defRPr/>
            </a:pPr>
            <a:endParaRPr lang="ru-RU" sz="2400" dirty="0"/>
          </a:p>
          <a:p>
            <a:pPr>
              <a:defRPr/>
            </a:pPr>
            <a:r>
              <a:rPr lang="ru-RU" sz="2400" dirty="0"/>
              <a:t>Объектами для начисления амортизации являются основные фонды и нематериальные активы. Не подлежат амортизации те объекты, потребительные свойства которых с течением времени не меняются.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404813"/>
            <a:ext cx="7905750" cy="572135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b="1" i="1" dirty="0"/>
              <a:t>Сумма амортизации</a:t>
            </a:r>
            <a:r>
              <a:rPr lang="ru-RU" sz="2400" dirty="0"/>
              <a:t> – величина износа основных фондов за определенный период выраженная в денежной форме. Она определяется исходя из стоимости по каждому виду основных фондов и нормы амортизации.</a:t>
            </a:r>
          </a:p>
          <a:p>
            <a:pPr>
              <a:buFont typeface="Wingdings" pitchFamily="2" charset="2"/>
              <a:buNone/>
              <a:defRPr/>
            </a:pPr>
            <a:endParaRPr lang="ru-RU" sz="2400" dirty="0"/>
          </a:p>
          <a:p>
            <a:pPr>
              <a:buFont typeface="Wingdings" pitchFamily="2" charset="2"/>
              <a:buNone/>
              <a:defRPr/>
            </a:pPr>
            <a:r>
              <a:rPr lang="ru-RU" sz="2400" b="1" i="1" dirty="0"/>
              <a:t>Норма амортизации</a:t>
            </a:r>
            <a:r>
              <a:rPr lang="ru-RU" sz="2400" dirty="0"/>
              <a:t> – установленный размер амортизационных отчислений по каждому виду основных фондов за определенный период.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333375"/>
            <a:ext cx="8229600" cy="586581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i="1"/>
              <a:t>При выборе способа амортизации предприятие должно обеспечить:</a:t>
            </a:r>
          </a:p>
          <a:p>
            <a:pPr>
              <a:defRPr/>
            </a:pPr>
            <a:r>
              <a:rPr lang="ru-RU" sz="2400"/>
              <a:t>Максимальную чистую прибыль</a:t>
            </a:r>
          </a:p>
          <a:p>
            <a:pPr>
              <a:defRPr/>
            </a:pPr>
            <a:r>
              <a:rPr lang="ru-RU" sz="2400"/>
              <a:t>Необходимую сумму амортизации</a:t>
            </a:r>
          </a:p>
          <a:p>
            <a:pPr>
              <a:defRPr/>
            </a:pPr>
            <a:r>
              <a:rPr lang="ru-RU" sz="2400"/>
              <a:t>Минимальную налогооблагаемую прибыль </a:t>
            </a:r>
          </a:p>
          <a:p>
            <a:pPr>
              <a:defRPr/>
            </a:pPr>
            <a:r>
              <a:rPr lang="ru-RU" sz="2400"/>
              <a:t>Минимальную налогооблагаемую базу по налогу на имущество</a:t>
            </a:r>
          </a:p>
          <a:p>
            <a:pPr>
              <a:defRPr/>
            </a:pPr>
            <a:r>
              <a:rPr lang="ru-RU" sz="2400"/>
              <a:t>Выбранный способ не должен снижать конкурентоспособность продукции (рост амортизации ведет к росту себестоимости, а далее цены)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i="1"/>
              <a:t>Способы амортизации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i="1"/>
              <a:t>В </a:t>
            </a:r>
            <a:r>
              <a:rPr lang="ru-RU" sz="2400" b="1" i="1" u="sng"/>
              <a:t>БУХГАЛТЕРСКОМ УЧЕТЕ</a:t>
            </a:r>
            <a:r>
              <a:rPr lang="ru-RU" sz="2400" i="1"/>
              <a:t> возможно применение любого из 4 ныне действующих способов амортизации</a:t>
            </a:r>
            <a:r>
              <a:rPr lang="ru-RU" sz="2400"/>
              <a:t>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/>
              <a:t>1.Линейный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/>
              <a:t>2.Ускоренные способы: 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ru-RU" sz="2400"/>
              <a:t>А) способ уменьшаемого остатка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ru-RU" sz="2400"/>
              <a:t>Б) способ списания стоимости по сумме чисел лет срока полезного использования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ru-RU" sz="2400"/>
              <a:t>В) способ списания стоимости пропорционально объему продукции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65125"/>
          </a:xfrm>
        </p:spPr>
        <p:txBody>
          <a:bodyPr/>
          <a:lstStyle/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702300"/>
          </a:xfrm>
        </p:spPr>
        <p:txBody>
          <a:bodyPr/>
          <a:lstStyle/>
          <a:p>
            <a:pPr marL="742950" indent="-7429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Основной капитал предприятия и его структура. Классификация основных фондов.</a:t>
            </a:r>
          </a:p>
          <a:p>
            <a:pPr marL="742950" indent="-7429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Показатели оценки основных фондов.</a:t>
            </a:r>
          </a:p>
          <a:p>
            <a:pPr marL="742950" indent="-7429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Амортизационная политика предприятия. </a:t>
            </a:r>
          </a:p>
          <a:p>
            <a:pPr marL="742950" indent="-7429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Сущность оборотного капитала и его основных элементов. </a:t>
            </a:r>
          </a:p>
          <a:p>
            <a:pPr marL="742950" indent="-7429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Источники формирования оборотного капитала и показатели его оценки. </a:t>
            </a:r>
          </a:p>
          <a:p>
            <a:pPr eaLnBrk="1" hangingPunct="1">
              <a:defRPr/>
            </a:pPr>
            <a:endParaRPr lang="ru-RU" sz="3600" b="1" i="1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04800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75438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u="sng"/>
              <a:t>Срок полезного использования</a:t>
            </a:r>
            <a:r>
              <a:rPr lang="ru-RU" sz="2800"/>
              <a:t> объекта основных средств определяется предприятием при принятии объекта к бухгалтерскому учету на основании технических условий или других документов.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/>
              <a:t>Информация о принятых предприятием сроках полезного использования и о способах начисления амортизационных отчислений должна отражаться в </a:t>
            </a:r>
            <a:r>
              <a:rPr lang="ru-RU" sz="2800" u="sng"/>
              <a:t>учетной политике предприятия</a:t>
            </a:r>
            <a:r>
              <a:rPr lang="ru-RU" sz="28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/>
              <a:t>С 2002 года все имущество разделено на 10 амортизационных групп в соответствии со сроком его полезного использования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52388"/>
          </a:xfrm>
        </p:spPr>
        <p:txBody>
          <a:bodyPr/>
          <a:lstStyle/>
          <a:p>
            <a:pPr>
              <a:defRPr/>
            </a:pPr>
            <a:endParaRPr lang="ru-RU" sz="40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4313"/>
            <a:ext cx="7543800" cy="5881687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2400" dirty="0"/>
              <a:t>В целях </a:t>
            </a:r>
            <a:r>
              <a:rPr lang="ru-RU" sz="2400" b="1" u="sng" dirty="0"/>
              <a:t>НАЛОГООБЛОЖЕНИЯ</a:t>
            </a:r>
            <a:r>
              <a:rPr lang="ru-RU" sz="2400" dirty="0"/>
              <a:t> законодательство предусматривает только </a:t>
            </a:r>
            <a:r>
              <a:rPr lang="ru-RU" sz="2400" u="sng" dirty="0"/>
              <a:t>два</a:t>
            </a:r>
            <a:r>
              <a:rPr lang="ru-RU" sz="2400" dirty="0"/>
              <a:t> способа начисления амортизации:</a:t>
            </a:r>
            <a:r>
              <a:rPr lang="ru-RU" sz="2400" b="1" dirty="0"/>
              <a:t> </a:t>
            </a:r>
            <a:r>
              <a:rPr lang="ru-RU" sz="2400" b="1" u="sng" dirty="0"/>
              <a:t>линейный и нелинейный</a:t>
            </a:r>
            <a:r>
              <a:rPr lang="ru-RU" sz="24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	При </a:t>
            </a:r>
            <a:r>
              <a:rPr lang="ru-RU" sz="2400" b="1" dirty="0"/>
              <a:t>ЛИНЕЙНОМ СПОСОБЕ</a:t>
            </a:r>
            <a:r>
              <a:rPr lang="ru-RU" sz="2400" dirty="0"/>
              <a:t> норма амортизации по каждому объекту определяется по формуле: 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400" dirty="0"/>
              <a:t>К=(1/</a:t>
            </a:r>
            <a:r>
              <a:rPr lang="en-US" sz="2400" dirty="0"/>
              <a:t>n</a:t>
            </a:r>
            <a:r>
              <a:rPr lang="ru-RU" sz="2400" dirty="0"/>
              <a:t>)·100%,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где	К - норма амортизации в % к первоначальной стоимости объекта имущества;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/>
              <a:t>n</a:t>
            </a:r>
            <a:r>
              <a:rPr lang="ru-RU" sz="2400" dirty="0"/>
              <a:t> - срок полезного использования данного объекта имущества, %. </a:t>
            </a:r>
          </a:p>
          <a:p>
            <a:pPr>
              <a:lnSpc>
                <a:spcPct val="80000"/>
              </a:lnSpc>
              <a:defRPr/>
            </a:pPr>
            <a:endParaRPr lang="ru-RU" sz="2400" dirty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		Этот способ амортизации обязательно нужно применять к зданиям, сооружениям и передаточным устройствам, которые входят в восьмую, девятую и десятую амортизационные группы и служат более 20 лет.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81000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543800" cy="51054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2400"/>
              <a:t>При </a:t>
            </a:r>
            <a:r>
              <a:rPr lang="ru-RU" sz="2400" b="1"/>
              <a:t>НЕЛИНЕЙНОМ  СПОСОБЕ</a:t>
            </a:r>
            <a:r>
              <a:rPr lang="ru-RU" sz="2400"/>
              <a:t> норма амортизации определяется по следующей формуле: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/>
              <a:t>К = (2/</a:t>
            </a:r>
            <a:r>
              <a:rPr lang="en-US" sz="2400"/>
              <a:t>n</a:t>
            </a:r>
            <a:r>
              <a:rPr lang="ru-RU" sz="2400"/>
              <a:t>)·100%.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/>
              <a:t> Применяется  способ для 1-7 амортизационных групп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/>
              <a:t>По этой норме предприятие может начислять амортизацию до тех пор, пока остаточная стоимость объекта не достигнет 20% от его первоначальной стоимости.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/>
              <a:t>Затем остаточная стоимость объекта фиксируется как его базовая величина для дальнейших расчетов.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/>
              <a:t>Чтобы определить ежемесячную сумму амортизации, надо эту базовую величину разделить на количество месяцев, оставшихся до окончания срока эксплуатации данного объекта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09600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066800"/>
            <a:ext cx="7543800" cy="5029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/>
              <a:t>До 1.01.2009 г. амортизация в целях </a:t>
            </a:r>
            <a:r>
              <a:rPr lang="ru-RU" u="sng"/>
              <a:t>налогообложения</a:t>
            </a:r>
            <a:r>
              <a:rPr lang="ru-RU"/>
              <a:t> начислялась отдельно по каждому объекту амортизируемого имущества. При этом, в целях налогообложения, налогоплательщик мог выбирать линейный и нелинейный метод амортизации ( п.1 ст.259 НК РФ).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457200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7543800" cy="5257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/>
              <a:t>С 1.01.09 при </a:t>
            </a:r>
            <a:r>
              <a:rPr lang="ru-RU" b="1" u="sng"/>
              <a:t>линейном методе</a:t>
            </a:r>
            <a:r>
              <a:rPr lang="ru-RU"/>
              <a:t> сохраняется прежний порядок амортизации каждого объекта. </a:t>
            </a:r>
          </a:p>
          <a:p>
            <a:pPr>
              <a:buFont typeface="Wingdings" pitchFamily="2" charset="2"/>
              <a:buNone/>
              <a:defRPr/>
            </a:pPr>
            <a:endParaRPr lang="ru-RU"/>
          </a:p>
          <a:p>
            <a:pPr>
              <a:buFont typeface="Wingdings" pitchFamily="2" charset="2"/>
              <a:buNone/>
              <a:defRPr/>
            </a:pPr>
            <a:r>
              <a:rPr lang="ru-RU"/>
              <a:t>Изменения в Налоговом Кодексе РФ касаются </a:t>
            </a:r>
            <a:r>
              <a:rPr lang="ru-RU" b="1" u="sng"/>
              <a:t>нелинейного метода</a:t>
            </a:r>
            <a:r>
              <a:rPr lang="ru-RU"/>
              <a:t>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1750"/>
            <a:ext cx="7543800" cy="84138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359775" cy="5907087"/>
          </a:xfrm>
        </p:spPr>
        <p:txBody>
          <a:bodyPr/>
          <a:lstStyle/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		</a:t>
            </a:r>
          </a:p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В </a:t>
            </a:r>
            <a:r>
              <a:rPr lang="ru-RU" sz="2400" dirty="0"/>
              <a:t>новой статье 259 НК РФ установлен новый порядок расчета амортизации </a:t>
            </a:r>
            <a:r>
              <a:rPr lang="ru-RU" sz="2400" b="1" u="sng" dirty="0"/>
              <a:t>НЕЛИНЕЙНЫМ МЕТОДОМ</a:t>
            </a:r>
            <a:r>
              <a:rPr lang="ru-RU" sz="2400" dirty="0"/>
              <a:t>, который позволит оптимизировать налог на прибыль. </a:t>
            </a:r>
          </a:p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endParaRPr lang="ru-RU" sz="2400" dirty="0"/>
          </a:p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		Амортизация </a:t>
            </a:r>
            <a:r>
              <a:rPr lang="ru-RU" sz="2400" dirty="0"/>
              <a:t>начисляется отдельно по каждой амортизационной группе (подгруппе), </a:t>
            </a:r>
            <a:r>
              <a:rPr lang="ru-RU" sz="2400" u="sng" dirty="0"/>
              <a:t>а не по каждому объекту</a:t>
            </a:r>
            <a:r>
              <a:rPr lang="ru-RU" sz="2400" dirty="0"/>
              <a:t> (п.2 ст.259 НК РФ в новой редакции).  Чтобы определить ежемесячную сумму амортизации нужно умножить </a:t>
            </a:r>
            <a:r>
              <a:rPr lang="ru-RU" sz="2400" u="sng" dirty="0"/>
              <a:t>остаточную </a:t>
            </a:r>
            <a:r>
              <a:rPr lang="ru-RU" sz="2400" dirty="0"/>
              <a:t>стоимость всех основных средств и нематериальных активов, входящих в эту группу (так называемый СУММАРНЫЙ БАЛАНС АМОРТИЗАЦИОННОЙ ГРУППЫ), на фиксированную норму амортизации (п.4 ст.259.2 НК РФ).</a:t>
            </a:r>
          </a:p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endParaRPr lang="ru-RU" sz="2400" dirty="0"/>
          </a:p>
          <a:p>
            <a:pPr algn="just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		Ежемесячная </a:t>
            </a:r>
            <a:r>
              <a:rPr lang="ru-RU" sz="2400" dirty="0"/>
              <a:t>норма амортизации установлена по каждой из 10 амортизационных групп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/>
              <a:t>Нормы амортизации по группам имущества </a:t>
            </a:r>
            <a:br>
              <a:rPr lang="ru-RU" sz="3200"/>
            </a:br>
            <a:endParaRPr lang="ru-RU" sz="3200"/>
          </a:p>
        </p:txBody>
      </p:sp>
      <p:graphicFrame>
        <p:nvGraphicFramePr>
          <p:cNvPr id="59638" name="Group 246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382000" cy="4111624"/>
        </p:xfrm>
        <a:graphic>
          <a:graphicData uri="http://schemas.openxmlformats.org/drawingml/2006/table">
            <a:tbl>
              <a:tblPr/>
              <a:tblGrid>
                <a:gridCol w="711200"/>
                <a:gridCol w="1574800"/>
                <a:gridCol w="1371600"/>
                <a:gridCol w="928688"/>
                <a:gridCol w="2135187"/>
                <a:gridCol w="1660525"/>
              </a:tblGrid>
              <a:tr h="1310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группы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полезного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использования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Норма амортизационных отчислений,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группы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полезного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использования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Норма амортизационных отчислений,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888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 года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14,3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10-15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1,8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888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2-3 года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8,8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15-20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1,3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888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3-5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5,6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20-25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888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5-7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3,8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25-30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0,8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6523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7-10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2,7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Свыше 30 лет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0,7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228600"/>
          </a:xfrm>
        </p:spPr>
        <p:txBody>
          <a:bodyPr/>
          <a:lstStyle/>
          <a:p>
            <a:pPr>
              <a:defRPr/>
            </a:pPr>
            <a:endParaRPr lang="ru-RU" sz="4000"/>
          </a:p>
        </p:txBody>
      </p:sp>
      <p:pic>
        <p:nvPicPr>
          <p:cNvPr id="62467" name="Picture 10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981200"/>
            <a:ext cx="9448800" cy="3825875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228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543800" cy="53340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ru-RU" sz="36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4400" b="1" dirty="0" smtClean="0"/>
              <a:t>4. Сущность оборотного капитала и его основных элементов</a:t>
            </a:r>
            <a:r>
              <a:rPr lang="ru-RU" sz="4400" dirty="0" smtClean="0"/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400" b="1" dirty="0" smtClean="0"/>
          </a:p>
          <a:p>
            <a:pPr marL="609600" indent="-609600" eaLnBrk="1" hangingPunct="1">
              <a:defRPr/>
            </a:pPr>
            <a:endParaRPr lang="ru-RU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57200"/>
            <a:ext cx="7543800" cy="5638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4000" b="1" i="1" smtClean="0"/>
              <a:t>Оборотный капитал</a:t>
            </a:r>
            <a:r>
              <a:rPr lang="ru-RU" sz="4000" i="1" smtClean="0"/>
              <a:t> </a:t>
            </a:r>
            <a:r>
              <a:rPr lang="ru-RU" i="1" smtClean="0"/>
              <a:t>(</a:t>
            </a:r>
            <a:r>
              <a:rPr lang="ru-RU" sz="3000" i="1" smtClean="0"/>
              <a:t>оборотные средства; текущие активы)</a:t>
            </a:r>
            <a:r>
              <a:rPr lang="ru-RU" smtClean="0"/>
              <a:t>  - ресурсы, используемые предприятием для создания производственных запасов и  авансирования затрат.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Он используется </a:t>
            </a:r>
            <a:r>
              <a:rPr lang="ru-RU" u="sng" smtClean="0"/>
              <a:t>полностью</a:t>
            </a:r>
            <a:r>
              <a:rPr lang="ru-RU" smtClean="0"/>
              <a:t> в течение </a:t>
            </a:r>
            <a:r>
              <a:rPr lang="ru-RU" u="sng" smtClean="0"/>
              <a:t>одного</a:t>
            </a:r>
            <a:r>
              <a:rPr lang="ru-RU" smtClean="0"/>
              <a:t> производственного цикла и переносит свою стоимость на готовую продукцию.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1.</a:t>
            </a:r>
            <a:r>
              <a:rPr lang="ru-RU" sz="4000" b="1" dirty="0" smtClean="0"/>
              <a:t>Основной капитал предприятия и его структура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3776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dirty="0"/>
              <a:t>Основной капитал предприятия представлен в первом разделе актива баланса  (</a:t>
            </a:r>
            <a:r>
              <a:rPr lang="ru-RU" sz="2400" b="1" i="1" dirty="0" err="1"/>
              <a:t>внеоборотные</a:t>
            </a:r>
            <a:r>
              <a:rPr lang="ru-RU" sz="2400" b="1" i="1" dirty="0"/>
              <a:t> активы).</a:t>
            </a:r>
            <a:r>
              <a:rPr lang="ru-RU" sz="2400" dirty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- нематериальные активы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- основные средства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- доходные вложения в материальные ценности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- финансовые вложения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- прочие </a:t>
            </a:r>
            <a:r>
              <a:rPr lang="ru-RU" sz="2400" dirty="0" err="1"/>
              <a:t>внеоборотные</a:t>
            </a:r>
            <a:r>
              <a:rPr lang="ru-RU" sz="2400" dirty="0"/>
              <a:t> активы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763000" cy="5638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От состояния оборотного капитала и его использования зависят многие показатели деятельности предприятия (выручка, уровень издержек, прибыль), а, следовательно, и его платежеспособность, финансовое положение,  конкурентоспособность.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В целях обеспечения нормальной деятельности необходимо иметь экономически обоснованную величину оборотного капитала. Излишние накопления сырья,  товаров и денежных средств приводят к их отвлечению  из оборота (“замораживанию”) со всеми отрицательными последствиями.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543800" cy="5486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Стадии кругооборота оборотного капитала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smtClean="0"/>
          </a:p>
          <a:p>
            <a:pPr eaLnBrk="1" hangingPunct="1">
              <a:defRPr/>
            </a:pPr>
            <a:r>
              <a:rPr lang="ru-RU" sz="3600" b="1" smtClean="0"/>
              <a:t>Денежная стадия</a:t>
            </a:r>
            <a:endParaRPr lang="ru-RU" sz="3600" smtClean="0"/>
          </a:p>
          <a:p>
            <a:pPr eaLnBrk="1" hangingPunct="1">
              <a:defRPr/>
            </a:pPr>
            <a:r>
              <a:rPr lang="ru-RU" sz="3600" b="1" smtClean="0"/>
              <a:t>Производительная стадия</a:t>
            </a:r>
            <a:r>
              <a:rPr lang="ru-RU" sz="3600" smtClean="0"/>
              <a:t> </a:t>
            </a:r>
          </a:p>
          <a:p>
            <a:pPr eaLnBrk="1" hangingPunct="1">
              <a:defRPr/>
            </a:pPr>
            <a:r>
              <a:rPr lang="ru-RU" sz="3600" b="1" smtClean="0"/>
              <a:t>Товарная стадия</a:t>
            </a: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2286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0"/>
            <a:ext cx="8610600" cy="6705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/>
              <a:t>КЛАССИФИКАЦИЯ ОБОРОТНОГО КАПИТАЛА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7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размещению в воспроизводственном процессе</a:t>
            </a:r>
            <a:r>
              <a:rPr lang="ru-RU" sz="2200" dirty="0" smtClean="0"/>
              <a:t> – оборотные производственные фонды и фонды обращения;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принципам организации и регулирования</a:t>
            </a:r>
            <a:r>
              <a:rPr lang="ru-RU" sz="2200" b="1" dirty="0" smtClean="0"/>
              <a:t> - н</a:t>
            </a:r>
            <a:r>
              <a:rPr lang="ru-RU" sz="2200" dirty="0" smtClean="0"/>
              <a:t>ормируемые и ненормируемые элементы оборотного капитала;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источникам формирования</a:t>
            </a:r>
            <a:r>
              <a:rPr lang="ru-RU" sz="2200" dirty="0" smtClean="0"/>
              <a:t> – собственный, заемный и привлеченный оборотный капитал;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ликвидности</a:t>
            </a:r>
            <a:r>
              <a:rPr lang="ru-RU" sz="2200" dirty="0" smtClean="0"/>
              <a:t> – абсолютно ликвидные средства, быстро реализуемые средства, медленно реализуемые средства;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степени риска вложения капитала</a:t>
            </a:r>
            <a:r>
              <a:rPr lang="ru-RU" sz="2200" dirty="0" smtClean="0"/>
              <a:t> – оборотный капитал с минимальным, малым, средним, высоким риском вложений;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материально-вещественному содержанию</a:t>
            </a:r>
            <a:r>
              <a:rPr lang="ru-RU" sz="2200" b="1" dirty="0" smtClean="0"/>
              <a:t>: </a:t>
            </a:r>
            <a:r>
              <a:rPr lang="ru-RU" sz="2200" dirty="0" smtClean="0"/>
              <a:t> Запасы сырья, материалов, полуфабрикатов; -Запасы готовой продукции; -Дебиторская задолженность; -Краткосрочные финансовые вложения; - Денежные  средства; -Прочие;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b="1" u="sng" dirty="0" smtClean="0"/>
              <a:t>По периоду функционирования</a:t>
            </a:r>
            <a:r>
              <a:rPr lang="ru-RU" sz="2200" b="1" dirty="0" smtClean="0"/>
              <a:t> - п</a:t>
            </a:r>
            <a:r>
              <a:rPr lang="ru-RU" sz="2200" dirty="0" smtClean="0"/>
              <a:t>остоянный оборотный капитал (системная часть)  и переменный оборотный капитал (варьирующая часть) 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ru-RU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pic>
        <p:nvPicPr>
          <p:cNvPr id="68611" name="Picture 35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61913"/>
            <a:ext cx="8839200" cy="68024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228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543800" cy="5791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sz="4000" b="1" i="1" smtClean="0"/>
              <a:t>Сырье  - </a:t>
            </a:r>
            <a:r>
              <a:rPr lang="ru-RU" smtClean="0"/>
              <a:t> предметы труда, которые еще не прошли промышленной переработки (уголь, нефть, хлопок, дерево).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534400" cy="6172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4000" b="1" i="1" smtClean="0"/>
              <a:t>Материалы</a:t>
            </a:r>
            <a:r>
              <a:rPr lang="ru-RU" sz="4000" smtClean="0"/>
              <a:t> </a:t>
            </a:r>
            <a:r>
              <a:rPr lang="ru-RU" sz="2800" smtClean="0"/>
              <a:t>– это предметы труда, которые </a:t>
            </a:r>
            <a:r>
              <a:rPr lang="ru-RU" sz="2800" u="sng" smtClean="0"/>
              <a:t>прошли первичную обработку</a:t>
            </a:r>
            <a:r>
              <a:rPr lang="ru-RU" sz="2800" smtClean="0"/>
              <a:t> в промышленности (металлы, ткани, пиломатериалы).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Различают </a:t>
            </a:r>
            <a:r>
              <a:rPr lang="ru-RU" sz="2800" u="sng" smtClean="0"/>
              <a:t>основные и вспомогательные</a:t>
            </a:r>
            <a:r>
              <a:rPr lang="ru-RU" sz="2800" smtClean="0"/>
              <a:t> материалы.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К </a:t>
            </a:r>
            <a:r>
              <a:rPr lang="ru-RU" sz="2800" u="sng" smtClean="0"/>
              <a:t>основным материалам</a:t>
            </a:r>
            <a:r>
              <a:rPr lang="ru-RU" sz="2800" smtClean="0"/>
              <a:t> относятся материалы, составляющие главное вещественное содержание новой продукции (металл на машиностроительном заводе).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К </a:t>
            </a:r>
            <a:r>
              <a:rPr lang="ru-RU" sz="2800" u="sng" smtClean="0"/>
              <a:t>вспомогательным материалам</a:t>
            </a:r>
            <a:r>
              <a:rPr lang="ru-RU" sz="2800" smtClean="0"/>
              <a:t> относятся материалы, которые нужны для придания продукции внешнего вида или определенных свойств (лак, краска), либо для обеспечения нормальной работы техники (смазочные и обтирочные материалы).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04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7543800" cy="5257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sz="3600" b="1" i="1" smtClean="0"/>
              <a:t>ДЕБИТОРСКАЯ ЗАДОЛЖЕННОСТЬ</a:t>
            </a:r>
            <a:r>
              <a:rPr lang="ru-RU" sz="3600" smtClean="0"/>
              <a:t>  - обязательства покупателей или других клиентов перед предприятием по выплате денег за предоставленные товары или услуги.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85800"/>
            <a:ext cx="7543800" cy="5410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b="1" u="sng" smtClean="0"/>
              <a:t>Дебиторская задолженность, связанная с реализацией товаров</a:t>
            </a:r>
            <a:r>
              <a:rPr lang="ru-RU" smtClean="0"/>
              <a:t>, включает в себя счета к получению, векселя к получению.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b="1" u="sng" smtClean="0"/>
              <a:t>Дебиторская задолженность, не связанная с реализационной деятельностью</a:t>
            </a:r>
            <a:r>
              <a:rPr lang="ru-RU" smtClean="0"/>
              <a:t>, включает авансы служащим, депозиты для покрытия убытков, дивиденды и проценты к получению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543800" cy="5562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defRPr/>
            </a:pPr>
            <a:r>
              <a:rPr lang="ru-RU" sz="2800" b="1" smtClean="0"/>
              <a:t>ДЕБИТОРСКАЯ ЗАДОЛЖЕННОСТЬ ПО СРОКАМ ПОГАШЕНИЯ: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endParaRPr lang="ru-RU" sz="2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800" smtClean="0"/>
              <a:t>платежи по которой  ожидаются более, чем через 12 месяцев после отчетной даты;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800" smtClean="0"/>
              <a:t>платежи по которой  ожидаются в течение 12 месяцев после  отчетной даты.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/>
              <a:t>	В составе обеих групп: покупатели и заказчики, векселя и счета к получению, задолженность дочерних и зависимых обществ, авансы выданные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228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09600"/>
            <a:ext cx="7543800" cy="5486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defRPr/>
            </a:pPr>
            <a:r>
              <a:rPr lang="ru-RU" b="1" i="1" smtClean="0"/>
              <a:t>КРАТКОСРОЧНЫЕ ФИНАНСОВЫЕ</a:t>
            </a:r>
            <a:r>
              <a:rPr lang="ru-RU" b="1" smtClean="0"/>
              <a:t> </a:t>
            </a:r>
            <a:r>
              <a:rPr lang="ru-RU" b="1" i="1" smtClean="0"/>
              <a:t>ВЛОЖЕНИЯ:</a:t>
            </a:r>
            <a:r>
              <a:rPr lang="ru-RU" smtClean="0"/>
              <a:t>  </a:t>
            </a:r>
          </a:p>
          <a:p>
            <a:pPr marL="609600" indent="-609600" eaLnBrk="1" hangingPunct="1">
              <a:defRPr/>
            </a:pPr>
            <a:endParaRPr lang="ru-RU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займы, предоставленные организациям на срок менее 12 месяцев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собственные акции, выкупленные у акционеров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ценные бумаги других предприятий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357188"/>
            <a:ext cx="8115300" cy="9286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/>
              <a:t>Сравнение 1 раздела актива баланса (новая форма и ранее действовавшая)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8001000" cy="477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25"/>
                <a:gridCol w="4143375"/>
              </a:tblGrid>
              <a:tr h="5791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Внеоборотные активы (в балансе с 01.01.11 года – новая форма)</a:t>
                      </a:r>
                      <a:endParaRPr lang="ru-RU" sz="16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Внеоборотные активы (в балансе на 31.01 10 года – форма приказа № 67н от 22.07. 03 )</a:t>
                      </a: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</a:t>
                      </a: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6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Нематериальные активы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Нематериальные активы</a:t>
                      </a: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533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Результаты исследований и разработок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-</a:t>
                      </a: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3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latin typeface="Arial"/>
                        </a:rPr>
                        <a:t>Основные средства</a:t>
                      </a:r>
                    </a:p>
                    <a:p>
                      <a:pPr algn="l" fontAlgn="b"/>
                      <a:endParaRPr lang="ru-RU" sz="1600" b="0" i="0" u="none" strike="noStrike" dirty="0">
                        <a:latin typeface="Arial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Основные средства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3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Arial"/>
                        </a:rPr>
                        <a:t>-</a:t>
                      </a:r>
                      <a:endParaRPr lang="ru-RU" sz="1400" b="0" i="0" u="none" strike="noStrike" dirty="0">
                        <a:latin typeface="Arial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Незавершенное строительство         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950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Доходные вложения в материальные ценности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Доходные  вложения в материальные ценности                            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Финансовые вложения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Долгосрочные финансовые вложения    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Отложенные налоговые активы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Отложенные налоговые активы         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33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latin typeface="Arial"/>
                        </a:rPr>
                        <a:t>Прочие внеоборотные активы</a:t>
                      </a: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Прочие внеоборотные активы           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000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latin typeface="Arial"/>
                        </a:rPr>
                        <a:t>Итого по разделу </a:t>
                      </a:r>
                      <a:r>
                        <a:rPr lang="en-US" sz="1600" b="0" i="0" u="none" strike="noStrike" dirty="0">
                          <a:latin typeface="Arial"/>
                        </a:rPr>
                        <a:t>I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  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latin typeface="Arial"/>
                        </a:rPr>
                        <a:t>Итого по разделу </a:t>
                      </a:r>
                      <a:r>
                        <a:rPr lang="en-US" sz="1600" b="0" i="0" u="none" strike="noStrike" dirty="0" smtClean="0">
                          <a:latin typeface="Arial"/>
                        </a:rPr>
                        <a:t>I</a:t>
                      </a:r>
                    </a:p>
                  </a:txBody>
                  <a:tcPr marL="91439" marR="91439" marT="45726" marB="4572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543800" cy="5562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defRPr/>
            </a:pPr>
            <a:r>
              <a:rPr lang="ru-RU" b="1" i="1" smtClean="0"/>
              <a:t>ДЕНЕЖНЫЕ СРЕДСТВА: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b="1" i="1" smtClean="0"/>
              <a:t>  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деньги в кассе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на расчетном счете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на валютном счете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прочие денежные средства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715000"/>
            <a:ext cx="7543800" cy="3810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Зависимость прибыли предприятия  от размера оборотного капитала</a:t>
            </a:r>
          </a:p>
        </p:txBody>
      </p:sp>
      <p:pic>
        <p:nvPicPr>
          <p:cNvPr id="76803" name="Picture 4"/>
          <p:cNvPicPr>
            <a:picLocks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533400"/>
            <a:ext cx="19850100" cy="4708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96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838200" indent="-838200" eaLnBrk="1" hangingPunct="1">
              <a:defRPr/>
            </a:pPr>
            <a:r>
              <a:rPr lang="ru-RU" sz="4000" dirty="0" smtClean="0"/>
              <a:t>	5.  Источники формирования оборотного капитала. Показатели оценки оборотного капитала.</a:t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64770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57200"/>
            <a:ext cx="7543800" cy="5638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ИСТОЧНИКИ  ФОРМИРОВАНИЯ ОБОРОТНОГО КАПИТАЛА: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 </a:t>
            </a:r>
          </a:p>
          <a:p>
            <a:pPr eaLnBrk="1" hangingPunct="1">
              <a:defRPr/>
            </a:pPr>
            <a:r>
              <a:rPr lang="ru-RU" sz="3600" smtClean="0"/>
              <a:t>собственные</a:t>
            </a:r>
            <a:endParaRPr lang="ru-RU" sz="2000" smtClean="0"/>
          </a:p>
          <a:p>
            <a:pPr eaLnBrk="1" hangingPunct="1">
              <a:defRPr/>
            </a:pPr>
            <a:r>
              <a:rPr lang="ru-RU" sz="3600" smtClean="0"/>
              <a:t>заемные </a:t>
            </a:r>
          </a:p>
          <a:p>
            <a:pPr eaLnBrk="1" hangingPunct="1">
              <a:defRPr/>
            </a:pPr>
            <a:r>
              <a:rPr lang="ru-RU" sz="3600" smtClean="0"/>
              <a:t>привлеченные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57200"/>
            <a:ext cx="7543800" cy="60960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u="sng" smtClean="0"/>
              <a:t>СОБСТВЕННЫЕ</a:t>
            </a:r>
            <a:r>
              <a:rPr lang="ru-RU" sz="2400" b="1" smtClean="0"/>
              <a:t> ИСТОЧНИКИ ФОРМИРОВАНИЯ ОБОРОТНОГО КАПИТАЛА: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b="1" smtClean="0"/>
              <a:t>Прибыль, акционерный капитал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b="1" smtClean="0"/>
              <a:t>Устойчивые пассивы (</a:t>
            </a:r>
            <a:r>
              <a:rPr lang="ru-RU" sz="2000" b="1" i="1" smtClean="0"/>
              <a:t>приравненные к собств</a:t>
            </a:r>
            <a:r>
              <a:rPr lang="ru-RU" sz="2000" b="1" smtClean="0"/>
              <a:t>.):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	</a:t>
            </a:r>
            <a:r>
              <a:rPr lang="ru-RU" sz="1800" smtClean="0"/>
              <a:t>1) минимальная переходящая из месяца в месяц задолженность по оплате труда работникам предприятия;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2) резервы на покрытие предстоящих расходов;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3) минимальная переходящая задолженность перед бюджетом и внебюджетными фондами;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4) средства кредиторов, полученные в качестве предоплаты за продукцию (товары, услуги);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5) средства покупателей по залогам за возвратную тару;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6) переходящие остатки фонда потребления и др.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543800" cy="5562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smtClean="0"/>
              <a:t>	</a:t>
            </a:r>
            <a:r>
              <a:rPr lang="ru-RU" sz="3600" b="1" smtClean="0"/>
              <a:t>ЗАЕМНЫЕ ИСТОЧНИКИ </a:t>
            </a:r>
            <a:r>
              <a:rPr lang="ru-RU" sz="3600" smtClean="0"/>
              <a:t>ФОРМИРОВАНИЯ ОБОРОТНОГО КАПИТАЛА</a:t>
            </a:r>
            <a:r>
              <a:rPr lang="ru-RU" sz="3600" b="1" smtClean="0"/>
              <a:t>   -  это </a:t>
            </a:r>
            <a:r>
              <a:rPr lang="ru-RU" sz="3600" smtClean="0"/>
              <a:t>краткосрочные кредиты банка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85800"/>
            <a:ext cx="7543800" cy="5410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/>
              <a:t>ПРИВЛЕЧЕННЫЕ ИСТОЧНИКИ-</a:t>
            </a:r>
            <a:r>
              <a:rPr lang="ru-RU" smtClean="0"/>
              <a:t> кредиторская задолженность всех видов, а также средства целевого финансирования до их использования по прямому назначению (фонды, резервы и др.).</a:t>
            </a:r>
            <a:br>
              <a:rPr lang="ru-RU" smtClean="0"/>
            </a:br>
            <a:r>
              <a:rPr lang="ru-RU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04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7543800" cy="52578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/>
              <a:t>Чистый оборотный капитал</a:t>
            </a:r>
            <a:r>
              <a:rPr lang="ru-RU" i="1" smtClean="0"/>
              <a:t> </a:t>
            </a:r>
            <a:r>
              <a:rPr lang="ru-RU" smtClean="0"/>
              <a:t> (Чистый рабочий капитал, Net Working Capital, NWC, собственные оборотные средства - СОС) показывает, в каком размере текущие активы покрываются собственными и долгосрочными источниками средств.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686800" cy="6553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u="sng" dirty="0" smtClean="0"/>
              <a:t>СПОСОБ«СНИЗУ»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/>
              <a:t>Чистый оборотный капитал =</a:t>
            </a:r>
            <a:r>
              <a:rPr lang="ru-RU" sz="2800" dirty="0" smtClean="0"/>
              <a:t>  текущие активы – текущие пассивы (текущие обязательства).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Эта часть оборотных активов покрыта собственными средствами и долгосрочными обязательствами. </a:t>
            </a:r>
            <a:r>
              <a:rPr lang="ru-RU" sz="2800" dirty="0" err="1" smtClean="0"/>
              <a:t>Т.о</a:t>
            </a:r>
            <a:r>
              <a:rPr lang="ru-RU" sz="2800" dirty="0" smtClean="0"/>
              <a:t>., чистый оборотный капитал – это СОС.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u="sng" dirty="0" smtClean="0"/>
              <a:t>СПОСОБ «СВЕРХУ»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/>
              <a:t>Чистый оборотный капитал</a:t>
            </a:r>
            <a:r>
              <a:rPr lang="ru-RU" sz="2800" dirty="0" smtClean="0"/>
              <a:t> = (собственные средства + долгосрочные обязательства ) - </a:t>
            </a:r>
            <a:r>
              <a:rPr lang="ru-RU" sz="2800" dirty="0" err="1" smtClean="0"/>
              <a:t>внеоборотные</a:t>
            </a:r>
            <a:r>
              <a:rPr lang="ru-RU" sz="2800" dirty="0" smtClean="0"/>
              <a:t> активы.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pic>
        <p:nvPicPr>
          <p:cNvPr id="84995" name="Picture 9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133600"/>
            <a:ext cx="10515600" cy="28956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836613"/>
            <a:ext cx="790575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Нематериальные активы</a:t>
            </a:r>
            <a:r>
              <a:rPr lang="ru-RU" sz="2400" dirty="0" smtClean="0"/>
              <a:t> – денежные вложения средств предприятия в нематериальные объекты, рассчитанные на долгосрочный период и приносящие доход (патенты, лицензии, </a:t>
            </a:r>
            <a:r>
              <a:rPr lang="ru-RU" sz="2400" dirty="0" err="1" smtClean="0"/>
              <a:t>ноу</a:t>
            </a:r>
            <a:r>
              <a:rPr lang="ru-RU" sz="2400" dirty="0" smtClean="0"/>
              <a:t> </a:t>
            </a:r>
            <a:r>
              <a:rPr lang="ru-RU" sz="2400" dirty="0" err="1" smtClean="0"/>
              <a:t>хау</a:t>
            </a:r>
            <a:r>
              <a:rPr lang="ru-RU" sz="2400" dirty="0" smtClean="0"/>
              <a:t>, программное обеспечение, авторские права, организационные расходы (</a:t>
            </a:r>
            <a:r>
              <a:rPr lang="ru-RU" sz="2400" dirty="0" err="1" smtClean="0"/>
              <a:t>госрегистрация</a:t>
            </a:r>
            <a:r>
              <a:rPr lang="ru-RU" sz="2400" dirty="0" smtClean="0"/>
              <a:t> предприятия), брокерское место, торговые марки, товарные фирменные знаки, монопольные права и привилегии, цена фирмы).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pic>
        <p:nvPicPr>
          <p:cNvPr id="8601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617538"/>
            <a:ext cx="8686800" cy="5783262"/>
          </a:xfrm>
          <a:solidFill>
            <a:srgbClr val="CC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543800" cy="914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ru-RU" sz="2800" smtClean="0"/>
              <a:t>ПОКАЗАТЕЛИ ОЦЕНКИ ОБОРОТНОГО КАПИТАЛА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724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Показатели состояния оборотного капитала (</a:t>
            </a:r>
            <a:r>
              <a:rPr lang="ru-RU" sz="2800" i="1" smtClean="0"/>
              <a:t>доля каждого элемента в общей сумме капитала</a:t>
            </a:r>
            <a:r>
              <a:rPr lang="ru-RU" smtClean="0"/>
              <a:t>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Показатели состояния источников формирования оборотного капитала (</a:t>
            </a:r>
            <a:r>
              <a:rPr lang="ru-RU" sz="2800" i="1" smtClean="0"/>
              <a:t>доля собственных, заемных и привлеченных источников</a:t>
            </a:r>
            <a:r>
              <a:rPr lang="ru-RU" smtClean="0"/>
              <a:t>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ru-RU" smtClean="0"/>
              <a:t>Показатели эффективности использования оборотного капитала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09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ru-RU" sz="2800" smtClean="0"/>
              <a:t>3. Показатели эффективности использования оборотного капитала:</a:t>
            </a:r>
          </a:p>
        </p:txBody>
      </p:sp>
      <p:pic>
        <p:nvPicPr>
          <p:cNvPr id="88067" name="Picture 8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2667000"/>
            <a:ext cx="9829800" cy="32337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609600" y="1905000"/>
            <a:ext cx="8305800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С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корость обращения оборотного капитала в количестве оборотов </a:t>
            </a:r>
          </a:p>
          <a:p>
            <a:pPr marL="342900" indent="-342900">
              <a:defRPr/>
            </a:pPr>
            <a:r>
              <a:rPr lang="ru-RU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(коэффициент оборачиваемости)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sz="2000" smtClean="0"/>
              <a:t>2. Коэффициент закрепления оборотного капитала</a:t>
            </a:r>
          </a:p>
        </p:txBody>
      </p:sp>
      <p:pic>
        <p:nvPicPr>
          <p:cNvPr id="89091" name="Picture 6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2098675"/>
            <a:ext cx="8839200" cy="3311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096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sz="2000" smtClean="0"/>
              <a:t>3. Время обращения оборотного капитала в днях</a:t>
            </a:r>
            <a:r>
              <a:rPr lang="ru-RU" sz="4000" smtClean="0"/>
              <a:t> </a:t>
            </a:r>
          </a:p>
        </p:txBody>
      </p:sp>
      <p:pic>
        <p:nvPicPr>
          <p:cNvPr id="9011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676400"/>
            <a:ext cx="9372600" cy="39481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14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4. Рентабельность оборотного капитала</a:t>
            </a:r>
            <a:r>
              <a:rPr lang="ru-RU" dirty="0" smtClean="0"/>
              <a:t> </a:t>
            </a:r>
          </a:p>
        </p:txBody>
      </p:sp>
      <p:pic>
        <p:nvPicPr>
          <p:cNvPr id="9113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057400"/>
            <a:ext cx="10134600" cy="30337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476250"/>
            <a:ext cx="7834312" cy="5649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Основные средства</a:t>
            </a:r>
            <a:r>
              <a:rPr lang="ru-RU" sz="2400" dirty="0" smtClean="0"/>
              <a:t> – длительно используемые средства производства, участвующие в производстве в течение многих циклов, стоимостью свыше 20 </a:t>
            </a:r>
            <a:r>
              <a:rPr lang="ru-RU" sz="2400" dirty="0" err="1" smtClean="0"/>
              <a:t>тыс.руб</a:t>
            </a:r>
            <a:r>
              <a:rPr lang="ru-RU" sz="2400" dirty="0" smtClean="0"/>
              <a:t> и имеющие длительные сроки амортизации.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i="1" dirty="0" smtClean="0"/>
              <a:t>В настоящее </a:t>
            </a:r>
            <a:r>
              <a:rPr lang="ru-RU" sz="2400" i="1" dirty="0"/>
              <a:t>время </a:t>
            </a:r>
            <a:r>
              <a:rPr lang="ru-RU" sz="2400" i="1" dirty="0" smtClean="0"/>
              <a:t>(с </a:t>
            </a:r>
            <a:r>
              <a:rPr lang="ru-RU" sz="2400" i="1" dirty="0"/>
              <a:t>01.01.11 </a:t>
            </a:r>
            <a:r>
              <a:rPr lang="ru-RU" sz="2400" i="1" dirty="0" smtClean="0"/>
              <a:t>г.) в состав основных средств включается и </a:t>
            </a:r>
            <a:r>
              <a:rPr lang="ru-RU" sz="2400" b="1" i="1" dirty="0" smtClean="0"/>
              <a:t>незавершенное строительство</a:t>
            </a:r>
            <a:r>
              <a:rPr lang="ru-RU" sz="2400" dirty="0" smtClean="0"/>
              <a:t> – строительно-монтажные работы; стоимость основных фондов до их ввода в эксплуатацию и стоимость неустановленного оборудования.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b="1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/>
              <a:t>Доходные вложения в материальные ценности</a:t>
            </a:r>
            <a:r>
              <a:rPr lang="ru-RU" sz="2400" dirty="0" smtClean="0"/>
              <a:t> – стоимость имущества для передачи в аренду, в лизинг , на прокат.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60350"/>
            <a:ext cx="8229600" cy="5605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400" b="1" i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dirty="0" smtClean="0"/>
              <a:t>Финансовые вложения</a:t>
            </a:r>
            <a:r>
              <a:rPr lang="ru-RU" sz="2400" dirty="0" smtClean="0"/>
              <a:t> – вложения на срок более одного года в ценные бумаги других организаций, в уставные капиталы других организаций, в государственные ценные бумаги, предоставленные другим организациям суммы займов.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	Основными нормативными  актами, регулирующими экономическую работу с основными фондами, является положение по бухучету 6/97 и 6/01 . (ПБУ).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55563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553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rgbClr val="FF0000"/>
                </a:solidFill>
              </a:rPr>
              <a:t>	По видам</a:t>
            </a:r>
            <a:r>
              <a:rPr lang="ru-RU" sz="2800" b="1" i="1" dirty="0" smtClean="0"/>
              <a:t>:</a:t>
            </a:r>
            <a:endParaRPr lang="ru-RU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Здания</a:t>
            </a: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i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Сооружения и передаточные устройства (скважины, плотины, линии электроэнергии и т.д.).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Силовые машины и оборудование (генераторы, трансформаторы и т.д.).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Рабочие машины и оборудование (станки автоматические линии и т.д.).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Измерительные и регулирующие приборы всех видов, лабораторное оборудование.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Транспортные средства.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Вычислительная техника.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Инструмент.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Производственный и хозяйственный инвентарь.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Прочие виды основных фондов.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333375"/>
            <a:ext cx="7978775" cy="57927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По 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амортизируемости</a:t>
            </a:r>
            <a:r>
              <a:rPr lang="ru-RU" sz="2400" b="1" i="1" dirty="0" smtClean="0"/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1.Амортизируемые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2.Не амортизируемые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По назначению: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1. Производственные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2. Непроизводственные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По роли в производственном процессе</a:t>
            </a:r>
            <a:r>
              <a:rPr lang="ru-RU" sz="2400" b="1" i="1" dirty="0" smtClean="0"/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1.Активная часть основных фондов (оборудование, транспорт)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2.Пассивная часть (здания, сооружения)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По степени использования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1.Действующие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2.Бездействующие (в запасе, ремонте, на реконструкции)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280</TotalTime>
  <Words>1852</Words>
  <Application>Microsoft Office PowerPoint</Application>
  <PresentationFormat>Экран (4:3)</PresentationFormat>
  <Paragraphs>280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55</vt:i4>
      </vt:variant>
    </vt:vector>
  </HeadingPairs>
  <TitlesOfParts>
    <vt:vector size="66" baseType="lpstr">
      <vt:lpstr>Verdana</vt:lpstr>
      <vt:lpstr>Arial</vt:lpstr>
      <vt:lpstr>Wingdings</vt:lpstr>
      <vt:lpstr>Calibri</vt:lpstr>
      <vt:lpstr>Tahoma</vt:lpstr>
      <vt:lpstr>Times New Roman</vt:lpstr>
      <vt:lpstr>Глобус</vt:lpstr>
      <vt:lpstr>Тема Office</vt:lpstr>
      <vt:lpstr>1_Глобус</vt:lpstr>
      <vt:lpstr>2_Глобус</vt:lpstr>
      <vt:lpstr>Сумерки</vt:lpstr>
      <vt:lpstr>Тема 5. Фирма как субъект рыночной экономики</vt:lpstr>
      <vt:lpstr>Слайд 2</vt:lpstr>
      <vt:lpstr> 1.Основной капитал предприятия и его структура</vt:lpstr>
      <vt:lpstr>Сравнение 1 раздела актива баланса (новая форма и ранее действовавшая)</vt:lpstr>
      <vt:lpstr>Слайд 5</vt:lpstr>
      <vt:lpstr>Слайд 6</vt:lpstr>
      <vt:lpstr>Слайд 7</vt:lpstr>
      <vt:lpstr>Слайд 8</vt:lpstr>
      <vt:lpstr>Слайд 9</vt:lpstr>
      <vt:lpstr>Слайд 10</vt:lpstr>
      <vt:lpstr>2.Показатели оценки основных фондов </vt:lpstr>
      <vt:lpstr>2.Показатели оценки эффективности использования основных фондов</vt:lpstr>
      <vt:lpstr>Среднегодовая стоимость</vt:lpstr>
      <vt:lpstr>Слайд 14</vt:lpstr>
      <vt:lpstr>Слайд 15</vt:lpstr>
      <vt:lpstr>  3.Амортизационная политика предприятия   </vt:lpstr>
      <vt:lpstr>Слайд 17</vt:lpstr>
      <vt:lpstr>Слайд 18</vt:lpstr>
      <vt:lpstr>Способы амортизации</vt:lpstr>
      <vt:lpstr>Слайд 20</vt:lpstr>
      <vt:lpstr>Слайд 21</vt:lpstr>
      <vt:lpstr>Слайд 22</vt:lpstr>
      <vt:lpstr>Слайд 23</vt:lpstr>
      <vt:lpstr>Слайд 24</vt:lpstr>
      <vt:lpstr>Слайд 25</vt:lpstr>
      <vt:lpstr>Нормы амортизации по группам имущества  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 5.  Источники формирования оборотного капитала. Показатели оценки оборотного капитала. 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ПОКАЗАТЕЛИ ОЦЕНКИ ОБОРОТНОГО КАПИТАЛА</vt:lpstr>
      <vt:lpstr>3. Показатели эффективности использования оборотного капитала:</vt:lpstr>
      <vt:lpstr>2. Коэффициент закрепления оборотного капитала</vt:lpstr>
      <vt:lpstr>3. Время обращения оборотного капитала в днях </vt:lpstr>
      <vt:lpstr>4. Рентабельность оборотного капитала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Основной капитал предприятия</dc:title>
  <dc:creator>Настя</dc:creator>
  <cp:lastModifiedBy>Света</cp:lastModifiedBy>
  <cp:revision>21</cp:revision>
  <dcterms:created xsi:type="dcterms:W3CDTF">2008-06-16T17:08:52Z</dcterms:created>
  <dcterms:modified xsi:type="dcterms:W3CDTF">2020-03-16T16:40:36Z</dcterms:modified>
</cp:coreProperties>
</file>