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2" r:id="rId25"/>
    <p:sldId id="283" r:id="rId26"/>
    <p:sldId id="284" r:id="rId27"/>
    <p:sldId id="285" r:id="rId28"/>
    <p:sldId id="286" r:id="rId29"/>
    <p:sldId id="287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>
            <a:extLst>
              <a:ext uri="{FF2B5EF4-FFF2-40B4-BE49-F238E27FC236}">
                <a16:creationId xmlns:a16="http://schemas.microsoft.com/office/drawing/2014/main" id="{EB46B8FB-F6A2-5F47-A6CD-A7E17E69270F}"/>
              </a:ext>
            </a:extLst>
          </p:cNvPr>
          <p:cNvGrpSpPr/>
          <p:nvPr/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419BDE93-3EC2-4E4D-BC0B-417378F49EDA}"/>
                </a:ext>
              </a:extLst>
            </p:cNvPr>
            <p:cNvSpPr/>
            <p:nvPr/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FE21F82F-1EE5-8240-97F8-387DF0253FCE}"/>
                </a:ext>
              </a:extLst>
            </p:cNvPr>
            <p:cNvSpPr/>
            <p:nvPr/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id="{AE1903E3-6B5F-6B4C-9A1F-62628A050AEB}"/>
                </a:ext>
              </a:extLst>
            </p:cNvPr>
            <p:cNvSpPr/>
            <p:nvPr/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F7C55863-3B37-0743-B001-1A970033FBA8}"/>
                </a:ext>
              </a:extLst>
            </p:cNvPr>
            <p:cNvSpPr/>
            <p:nvPr/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932B4C24-3A58-924C-B79A-D961EF7C2C48}"/>
                </a:ext>
              </a:extLst>
            </p:cNvPr>
            <p:cNvSpPr/>
            <p:nvPr/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21EF52E0-D2CF-544F-93A6-4D7B45A0483A}"/>
                </a:ext>
              </a:extLst>
            </p:cNvPr>
            <p:cNvSpPr/>
            <p:nvPr/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 63">
              <a:extLst>
                <a:ext uri="{FF2B5EF4-FFF2-40B4-BE49-F238E27FC236}">
                  <a16:creationId xmlns:a16="http://schemas.microsoft.com/office/drawing/2014/main" id="{6966CFE5-1C8C-2E4F-9B2D-A8438F5A5322}"/>
                </a:ext>
              </a:extLst>
            </p:cNvPr>
            <p:cNvSpPr/>
            <p:nvPr/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5" name="Freeform 64">
              <a:extLst>
                <a:ext uri="{FF2B5EF4-FFF2-40B4-BE49-F238E27FC236}">
                  <a16:creationId xmlns:a16="http://schemas.microsoft.com/office/drawing/2014/main" id="{9FD29EF3-A5B2-554A-A307-6BE1BCE8AF03}"/>
                </a:ext>
              </a:extLst>
            </p:cNvPr>
            <p:cNvSpPr/>
            <p:nvPr/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AC1ECAD8-0CF2-934D-AA1E-C108208CDE6F}"/>
                </a:ext>
              </a:extLst>
            </p:cNvPr>
            <p:cNvSpPr/>
            <p:nvPr/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DB14DED1-3A58-8C4D-902E-2A9F34043F61}"/>
                </a:ext>
              </a:extLst>
            </p:cNvPr>
            <p:cNvSpPr/>
            <p:nvPr/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65D65157-5719-0341-A807-A8956595FB4C}"/>
                </a:ext>
              </a:extLst>
            </p:cNvPr>
            <p:cNvSpPr/>
            <p:nvPr/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A7F23F74-B777-2A4C-8EF9-E798880D5942}"/>
                </a:ext>
              </a:extLst>
            </p:cNvPr>
            <p:cNvSpPr/>
            <p:nvPr/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>
              <a:extLst>
                <a:ext uri="{FF2B5EF4-FFF2-40B4-BE49-F238E27FC236}">
                  <a16:creationId xmlns:a16="http://schemas.microsoft.com/office/drawing/2014/main" id="{E3B9A050-0AE1-1D4B-A2AC-6EEF64B106D9}"/>
                </a:ext>
              </a:extLst>
            </p:cNvPr>
            <p:cNvSpPr/>
            <p:nvPr/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2" name="Freeform 71">
              <a:extLst>
                <a:ext uri="{FF2B5EF4-FFF2-40B4-BE49-F238E27FC236}">
                  <a16:creationId xmlns:a16="http://schemas.microsoft.com/office/drawing/2014/main" id="{C424FE38-F803-8D47-BF56-1B18EC2B1F03}"/>
                </a:ext>
              </a:extLst>
            </p:cNvPr>
            <p:cNvSpPr/>
            <p:nvPr/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E37187F2-9212-0641-97D0-1ACD50B748A8}"/>
                </a:ext>
              </a:extLst>
            </p:cNvPr>
            <p:cNvSpPr/>
            <p:nvPr/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C760C651-2AC4-564E-BEAA-AB7FAFE7F79F}"/>
                </a:ext>
              </a:extLst>
            </p:cNvPr>
            <p:cNvSpPr/>
            <p:nvPr/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58B0A1B8-5BA3-3548-9511-B4904D05264B}"/>
                </a:ext>
              </a:extLst>
            </p:cNvPr>
            <p:cNvSpPr/>
            <p:nvPr/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 75">
              <a:extLst>
                <a:ext uri="{FF2B5EF4-FFF2-40B4-BE49-F238E27FC236}">
                  <a16:creationId xmlns:a16="http://schemas.microsoft.com/office/drawing/2014/main" id="{424CD779-EE9A-214D-9488-767327E373AA}"/>
                </a:ext>
              </a:extLst>
            </p:cNvPr>
            <p:cNvSpPr/>
            <p:nvPr/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Freeform 76">
              <a:extLst>
                <a:ext uri="{FF2B5EF4-FFF2-40B4-BE49-F238E27FC236}">
                  <a16:creationId xmlns:a16="http://schemas.microsoft.com/office/drawing/2014/main" id="{630D08C6-9EFB-8540-875F-2A55DED2AAE3}"/>
                </a:ext>
              </a:extLst>
            </p:cNvPr>
            <p:cNvSpPr/>
            <p:nvPr/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Freeform 77">
              <a:extLst>
                <a:ext uri="{FF2B5EF4-FFF2-40B4-BE49-F238E27FC236}">
                  <a16:creationId xmlns:a16="http://schemas.microsoft.com/office/drawing/2014/main" id="{D7E8DA86-1294-4641-9C52-6E153150641C}"/>
                </a:ext>
              </a:extLst>
            </p:cNvPr>
            <p:cNvSpPr/>
            <p:nvPr/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Freeform 78">
              <a:extLst>
                <a:ext uri="{FF2B5EF4-FFF2-40B4-BE49-F238E27FC236}">
                  <a16:creationId xmlns:a16="http://schemas.microsoft.com/office/drawing/2014/main" id="{011063C9-2A43-3348-A018-F27FACAA778D}"/>
                </a:ext>
              </a:extLst>
            </p:cNvPr>
            <p:cNvSpPr/>
            <p:nvPr/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Freeform 79">
              <a:extLst>
                <a:ext uri="{FF2B5EF4-FFF2-40B4-BE49-F238E27FC236}">
                  <a16:creationId xmlns:a16="http://schemas.microsoft.com/office/drawing/2014/main" id="{EE85C7DE-D965-244F-BD95-3A05FF4AAC61}"/>
                </a:ext>
              </a:extLst>
            </p:cNvPr>
            <p:cNvSpPr/>
            <p:nvPr/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Freeform 80">
              <a:extLst>
                <a:ext uri="{FF2B5EF4-FFF2-40B4-BE49-F238E27FC236}">
                  <a16:creationId xmlns:a16="http://schemas.microsoft.com/office/drawing/2014/main" id="{315A1389-149A-3342-A863-637D42FDB28D}"/>
                </a:ext>
              </a:extLst>
            </p:cNvPr>
            <p:cNvSpPr/>
            <p:nvPr/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Freeform 81">
              <a:extLst>
                <a:ext uri="{FF2B5EF4-FFF2-40B4-BE49-F238E27FC236}">
                  <a16:creationId xmlns:a16="http://schemas.microsoft.com/office/drawing/2014/main" id="{B149CC6F-B6C6-BE46-B451-1BF7D47A8936}"/>
                </a:ext>
              </a:extLst>
            </p:cNvPr>
            <p:cNvSpPr/>
            <p:nvPr/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AB39E9-6F50-3F4B-9DDB-FC0E0CA993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5150" y="768334"/>
            <a:ext cx="5066001" cy="2866405"/>
          </a:xfrm>
        </p:spPr>
        <p:txBody>
          <a:bodyPr anchor="t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B2C33E-E9A6-304D-BBCB-97AD0B213C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5150" y="4283239"/>
            <a:ext cx="5066001" cy="1475177"/>
          </a:xfrm>
        </p:spPr>
        <p:txBody>
          <a:bodyPr anchor="b"/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C75C4-E533-BE48-B528-D1A278BC39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6928" y="457200"/>
            <a:ext cx="3608205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fld id="{A5B0A250-5CC0-1746-B209-08E8B0DAE6AF}" type="datetimeFigureOut">
              <a:rPr lang="en-US" smtClean="0"/>
              <a:pPr algn="l"/>
              <a:t>10/26/2021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09BA8A-EF83-434D-A90E-0805D1104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CFDDE0-90B9-AD4E-B0EB-E7464FA9C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17335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33A3282-0389-C547-8CA6-7F3E7F27B34D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2731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7ED46EE4-CE67-DD46-A751-9FEA049A22B8}"/>
              </a:ext>
            </a:extLst>
          </p:cNvPr>
          <p:cNvGrpSpPr/>
          <p:nvPr/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955C5B70-D34F-8A49-B220-808CE2BBB7F3}"/>
                </a:ext>
              </a:extLst>
            </p:cNvPr>
            <p:cNvSpPr/>
            <p:nvPr/>
          </p:nvSpPr>
          <p:spPr>
            <a:xfrm>
              <a:off x="8928528" y="491812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BBFE624-6DBD-8541-B43B-180C0AFA21F0}"/>
                </a:ext>
              </a:extLst>
            </p:cNvPr>
            <p:cNvSpPr/>
            <p:nvPr/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6E01AC23-2120-A542-B140-5A29AA27A2C8}"/>
                </a:ext>
              </a:extLst>
            </p:cNvPr>
            <p:cNvSpPr/>
            <p:nvPr/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154689C0-9C35-9B4D-906B-DA287DA55A38}"/>
                </a:ext>
              </a:extLst>
            </p:cNvPr>
            <p:cNvSpPr/>
            <p:nvPr/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696570F0-11E0-6147-9053-E3A4B5DBA0E4}"/>
                </a:ext>
              </a:extLst>
            </p:cNvPr>
            <p:cNvSpPr/>
            <p:nvPr/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9BDD97F6-A366-B54A-B889-42E97AFEDE37}"/>
                </a:ext>
              </a:extLst>
            </p:cNvPr>
            <p:cNvSpPr/>
            <p:nvPr/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58E853BC-EE80-374B-B823-8D51A948C4CF}"/>
                </a:ext>
              </a:extLst>
            </p:cNvPr>
            <p:cNvSpPr/>
            <p:nvPr/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4B5B70B1-649D-9848-B5D4-6DE04D55F5F0}"/>
                </a:ext>
              </a:extLst>
            </p:cNvPr>
            <p:cNvSpPr/>
            <p:nvPr/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46A2092A-2157-0A49-937F-BBAE14687DE7}"/>
                </a:ext>
              </a:extLst>
            </p:cNvPr>
            <p:cNvSpPr/>
            <p:nvPr/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F092371E-D526-AF43-816F-F7AEBA9FF166}"/>
                </a:ext>
              </a:extLst>
            </p:cNvPr>
            <p:cNvSpPr/>
            <p:nvPr/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06995714-B51E-E84A-9FD5-3AD33004E517}"/>
                </a:ext>
              </a:extLst>
            </p:cNvPr>
            <p:cNvSpPr/>
            <p:nvPr/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0FDB0CC5-76AA-6E44-8376-4EE649C1DE42}"/>
                </a:ext>
              </a:extLst>
            </p:cNvPr>
            <p:cNvSpPr/>
            <p:nvPr/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3D981F0B-8982-1C45-8D7C-30E744003823}"/>
                </a:ext>
              </a:extLst>
            </p:cNvPr>
            <p:cNvSpPr/>
            <p:nvPr/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F76EEB7-1E87-0447-8CD6-DD220CF4E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8AE526-3A03-9B41-8C9F-27156E701C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08D72-182D-C947-B3F7-B74948D08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10/26/2021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76E396-D059-AF4D-A1D9-C1347978A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8845B6-87C0-2F4A-8146-00E911CDF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480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78A912D-4325-C449-BF2E-F331A221C69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7335146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8080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C3803ECC-8207-244B-8051-94AA5304EDD9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F2E8536-821C-3846-A152-2001B7BA4BC9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57A02781-FFB4-C04E-97FB-78D26A9E8F1C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4C29607-37D2-7A4B-98E2-2C851CD6776C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12FC7BA-80CC-1C4E-B268-B3EEA08137F1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BEBC8FB1-96B9-D84A-BD2A-BC8410EBE012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A8455B4-A778-B44D-A7E8-C45A4846D9F7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407CCA-80EF-2B45-8F8C-7D5796A61B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950095" y="976630"/>
            <a:ext cx="2268507" cy="47845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A221C3-F2D3-FC4F-938B-4C4CAC7370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65150" y="976630"/>
            <a:ext cx="8264057" cy="478459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061B46-3E9A-AC48-8C84-5B46EA1EC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9F8F49-5859-714C-8EE1-61A74F324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B6F69-3FFA-D94F-BA99-873D36F7F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31B40EC-87DB-A64F-9D4B-98A86F7CEFFF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0523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F0CAFDA3-320A-C24D-A7A1-20C1267EC987}"/>
              </a:ext>
            </a:extLst>
          </p:cNvPr>
          <p:cNvGrpSpPr/>
          <p:nvPr/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D2411669-6E2C-2243-99CD-6BC9D724FA1F}"/>
                </a:ext>
              </a:extLst>
            </p:cNvPr>
            <p:cNvSpPr/>
            <p:nvPr/>
          </p:nvSpPr>
          <p:spPr>
            <a:xfrm>
              <a:off x="8928528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C4E0C522-0F40-ED44-A700-F1BCD1CF74F5}"/>
                </a:ext>
              </a:extLst>
            </p:cNvPr>
            <p:cNvSpPr/>
            <p:nvPr/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B79B4380-CBEC-C341-A10E-5EF9A8597959}"/>
                </a:ext>
              </a:extLst>
            </p:cNvPr>
            <p:cNvSpPr/>
            <p:nvPr/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04AD70E-5490-4C4E-A05D-D67949C51A74}"/>
                </a:ext>
              </a:extLst>
            </p:cNvPr>
            <p:cNvSpPr/>
            <p:nvPr/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128A8883-9F24-0047-92B7-45B3D2E7D9C0}"/>
                </a:ext>
              </a:extLst>
            </p:cNvPr>
            <p:cNvSpPr/>
            <p:nvPr/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AAC3A3BB-FD2C-FB44-9478-FA87EF229D37}"/>
                </a:ext>
              </a:extLst>
            </p:cNvPr>
            <p:cNvSpPr/>
            <p:nvPr/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BF46B3B1-E981-BB40-B916-51A6D3851969}"/>
                </a:ext>
              </a:extLst>
            </p:cNvPr>
            <p:cNvSpPr/>
            <p:nvPr/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EA7DAE92-7D6B-B042-83BE-047C8EC322A0}"/>
                </a:ext>
              </a:extLst>
            </p:cNvPr>
            <p:cNvSpPr/>
            <p:nvPr/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06AADCE6-4277-EA49-AF23-63B53CA6772A}"/>
                </a:ext>
              </a:extLst>
            </p:cNvPr>
            <p:cNvSpPr/>
            <p:nvPr/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58CEA343-047B-DF4E-A7A8-881C7740EA36}"/>
                </a:ext>
              </a:extLst>
            </p:cNvPr>
            <p:cNvSpPr/>
            <p:nvPr/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FCCBAA07-17CE-2740-AA04-AEDA5EAD2796}"/>
                </a:ext>
              </a:extLst>
            </p:cNvPr>
            <p:cNvSpPr/>
            <p:nvPr/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BF15C430-7951-6040-BD4C-4E996E94480E}"/>
                </a:ext>
              </a:extLst>
            </p:cNvPr>
            <p:cNvSpPr/>
            <p:nvPr/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0B3467F9-370D-5C4C-9EDE-E0CA0E401568}"/>
                </a:ext>
              </a:extLst>
            </p:cNvPr>
            <p:cNvSpPr/>
            <p:nvPr/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652A1E4-52BA-534C-AECC-35C3CF44F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15675-65B4-E14F-9785-663A83B7B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676A1E-2332-684F-BDD2-687C166BD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10/26/2021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BB8CB0-B7BE-7D4F-B254-8A2F8AEC2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E5A569-A063-8E40-B703-82B11D2A9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7169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231D73A-BA91-794F-8C09-4F4B41A6D08B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7335835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9259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3ABDDED5-B489-454D-A72D-46C9473AB018}"/>
              </a:ext>
            </a:extLst>
          </p:cNvPr>
          <p:cNvGrpSpPr/>
          <p:nvPr/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E6338A9A-49A1-B04D-B479-43604A5CD6D5}"/>
                </a:ext>
              </a:extLst>
            </p:cNvPr>
            <p:cNvSpPr/>
            <p:nvPr/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3151B6D8-101B-F34D-992A-1668DB5D0067}"/>
                </a:ext>
              </a:extLst>
            </p:cNvPr>
            <p:cNvSpPr/>
            <p:nvPr/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21D4DE71-EB1A-E74C-9364-5FEC5377F4EF}"/>
                </a:ext>
              </a:extLst>
            </p:cNvPr>
            <p:cNvSpPr/>
            <p:nvPr/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BD99A5CD-9D3A-DA46-AD96-34B9DB522051}"/>
                </a:ext>
              </a:extLst>
            </p:cNvPr>
            <p:cNvSpPr/>
            <p:nvPr/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E6537DF9-74F2-924C-9B63-22B100C80C92}"/>
                </a:ext>
              </a:extLst>
            </p:cNvPr>
            <p:cNvSpPr/>
            <p:nvPr/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D7655457-8E4D-F34C-A595-66A45E9C3A1F}"/>
                </a:ext>
              </a:extLst>
            </p:cNvPr>
            <p:cNvSpPr/>
            <p:nvPr/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id="{FB0E8D2C-8947-E44C-BC5F-F81B083DAA3E}"/>
                </a:ext>
              </a:extLst>
            </p:cNvPr>
            <p:cNvSpPr/>
            <p:nvPr/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ED57F45D-85B8-AC49-A2BA-E941F1BE7F15}"/>
                </a:ext>
              </a:extLst>
            </p:cNvPr>
            <p:cNvSpPr/>
            <p:nvPr/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DA576359-CAE3-634C-8DF8-A834BCD7D668}"/>
                </a:ext>
              </a:extLst>
            </p:cNvPr>
            <p:cNvSpPr/>
            <p:nvPr/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16343F35-6601-BD4A-B9A5-25361D0453D2}"/>
                </a:ext>
              </a:extLst>
            </p:cNvPr>
            <p:cNvSpPr/>
            <p:nvPr/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5ED1C169-DCD9-9C4B-91B1-519621155A64}"/>
                </a:ext>
              </a:extLst>
            </p:cNvPr>
            <p:cNvSpPr/>
            <p:nvPr/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32328AC7-E0BC-0E46-A25B-11D523EC8100}"/>
                </a:ext>
              </a:extLst>
            </p:cNvPr>
            <p:cNvSpPr/>
            <p:nvPr/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>
              <a:extLst>
                <a:ext uri="{FF2B5EF4-FFF2-40B4-BE49-F238E27FC236}">
                  <a16:creationId xmlns:a16="http://schemas.microsoft.com/office/drawing/2014/main" id="{32BBE02A-588F-6C4D-B310-694098C6A340}"/>
                </a:ext>
              </a:extLst>
            </p:cNvPr>
            <p:cNvSpPr/>
            <p:nvPr/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52">
              <a:extLst>
                <a:ext uri="{FF2B5EF4-FFF2-40B4-BE49-F238E27FC236}">
                  <a16:creationId xmlns:a16="http://schemas.microsoft.com/office/drawing/2014/main" id="{6751D5A0-C90A-0A44-8654-CFE1B719B353}"/>
                </a:ext>
              </a:extLst>
            </p:cNvPr>
            <p:cNvSpPr/>
            <p:nvPr/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0F0FA086-0D80-B74A-9B37-5EACDE30D61F}"/>
                </a:ext>
              </a:extLst>
            </p:cNvPr>
            <p:cNvSpPr/>
            <p:nvPr/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7022E302-2A55-8844-A50B-DC16D075E16B}"/>
                </a:ext>
              </a:extLst>
            </p:cNvPr>
            <p:cNvSpPr/>
            <p:nvPr/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F4B325F5-A048-2843-A40B-3B2B31ECED76}"/>
                </a:ext>
              </a:extLst>
            </p:cNvPr>
            <p:cNvSpPr/>
            <p:nvPr/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 56">
              <a:extLst>
                <a:ext uri="{FF2B5EF4-FFF2-40B4-BE49-F238E27FC236}">
                  <a16:creationId xmlns:a16="http://schemas.microsoft.com/office/drawing/2014/main" id="{7707B616-7E85-5442-B46B-AF9426A7A0E9}"/>
                </a:ext>
              </a:extLst>
            </p:cNvPr>
            <p:cNvSpPr/>
            <p:nvPr/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8" name="Freeform 57">
              <a:extLst>
                <a:ext uri="{FF2B5EF4-FFF2-40B4-BE49-F238E27FC236}">
                  <a16:creationId xmlns:a16="http://schemas.microsoft.com/office/drawing/2014/main" id="{08914A00-D181-5847-A150-77CE67F94369}"/>
                </a:ext>
              </a:extLst>
            </p:cNvPr>
            <p:cNvSpPr/>
            <p:nvPr/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id="{DAF2D976-5F49-2848-B465-C85708A6D706}"/>
                </a:ext>
              </a:extLst>
            </p:cNvPr>
            <p:cNvSpPr/>
            <p:nvPr/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0" name="Freeform 59">
              <a:extLst>
                <a:ext uri="{FF2B5EF4-FFF2-40B4-BE49-F238E27FC236}">
                  <a16:creationId xmlns:a16="http://schemas.microsoft.com/office/drawing/2014/main" id="{5E333474-B850-354C-A2E2-01735C948D47}"/>
                </a:ext>
              </a:extLst>
            </p:cNvPr>
            <p:cNvSpPr/>
            <p:nvPr/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" name="Freeform 60">
              <a:extLst>
                <a:ext uri="{FF2B5EF4-FFF2-40B4-BE49-F238E27FC236}">
                  <a16:creationId xmlns:a16="http://schemas.microsoft.com/office/drawing/2014/main" id="{BC25646C-71B3-4A44-A4FE-C3CABE5580BB}"/>
                </a:ext>
              </a:extLst>
            </p:cNvPr>
            <p:cNvSpPr/>
            <p:nvPr/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2" name="Freeform 61">
              <a:extLst>
                <a:ext uri="{FF2B5EF4-FFF2-40B4-BE49-F238E27FC236}">
                  <a16:creationId xmlns:a16="http://schemas.microsoft.com/office/drawing/2014/main" id="{B598CFE9-67EE-E342-9EF7-F40A1E0BE59E}"/>
                </a:ext>
              </a:extLst>
            </p:cNvPr>
            <p:cNvSpPr/>
            <p:nvPr/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3" name="Freeform 62">
              <a:extLst>
                <a:ext uri="{FF2B5EF4-FFF2-40B4-BE49-F238E27FC236}">
                  <a16:creationId xmlns:a16="http://schemas.microsoft.com/office/drawing/2014/main" id="{1E29AD13-94FE-1349-A28E-10F6E780F510}"/>
                </a:ext>
              </a:extLst>
            </p:cNvPr>
            <p:cNvSpPr/>
            <p:nvPr/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650648E-B4D5-4145-84E7-46B5793EA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68351"/>
            <a:ext cx="5066001" cy="2334768"/>
          </a:xfrm>
        </p:spPr>
        <p:txBody>
          <a:bodyPr anchor="t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3B92A6-7558-3148-B855-5BC58B4159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4255453"/>
            <a:ext cx="5066001" cy="1500187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A0B541-D211-974B-97FE-C1F9473AB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10/26/2021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27FB0-D95A-D543-8E29-6E5F22B49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C4404-F49D-9F48-A10B-1F60870B4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17335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D6A1FD1-D82F-3141-8687-8D7C0631C21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022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442ECFEB-12CF-4C4F-BC8A-5816C27CA565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626C9482-2804-144B-88B2-0AF191BD757D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1363F79-96BD-9240-86E2-DF26C9C2437D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153F0BF1-DA57-1D49-82F0-802F4D385A85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CD42A1B-A03A-C946-8A2A-CE437EA433FD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591FE00-3AAF-9B4B-8107-E94D50828227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149E92E9-89A7-4842-B271-411C7DF75D2D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DC29C99-0841-9F46-AB1A-E9751DFE4487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E0AB684-BDA8-014B-8DCC-125F8B8DC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40E05-0F5F-6243-AD57-66BFC33ADB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2851" y="2365755"/>
            <a:ext cx="5239512" cy="33954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70B3A4-11FE-D94C-9B93-255E362310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9638" y="2365755"/>
            <a:ext cx="5239512" cy="33954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7BEEAF-F881-6E48-84AF-E5CEEF1C7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10/26/2021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472753-1CC3-9244-9AF0-6927018A6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DD55D0-FCC7-AC42-9810-9B49E3348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FC736C3-88FB-244C-83B8-B2856998D221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8605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B7D16A9C-7411-5242-A59C-816B8907E3BE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A997260B-7D44-7049-B605-7FD6E6CE5612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5D6AF601-77C3-D74A-B1E5-7F33703A6927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4DFCA921-0F9E-2E41-A285-75409E25501A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120B9E03-438B-FC42-9DA1-835D5BC3FE88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D670E1F-61CD-8940-A898-6D5092A78BB9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080C64CF-0C6A-3449-9709-AE038C4A7995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FEC46D5B-957F-A24C-8E36-CC71F660EC8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058182F-7B5E-FD42-AFC6-A3848D833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928" y="768096"/>
            <a:ext cx="7333488" cy="12710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D9E4DE-75C0-C841-A68D-9D7BBAD76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2149" y="2365756"/>
            <a:ext cx="52395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5C87F7-356E-9E43-97A0-D972B22853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2149" y="3189668"/>
            <a:ext cx="5239512" cy="257155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AB4C28-30CB-CC4E-A25E-F4FEFA49BC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83066" y="2365756"/>
            <a:ext cx="52395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ED0191-963B-1E4C-BEC5-9B42E39514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83066" y="3189668"/>
            <a:ext cx="5239512" cy="257155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0E0BED-3EB7-BB4A-A556-FA967FB01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10/26/2021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A2466A-4D90-174C-B382-AC4674D72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EADE49-8082-214B-9742-5EE8DA2E9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5E39200-18D5-014B-BAB8-FF5D0BA15E0C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6255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D7DF52F6-A06E-0343-95B8-DAAC38DB4B8C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67092C52-7052-0749-9DA0-9374DBF495AE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64E1C2F-81E1-C44D-859C-946596C950F2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53626485-4263-0A44-9561-E278A7056C33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D45AAB5-3CCC-DE4A-A962-3702911B55CC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8CAFB16F-8EDE-D44F-A51E-34EDC41E7404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DCD51329-732C-BB4C-98E5-715BAF9F8853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192B5D44-BC55-AF4C-984D-C8231B22F80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FA1E9E2-564E-7049-A22F-BB5B876BA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359D05-C08D-7747-B2FC-3F62B3357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10/26/2021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2FF615-BB08-A844-B689-BAA7C5040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63A67D-F96F-4849-8C83-49CC3A653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DCFAAB9-2B6B-8D4C-A748-433E2C393EA6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9610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8BCA70-D63D-40F6-B9B3-4E49B96E2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pPr/>
              <a:t>10/26/2021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F12559-BD91-4904-A24A-0CF0A2324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658BB7-74A5-4A6F-A0FF-021E68F02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182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D0914A35-7AAF-4B42-9C68-47A633EFD9D0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DABCED79-0E70-FB4D-ABF2-D859BF5556E4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8364885D-A3A4-5144-AB4E-7624F27287E6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22073D5-CC72-0549-BD26-F7AF9851BE45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1827A049-C9FD-554E-9B01-F151B0D9E86B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76832559-4D18-8744-AB91-9FCFAB732477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BF97A623-E5DC-1B44-B687-8643B9F0D741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637BBE1-2C82-4E45-B5C5-35E07B05E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1" y="764973"/>
            <a:ext cx="3609982" cy="1395043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201F2E-A734-364B-8A7D-990D6B889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4832" y="770890"/>
            <a:ext cx="6112517" cy="480057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7CBAD9-5515-1748-8E77-F48160F4ED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50" y="2160016"/>
            <a:ext cx="3609983" cy="37089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A6C22B-80D4-AA42-9999-401E37B46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10/26/2021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055DE4-33E8-7F4B-9334-95EA60845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470FA5-21EE-D742-8F01-C1BAE0FDB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EF966AA-D7DF-F84D-80D4-E216A641B00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8458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210D391A-F01E-4947-8A01-95438AA0B323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7D499306-B4E0-064D-8F6C-96E9C4BD04DA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AF3D0241-0A21-8047-8CE3-B3FDD5FDF719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3083F97-6891-0447-957C-AB0834B826D2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B2EF7D75-E7C1-5147-A03B-3EC641CF3B08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A6D7CA94-94B4-C140-8C68-01C0ADFA1C71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211CD629-C318-A848-BDDE-BBA9465EBF9D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2A5AC1F8-1370-E946-977E-E4CFC6947BA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4CEE63B-B967-0A48-9623-220376760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89"/>
            <a:ext cx="3609983" cy="1389127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11F680-28C8-FA44-9CD5-20709DA02E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23838" y="890816"/>
            <a:ext cx="6060136" cy="4870411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D507CD-197E-BB4C-83A6-DA3FC97A22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50" y="2160016"/>
            <a:ext cx="3609983" cy="360121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9E00AC-DF6C-D548-8A06-D6269BDB0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10/26/2021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ED113B-57D4-9A4F-BFE0-2A3963B42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0D9954-FA18-8948-AA52-21CED0594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E3EB25D-2379-5040-B990-1C99B0B7D931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8532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0D98E2-86CE-4D4F-9F8F-17C83D19A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7335835" cy="12689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04B4F2-48A4-A140-B59B-7A2ED9FD46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2160016"/>
            <a:ext cx="7335835" cy="36012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CF4A7E-D5FF-BF48-8E01-8F46150ABF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6928" y="457200"/>
            <a:ext cx="36082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A5B0A250-5CC0-1746-B209-08E8B0DAE6AF}" type="datetimeFigureOut">
              <a:rPr lang="en-US" smtClean="0"/>
              <a:pPr/>
              <a:t>10/26/2021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31757-5039-BF46-B47A-50DA8FFBC0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65150" y="6141085"/>
            <a:ext cx="36082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83FD16-4337-B940-905E-D20A26FD48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9678" y="6141085"/>
            <a:ext cx="8138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9ABCAEC-7D34-E549-A96E-FCEDAADBE4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833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8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3" descr="Текстурированная поверхность черно-белый фон">
            <a:extLst>
              <a:ext uri="{FF2B5EF4-FFF2-40B4-BE49-F238E27FC236}">
                <a16:creationId xmlns:a16="http://schemas.microsoft.com/office/drawing/2014/main" id="{77CA4209-D2AB-4C53-BC41-D6C2C533360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387" b="10343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4" name="Rectangle">
            <a:extLst>
              <a:ext uri="{FF2B5EF4-FFF2-40B4-BE49-F238E27FC236}">
                <a16:creationId xmlns:a16="http://schemas.microsoft.com/office/drawing/2014/main" id="{B4F75AE3-A3AC-DE4C-98FE-EC9DC3BF8D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1"/>
            <a:ext cx="5267217" cy="6858000"/>
          </a:xfrm>
          <a:prstGeom prst="rect">
            <a:avLst/>
          </a:prstGeom>
          <a:gradFill flip="none" rotWithShape="1">
            <a:gsLst>
              <a:gs pos="31000">
                <a:schemeClr val="bg1">
                  <a:alpha val="80000"/>
                </a:schemeClr>
              </a:gs>
              <a:gs pos="0">
                <a:schemeClr val="bg1"/>
              </a:gs>
              <a:gs pos="100000">
                <a:schemeClr val="bg1">
                  <a:alpha val="34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/>
            <a:endParaRPr sz="2600" cap="all" dirty="0">
              <a:solidFill>
                <a:srgbClr val="FFFFFF"/>
              </a:solidFill>
              <a:sym typeface="Avenir Next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83325D-270F-4923-AF6B-55C450AA65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5151" y="768334"/>
            <a:ext cx="4134538" cy="2866405"/>
          </a:xfrm>
        </p:spPr>
        <p:txBody>
          <a:bodyPr>
            <a:normAutofit/>
          </a:bodyPr>
          <a:lstStyle/>
          <a:p>
            <a:r>
              <a:rPr lang="ru-RU" sz="5400"/>
              <a:t>Логические ошибки </a:t>
            </a:r>
            <a:endParaRPr lang="ru-RU" sz="54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94E1DF6-2859-4602-A181-429260EAB2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5151" y="4283239"/>
            <a:ext cx="4134538" cy="1475177"/>
          </a:xfrm>
        </p:spPr>
        <p:txBody>
          <a:bodyPr>
            <a:normAutofit/>
          </a:bodyPr>
          <a:lstStyle/>
          <a:p>
            <a:r>
              <a:rPr lang="ru-RU" dirty="0"/>
              <a:t>Выполнила: Черникова М.В. </a:t>
            </a:r>
          </a:p>
          <a:p>
            <a:r>
              <a:rPr lang="ru-RU" dirty="0"/>
              <a:t>Группа: Архб-19п1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1C79BB7-CCAB-2243-9830-5569626C4D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4134538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4406D7A-DB1A-D940-8AD1-93FAF9DD71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1746" y="0"/>
            <a:ext cx="1900254" cy="6858000"/>
            <a:chOff x="10291746" y="0"/>
            <a:chExt cx="1900254" cy="6858000"/>
          </a:xfrm>
        </p:grpSpPr>
        <p:sp>
          <p:nvSpPr>
            <p:cNvPr id="16" name="Freeform 40">
              <a:extLst>
                <a:ext uri="{FF2B5EF4-FFF2-40B4-BE49-F238E27FC236}">
                  <a16:creationId xmlns:a16="http://schemas.microsoft.com/office/drawing/2014/main" id="{D0F85DF7-431B-BE45-B932-0E22FC3F84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5829" y="809310"/>
              <a:ext cx="536171" cy="1124839"/>
            </a:xfrm>
            <a:custGeom>
              <a:avLst/>
              <a:gdLst>
                <a:gd name="connsiteX0" fmla="*/ 536171 w 536171"/>
                <a:gd name="connsiteY0" fmla="*/ 0 h 1124839"/>
                <a:gd name="connsiteX1" fmla="*/ 536171 w 536171"/>
                <a:gd name="connsiteY1" fmla="*/ 1124839 h 1124839"/>
                <a:gd name="connsiteX2" fmla="*/ 451423 w 536171"/>
                <a:gd name="connsiteY2" fmla="*/ 1116295 h 1124839"/>
                <a:gd name="connsiteX3" fmla="*/ 0 w 536171"/>
                <a:gd name="connsiteY3" fmla="*/ 562419 h 1124839"/>
                <a:gd name="connsiteX4" fmla="*/ 451423 w 536171"/>
                <a:gd name="connsiteY4" fmla="*/ 8543 h 1124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6171" h="1124839">
                  <a:moveTo>
                    <a:pt x="536171" y="0"/>
                  </a:moveTo>
                  <a:lnTo>
                    <a:pt x="536171" y="1124839"/>
                  </a:lnTo>
                  <a:lnTo>
                    <a:pt x="451423" y="1116295"/>
                  </a:lnTo>
                  <a:cubicBezTo>
                    <a:pt x="193797" y="1063577"/>
                    <a:pt x="0" y="835630"/>
                    <a:pt x="0" y="562419"/>
                  </a:cubicBezTo>
                  <a:cubicBezTo>
                    <a:pt x="0" y="289208"/>
                    <a:pt x="193797" y="61261"/>
                    <a:pt x="451423" y="85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 41">
              <a:extLst>
                <a:ext uri="{FF2B5EF4-FFF2-40B4-BE49-F238E27FC236}">
                  <a16:creationId xmlns:a16="http://schemas.microsoft.com/office/drawing/2014/main" id="{BEA0AA89-2965-2A44-B84E-51C748B2D2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1748" y="0"/>
              <a:ext cx="1130725" cy="565362"/>
            </a:xfrm>
            <a:custGeom>
              <a:avLst/>
              <a:gdLst>
                <a:gd name="connsiteX0" fmla="*/ 0 w 1130725"/>
                <a:gd name="connsiteY0" fmla="*/ 0 h 565362"/>
                <a:gd name="connsiteX1" fmla="*/ 25420 w 1130725"/>
                <a:gd name="connsiteY1" fmla="*/ 0 h 565362"/>
                <a:gd name="connsiteX2" fmla="*/ 36369 w 1130725"/>
                <a:gd name="connsiteY2" fmla="*/ 108609 h 565362"/>
                <a:gd name="connsiteX3" fmla="*/ 565363 w 1130725"/>
                <a:gd name="connsiteY3" fmla="*/ 539750 h 565362"/>
                <a:gd name="connsiteX4" fmla="*/ 1094356 w 1130725"/>
                <a:gd name="connsiteY4" fmla="*/ 108609 h 565362"/>
                <a:gd name="connsiteX5" fmla="*/ 1105305 w 1130725"/>
                <a:gd name="connsiteY5" fmla="*/ 0 h 565362"/>
                <a:gd name="connsiteX6" fmla="*/ 1130725 w 1130725"/>
                <a:gd name="connsiteY6" fmla="*/ 0 h 565362"/>
                <a:gd name="connsiteX7" fmla="*/ 565363 w 1130725"/>
                <a:gd name="connsiteY7" fmla="*/ 565362 h 565362"/>
                <a:gd name="connsiteX8" fmla="*/ 0 w 1130725"/>
                <a:gd name="connsiteY8" fmla="*/ 0 h 565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30725" h="565362">
                  <a:moveTo>
                    <a:pt x="0" y="0"/>
                  </a:moveTo>
                  <a:lnTo>
                    <a:pt x="25420" y="0"/>
                  </a:lnTo>
                  <a:lnTo>
                    <a:pt x="36369" y="108609"/>
                  </a:lnTo>
                  <a:cubicBezTo>
                    <a:pt x="86718" y="354660"/>
                    <a:pt x="304425" y="539750"/>
                    <a:pt x="565363" y="539750"/>
                  </a:cubicBezTo>
                  <a:cubicBezTo>
                    <a:pt x="826300" y="539750"/>
                    <a:pt x="1044007" y="354660"/>
                    <a:pt x="1094356" y="108609"/>
                  </a:cubicBezTo>
                  <a:lnTo>
                    <a:pt x="1105305" y="0"/>
                  </a:lnTo>
                  <a:lnTo>
                    <a:pt x="1130725" y="0"/>
                  </a:lnTo>
                  <a:cubicBezTo>
                    <a:pt x="1130725" y="312241"/>
                    <a:pt x="877604" y="565362"/>
                    <a:pt x="565363" y="565362"/>
                  </a:cubicBezTo>
                  <a:cubicBezTo>
                    <a:pt x="253121" y="565362"/>
                    <a:pt x="0" y="312241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42">
              <a:extLst>
                <a:ext uri="{FF2B5EF4-FFF2-40B4-BE49-F238E27FC236}">
                  <a16:creationId xmlns:a16="http://schemas.microsoft.com/office/drawing/2014/main" id="{7EC47259-887A-FD48-989C-42BC5A3C98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578" y="0"/>
              <a:ext cx="535422" cy="562344"/>
            </a:xfrm>
            <a:custGeom>
              <a:avLst/>
              <a:gdLst>
                <a:gd name="connsiteX0" fmla="*/ 0 w 535422"/>
                <a:gd name="connsiteY0" fmla="*/ 0 h 562344"/>
                <a:gd name="connsiteX1" fmla="*/ 25421 w 535422"/>
                <a:gd name="connsiteY1" fmla="*/ 0 h 562344"/>
                <a:gd name="connsiteX2" fmla="*/ 36370 w 535422"/>
                <a:gd name="connsiteY2" fmla="*/ 108609 h 562344"/>
                <a:gd name="connsiteX3" fmla="*/ 469781 w 535422"/>
                <a:gd name="connsiteY3" fmla="*/ 531316 h 562344"/>
                <a:gd name="connsiteX4" fmla="*/ 535422 w 535422"/>
                <a:gd name="connsiteY4" fmla="*/ 537108 h 562344"/>
                <a:gd name="connsiteX5" fmla="*/ 535422 w 535422"/>
                <a:gd name="connsiteY5" fmla="*/ 562344 h 562344"/>
                <a:gd name="connsiteX6" fmla="*/ 451424 w 535422"/>
                <a:gd name="connsiteY6" fmla="*/ 553876 h 562344"/>
                <a:gd name="connsiteX7" fmla="*/ 0 w 535422"/>
                <a:gd name="connsiteY7" fmla="*/ 0 h 562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5422" h="562344">
                  <a:moveTo>
                    <a:pt x="0" y="0"/>
                  </a:moveTo>
                  <a:lnTo>
                    <a:pt x="25421" y="0"/>
                  </a:lnTo>
                  <a:lnTo>
                    <a:pt x="36370" y="108609"/>
                  </a:lnTo>
                  <a:cubicBezTo>
                    <a:pt x="80425" y="323904"/>
                    <a:pt x="252614" y="492525"/>
                    <a:pt x="469781" y="531316"/>
                  </a:cubicBezTo>
                  <a:lnTo>
                    <a:pt x="535422" y="537108"/>
                  </a:lnTo>
                  <a:lnTo>
                    <a:pt x="535422" y="562344"/>
                  </a:lnTo>
                  <a:lnTo>
                    <a:pt x="451424" y="553876"/>
                  </a:lnTo>
                  <a:cubicBezTo>
                    <a:pt x="193797" y="501158"/>
                    <a:pt x="0" y="273211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43">
              <a:extLst>
                <a:ext uri="{FF2B5EF4-FFF2-40B4-BE49-F238E27FC236}">
                  <a16:creationId xmlns:a16="http://schemas.microsoft.com/office/drawing/2014/main" id="{16E261C3-18BE-934F-8A2B-59BE70AE2F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578" y="2181112"/>
              <a:ext cx="535422" cy="1124687"/>
            </a:xfrm>
            <a:custGeom>
              <a:avLst/>
              <a:gdLst>
                <a:gd name="connsiteX0" fmla="*/ 535422 w 535422"/>
                <a:gd name="connsiteY0" fmla="*/ 0 h 1124687"/>
                <a:gd name="connsiteX1" fmla="*/ 535422 w 535422"/>
                <a:gd name="connsiteY1" fmla="*/ 25186 h 1124687"/>
                <a:gd name="connsiteX2" fmla="*/ 456541 w 535422"/>
                <a:gd name="connsiteY2" fmla="*/ 33138 h 1124687"/>
                <a:gd name="connsiteX3" fmla="*/ 25399 w 535422"/>
                <a:gd name="connsiteY3" fmla="*/ 562130 h 1124687"/>
                <a:gd name="connsiteX4" fmla="*/ 456541 w 535422"/>
                <a:gd name="connsiteY4" fmla="*/ 1091123 h 1124687"/>
                <a:gd name="connsiteX5" fmla="*/ 535422 w 535422"/>
                <a:gd name="connsiteY5" fmla="*/ 1099075 h 1124687"/>
                <a:gd name="connsiteX6" fmla="*/ 535422 w 535422"/>
                <a:gd name="connsiteY6" fmla="*/ 1124687 h 1124687"/>
                <a:gd name="connsiteX7" fmla="*/ 451423 w 535422"/>
                <a:gd name="connsiteY7" fmla="*/ 1116219 h 1124687"/>
                <a:gd name="connsiteX8" fmla="*/ 0 w 535422"/>
                <a:gd name="connsiteY8" fmla="*/ 562343 h 1124687"/>
                <a:gd name="connsiteX9" fmla="*/ 451423 w 535422"/>
                <a:gd name="connsiteY9" fmla="*/ 8468 h 11246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35422" h="1124687">
                  <a:moveTo>
                    <a:pt x="535422" y="0"/>
                  </a:moveTo>
                  <a:lnTo>
                    <a:pt x="535422" y="25186"/>
                  </a:lnTo>
                  <a:lnTo>
                    <a:pt x="456541" y="33138"/>
                  </a:lnTo>
                  <a:cubicBezTo>
                    <a:pt x="210489" y="83487"/>
                    <a:pt x="25399" y="301194"/>
                    <a:pt x="25399" y="562130"/>
                  </a:cubicBezTo>
                  <a:cubicBezTo>
                    <a:pt x="25399" y="823067"/>
                    <a:pt x="210489" y="1040774"/>
                    <a:pt x="456541" y="1091123"/>
                  </a:cubicBezTo>
                  <a:lnTo>
                    <a:pt x="535422" y="1099075"/>
                  </a:lnTo>
                  <a:lnTo>
                    <a:pt x="535422" y="1124687"/>
                  </a:lnTo>
                  <a:lnTo>
                    <a:pt x="451423" y="1116219"/>
                  </a:lnTo>
                  <a:cubicBezTo>
                    <a:pt x="193797" y="1063501"/>
                    <a:pt x="0" y="835554"/>
                    <a:pt x="0" y="562343"/>
                  </a:cubicBezTo>
                  <a:cubicBezTo>
                    <a:pt x="0" y="289132"/>
                    <a:pt x="193797" y="61185"/>
                    <a:pt x="451423" y="846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44">
              <a:extLst>
                <a:ext uri="{FF2B5EF4-FFF2-40B4-BE49-F238E27FC236}">
                  <a16:creationId xmlns:a16="http://schemas.microsoft.com/office/drawing/2014/main" id="{35A2267B-0862-A24E-87D2-6CE5187CF9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1746" y="806365"/>
              <a:ext cx="1130726" cy="1130724"/>
            </a:xfrm>
            <a:custGeom>
              <a:avLst/>
              <a:gdLst>
                <a:gd name="connsiteX0" fmla="*/ 565363 w 1130726"/>
                <a:gd name="connsiteY0" fmla="*/ 25186 h 1130724"/>
                <a:gd name="connsiteX1" fmla="*/ 25399 w 1130726"/>
                <a:gd name="connsiteY1" fmla="*/ 565149 h 1130724"/>
                <a:gd name="connsiteX2" fmla="*/ 565363 w 1130726"/>
                <a:gd name="connsiteY2" fmla="*/ 1105112 h 1130724"/>
                <a:gd name="connsiteX3" fmla="*/ 1105327 w 1130726"/>
                <a:gd name="connsiteY3" fmla="*/ 565149 h 1130724"/>
                <a:gd name="connsiteX4" fmla="*/ 565363 w 1130726"/>
                <a:gd name="connsiteY4" fmla="*/ 25186 h 1130724"/>
                <a:gd name="connsiteX5" fmla="*/ 565363 w 1130726"/>
                <a:gd name="connsiteY5" fmla="*/ 0 h 1130724"/>
                <a:gd name="connsiteX6" fmla="*/ 1130726 w 1130726"/>
                <a:gd name="connsiteY6" fmla="*/ 565362 h 1130724"/>
                <a:gd name="connsiteX7" fmla="*/ 565363 w 1130726"/>
                <a:gd name="connsiteY7" fmla="*/ 1130724 h 1130724"/>
                <a:gd name="connsiteX8" fmla="*/ 0 w 1130726"/>
                <a:gd name="connsiteY8" fmla="*/ 565362 h 1130724"/>
                <a:gd name="connsiteX9" fmla="*/ 565363 w 1130726"/>
                <a:gd name="connsiteY9" fmla="*/ 0 h 1130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30726" h="1130724">
                  <a:moveTo>
                    <a:pt x="565363" y="25186"/>
                  </a:moveTo>
                  <a:cubicBezTo>
                    <a:pt x="267149" y="25186"/>
                    <a:pt x="25399" y="266936"/>
                    <a:pt x="25399" y="565149"/>
                  </a:cubicBezTo>
                  <a:cubicBezTo>
                    <a:pt x="25399" y="863362"/>
                    <a:pt x="267149" y="1105112"/>
                    <a:pt x="565363" y="1105112"/>
                  </a:cubicBezTo>
                  <a:cubicBezTo>
                    <a:pt x="863577" y="1105112"/>
                    <a:pt x="1105327" y="863362"/>
                    <a:pt x="1105327" y="565149"/>
                  </a:cubicBezTo>
                  <a:cubicBezTo>
                    <a:pt x="1105327" y="266936"/>
                    <a:pt x="863577" y="25186"/>
                    <a:pt x="565363" y="25186"/>
                  </a:cubicBezTo>
                  <a:close/>
                  <a:moveTo>
                    <a:pt x="565363" y="0"/>
                  </a:moveTo>
                  <a:cubicBezTo>
                    <a:pt x="877604" y="0"/>
                    <a:pt x="1130726" y="253121"/>
                    <a:pt x="1130726" y="565362"/>
                  </a:cubicBezTo>
                  <a:cubicBezTo>
                    <a:pt x="1130726" y="877603"/>
                    <a:pt x="877604" y="1130724"/>
                    <a:pt x="565363" y="1130724"/>
                  </a:cubicBezTo>
                  <a:cubicBezTo>
                    <a:pt x="253122" y="1130724"/>
                    <a:pt x="0" y="877603"/>
                    <a:pt x="0" y="565362"/>
                  </a:cubicBezTo>
                  <a:cubicBezTo>
                    <a:pt x="0" y="253121"/>
                    <a:pt x="253122" y="0"/>
                    <a:pt x="56536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45">
              <a:extLst>
                <a:ext uri="{FF2B5EF4-FFF2-40B4-BE49-F238E27FC236}">
                  <a16:creationId xmlns:a16="http://schemas.microsoft.com/office/drawing/2014/main" id="{A404A0DE-A076-8C4E-B8D4-EBC9453377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578" y="3552837"/>
              <a:ext cx="535422" cy="1124688"/>
            </a:xfrm>
            <a:custGeom>
              <a:avLst/>
              <a:gdLst>
                <a:gd name="connsiteX0" fmla="*/ 535422 w 535422"/>
                <a:gd name="connsiteY0" fmla="*/ 0 h 1124688"/>
                <a:gd name="connsiteX1" fmla="*/ 535422 w 535422"/>
                <a:gd name="connsiteY1" fmla="*/ 25186 h 1124688"/>
                <a:gd name="connsiteX2" fmla="*/ 456541 w 535422"/>
                <a:gd name="connsiteY2" fmla="*/ 33138 h 1124688"/>
                <a:gd name="connsiteX3" fmla="*/ 25399 w 535422"/>
                <a:gd name="connsiteY3" fmla="*/ 562131 h 1124688"/>
                <a:gd name="connsiteX4" fmla="*/ 456541 w 535422"/>
                <a:gd name="connsiteY4" fmla="*/ 1091124 h 1124688"/>
                <a:gd name="connsiteX5" fmla="*/ 535422 w 535422"/>
                <a:gd name="connsiteY5" fmla="*/ 1099076 h 1124688"/>
                <a:gd name="connsiteX6" fmla="*/ 535422 w 535422"/>
                <a:gd name="connsiteY6" fmla="*/ 1124688 h 1124688"/>
                <a:gd name="connsiteX7" fmla="*/ 451423 w 535422"/>
                <a:gd name="connsiteY7" fmla="*/ 1116220 h 1124688"/>
                <a:gd name="connsiteX8" fmla="*/ 0 w 535422"/>
                <a:gd name="connsiteY8" fmla="*/ 562344 h 1124688"/>
                <a:gd name="connsiteX9" fmla="*/ 451423 w 535422"/>
                <a:gd name="connsiteY9" fmla="*/ 8468 h 1124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35422" h="1124688">
                  <a:moveTo>
                    <a:pt x="535422" y="0"/>
                  </a:moveTo>
                  <a:lnTo>
                    <a:pt x="535422" y="25186"/>
                  </a:lnTo>
                  <a:lnTo>
                    <a:pt x="456541" y="33138"/>
                  </a:lnTo>
                  <a:cubicBezTo>
                    <a:pt x="210489" y="83488"/>
                    <a:pt x="25399" y="301195"/>
                    <a:pt x="25399" y="562131"/>
                  </a:cubicBezTo>
                  <a:cubicBezTo>
                    <a:pt x="25399" y="823068"/>
                    <a:pt x="210489" y="1040775"/>
                    <a:pt x="456541" y="1091124"/>
                  </a:cubicBezTo>
                  <a:lnTo>
                    <a:pt x="535422" y="1099076"/>
                  </a:lnTo>
                  <a:lnTo>
                    <a:pt x="535422" y="1124688"/>
                  </a:lnTo>
                  <a:lnTo>
                    <a:pt x="451423" y="1116220"/>
                  </a:lnTo>
                  <a:cubicBezTo>
                    <a:pt x="193797" y="1063502"/>
                    <a:pt x="0" y="835555"/>
                    <a:pt x="0" y="562344"/>
                  </a:cubicBezTo>
                  <a:cubicBezTo>
                    <a:pt x="0" y="289133"/>
                    <a:pt x="193797" y="61186"/>
                    <a:pt x="451423" y="846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53">
              <a:extLst>
                <a:ext uri="{FF2B5EF4-FFF2-40B4-BE49-F238E27FC236}">
                  <a16:creationId xmlns:a16="http://schemas.microsoft.com/office/drawing/2014/main" id="{9EED6D73-C275-3347-BB66-C839642572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642" y="6295916"/>
              <a:ext cx="535358" cy="562084"/>
            </a:xfrm>
            <a:custGeom>
              <a:avLst/>
              <a:gdLst>
                <a:gd name="connsiteX0" fmla="*/ 535358 w 535358"/>
                <a:gd name="connsiteY0" fmla="*/ 0 h 562084"/>
                <a:gd name="connsiteX1" fmla="*/ 535358 w 535358"/>
                <a:gd name="connsiteY1" fmla="*/ 25186 h 562084"/>
                <a:gd name="connsiteX2" fmla="*/ 469717 w 535358"/>
                <a:gd name="connsiteY2" fmla="*/ 30978 h 562084"/>
                <a:gd name="connsiteX3" fmla="*/ 36306 w 535358"/>
                <a:gd name="connsiteY3" fmla="*/ 453686 h 562084"/>
                <a:gd name="connsiteX4" fmla="*/ 25378 w 535358"/>
                <a:gd name="connsiteY4" fmla="*/ 562084 h 562084"/>
                <a:gd name="connsiteX5" fmla="*/ 0 w 535358"/>
                <a:gd name="connsiteY5" fmla="*/ 562084 h 562084"/>
                <a:gd name="connsiteX6" fmla="*/ 11423 w 535358"/>
                <a:gd name="connsiteY6" fmla="*/ 448780 h 562084"/>
                <a:gd name="connsiteX7" fmla="*/ 465221 w 535358"/>
                <a:gd name="connsiteY7" fmla="*/ 6189 h 562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5358" h="562084">
                  <a:moveTo>
                    <a:pt x="535358" y="0"/>
                  </a:moveTo>
                  <a:lnTo>
                    <a:pt x="535358" y="25186"/>
                  </a:lnTo>
                  <a:lnTo>
                    <a:pt x="469717" y="30978"/>
                  </a:lnTo>
                  <a:cubicBezTo>
                    <a:pt x="252550" y="69769"/>
                    <a:pt x="80361" y="238391"/>
                    <a:pt x="36306" y="453686"/>
                  </a:cubicBezTo>
                  <a:lnTo>
                    <a:pt x="25378" y="562084"/>
                  </a:lnTo>
                  <a:lnTo>
                    <a:pt x="0" y="562084"/>
                  </a:lnTo>
                  <a:lnTo>
                    <a:pt x="11423" y="448780"/>
                  </a:lnTo>
                  <a:cubicBezTo>
                    <a:pt x="57551" y="223357"/>
                    <a:pt x="237840" y="46805"/>
                    <a:pt x="465221" y="618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227362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D65399-00FD-47DB-ACC4-5CA93CCAB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Сужающийся круг или поэтапное изменение условий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6D0D3E-EEBD-408B-A053-BE67C4D1700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Самопроизвольное изменение человеком условий доказательства чего-либо после выполнения предыдущих условий. Истинное доказательство при этом смещается.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13DEA63-012F-4D01-8F63-E5BD4F03E9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– «Как тут не пить? В нашем поселке все пьют».</a:t>
            </a:r>
          </a:p>
          <a:p>
            <a:r>
              <a:rPr lang="ru-RU" dirty="0"/>
              <a:t>– «Ну как же! Анька, Дашка и Васька не пьют».</a:t>
            </a:r>
          </a:p>
          <a:p>
            <a:r>
              <a:rPr lang="ru-RU" dirty="0"/>
              <a:t>– «Я имел в виду, что все мужики, которые приходят ко мне вечером пьют».</a:t>
            </a:r>
          </a:p>
          <a:p>
            <a:r>
              <a:rPr lang="ru-RU" dirty="0"/>
              <a:t>– «Ромка вчера вечером заходил, и он тоже не пьет».</a:t>
            </a:r>
          </a:p>
          <a:p>
            <a:r>
              <a:rPr lang="ru-RU" dirty="0"/>
              <a:t>– «А вот на нашей лавочке во дворе только алкаши все собираются…»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68989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D65399-00FD-47DB-ACC4-5CA93CCAB4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8429221" cy="1268984"/>
          </a:xfrm>
        </p:spPr>
        <p:txBody>
          <a:bodyPr>
            <a:normAutofit fontScale="90000"/>
          </a:bodyPr>
          <a:lstStyle/>
          <a:p>
            <a:r>
              <a:rPr lang="ru-RU" dirty="0"/>
              <a:t>Аргумент в сторону последствий или ложная причинно-следственная связь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6D0D3E-EEBD-408B-A053-BE67C4D1700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Ошибочное мнение, что если последствия благоприятны, значит, те действия, что к ним приводят, правильны. Если последствия неблагоприятны, значит, и действие неправильно.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13DEA63-012F-4D01-8F63-E5BD4F03E9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«Если ты не будешь есть очень полезный лук и чеснок, то у тебя ослабится иммунитет, ты будешь много болеть и рано умрёшь».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19593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D65399-00FD-47DB-ACC4-5CA93CCAB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Мнимое доказательство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6D0D3E-EEBD-408B-A053-BE67C4D1700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ru-RU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Человек отрицает любые косвенные доказательства, основываясь на одном неоспоримом, но ничем не подтверждаемом предположении.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13DEA63-012F-4D01-8F63-E5BD4F03E9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«Мне кажется, моя жена изменяет мне. Она приходит поздно, одежда мятая, от неё пахнет мужским одеколоном и сигаретами, а ещё ей кто-то поздно названивает и пишет сообщения».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«У тебя есть видео, как она тебе изменяет?»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«Нет, конечно».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«Значит, успокойся, никто тебе не изменяет, это просто твои догадки».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22662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D65399-00FD-47DB-ACC4-5CA93CCAB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Принижение роли и достоверности источника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6D0D3E-EEBD-408B-A053-BE67C4D170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2851" y="2365755"/>
            <a:ext cx="5239512" cy="3721354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Отвлечение внимания от аргументов путём сообщения негативной информации об их источнике, что отвлекает и создает заблуждение, что был опровергнут и сам аргумент.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13DEA63-012F-4D01-8F63-E5BD4F03E9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«А вот стройные парижанки худеют, кушая булочки после 20:00!» – Это во Франции может и работает, у них там свои понятия о стройности, а у нас Россия, у нас булки  по другим рецептам готовят и кушают их в огромном количестве».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«Но у нас продают и французские булочки…»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«Ты что думаешь, что у нас настоящие французы их пекут? И кто вообще тебе об этом рассказал? Наверно, съездила какая-нибудь девица в Париж, сходила вечером в кафе и решила, что все француженки спокойно худеют, кушая булочки после 20:00».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30109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D65399-00FD-47DB-ACC4-5CA93CCAB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Общий враг или враг моего врага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6D0D3E-EEBD-408B-A053-BE67C4D1700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Смысл в поддерживании точки зрения человека не за правду, а из общих интересов, потому что третья сторона – общий враг или противник какого-либо решения.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13DEA63-012F-4D01-8F63-E5BD4F03E9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«Я считаю, что нам пора завести ребенка, дорогой, а то потом будет поздно, правда, мам?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«Да, зятек, пора уж, а то ребенка поднимать ещё придется, а время-то идёт».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42061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D65399-00FD-47DB-ACC4-5CA93CCAB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Высмеивание или обвинение в отсутствии чувства юмора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6D0D3E-EEBD-408B-A053-BE67C4D1700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/>
              <a:t>Высмеивание человека или его аргументов, также часто прибегая к призыву о скуке и занудстве, без прямого и конкретного опровержения аргументов.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13DEA63-012F-4D01-8F63-E5BD4F03E9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«Здесь нельзя парковаться, вот знак стоит».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«Ты, что тут, местный гаишник, что ли? Может, тебе и в трубочку дунуть, чтоб замолчал?»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23496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D65399-00FD-47DB-ACC4-5CA93CCAB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Ошибка субъективного восприятия наблюдателя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6D0D3E-EEBD-408B-A053-BE67C4D1700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/>
              <a:t>Часто наблюдающий из-за своей субъективности (или слепо корректируя под свои убеждения) делает ошибочный вывод.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13DEA63-012F-4D01-8F63-E5BD4F03E9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/>
              <a:t>– «Ну и молодежь пошла, ты посмотри, что Дашка наша надела, совсем уже ни стыда ни совести, с таким нарядом только на панель».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84041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D65399-00FD-47DB-ACC4-5CA93CCAB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Не обоснованное обобщение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6D0D3E-EEBD-408B-A053-BE67C4D1700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основе частных случаев делаются обобщающие выводы. Сопровождается словами «все», «никогда», «всегда».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13DEA63-012F-4D01-8F63-E5BD4F03E9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«Вот думаю купить себе девятку»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«Никогда не покупай отечественный автопром! Была у меня одна девятка, все русские машины – это всегда лотерея с болтами!»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14943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D65399-00FD-47DB-ACC4-5CA93CCAB4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8312843" cy="1268984"/>
          </a:xfrm>
        </p:spPr>
        <p:txBody>
          <a:bodyPr>
            <a:normAutofit fontScale="90000"/>
          </a:bodyPr>
          <a:lstStyle/>
          <a:p>
            <a:r>
              <a:rPr lang="ru-RU" dirty="0"/>
              <a:t>Последовательная нелогичность, ложная причинно-следственная связь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6D0D3E-EEBD-408B-A053-BE67C4D1700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Когда одно событие произошло перед другим – это совсем не означает, что причиной второго обязательно было первое. Часто это касается не только общения, но и поведения по жизни.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13DEA63-012F-4D01-8F63-E5BD4F03E9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Парень подошел к красивой девушке познакомиться, но она ему отказала. Потом он подошел к обычной, и она согласилась! И он решил, что для того, чтобы получить согласие, ему нужно подходить и знакомиться только к девушкам попроще.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5567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D65399-00FD-47DB-ACC4-5CA93CCAB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Угрозы физического насилия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6D0D3E-EEBD-408B-A053-BE67C4D1700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Когда некоторым людям не хватает логических аргументов, в ход часто могут пойти угрозы физической расправы, разумеется, без логических обоснований.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13DEA63-012F-4D01-8F63-E5BD4F03E9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«Если ты ещё раз проводишь Ленку, то мы тебе так наваляем, неделю ходить не сможешь, понял?»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8505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F62FD9-1F6F-48A3-B2D5-29806884B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Вступление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880EC9-625F-4895-ACEC-6A2FE56BA3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Чем же в обычном бытовом общении отличается человек, знающий и применяющий законы логики, от обычного человека? Примерно тем же, чем в бою обычный безоружный человек отличается от хорошо вооруженного натренированного бойца элитного подразделения спецназа.</a:t>
            </a:r>
          </a:p>
          <a:p>
            <a:r>
              <a:rPr lang="ru-RU" dirty="0"/>
              <a:t>Логика в общении – это, прежде всего, инструмент, правильное применение, которого значительно улучшает качество и результативность общения. Простой человек роет яму руками, а человек, вооруженный логикой, пользуется экскаватором. </a:t>
            </a:r>
          </a:p>
          <a:p>
            <a:r>
              <a:rPr lang="ru-RU" dirty="0"/>
              <a:t>Задача этой презентации в доступной и легкой табличной форме, с живыми примерами, рассказать об основных логических ошибках в нашем обществе. </a:t>
            </a:r>
          </a:p>
        </p:txBody>
      </p:sp>
    </p:spTree>
    <p:extLst>
      <p:ext uri="{BB962C8B-B14F-4D97-AF65-F5344CB8AC3E}">
        <p14:creationId xmlns:p14="http://schemas.microsoft.com/office/powerpoint/2010/main" val="39231055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D65399-00FD-47DB-ACC4-5CA93CCAB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Кривое зеркало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6D0D3E-EEBD-408B-A053-BE67C4D1700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Искажение ваших доводов для того чтобы легче было осуществить нападение на ваше решение.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13DEA63-012F-4D01-8F63-E5BD4F03E9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«Ты знаешь, я согласился работать на два часа больше, и теперь буду приходить домой поздно, но мы сможем купить себе машину!»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«Вот уж не думала, что для тебя ездить на машине важнее, чем быть вечером с семьей!»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2192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D65399-00FD-47DB-ACC4-5CA93CCAB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Ложная цепочка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6D0D3E-EEBD-408B-A053-BE67C4D1700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Намеренно делается ошибочное предположение, что если произойдет событие 1, то это обязательно приведет к событию 25, без учета других разных вероятных событий в цепи. И всё это ради вывода о том, что событие 1 никак нельзя совершать.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13DEA63-012F-4D01-8F63-E5BD4F03E9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«Если я сейчас куплю тебе этот пончик, то когда ты станешь взрослой, ты будешь толстой, как тетя Маша, и все будут смеяться над тобой».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60644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D65399-00FD-47DB-ACC4-5CA93CCAB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Неизбежное, необходимое зло или месть=добро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6D0D3E-EEBD-408B-A053-BE67C4D1700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Оправдание своих плохих поступков тем, что точно так же поступали и другие, или заявлять, что моё зло просто компенсирует их зло. Око за око.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13DEA63-012F-4D01-8F63-E5BD4F03E9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«Ты зачем украл с работы инструменты?»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«Да потому что все воруют, у нас по-другому никак. Да и в прошлом месяце у меня с зарплаты высчитали за то, что кто-то спёр на складе. Должна же быть в мире хоть какая-то справедливость!»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98123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D65399-00FD-47DB-ACC4-5CA93CCAB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Ошибка ассоциаций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6D0D3E-EEBD-408B-A053-BE67C4D1700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Совершающие эту ошибку заявляют, что из-за наличия неких сходных характеристик свойства одной вещи присущи другой.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13DEA63-012F-4D01-8F63-E5BD4F03E9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«Известно, что человек состоит на 70% из воды. При этом огурец состоит на 90% из воды. Используя математику, легко подсчитать, что человек на 65% огурец. А ещё Иисус умел ходить по воде. Значит, если я могу ходить по огурцам, тогда я на 90% Иисус».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46946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D65399-00FD-47DB-ACC4-5CA93CCAB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Аргумент к традициям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6D0D3E-EEBD-408B-A053-BE67C4D1700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Когда собеседник в качестве доказательства приводит давнюю или сложившуюся традицию, которая, по его мнению, неспроста существует и, значит, действовать согласно традиции будет лучше или так будет правильно.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13DEA63-012F-4D01-8F63-E5BD4F03E9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«Мам, я же не люблю грибной суп, сколько можно его готовить?!»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«Нет, ты должен есть грибной суп, потому что и я, и папа, и все твои предки воспитывались, кушая суп. Значит, для нас нет ничего полезнее супов. А грибной суп – это традиционный обед в нашей семье!»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93693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D65399-00FD-47DB-ACC4-5CA93CCAB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Взаимоисключение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6D0D3E-EEBD-408B-A053-BE67C4D1700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Ошибка, когда человек отстаивает взаимоисключающие вещи.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13DEA63-012F-4D01-8F63-E5BD4F03E9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«Всего две вещи в жизни ненавижу: расизм и негров!»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39040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D65399-00FD-47DB-ACC4-5CA93CCAB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Полный абсурд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6D0D3E-EEBD-408B-A053-BE67C4D1700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Доведение аргументов до абсурда. Иногда в этом есть доля истины, но чаще всего нет.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13DEA63-012F-4D01-8F63-E5BD4F03E9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«Вы весите уже 150 килограмм, вам срочно необходимо снизить калорийность питания и отказаться от сладкого и жирного, иначе с вашим-то «букетом» вы можете и не дожить до следующего Рождества».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«Поживу сколько поживу, но голодать точно не буду!»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54346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D65399-00FD-47DB-ACC4-5CA93CCAB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Аргумент к доказательству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6D0D3E-EEBD-408B-A053-BE67C4D1700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совершении данной логической ошибки человек утверждает, что это неверно, потому что никем не доказано, что это верно, и наоборот. А ещё часто приписывают божественное влияние в различных ситуациях, которые не имеют научного доказательства.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13DEA63-012F-4D01-8F63-E5BD4F03E9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«Я не знаю, как мне удалось выжить в этом шторме, значит, только Бог мог спасти меня».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(«Я не знаю» сразу превращается в «я знаю»)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19411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D65399-00FD-47DB-ACC4-5CA93CCAB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Ошибка статистики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6D0D3E-EEBD-408B-A053-BE67C4D1700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Часто возникает у любителей азартных игр. Они ошибочно предполагают возникновение конкретного результата после ряда повторяющихся, но совершенно независимых друг от друга, вероятностей, полагаясь на статистику, которая тут неуместна.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13DEA63-012F-4D01-8F63-E5BD4F03E9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«А вдруг опять нарвёмся на неприятности?»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«Не бойся, два раза снаряд в одну воронку не падает».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08253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D65399-00FD-47DB-ACC4-5CA93CCAB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Или-или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6D0D3E-EEBD-408B-A053-BE67C4D1700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Умышленное предоставление всего двух альтернативных вариантов, как единственных, для принятия выбора. На самом деле вариантов может быть намного больше.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13DEA63-012F-4D01-8F63-E5BD4F03E9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«Ты с нами или против нас?»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8966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3C9AC8-87E8-4B97-93BB-BCBF7BCCD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Обращение к успешности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A8AB62E-C085-4D9C-9607-BB88008E2E7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Человек считает возможным критиковать кого-либо  или его мысли только за то, что он не имеете определённого социального статуса в этой или другой области.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B14D459-6827-49D1-A3B4-6BFB44AF5A7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«Как ты можешь говорить о необходимости личной свободы, если сама сидишь в одиночестве без нормального мужика?»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79533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D65399-00FD-47DB-ACC4-5CA93CCAB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Схожие процессы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6D0D3E-EEBD-408B-A053-BE67C4D1700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/>
              <a:t>Человек, объясняя связь между процессами, настаивает на том, что одно событие является причиной другого.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13DEA63-012F-4D01-8F63-E5BD4F03E9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/>
              <a:t>Количество сотовых телефонов и вышек с каждым годом всё увеличивается и увеличивается, вместе с этим растёт и число кондитерских. Значит, развитие сотовой связи способствует увеличению желания есть сладости людей.</a:t>
            </a:r>
          </a:p>
        </p:txBody>
      </p:sp>
    </p:spTree>
    <p:extLst>
      <p:ext uri="{BB962C8B-B14F-4D97-AF65-F5344CB8AC3E}">
        <p14:creationId xmlns:p14="http://schemas.microsoft.com/office/powerpoint/2010/main" val="16683897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D65399-00FD-47DB-ACC4-5CA93CCAB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Посмотри на себя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6D0D3E-EEBD-408B-A053-BE67C4D1700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Вместо аргументации своей позиции, в ход идёт упоминание личных качеств или характера собеседника, чтобы отвести внимание и победить в споре.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13DEA63-012F-4D01-8F63-E5BD4F03E9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/>
              <a:t>– «Ещё раз напоминаю, чтобы нам вовремя платили зарплату очень важно вовремя сдавать отчёты в бухгалтерию».</a:t>
            </a:r>
          </a:p>
          <a:p>
            <a:r>
              <a:rPr lang="ru-RU" dirty="0"/>
              <a:t>– «Ну-ну, ты нам ещё на прошлом собрании говорил, как важно всё делать вовремя, а сам-то постоянно на работу опаздываешь!»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667017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D65399-00FD-47DB-ACC4-5CA93CCAB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Неудобный вопрос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6D0D3E-EEBD-408B-A053-BE67C4D1700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/>
              <a:t>Способ отвести внимание с помощью неудобного и часто провокационного вопроса.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13DEA63-012F-4D01-8F63-E5BD4F03E9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/>
              <a:t>– «У нас произошли большие перемены, улучшились условия труда, стало больше рабочих мест…»</a:t>
            </a:r>
          </a:p>
          <a:p>
            <a:r>
              <a:rPr lang="ru-RU" dirty="0"/>
              <a:t>– «А вы уже больше не берёте так много взяток, как раньше?»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4516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D65399-00FD-47DB-ACC4-5CA93CCAB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Авторитет вместо аргумента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6D0D3E-EEBD-408B-A053-BE67C4D1700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/>
              <a:t>Предоставление вместо логичных аргументов мнение какого-либо авторитетного лица.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13DEA63-012F-4D01-8F63-E5BD4F03E9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/>
              <a:t>– «И почему же это пить алкоголь полезно?»</a:t>
            </a:r>
          </a:p>
          <a:p>
            <a:r>
              <a:rPr lang="ru-RU" dirty="0"/>
              <a:t>– «Главный кардиолог страны сказал, что принятие алкоголя полезно для сердца».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428948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D65399-00FD-47DB-ACC4-5CA93CCAB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Закон природы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6D0D3E-EEBD-408B-A053-BE67C4D1700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/>
              <a:t>Выстраивание доказательства по принципу «Что естественно, то не безобразно», а даже полезно, правильно, идеально и т.п. Обращение к дикой природе, как к мировому судье.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13DEA63-012F-4D01-8F63-E5BD4F03E9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/>
              <a:t>– «Мы живем в жестоком мире, где человек человеку волк: или ты обманул, или тебя обманули – таков закон джунглей».</a:t>
            </a:r>
          </a:p>
        </p:txBody>
      </p:sp>
    </p:spTree>
    <p:extLst>
      <p:ext uri="{BB962C8B-B14F-4D97-AF65-F5344CB8AC3E}">
        <p14:creationId xmlns:p14="http://schemas.microsoft.com/office/powerpoint/2010/main" val="292000302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D65399-00FD-47DB-ACC4-5CA93CCAB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Часть = целое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6D0D3E-EEBD-408B-A053-BE67C4D1700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/>
              <a:t>Попытка приравнивания свойств частички к свойствам целого или, например, возможностей одного человека к возможностям толпы.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13DEA63-012F-4D01-8F63-E5BD4F03E9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/>
              <a:t>Уже очень многие люди покорили Эверест. Значит, для любого человека это возможно.</a:t>
            </a:r>
          </a:p>
        </p:txBody>
      </p:sp>
    </p:spTree>
    <p:extLst>
      <p:ext uri="{BB962C8B-B14F-4D97-AF65-F5344CB8AC3E}">
        <p14:creationId xmlns:p14="http://schemas.microsoft.com/office/powerpoint/2010/main" val="178236314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EB46B8FB-F6A2-5F47-A6CD-A7E17E692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419BDE93-3EC2-4E4D-BC0B-417378F49E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46">
              <a:extLst>
                <a:ext uri="{FF2B5EF4-FFF2-40B4-BE49-F238E27FC236}">
                  <a16:creationId xmlns:a16="http://schemas.microsoft.com/office/drawing/2014/main" id="{FE21F82F-1EE5-8240-97F8-387DF0253F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 48">
              <a:extLst>
                <a:ext uri="{FF2B5EF4-FFF2-40B4-BE49-F238E27FC236}">
                  <a16:creationId xmlns:a16="http://schemas.microsoft.com/office/drawing/2014/main" id="{AE1903E3-6B5F-6B4C-9A1F-62628A050A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F7C55863-3B37-0743-B001-1A970033FB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932B4C24-3A58-924C-B79A-D961EF7C2C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21EF52E0-D2CF-544F-93A6-4D7B45A048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 63">
              <a:extLst>
                <a:ext uri="{FF2B5EF4-FFF2-40B4-BE49-F238E27FC236}">
                  <a16:creationId xmlns:a16="http://schemas.microsoft.com/office/drawing/2014/main" id="{6966CFE5-1C8C-2E4F-9B2D-A8438F5A53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 64">
              <a:extLst>
                <a:ext uri="{FF2B5EF4-FFF2-40B4-BE49-F238E27FC236}">
                  <a16:creationId xmlns:a16="http://schemas.microsoft.com/office/drawing/2014/main" id="{9FD29EF3-A5B2-554A-A307-6BE1BCE8AF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AC1ECAD8-0CF2-934D-AA1E-C108208CDE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B14DED1-3A58-8C4D-902E-2A9F34043F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65D65157-5719-0341-A807-A8956595FB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A7F23F74-B777-2A4C-8EF9-E798880D59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 70">
              <a:extLst>
                <a:ext uri="{FF2B5EF4-FFF2-40B4-BE49-F238E27FC236}">
                  <a16:creationId xmlns:a16="http://schemas.microsoft.com/office/drawing/2014/main" id="{E3B9A050-0AE1-1D4B-A2AC-6EEF64B106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71">
              <a:extLst>
                <a:ext uri="{FF2B5EF4-FFF2-40B4-BE49-F238E27FC236}">
                  <a16:creationId xmlns:a16="http://schemas.microsoft.com/office/drawing/2014/main" id="{C424FE38-F803-8D47-BF56-1B18EC2B1F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E37187F2-9212-0641-97D0-1ACD50B748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C760C651-2AC4-564E-BEAA-AB7FAFE7F7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58B0A1B8-5BA3-3548-9511-B4904D052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 75">
              <a:extLst>
                <a:ext uri="{FF2B5EF4-FFF2-40B4-BE49-F238E27FC236}">
                  <a16:creationId xmlns:a16="http://schemas.microsoft.com/office/drawing/2014/main" id="{424CD779-EE9A-214D-9488-767327E373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8" name="Freeform 76">
              <a:extLst>
                <a:ext uri="{FF2B5EF4-FFF2-40B4-BE49-F238E27FC236}">
                  <a16:creationId xmlns:a16="http://schemas.microsoft.com/office/drawing/2014/main" id="{630D08C6-9EFB-8540-875F-2A55DED2AA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9" name="Freeform 77">
              <a:extLst>
                <a:ext uri="{FF2B5EF4-FFF2-40B4-BE49-F238E27FC236}">
                  <a16:creationId xmlns:a16="http://schemas.microsoft.com/office/drawing/2014/main" id="{D7E8DA86-1294-4641-9C52-6E15315064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78">
              <a:extLst>
                <a:ext uri="{FF2B5EF4-FFF2-40B4-BE49-F238E27FC236}">
                  <a16:creationId xmlns:a16="http://schemas.microsoft.com/office/drawing/2014/main" id="{011063C9-2A43-3348-A018-F27FACAA77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79">
              <a:extLst>
                <a:ext uri="{FF2B5EF4-FFF2-40B4-BE49-F238E27FC236}">
                  <a16:creationId xmlns:a16="http://schemas.microsoft.com/office/drawing/2014/main" id="{EE85C7DE-D965-244F-BD95-3A05FF4AAC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80">
              <a:extLst>
                <a:ext uri="{FF2B5EF4-FFF2-40B4-BE49-F238E27FC236}">
                  <a16:creationId xmlns:a16="http://schemas.microsoft.com/office/drawing/2014/main" id="{315A1389-149A-3342-A863-637D42FDB2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81">
              <a:extLst>
                <a:ext uri="{FF2B5EF4-FFF2-40B4-BE49-F238E27FC236}">
                  <a16:creationId xmlns:a16="http://schemas.microsoft.com/office/drawing/2014/main" id="{B149CC6F-B6C6-BE46-B451-1BF7D47A89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D33A3282-0389-C547-8CA6-7F3E7F27B3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BCFFF971-DAC9-F44B-9F22-4B030B6B61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4677439"/>
            <a:chOff x="10290315" y="0"/>
            <a:chExt cx="1901686" cy="4677439"/>
          </a:xfrm>
        </p:grpSpPr>
        <p:sp>
          <p:nvSpPr>
            <p:cNvPr id="40" name="Freeform 39">
              <a:extLst>
                <a:ext uri="{FF2B5EF4-FFF2-40B4-BE49-F238E27FC236}">
                  <a16:creationId xmlns:a16="http://schemas.microsoft.com/office/drawing/2014/main" id="{2E3E7145-2B02-8142-A82F-FFCA717D61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1" name="Freeform 41">
              <a:extLst>
                <a:ext uri="{FF2B5EF4-FFF2-40B4-BE49-F238E27FC236}">
                  <a16:creationId xmlns:a16="http://schemas.microsoft.com/office/drawing/2014/main" id="{33EA453D-E925-4C4C-A1E9-D54E82602D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2" name="Freeform 43">
              <a:extLst>
                <a:ext uri="{FF2B5EF4-FFF2-40B4-BE49-F238E27FC236}">
                  <a16:creationId xmlns:a16="http://schemas.microsoft.com/office/drawing/2014/main" id="{CBA4AF6C-8831-A34A-91A3-CC6ED3566B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3" name="Freeform 44">
              <a:extLst>
                <a:ext uri="{FF2B5EF4-FFF2-40B4-BE49-F238E27FC236}">
                  <a16:creationId xmlns:a16="http://schemas.microsoft.com/office/drawing/2014/main" id="{8B12A352-6C2B-B94E-82E0-45D881BB7C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1D4F49C-5EE1-6C4F-858E-AE02CC2CD5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C78A3BC7-4FAC-41E0-88F0-BEDE1A2A5D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8238797"/>
              </p:ext>
            </p:extLst>
          </p:nvPr>
        </p:nvGraphicFramePr>
        <p:xfrm>
          <a:off x="651489" y="279922"/>
          <a:ext cx="10885621" cy="55891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40046">
                  <a:extLst>
                    <a:ext uri="{9D8B030D-6E8A-4147-A177-3AD203B41FA5}">
                      <a16:colId xmlns:a16="http://schemas.microsoft.com/office/drawing/2014/main" val="2445609725"/>
                    </a:ext>
                  </a:extLst>
                </a:gridCol>
                <a:gridCol w="4604295">
                  <a:extLst>
                    <a:ext uri="{9D8B030D-6E8A-4147-A177-3AD203B41FA5}">
                      <a16:colId xmlns:a16="http://schemas.microsoft.com/office/drawing/2014/main" val="2462774037"/>
                    </a:ext>
                  </a:extLst>
                </a:gridCol>
                <a:gridCol w="4441280">
                  <a:extLst>
                    <a:ext uri="{9D8B030D-6E8A-4147-A177-3AD203B41FA5}">
                      <a16:colId xmlns:a16="http://schemas.microsoft.com/office/drawing/2014/main" val="2059208081"/>
                    </a:ext>
                  </a:extLst>
                </a:gridCol>
              </a:tblGrid>
              <a:tr h="20449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</a:rPr>
                        <a:t>Случай против статистики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" marR="6611" marT="6611" marB="66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</a:rPr>
                        <a:t>Эта логическая ошибка совершается, как правило, для опровержения статистики. В доказательство приводится либо какой-то общеизвестный случай, либо история из личного опыта, либо какой-нибудь реальный случай, якобы на практике опровергающий все остальные статистические доводы.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" marR="6611" marT="6611" marB="66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</a:rPr>
                        <a:t>– «Дима, тебе не стоит так увлекаться пьянкой и курением. Алкоголь и сигареты значительно сокращают срок твоей жизни».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</a:rPr>
                        <a:t>– «Да мой дед всю жизнь курил как паровоз и пил как слесарь, а дожил до 95 лет».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</a:rPr>
                        <a:t>(Увы, чуть позже, когда Диме исполнилось 30, у него диагностировали рак легких)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" marR="6611" marT="6611" marB="6611" anchor="ctr"/>
                </a:tc>
                <a:extLst>
                  <a:ext uri="{0D108BD9-81ED-4DB2-BD59-A6C34878D82A}">
                    <a16:rowId xmlns:a16="http://schemas.microsoft.com/office/drawing/2014/main" val="1576715366"/>
                  </a:ext>
                </a:extLst>
              </a:tr>
              <a:tr h="11590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</a:rPr>
                        <a:t>Выводы из причины или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</a:rPr>
                        <a:t>порочный круг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" marR="6611" marT="6611" marB="66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</a:rPr>
                        <a:t>Человек делает выводы из причин, помещая свои аргументы в замкнутый круг.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" marR="6611" marT="6611" marB="66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</a:rPr>
                        <a:t>– «Представляешь, тортики на ночь полезны, потому что во Франции так худеют и улучшают фигуру. И многие француженки худеют и улучшают фигуру только потому, что кушают тортики на ночь».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" marR="6611" marT="6611" marB="6611" anchor="ctr"/>
                </a:tc>
                <a:extLst>
                  <a:ext uri="{0D108BD9-81ED-4DB2-BD59-A6C34878D82A}">
                    <a16:rowId xmlns:a16="http://schemas.microsoft.com/office/drawing/2014/main" val="2053165518"/>
                  </a:ext>
                </a:extLst>
              </a:tr>
              <a:tr h="12262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</a:rPr>
                        <a:t>Все так делают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" marR="6611" marT="6611" marB="66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</a:rPr>
                        <a:t>Человек пытается спрятаться за широким общественным мнением, за «мнением толпы», аргументируя свою позицию тем, что «все так делают».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" marR="6611" marT="6611" marB="66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</a:rPr>
                        <a:t>– «Мама, хочу айфон!»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</a:rPr>
                        <a:t>– «А зачем он тебе?»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</a:rPr>
                        <a:t>– «Ну у всех в школе уже есть, а у меня нет».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" marR="6611" marT="6611" marB="6611" anchor="ctr"/>
                </a:tc>
                <a:extLst>
                  <a:ext uri="{0D108BD9-81ED-4DB2-BD59-A6C34878D82A}">
                    <a16:rowId xmlns:a16="http://schemas.microsoft.com/office/drawing/2014/main" val="1595219811"/>
                  </a:ext>
                </a:extLst>
              </a:tr>
              <a:tr h="11590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</a:rPr>
                        <a:t>Особые условия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" marR="6611" marT="6611" marB="66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</a:rPr>
                        <a:t>Для того чтобы доказать свою правоту и отклонить требования люди, использующие эту уловку, внезапно создают исключение из правил и изменяют правила игры, создавая некие «особые условия», оправдывающие их поведение.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" marR="6611" marT="6611" marB="66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– «Ты должен был вернуть мне 1000$ еще вчера!»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– «Я бы вернул, но они у моего дяди, а дорога туда 300 рублей стоит, одолжишь?»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" marR="6611" marT="6611" marB="6611" anchor="ctr"/>
                </a:tc>
                <a:extLst>
                  <a:ext uri="{0D108BD9-81ED-4DB2-BD59-A6C34878D82A}">
                    <a16:rowId xmlns:a16="http://schemas.microsoft.com/office/drawing/2014/main" val="32790834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634230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EB46B8FB-F6A2-5F47-A6CD-A7E17E692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419BDE93-3EC2-4E4D-BC0B-417378F49E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46">
              <a:extLst>
                <a:ext uri="{FF2B5EF4-FFF2-40B4-BE49-F238E27FC236}">
                  <a16:creationId xmlns:a16="http://schemas.microsoft.com/office/drawing/2014/main" id="{FE21F82F-1EE5-8240-97F8-387DF0253F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 48">
              <a:extLst>
                <a:ext uri="{FF2B5EF4-FFF2-40B4-BE49-F238E27FC236}">
                  <a16:creationId xmlns:a16="http://schemas.microsoft.com/office/drawing/2014/main" id="{AE1903E3-6B5F-6B4C-9A1F-62628A050A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F7C55863-3B37-0743-B001-1A970033FB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932B4C24-3A58-924C-B79A-D961EF7C2C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21EF52E0-D2CF-544F-93A6-4D7B45A048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 63">
              <a:extLst>
                <a:ext uri="{FF2B5EF4-FFF2-40B4-BE49-F238E27FC236}">
                  <a16:creationId xmlns:a16="http://schemas.microsoft.com/office/drawing/2014/main" id="{6966CFE5-1C8C-2E4F-9B2D-A8438F5A53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 64">
              <a:extLst>
                <a:ext uri="{FF2B5EF4-FFF2-40B4-BE49-F238E27FC236}">
                  <a16:creationId xmlns:a16="http://schemas.microsoft.com/office/drawing/2014/main" id="{9FD29EF3-A5B2-554A-A307-6BE1BCE8AF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AC1ECAD8-0CF2-934D-AA1E-C108208CDE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B14DED1-3A58-8C4D-902E-2A9F34043F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65D65157-5719-0341-A807-A8956595FB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A7F23F74-B777-2A4C-8EF9-E798880D59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 70">
              <a:extLst>
                <a:ext uri="{FF2B5EF4-FFF2-40B4-BE49-F238E27FC236}">
                  <a16:creationId xmlns:a16="http://schemas.microsoft.com/office/drawing/2014/main" id="{E3B9A050-0AE1-1D4B-A2AC-6EEF64B106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71">
              <a:extLst>
                <a:ext uri="{FF2B5EF4-FFF2-40B4-BE49-F238E27FC236}">
                  <a16:creationId xmlns:a16="http://schemas.microsoft.com/office/drawing/2014/main" id="{C424FE38-F803-8D47-BF56-1B18EC2B1F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E37187F2-9212-0641-97D0-1ACD50B748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C760C651-2AC4-564E-BEAA-AB7FAFE7F7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58B0A1B8-5BA3-3548-9511-B4904D052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 75">
              <a:extLst>
                <a:ext uri="{FF2B5EF4-FFF2-40B4-BE49-F238E27FC236}">
                  <a16:creationId xmlns:a16="http://schemas.microsoft.com/office/drawing/2014/main" id="{424CD779-EE9A-214D-9488-767327E373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8" name="Freeform 76">
              <a:extLst>
                <a:ext uri="{FF2B5EF4-FFF2-40B4-BE49-F238E27FC236}">
                  <a16:creationId xmlns:a16="http://schemas.microsoft.com/office/drawing/2014/main" id="{630D08C6-9EFB-8540-875F-2A55DED2AA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9" name="Freeform 77">
              <a:extLst>
                <a:ext uri="{FF2B5EF4-FFF2-40B4-BE49-F238E27FC236}">
                  <a16:creationId xmlns:a16="http://schemas.microsoft.com/office/drawing/2014/main" id="{D7E8DA86-1294-4641-9C52-6E15315064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78">
              <a:extLst>
                <a:ext uri="{FF2B5EF4-FFF2-40B4-BE49-F238E27FC236}">
                  <a16:creationId xmlns:a16="http://schemas.microsoft.com/office/drawing/2014/main" id="{011063C9-2A43-3348-A018-F27FACAA77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79">
              <a:extLst>
                <a:ext uri="{FF2B5EF4-FFF2-40B4-BE49-F238E27FC236}">
                  <a16:creationId xmlns:a16="http://schemas.microsoft.com/office/drawing/2014/main" id="{EE85C7DE-D965-244F-BD95-3A05FF4AAC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80">
              <a:extLst>
                <a:ext uri="{FF2B5EF4-FFF2-40B4-BE49-F238E27FC236}">
                  <a16:creationId xmlns:a16="http://schemas.microsoft.com/office/drawing/2014/main" id="{315A1389-149A-3342-A863-637D42FDB2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81">
              <a:extLst>
                <a:ext uri="{FF2B5EF4-FFF2-40B4-BE49-F238E27FC236}">
                  <a16:creationId xmlns:a16="http://schemas.microsoft.com/office/drawing/2014/main" id="{B149CC6F-B6C6-BE46-B451-1BF7D47A89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D33A3282-0389-C547-8CA6-7F3E7F27B3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BCFFF971-DAC9-F44B-9F22-4B030B6B61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4677439"/>
            <a:chOff x="10290315" y="0"/>
            <a:chExt cx="1901686" cy="4677439"/>
          </a:xfrm>
        </p:grpSpPr>
        <p:sp>
          <p:nvSpPr>
            <p:cNvPr id="40" name="Freeform 39">
              <a:extLst>
                <a:ext uri="{FF2B5EF4-FFF2-40B4-BE49-F238E27FC236}">
                  <a16:creationId xmlns:a16="http://schemas.microsoft.com/office/drawing/2014/main" id="{2E3E7145-2B02-8142-A82F-FFCA717D61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1" name="Freeform 41">
              <a:extLst>
                <a:ext uri="{FF2B5EF4-FFF2-40B4-BE49-F238E27FC236}">
                  <a16:creationId xmlns:a16="http://schemas.microsoft.com/office/drawing/2014/main" id="{33EA453D-E925-4C4C-A1E9-D54E82602D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2" name="Freeform 43">
              <a:extLst>
                <a:ext uri="{FF2B5EF4-FFF2-40B4-BE49-F238E27FC236}">
                  <a16:creationId xmlns:a16="http://schemas.microsoft.com/office/drawing/2014/main" id="{CBA4AF6C-8831-A34A-91A3-CC6ED3566B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3" name="Freeform 44">
              <a:extLst>
                <a:ext uri="{FF2B5EF4-FFF2-40B4-BE49-F238E27FC236}">
                  <a16:creationId xmlns:a16="http://schemas.microsoft.com/office/drawing/2014/main" id="{8B12A352-6C2B-B94E-82E0-45D881BB7C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1D4F49C-5EE1-6C4F-858E-AE02CC2CD5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FEAEE635-BA62-4E66-93E3-A3C5BF7CA5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3689756"/>
              </p:ext>
            </p:extLst>
          </p:nvPr>
        </p:nvGraphicFramePr>
        <p:xfrm>
          <a:off x="1005916" y="382556"/>
          <a:ext cx="10176767" cy="55019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5462">
                  <a:extLst>
                    <a:ext uri="{9D8B030D-6E8A-4147-A177-3AD203B41FA5}">
                      <a16:colId xmlns:a16="http://schemas.microsoft.com/office/drawing/2014/main" val="3017739779"/>
                    </a:ext>
                  </a:extLst>
                </a:gridCol>
                <a:gridCol w="4003440">
                  <a:extLst>
                    <a:ext uri="{9D8B030D-6E8A-4147-A177-3AD203B41FA5}">
                      <a16:colId xmlns:a16="http://schemas.microsoft.com/office/drawing/2014/main" val="1989660757"/>
                    </a:ext>
                  </a:extLst>
                </a:gridCol>
                <a:gridCol w="4187865">
                  <a:extLst>
                    <a:ext uri="{9D8B030D-6E8A-4147-A177-3AD203B41FA5}">
                      <a16:colId xmlns:a16="http://schemas.microsoft.com/office/drawing/2014/main" val="3335660725"/>
                    </a:ext>
                  </a:extLst>
                </a:gridCol>
              </a:tblGrid>
              <a:tr h="1110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>
                          <a:effectLst/>
                        </a:rPr>
                        <a:t>Особый случай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86" marR="2986" marT="2986" marB="298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>
                          <a:effectLst/>
                        </a:rPr>
                        <a:t>Подгонка аргументов собеседника под «особый случай» без соотношения с какими-либо объективными показателями.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86" marR="2986" marT="2986" marB="298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>
                          <a:effectLst/>
                        </a:rPr>
                        <a:t>– «Ни одна уважающая себя девушка не пойдет знакомиться с парнем первой».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>
                          <a:effectLst/>
                        </a:rPr>
                        <a:t>– «А моя сестра первая со своим мужем познакомилась и счастлива!»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>
                          <a:effectLst/>
                        </a:rPr>
                        <a:t>– «Вообще-то, ни одна уважающая себя девушка не станет первой знакомиться с парнем».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86" marR="2986" marT="2986" marB="2986" anchor="ctr"/>
                </a:tc>
                <a:extLst>
                  <a:ext uri="{0D108BD9-81ED-4DB2-BD59-A6C34878D82A}">
                    <a16:rowId xmlns:a16="http://schemas.microsoft.com/office/drawing/2014/main" val="859004114"/>
                  </a:ext>
                </a:extLst>
              </a:tr>
              <a:tr h="6542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>
                          <a:effectLst/>
                        </a:rPr>
                        <a:t>Подтасовка фактов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86" marR="2986" marT="2986" marB="298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>
                          <a:effectLst/>
                        </a:rPr>
                        <a:t>Подтасовывание фактов для оправдания какого-либо события или своей точки зрения.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86" marR="2986" marT="2986" marB="298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>
                          <a:effectLst/>
                        </a:rPr>
                        <a:t>– «Я читала, что девушки, регулярно кушающие пирожные перед сном, улучшают свои умственные способности, имеют утонченный вкус и, как правило, по жизни намного богаче, чем те, которые этого не делают».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86" marR="2986" marT="2986" marB="2986" anchor="ctr"/>
                </a:tc>
                <a:extLst>
                  <a:ext uri="{0D108BD9-81ED-4DB2-BD59-A6C34878D82A}">
                    <a16:rowId xmlns:a16="http://schemas.microsoft.com/office/drawing/2014/main" val="2901011719"/>
                  </a:ext>
                </a:extLst>
              </a:tr>
              <a:tr h="9076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>
                          <a:effectLst/>
                        </a:rPr>
                        <a:t>Презумпция невиновности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86" marR="2986" marT="2986" marB="298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>
                          <a:effectLst/>
                        </a:rPr>
                        <a:t>Перекладывание обязанности доказывать свои аргументы на плечи сомневающегося собеседника. После удачной операции необходимость в доказывании аргументов пропадает.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86" marR="2986" marT="2986" marB="298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>
                          <a:effectLst/>
                        </a:rPr>
                        <a:t>– «Я верю в потусторонний мир и приведений. Они вокруг нас, и я их иногда вижу».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>
                          <a:effectLst/>
                        </a:rPr>
                        <a:t>– «Да ну, и чем докажешь?»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>
                          <a:effectLst/>
                        </a:rPr>
                        <a:t>– «Не веришь мне? А ты вот докажи, что их нет!»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86" marR="2986" marT="2986" marB="2986" anchor="ctr"/>
                </a:tc>
                <a:extLst>
                  <a:ext uri="{0D108BD9-81ED-4DB2-BD59-A6C34878D82A}">
                    <a16:rowId xmlns:a16="http://schemas.microsoft.com/office/drawing/2014/main" val="714153994"/>
                  </a:ext>
                </a:extLst>
              </a:tr>
              <a:tr h="7809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>
                          <a:effectLst/>
                        </a:rPr>
                        <a:t>Посмотри на себя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86" marR="2986" marT="2986" marB="298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>
                          <a:effectLst/>
                        </a:rPr>
                        <a:t>Человек вместо опровержения доводов собеседника указывает на то, что собеседник сам не соответствует тому, о чём говорит.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86" marR="2986" marT="2986" marB="298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>
                          <a:effectLst/>
                        </a:rPr>
                        <a:t>– «Хорошие семейные отношения, Леша, – это всегда честность и открытость».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>
                          <a:effectLst/>
                        </a:rPr>
                        <a:t>– «Вот ты говоришь, что честность – залог хороших отношений, но не отдаешь своей жене всю зарплату, и все шабашки заначиваешь!»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86" marR="2986" marT="2986" marB="2986" anchor="ctr"/>
                </a:tc>
                <a:extLst>
                  <a:ext uri="{0D108BD9-81ED-4DB2-BD59-A6C34878D82A}">
                    <a16:rowId xmlns:a16="http://schemas.microsoft.com/office/drawing/2014/main" val="2896339822"/>
                  </a:ext>
                </a:extLst>
              </a:tr>
              <a:tr h="6542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>
                          <a:effectLst/>
                        </a:rPr>
                        <a:t>Эмоции вместо аргументов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86" marR="2986" marT="2986" marB="298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>
                          <a:effectLst/>
                        </a:rPr>
                        <a:t>Вместо логичной аргументации, напрямую идёт обращение к эмоциям собеседника, и таким образом, реализуется попытка заставить почувствовать ошибочность его суждений.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86" marR="2986" marT="2986" marB="298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>
                          <a:effectLst/>
                        </a:rPr>
                        <a:t>– «Я так хотела эту кофточку, а ты… Ты меня совсем не любишь!»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86" marR="2986" marT="2986" marB="2986" anchor="ctr"/>
                </a:tc>
                <a:extLst>
                  <a:ext uri="{0D108BD9-81ED-4DB2-BD59-A6C34878D82A}">
                    <a16:rowId xmlns:a16="http://schemas.microsoft.com/office/drawing/2014/main" val="1343054610"/>
                  </a:ext>
                </a:extLst>
              </a:tr>
              <a:tr h="1390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>
                          <a:effectLst/>
                        </a:rPr>
                        <a:t>Цепляться к деталям отвергая суть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86" marR="2986" marT="2986" marB="298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>
                          <a:effectLst/>
                        </a:rPr>
                        <a:t>Человек ищет во всем суждении одну ошибку и сразу цепляется к ней, убеждая собеседника в ошибочности всего суждения.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86" marR="2986" marT="2986" marB="298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 dirty="0">
                          <a:effectLst/>
                        </a:rPr>
                        <a:t>– «Нельзя кушать торты после 20:00, потому что они дают много энергии, а она не израсходуется и значит, сразу пойдет в жир и у тебя испортится фигура. Да и не продают у нас сейчас вкусных тортиков».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 dirty="0">
                          <a:effectLst/>
                        </a:rPr>
                        <a:t>– «Я знаю много вкусных тортиков, которые пекут недалеко в кондитерской и их очень хорошо кушать, когда идешь к кому-то в гости или перед сном, и это совсем не вредно!»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86" marR="2986" marT="2986" marB="2986" anchor="ctr"/>
                </a:tc>
                <a:extLst>
                  <a:ext uri="{0D108BD9-81ED-4DB2-BD59-A6C34878D82A}">
                    <a16:rowId xmlns:a16="http://schemas.microsoft.com/office/drawing/2014/main" val="21464033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274871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EB46B8FB-F6A2-5F47-A6CD-A7E17E692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419BDE93-3EC2-4E4D-BC0B-417378F49E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46">
              <a:extLst>
                <a:ext uri="{FF2B5EF4-FFF2-40B4-BE49-F238E27FC236}">
                  <a16:creationId xmlns:a16="http://schemas.microsoft.com/office/drawing/2014/main" id="{FE21F82F-1EE5-8240-97F8-387DF0253F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 48">
              <a:extLst>
                <a:ext uri="{FF2B5EF4-FFF2-40B4-BE49-F238E27FC236}">
                  <a16:creationId xmlns:a16="http://schemas.microsoft.com/office/drawing/2014/main" id="{AE1903E3-6B5F-6B4C-9A1F-62628A050A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F7C55863-3B37-0743-B001-1A970033FB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932B4C24-3A58-924C-B79A-D961EF7C2C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21EF52E0-D2CF-544F-93A6-4D7B45A048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 63">
              <a:extLst>
                <a:ext uri="{FF2B5EF4-FFF2-40B4-BE49-F238E27FC236}">
                  <a16:creationId xmlns:a16="http://schemas.microsoft.com/office/drawing/2014/main" id="{6966CFE5-1C8C-2E4F-9B2D-A8438F5A53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 64">
              <a:extLst>
                <a:ext uri="{FF2B5EF4-FFF2-40B4-BE49-F238E27FC236}">
                  <a16:creationId xmlns:a16="http://schemas.microsoft.com/office/drawing/2014/main" id="{9FD29EF3-A5B2-554A-A307-6BE1BCE8AF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AC1ECAD8-0CF2-934D-AA1E-C108208CDE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B14DED1-3A58-8C4D-902E-2A9F34043F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65D65157-5719-0341-A807-A8956595FB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A7F23F74-B777-2A4C-8EF9-E798880D59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 70">
              <a:extLst>
                <a:ext uri="{FF2B5EF4-FFF2-40B4-BE49-F238E27FC236}">
                  <a16:creationId xmlns:a16="http://schemas.microsoft.com/office/drawing/2014/main" id="{E3B9A050-0AE1-1D4B-A2AC-6EEF64B106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71">
              <a:extLst>
                <a:ext uri="{FF2B5EF4-FFF2-40B4-BE49-F238E27FC236}">
                  <a16:creationId xmlns:a16="http://schemas.microsoft.com/office/drawing/2014/main" id="{C424FE38-F803-8D47-BF56-1B18EC2B1F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E37187F2-9212-0641-97D0-1ACD50B748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C760C651-2AC4-564E-BEAA-AB7FAFE7F7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58B0A1B8-5BA3-3548-9511-B4904D052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 75">
              <a:extLst>
                <a:ext uri="{FF2B5EF4-FFF2-40B4-BE49-F238E27FC236}">
                  <a16:creationId xmlns:a16="http://schemas.microsoft.com/office/drawing/2014/main" id="{424CD779-EE9A-214D-9488-767327E373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8" name="Freeform 76">
              <a:extLst>
                <a:ext uri="{FF2B5EF4-FFF2-40B4-BE49-F238E27FC236}">
                  <a16:creationId xmlns:a16="http://schemas.microsoft.com/office/drawing/2014/main" id="{630D08C6-9EFB-8540-875F-2A55DED2AA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9" name="Freeform 77">
              <a:extLst>
                <a:ext uri="{FF2B5EF4-FFF2-40B4-BE49-F238E27FC236}">
                  <a16:creationId xmlns:a16="http://schemas.microsoft.com/office/drawing/2014/main" id="{D7E8DA86-1294-4641-9C52-6E15315064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78">
              <a:extLst>
                <a:ext uri="{FF2B5EF4-FFF2-40B4-BE49-F238E27FC236}">
                  <a16:creationId xmlns:a16="http://schemas.microsoft.com/office/drawing/2014/main" id="{011063C9-2A43-3348-A018-F27FACAA77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79">
              <a:extLst>
                <a:ext uri="{FF2B5EF4-FFF2-40B4-BE49-F238E27FC236}">
                  <a16:creationId xmlns:a16="http://schemas.microsoft.com/office/drawing/2014/main" id="{EE85C7DE-D965-244F-BD95-3A05FF4AAC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80">
              <a:extLst>
                <a:ext uri="{FF2B5EF4-FFF2-40B4-BE49-F238E27FC236}">
                  <a16:creationId xmlns:a16="http://schemas.microsoft.com/office/drawing/2014/main" id="{315A1389-149A-3342-A863-637D42FDB2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81">
              <a:extLst>
                <a:ext uri="{FF2B5EF4-FFF2-40B4-BE49-F238E27FC236}">
                  <a16:creationId xmlns:a16="http://schemas.microsoft.com/office/drawing/2014/main" id="{B149CC6F-B6C6-BE46-B451-1BF7D47A89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D33A3282-0389-C547-8CA6-7F3E7F27B3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BCFFF971-DAC9-F44B-9F22-4B030B6B61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4677439"/>
            <a:chOff x="10290315" y="0"/>
            <a:chExt cx="1901686" cy="4677439"/>
          </a:xfrm>
        </p:grpSpPr>
        <p:sp>
          <p:nvSpPr>
            <p:cNvPr id="40" name="Freeform 39">
              <a:extLst>
                <a:ext uri="{FF2B5EF4-FFF2-40B4-BE49-F238E27FC236}">
                  <a16:creationId xmlns:a16="http://schemas.microsoft.com/office/drawing/2014/main" id="{2E3E7145-2B02-8142-A82F-FFCA717D61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1" name="Freeform 41">
              <a:extLst>
                <a:ext uri="{FF2B5EF4-FFF2-40B4-BE49-F238E27FC236}">
                  <a16:creationId xmlns:a16="http://schemas.microsoft.com/office/drawing/2014/main" id="{33EA453D-E925-4C4C-A1E9-D54E82602D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2" name="Freeform 43">
              <a:extLst>
                <a:ext uri="{FF2B5EF4-FFF2-40B4-BE49-F238E27FC236}">
                  <a16:creationId xmlns:a16="http://schemas.microsoft.com/office/drawing/2014/main" id="{CBA4AF6C-8831-A34A-91A3-CC6ED3566B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3" name="Freeform 44">
              <a:extLst>
                <a:ext uri="{FF2B5EF4-FFF2-40B4-BE49-F238E27FC236}">
                  <a16:creationId xmlns:a16="http://schemas.microsoft.com/office/drawing/2014/main" id="{8B12A352-6C2B-B94E-82E0-45D881BB7C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1D4F49C-5EE1-6C4F-858E-AE02CC2CD5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B2010EC6-1BC5-45D7-B9CF-8E3384EC60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2862717"/>
              </p:ext>
            </p:extLst>
          </p:nvPr>
        </p:nvGraphicFramePr>
        <p:xfrm>
          <a:off x="674219" y="401218"/>
          <a:ext cx="10840162" cy="57012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57130">
                  <a:extLst>
                    <a:ext uri="{9D8B030D-6E8A-4147-A177-3AD203B41FA5}">
                      <a16:colId xmlns:a16="http://schemas.microsoft.com/office/drawing/2014/main" val="62944616"/>
                    </a:ext>
                  </a:extLst>
                </a:gridCol>
                <a:gridCol w="3889029">
                  <a:extLst>
                    <a:ext uri="{9D8B030D-6E8A-4147-A177-3AD203B41FA5}">
                      <a16:colId xmlns:a16="http://schemas.microsoft.com/office/drawing/2014/main" val="330725864"/>
                    </a:ext>
                  </a:extLst>
                </a:gridCol>
                <a:gridCol w="3894003">
                  <a:extLst>
                    <a:ext uri="{9D8B030D-6E8A-4147-A177-3AD203B41FA5}">
                      <a16:colId xmlns:a16="http://schemas.microsoft.com/office/drawing/2014/main" val="3693922407"/>
                    </a:ext>
                  </a:extLst>
                </a:gridCol>
              </a:tblGrid>
              <a:tr h="11064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Убежденная некомпетентность или апелляция к недоверию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1" marR="2671" marT="2671" marB="267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Эту ошибку часто совершают неграмотные или некомпетентные люди, которые из-за своего непонимания вопроса, считают информацию ошибочной и высказывают своё недоверие к ней.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1" marR="2671" marT="2671" marB="267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– «Светодиодные лампы более долговечны, меньше потребляют энергии и лучше по всем показателям, чем обыкновенные лампы накаливания».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– «Что ты мне рассказываешь! Я всю жизнь работал с обычными лампочками и знаю, что они точно долго не портятся и хорошо светят, а эти все новомодные штучки только для того, чтобы у людей побольше денег выудить».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1" marR="2671" marT="2671" marB="2671" anchor="ctr"/>
                </a:tc>
                <a:extLst>
                  <a:ext uri="{0D108BD9-81ED-4DB2-BD59-A6C34878D82A}">
                    <a16:rowId xmlns:a16="http://schemas.microsoft.com/office/drawing/2014/main" val="1725597765"/>
                  </a:ext>
                </a:extLst>
              </a:tr>
              <a:tr h="12130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Двойной смысл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1" marR="2671" marT="2671" marB="267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Иногда для искажения фактов используют двойное значение слов в речи или похожие речевые словообороты.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1" marR="2671" marT="2671" marB="267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– «Отстань, у меня и без тебя итак уже руки отваливаются».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– «И долго еще ждать, когда они у тебя вконец отвалятся?»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– «Отвали, и слышать тебя не хочу!»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– «Ну хочешь не хочешь, а слышишь…»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1" marR="2671" marT="2671" marB="2671" anchor="ctr"/>
                </a:tc>
                <a:extLst>
                  <a:ext uri="{0D108BD9-81ED-4DB2-BD59-A6C34878D82A}">
                    <a16:rowId xmlns:a16="http://schemas.microsoft.com/office/drawing/2014/main" val="1543359172"/>
                  </a:ext>
                </a:extLst>
              </a:tr>
              <a:tr h="7203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Ошибка происхождения аргумента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1" marR="2671" marT="2671" marB="267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Убеждение собеседника в том, что его аргументы плохие или хорошие только на основе их происхождения.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1" marR="2671" marT="2671" marB="267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– «Ты изменил мне с Ленкой, я видела тебя на фотке вместе с ней «ВКонтакте»!»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– «Да ты что! Там в социальной сети одно вранье и фотошоп, меня там даже не было».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1" marR="2671" marT="2671" marB="2671" anchor="ctr"/>
                </a:tc>
                <a:extLst>
                  <a:ext uri="{0D108BD9-81ED-4DB2-BD59-A6C34878D82A}">
                    <a16:rowId xmlns:a16="http://schemas.microsoft.com/office/drawing/2014/main" val="2274522766"/>
                  </a:ext>
                </a:extLst>
              </a:tr>
              <a:tr h="10249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Компромисс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1" marR="2671" marT="2671" marB="267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Возникает у людей, ищущих во всем компромисс или золотую середину. Позиция таких людей в споре: и ни нашим, и ни вашим, пусть все будут довольны. Иногда это срабатывает, однако, истина одна, и далеко не всегда она может быть «где-то рядом».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1" marR="2671" marT="2671" marB="267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– «Алкоголь – это главное зло в России!»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– «А главный кардиолог страны сказал, что принятие алкоголя полезно для сердца».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– «Ребята, я думаю, для нас немного алкоголя не сотворит в России много зла».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1" marR="2671" marT="2671" marB="2671" anchor="ctr"/>
                </a:tc>
                <a:extLst>
                  <a:ext uri="{0D108BD9-81ED-4DB2-BD59-A6C34878D82A}">
                    <a16:rowId xmlns:a16="http://schemas.microsoft.com/office/drawing/2014/main" val="3839359217"/>
                  </a:ext>
                </a:extLst>
              </a:tr>
              <a:tr h="14710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Лишние детали или умножение сущностей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1" marR="2671" marT="2671" marB="267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Запутывание собеседника лишними деталями, не влияющими на результат, и без которых очень легко можно обойтись.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1" marR="2671" marT="2671" marB="267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– «Поедание торта после 20:00 ведет к ожирению и портит фигуру».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– «Нет, к ожирению ведёт чрезмерная выработка инсулина и блокировка симпатического нервного отдела парасимпатическим из-за переизбытка килокалорий, в то время как метаболическая пробка в вечернее время не даёт излишкам уйти на нужды организма и весь торт отправляется в жировые кладовые». 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1" marR="2671" marT="2671" marB="2671" anchor="ctr"/>
                </a:tc>
                <a:extLst>
                  <a:ext uri="{0D108BD9-81ED-4DB2-BD59-A6C34878D82A}">
                    <a16:rowId xmlns:a16="http://schemas.microsoft.com/office/drawing/2014/main" val="4597459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84002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D65399-00FD-47DB-ACC4-5CA93CCAB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Форма важнее содержания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6D0D3E-EEBD-408B-A053-BE67C4D1700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Вместо оценки сути, правильности и действенности аргумента – в защиту идёт исключительно внешняя привлекательность.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13DEA63-012F-4D01-8F63-E5BD4F03E9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– «В этой фирме работают только профессионалы».</a:t>
            </a:r>
          </a:p>
          <a:p>
            <a:pPr marL="0" indent="0">
              <a:buNone/>
            </a:pPr>
            <a:r>
              <a:rPr lang="ru-RU" dirty="0"/>
              <a:t>– «Откуда ты это знаешь?»</a:t>
            </a:r>
          </a:p>
          <a:p>
            <a:pPr marL="0" indent="0">
              <a:buNone/>
            </a:pPr>
            <a:r>
              <a:rPr lang="ru-RU" dirty="0"/>
              <a:t>– «Ты только посмотри, какой у них шикарный офис! Всё такое дорогое и все в костюмах. Предложили кофе бесплатно. Им точно можно доверить наши вложения!»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3475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D65399-00FD-47DB-ACC4-5CA93CCAB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Аргументация по кругу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6D0D3E-EEBD-408B-A053-BE67C4D1700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Доказательство изображается исключительно на основе своей особой уверенности в правоте и в заявлениях об истинности чего-либо просто потому, что это верно (вообще без доказательств).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13DEA63-012F-4D01-8F63-E5BD4F03E9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«Да это было так и никак иначе!»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«Почему?»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«Я знаю это давно и уверен в этом. Это так абсолютно точно». </a:t>
            </a:r>
            <a:b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«Откуда знаешь?»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«Потому что я знаю это 100 %! И это так».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3336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D65399-00FD-47DB-ACC4-5CA93CCAB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Авторитетное мнение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6D0D3E-EEBD-408B-A053-BE67C4D1700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Собеседник в качестве аргумента приводит неизвестное мнение какого-нибудь авторитета или исследование ученых.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13DEA63-012F-4D01-8F63-E5BD4F03E9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«Аристотель считал демократию наихудшей формой правления... Голосуй! Ты умнее его!».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105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D65399-00FD-47DB-ACC4-5CA93CCAB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Желаемое за действительное или отсутствие связи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6D0D3E-EEBD-408B-A053-BE67C4D1700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Человек выдает желаемое за действительное и пытается убедить окружающих в этом, утверждая, что его желание – это и есть реальность.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13DEA63-012F-4D01-8F63-E5BD4F03E9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«Эти пирожные идут только на пользу моей фигуре».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«Как это так?»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«Потому что когда я их ем, моё тело получает огромное море удовольствия, а значит, они полезны для моей фигуры!»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9238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D65399-00FD-47DB-ACC4-5CA93CCAB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Отвергнутая идея или</a:t>
            </a:r>
            <a:br>
              <a:rPr lang="ru-RU" dirty="0"/>
            </a:br>
            <a:r>
              <a:rPr lang="ru-RU" dirty="0"/>
              <a:t>Уловка Галилея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6D0D3E-EEBD-408B-A053-BE67C4D1700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Человек настаивает на верности определённой идеи только потому, что её отрицает какое-либо общество.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13DEA63-012F-4D01-8F63-E5BD4F03E9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«Все говорят, что нельзя много выиграть в лотерею, а вот мужик из Рязани выиграл 10 миллионов, значит, и я скоро столько выиграю». Или: – «Галилею тоже никто не верил - но он оказался прав!».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32165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D65399-00FD-47DB-ACC4-5CA93CCAB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Ложная аналогия или аналогия без реальной связи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6D0D3E-EEBD-408B-A053-BE67C4D1700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Манипуляция, в которой создаётся аналогия или метафора для перетаскивания выводов в обсуждаемую ситуацию. Естественно, приводимый пример и выводы отличаются от существующей ситуации, но иногда это очень убедительно.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13DEA63-012F-4D01-8F63-E5BD4F03E9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«Почему ты думаешь, что есть на ночь очень вредно? Ведь посмотри, в животном мире любой нормальный хищник, когда поймает газель, поужинает ей и потом сразу ложиться спать, еду переваривать. Это наоборот полезно – сначала побегать за едой, потом поесть, а потом лечь отдыхать, спать и восстанавливать силы».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9751696"/>
      </p:ext>
    </p:extLst>
  </p:cSld>
  <p:clrMapOvr>
    <a:masterClrMapping/>
  </p:clrMapOvr>
</p:sld>
</file>

<file path=ppt/theme/theme1.xml><?xml version="1.0" encoding="utf-8"?>
<a:theme xmlns:a="http://schemas.openxmlformats.org/drawingml/2006/main" name="PunchcardVTI">
  <a:themeElements>
    <a:clrScheme name="Office">
      <a:dk1>
        <a:srgbClr val="000000"/>
      </a:dk1>
      <a:lt1>
        <a:srgbClr val="FFFFFF"/>
      </a:lt1>
      <a:dk2>
        <a:srgbClr val="1D242E"/>
      </a:dk2>
      <a:lt2>
        <a:srgbClr val="F2F1F1"/>
      </a:lt2>
      <a:accent1>
        <a:srgbClr val="4472C4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9A5879"/>
      </a:folHlink>
    </a:clrScheme>
    <a:fontScheme name="Punchcard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unchcardVTI" id="{C7262591-AF98-8F48-B56D-6342D2439B1A}" vid="{261D9F73-974A-B14E-9EAF-4871CCA60BB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3359</Words>
  <Application>Microsoft Office PowerPoint</Application>
  <PresentationFormat>Широкоэкранный</PresentationFormat>
  <Paragraphs>199</Paragraphs>
  <Slides>38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43" baseType="lpstr">
      <vt:lpstr>Arial</vt:lpstr>
      <vt:lpstr>Calibri</vt:lpstr>
      <vt:lpstr>Neue Haas Grotesk Text Pro</vt:lpstr>
      <vt:lpstr>Times New Roman</vt:lpstr>
      <vt:lpstr>PunchcardVTI</vt:lpstr>
      <vt:lpstr>Логические ошибки </vt:lpstr>
      <vt:lpstr>Вступление</vt:lpstr>
      <vt:lpstr>Обращение к успешности</vt:lpstr>
      <vt:lpstr>Форма важнее содержания</vt:lpstr>
      <vt:lpstr>Аргументация по кругу</vt:lpstr>
      <vt:lpstr>Авторитетное мнение</vt:lpstr>
      <vt:lpstr>Желаемое за действительное или отсутствие связи</vt:lpstr>
      <vt:lpstr>Отвергнутая идея или Уловка Галилея </vt:lpstr>
      <vt:lpstr>Ложная аналогия или аналогия без реальной связи</vt:lpstr>
      <vt:lpstr>Сужающийся круг или поэтапное изменение условий</vt:lpstr>
      <vt:lpstr>Аргумент в сторону последствий или ложная причинно-следственная связь</vt:lpstr>
      <vt:lpstr>Мнимое доказательство</vt:lpstr>
      <vt:lpstr>Принижение роли и достоверности источника</vt:lpstr>
      <vt:lpstr>Общий враг или враг моего врага</vt:lpstr>
      <vt:lpstr>Высмеивание или обвинение в отсутствии чувства юмора</vt:lpstr>
      <vt:lpstr>Ошибка субъективного восприятия наблюдателя</vt:lpstr>
      <vt:lpstr>Не обоснованное обобщение</vt:lpstr>
      <vt:lpstr>Последовательная нелогичность, ложная причинно-следственная связь</vt:lpstr>
      <vt:lpstr>Угрозы физического насилия</vt:lpstr>
      <vt:lpstr>Кривое зеркало</vt:lpstr>
      <vt:lpstr>Ложная цепочка</vt:lpstr>
      <vt:lpstr>Неизбежное, необходимое зло или месть=добро</vt:lpstr>
      <vt:lpstr>Ошибка ассоциаций</vt:lpstr>
      <vt:lpstr>Аргумент к традициям</vt:lpstr>
      <vt:lpstr>Взаимоисключение</vt:lpstr>
      <vt:lpstr>Полный абсурд</vt:lpstr>
      <vt:lpstr>Аргумент к доказательству</vt:lpstr>
      <vt:lpstr>Ошибка статистики</vt:lpstr>
      <vt:lpstr>Или-или</vt:lpstr>
      <vt:lpstr>Схожие процессы</vt:lpstr>
      <vt:lpstr>Посмотри на себя</vt:lpstr>
      <vt:lpstr>Неудобный вопрос</vt:lpstr>
      <vt:lpstr>Авторитет вместо аргумента</vt:lpstr>
      <vt:lpstr>Закон природы</vt:lpstr>
      <vt:lpstr>Часть = целое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Логические ошибки </dc:title>
  <dc:creator>Мария Черникова</dc:creator>
  <cp:lastModifiedBy>Мария Черникова</cp:lastModifiedBy>
  <cp:revision>1</cp:revision>
  <dcterms:created xsi:type="dcterms:W3CDTF">2021-10-26T13:33:44Z</dcterms:created>
  <dcterms:modified xsi:type="dcterms:W3CDTF">2021-10-26T14:08:08Z</dcterms:modified>
</cp:coreProperties>
</file>