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315" r:id="rId4"/>
    <p:sldId id="263" r:id="rId5"/>
    <p:sldId id="321" r:id="rId6"/>
    <p:sldId id="325" r:id="rId7"/>
    <p:sldId id="322" r:id="rId8"/>
    <p:sldId id="324" r:id="rId9"/>
    <p:sldId id="323" r:id="rId10"/>
    <p:sldId id="332" r:id="rId11"/>
    <p:sldId id="260" r:id="rId12"/>
    <p:sldId id="297" r:id="rId13"/>
    <p:sldId id="279" r:id="rId14"/>
    <p:sldId id="282" r:id="rId15"/>
    <p:sldId id="326" r:id="rId16"/>
    <p:sldId id="327" r:id="rId17"/>
    <p:sldId id="328" r:id="rId18"/>
    <p:sldId id="329" r:id="rId19"/>
    <p:sldId id="307" r:id="rId20"/>
    <p:sldId id="319" r:id="rId21"/>
    <p:sldId id="295" r:id="rId22"/>
    <p:sldId id="257" r:id="rId23"/>
    <p:sldId id="270" r:id="rId24"/>
    <p:sldId id="271" r:id="rId25"/>
    <p:sldId id="333" r:id="rId26"/>
    <p:sldId id="272" r:id="rId27"/>
    <p:sldId id="274" r:id="rId28"/>
    <p:sldId id="273" r:id="rId29"/>
    <p:sldId id="310" r:id="rId30"/>
    <p:sldId id="331" r:id="rId31"/>
    <p:sldId id="334" r:id="rId32"/>
    <p:sldId id="330" r:id="rId33"/>
    <p:sldId id="309" r:id="rId34"/>
    <p:sldId id="277" r:id="rId35"/>
    <p:sldId id="344" r:id="rId36"/>
    <p:sldId id="346" r:id="rId37"/>
    <p:sldId id="347" r:id="rId38"/>
    <p:sldId id="345" r:id="rId39"/>
    <p:sldId id="278" r:id="rId40"/>
    <p:sldId id="268" r:id="rId41"/>
    <p:sldId id="341" r:id="rId42"/>
    <p:sldId id="342" r:id="rId43"/>
    <p:sldId id="340" r:id="rId44"/>
    <p:sldId id="289" r:id="rId45"/>
    <p:sldId id="339" r:id="rId46"/>
    <p:sldId id="301" r:id="rId47"/>
    <p:sldId id="287" r:id="rId48"/>
    <p:sldId id="306" r:id="rId49"/>
    <p:sldId id="351" r:id="rId50"/>
    <p:sldId id="350" r:id="rId51"/>
    <p:sldId id="300" r:id="rId52"/>
    <p:sldId id="343" r:id="rId53"/>
    <p:sldId id="293" r:id="rId54"/>
    <p:sldId id="349" r:id="rId55"/>
    <p:sldId id="291" r:id="rId56"/>
    <p:sldId id="292" r:id="rId57"/>
    <p:sldId id="312" r:id="rId58"/>
    <p:sldId id="283" r:id="rId59"/>
    <p:sldId id="348" r:id="rId60"/>
    <p:sldId id="352" r:id="rId61"/>
    <p:sldId id="353" r:id="rId62"/>
    <p:sldId id="284" r:id="rId6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95" autoAdjust="0"/>
    <p:restoredTop sz="94669" autoAdjust="0"/>
  </p:normalViewPr>
  <p:slideViewPr>
    <p:cSldViewPr>
      <p:cViewPr>
        <p:scale>
          <a:sx n="75" d="100"/>
          <a:sy n="75" d="100"/>
        </p:scale>
        <p:origin x="-1507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867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867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67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867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867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68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868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68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68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86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ru-RU" noProof="0" smtClean="0"/>
              <a:t>Образец заголовка</a:t>
            </a:r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ru-RU" noProof="0" smtClean="0"/>
              <a:t>Образец подзаголовка</a:t>
            </a:r>
          </a:p>
        </p:txBody>
      </p:sp>
      <p:sp>
        <p:nvSpPr>
          <p:cNvPr id="28686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ru-RU"/>
          </a:p>
        </p:txBody>
      </p:sp>
      <p:sp>
        <p:nvSpPr>
          <p:cNvPr id="2868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ru-RU"/>
          </a:p>
        </p:txBody>
      </p:sp>
      <p:sp>
        <p:nvSpPr>
          <p:cNvPr id="2868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7AC4C82-FE94-4EAA-9CD5-0BBEA65AD037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CDF765-2984-4B9C-B6F4-6957C5CF32A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89220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0E141-5C89-4502-B34D-0BB5002FE9F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97914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3131633-D905-4708-912B-458B3885847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33186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C4C4E-9A99-4AC9-A429-1824CBD2220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6481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6B1-6FBE-479B-848A-F0724DB955F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4092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BD548-BE83-4BD9-ABCF-461614B92C5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3397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B8E76-2F6D-4DDF-97C3-964FE143D66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3635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CBD3E3-2840-4F39-87EA-91579ED0FDC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8437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C1FB4-9232-49B4-BAEC-5092746CEAF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68981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E640C-4D17-4C96-B0B9-CF2128C5450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3875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F4924-6C9C-49E2-AC72-8F0470C4370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48789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2400"/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заголовка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Образец текста</a:t>
            </a:r>
          </a:p>
          <a:p>
            <a:pPr lvl="1"/>
            <a:r>
              <a:rPr lang="en-US" altLang="ru-RU" smtClean="0"/>
              <a:t>Второй уровень</a:t>
            </a:r>
          </a:p>
          <a:p>
            <a:pPr lvl="2"/>
            <a:r>
              <a:rPr lang="en-US" altLang="ru-RU" smtClean="0"/>
              <a:t>Третий уровень</a:t>
            </a:r>
          </a:p>
          <a:p>
            <a:pPr lvl="3"/>
            <a:r>
              <a:rPr lang="en-US" altLang="ru-RU" smtClean="0"/>
              <a:t>Четвертый уровень</a:t>
            </a:r>
          </a:p>
          <a:p>
            <a:pPr lvl="4"/>
            <a:r>
              <a:rPr lang="en-US" altLang="ru-RU" smtClean="0"/>
              <a:t>Пятый уровень</a:t>
            </a:r>
          </a:p>
        </p:txBody>
      </p:sp>
      <p:sp>
        <p:nvSpPr>
          <p:cNvPr id="276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ru-RU"/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ru-RU"/>
          </a:p>
        </p:txBody>
      </p:sp>
      <p:sp>
        <p:nvSpPr>
          <p:cNvPr id="276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27D49B4-975B-4984-AA09-335DE267B851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200"/>
              <a:t>   </a:t>
            </a:r>
            <a:r>
              <a:rPr lang="ru-RU" altLang="ru-RU" sz="3600"/>
              <a:t>Курс </a:t>
            </a:r>
            <a:r>
              <a:rPr lang="ru-RU" altLang="ru-RU" sz="3200"/>
              <a:t>«</a:t>
            </a:r>
            <a:r>
              <a:rPr lang="ru-RU" altLang="ru-RU" sz="3600"/>
              <a:t>Основы логистики»</a:t>
            </a:r>
            <a:endParaRPr lang="en-US" altLang="ru-RU" sz="36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              План лекций</a:t>
            </a:r>
          </a:p>
          <a:p>
            <a:r>
              <a:rPr lang="ru-RU" altLang="ru-RU" sz="2800"/>
              <a:t>1.Современные концепции логистики </a:t>
            </a:r>
          </a:p>
          <a:p>
            <a:r>
              <a:rPr lang="ru-RU" altLang="ru-RU" sz="2800"/>
              <a:t>2.Управление цепочками поставок</a:t>
            </a:r>
          </a:p>
          <a:p>
            <a:r>
              <a:rPr lang="ru-RU" altLang="ru-RU" sz="2800"/>
              <a:t>3.Функциональные области логистики</a:t>
            </a:r>
          </a:p>
          <a:p>
            <a:r>
              <a:rPr lang="ru-RU" altLang="ru-RU" sz="2800"/>
              <a:t>4.Показатели эффективности логистики </a:t>
            </a:r>
            <a:endParaRPr lang="en-US" altLang="ru-RU" sz="2800"/>
          </a:p>
          <a:p>
            <a:r>
              <a:rPr lang="ru-RU" altLang="ru-RU" sz="2800"/>
              <a:t>5.Организационные структуры логистики</a:t>
            </a:r>
            <a:r>
              <a:rPr lang="ru-RU" altLang="ru-RU"/>
              <a:t>  </a:t>
            </a:r>
            <a:endParaRPr lang="en-US" altLang="ru-RU"/>
          </a:p>
          <a:p>
            <a:pPr>
              <a:buFont typeface="Wingdings" panose="05000000000000000000" pitchFamily="2" charset="2"/>
              <a:buNone/>
            </a:pPr>
            <a:r>
              <a:rPr lang="en-US" altLang="ru-RU"/>
              <a:t> </a:t>
            </a:r>
            <a:r>
              <a:rPr lang="ru-RU" altLang="ru-RU"/>
              <a:t>        </a:t>
            </a:r>
            <a:r>
              <a:rPr lang="en-US" altLang="ru-RU"/>
              <a:t>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Предмет логистики</a:t>
            </a:r>
            <a:endParaRPr lang="en-US" altLang="ru-RU" sz="2800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000"/>
          </a:p>
          <a:p>
            <a:r>
              <a:rPr lang="ru-RU" altLang="ru-RU" sz="2000" b="1"/>
              <a:t>Оптимизация ресурсов</a:t>
            </a:r>
            <a:r>
              <a:rPr lang="ru-RU" altLang="ru-RU" sz="2000"/>
              <a:t> в экономической системе при управлении потоками путем:</a:t>
            </a:r>
          </a:p>
          <a:p>
            <a:r>
              <a:rPr lang="ru-RU" altLang="ru-RU" sz="2000"/>
              <a:t>Принятия рациональных управленческих решений</a:t>
            </a:r>
          </a:p>
          <a:p>
            <a:r>
              <a:rPr lang="ru-RU" altLang="ru-RU" sz="2000"/>
              <a:t>Межфункциональной координации (отделы компании)</a:t>
            </a:r>
          </a:p>
          <a:p>
            <a:r>
              <a:rPr lang="ru-RU" altLang="ru-RU" sz="2000"/>
              <a:t>Межорганизационной координации (другие компании)</a:t>
            </a:r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200"/>
              <a:t>   </a:t>
            </a:r>
            <a:r>
              <a:rPr lang="ru-RU" altLang="ru-RU" sz="3200"/>
              <a:t>Логистическая операция</a:t>
            </a:r>
            <a:endParaRPr lang="en-US" altLang="ru-RU" sz="32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Логистическая операция</a:t>
            </a:r>
            <a:r>
              <a:rPr lang="en-US" altLang="ru-RU" sz="2400"/>
              <a:t>-</a:t>
            </a:r>
            <a:r>
              <a:rPr lang="ru-RU" altLang="ru-RU" sz="2400"/>
              <a:t>самостоятельная часть логистического процесса, выполняемая на одном рабочем месте и</a:t>
            </a:r>
            <a:r>
              <a:rPr lang="en-US" altLang="ru-RU" sz="2400"/>
              <a:t>/</a:t>
            </a:r>
            <a:r>
              <a:rPr lang="ru-RU" altLang="ru-RU" sz="2400"/>
              <a:t>или с помощью одного технического устройства; обособленная совокупность действий, направленных на преобразование материального и</a:t>
            </a:r>
            <a:r>
              <a:rPr lang="en-US" altLang="ru-RU" sz="2400"/>
              <a:t>/</a:t>
            </a:r>
            <a:r>
              <a:rPr lang="ru-RU" altLang="ru-RU" sz="2400"/>
              <a:t>или информационного потоков (погрузка, транспортировка, разгрузка, хранение, передача информации, расчеты с поставщиками покупателями и т.д.).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/>
            </a:r>
            <a:br>
              <a:rPr lang="ru-RU" altLang="ru-RU" sz="3200"/>
            </a:br>
            <a:r>
              <a:rPr lang="ru-RU" altLang="ru-RU" sz="3200"/>
              <a:t/>
            </a:r>
            <a:br>
              <a:rPr lang="ru-RU" altLang="ru-RU" sz="3200"/>
            </a:br>
            <a:r>
              <a:rPr lang="ru-RU" altLang="ru-RU" sz="2800"/>
              <a:t>Основное правило логистики – правило "7R":</a:t>
            </a:r>
            <a:r>
              <a:rPr lang="en-US" altLang="ru-RU" sz="2800"/>
              <a:t/>
            </a:r>
            <a:br>
              <a:rPr lang="en-US" altLang="ru-RU" sz="2800"/>
            </a:br>
            <a:endParaRPr lang="en-US" altLang="ru-RU" sz="280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ru-RU" altLang="ru-RU" sz="2000"/>
          </a:p>
          <a:p>
            <a:pPr>
              <a:lnSpc>
                <a:spcPct val="90000"/>
              </a:lnSpc>
            </a:pPr>
            <a:r>
              <a:rPr lang="ru-RU" altLang="ru-RU" sz="2000"/>
              <a:t>Логистический процесс должен протекать с соблюдением следующиих требований:</a:t>
            </a:r>
            <a:endParaRPr lang="en-US" altLang="ru-RU" sz="2000"/>
          </a:p>
          <a:p>
            <a:pPr>
              <a:lnSpc>
                <a:spcPct val="90000"/>
              </a:lnSpc>
            </a:pPr>
            <a:r>
              <a:rPr lang="en-US" altLang="ru-RU" sz="2000"/>
              <a:t>1R (right product) - </a:t>
            </a:r>
            <a:r>
              <a:rPr lang="ru-RU" altLang="ru-RU" sz="2000"/>
              <a:t>нужный товар</a:t>
            </a:r>
            <a:r>
              <a:rPr lang="en-US" altLang="ru-RU" sz="2000"/>
              <a:t>; </a:t>
            </a:r>
            <a:endParaRPr lang="ru-RU" altLang="ru-RU" sz="2000"/>
          </a:p>
          <a:p>
            <a:pPr>
              <a:lnSpc>
                <a:spcPct val="90000"/>
              </a:lnSpc>
            </a:pPr>
            <a:r>
              <a:rPr lang="ru-RU" altLang="ru-RU" sz="2000"/>
              <a:t>2R (right quality) - необходимого качества;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3R (right quantity) - в необходимом количестве;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4R (right time) - в нужное время;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5R (right place) - в нужное место;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6R (right customer) - нужному потребителю;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7R (right cost) - с оптимальным уровнем затрат. </a:t>
            </a:r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Основные международные факторы развития логистики</a:t>
            </a:r>
            <a:r>
              <a:rPr lang="ru-RU" altLang="ru-RU"/>
              <a:t> </a:t>
            </a:r>
            <a:endParaRPr lang="en-US" altLang="ru-RU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/>
              <a:t>Глобализация экономики, освоение новых рынков сбыта,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Развитие экономики «Триады» (Европа, Америка, Азия),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Слияние и поглощение компаний, концентрация бизнеса, экономия на масштабах,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Увеличение конкуренции (Например, по ценам),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Концентрация на ключевых компетенциях (логистический аутсорсинг),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Развитие компьютерных технологий </a:t>
            </a:r>
            <a:r>
              <a:rPr lang="en-US" altLang="ru-RU" sz="2000"/>
              <a:t>(EDI - Electronic Data Interchange) </a:t>
            </a:r>
            <a:r>
              <a:rPr lang="ru-RU" altLang="ru-RU" sz="2000"/>
              <a:t>и Интернета,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Дерегуляция и приватизация транспорта,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Переход от «толкающей» к «вытягивающей» стратегии, 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Сокращение жизненного цикла товаров,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Усиление контроля за загрязнением окружающей среды, развитие реверсивной логистики.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    Различные сферы логистики</a:t>
            </a:r>
            <a:endParaRPr lang="en-US" altLang="ru-RU" sz="320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000"/>
          </a:p>
          <a:p>
            <a:r>
              <a:rPr lang="ru-RU" altLang="ru-RU" sz="2400"/>
              <a:t>Международная</a:t>
            </a:r>
            <a:r>
              <a:rPr lang="en-US" altLang="ru-RU" sz="2400"/>
              <a:t> </a:t>
            </a:r>
            <a:r>
              <a:rPr lang="ru-RU" altLang="ru-RU" sz="2400"/>
              <a:t>и национальная логистика</a:t>
            </a:r>
          </a:p>
          <a:p>
            <a:r>
              <a:rPr lang="ru-RU" altLang="ru-RU" sz="2400"/>
              <a:t>По типам компаний: производители, дистрибьюторы и логистические  провайдеры,</a:t>
            </a:r>
          </a:p>
          <a:p>
            <a:r>
              <a:rPr lang="ru-RU" altLang="ru-RU" sz="2400"/>
              <a:t>По группам товаров: продовольственные (в т.ч. </a:t>
            </a:r>
            <a:r>
              <a:rPr lang="en-US" altLang="ru-RU" sz="2400"/>
              <a:t>Fresh</a:t>
            </a:r>
            <a:r>
              <a:rPr lang="ru-RU" altLang="ru-RU" sz="2400"/>
              <a:t>-</a:t>
            </a:r>
            <a:r>
              <a:rPr lang="en-US" altLang="ru-RU" sz="2400"/>
              <a:t>logistics</a:t>
            </a:r>
            <a:r>
              <a:rPr lang="ru-RU" altLang="ru-RU" sz="2400"/>
              <a:t>) и промышленные (в т.ч. </a:t>
            </a:r>
            <a:r>
              <a:rPr lang="en-US" altLang="ru-RU" sz="2400"/>
              <a:t>ADR</a:t>
            </a:r>
            <a:r>
              <a:rPr lang="ru-RU" altLang="ru-RU" sz="24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Производственная компания</a:t>
            </a:r>
            <a:endParaRPr lang="en-US" altLang="ru-RU" sz="280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0116" name="AutoShape 4"/>
          <p:cNvSpPr>
            <a:spLocks noChangeArrowheads="1"/>
          </p:cNvSpPr>
          <p:nvPr/>
        </p:nvSpPr>
        <p:spPr bwMode="auto">
          <a:xfrm>
            <a:off x="1476375" y="3284538"/>
            <a:ext cx="1008063" cy="576262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400"/>
              <a:t>Поставщик</a:t>
            </a:r>
            <a:endParaRPr lang="en-US" altLang="ru-RU" sz="1400"/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1476375" y="4437063"/>
            <a:ext cx="1008063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400"/>
              <a:t>Поставщик</a:t>
            </a:r>
            <a:endParaRPr lang="en-US" altLang="ru-RU" sz="1400"/>
          </a:p>
        </p:txBody>
      </p:sp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3276600" y="3789363"/>
            <a:ext cx="1295400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400"/>
              <a:t>Производство</a:t>
            </a:r>
            <a:endParaRPr lang="en-US" altLang="ru-RU" sz="1400"/>
          </a:p>
        </p:txBody>
      </p:sp>
      <p:sp>
        <p:nvSpPr>
          <p:cNvPr id="90120" name="Rectangle 8"/>
          <p:cNvSpPr>
            <a:spLocks noChangeArrowheads="1"/>
          </p:cNvSpPr>
          <p:nvPr/>
        </p:nvSpPr>
        <p:spPr bwMode="auto">
          <a:xfrm>
            <a:off x="5292725" y="3213100"/>
            <a:ext cx="1150938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400"/>
              <a:t>Потребитель</a:t>
            </a:r>
            <a:endParaRPr lang="en-US" altLang="ru-RU" sz="1400"/>
          </a:p>
        </p:txBody>
      </p:sp>
      <p:sp>
        <p:nvSpPr>
          <p:cNvPr id="90121" name="Rectangle 9"/>
          <p:cNvSpPr>
            <a:spLocks noChangeArrowheads="1"/>
          </p:cNvSpPr>
          <p:nvPr/>
        </p:nvSpPr>
        <p:spPr bwMode="auto">
          <a:xfrm>
            <a:off x="5292725" y="4508500"/>
            <a:ext cx="1150938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400"/>
              <a:t>Потребитель</a:t>
            </a:r>
            <a:endParaRPr lang="en-US" altLang="ru-RU" sz="1400"/>
          </a:p>
        </p:txBody>
      </p:sp>
      <p:sp>
        <p:nvSpPr>
          <p:cNvPr id="90122" name="Line 10"/>
          <p:cNvSpPr>
            <a:spLocks noChangeShapeType="1"/>
          </p:cNvSpPr>
          <p:nvPr/>
        </p:nvSpPr>
        <p:spPr bwMode="auto">
          <a:xfrm flipV="1">
            <a:off x="2484438" y="4149725"/>
            <a:ext cx="792162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123" name="Line 11"/>
          <p:cNvSpPr>
            <a:spLocks noChangeShapeType="1"/>
          </p:cNvSpPr>
          <p:nvPr/>
        </p:nvSpPr>
        <p:spPr bwMode="auto">
          <a:xfrm>
            <a:off x="2484438" y="3573463"/>
            <a:ext cx="7921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124" name="Line 12"/>
          <p:cNvSpPr>
            <a:spLocks noChangeShapeType="1"/>
          </p:cNvSpPr>
          <p:nvPr/>
        </p:nvSpPr>
        <p:spPr bwMode="auto">
          <a:xfrm flipV="1">
            <a:off x="4572000" y="3500438"/>
            <a:ext cx="720725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125" name="Line 13"/>
          <p:cNvSpPr>
            <a:spLocks noChangeShapeType="1"/>
          </p:cNvSpPr>
          <p:nvPr/>
        </p:nvSpPr>
        <p:spPr bwMode="auto">
          <a:xfrm>
            <a:off x="4572000" y="4149725"/>
            <a:ext cx="720725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Компания - дистрибьютор</a:t>
            </a:r>
            <a:endParaRPr lang="en-US" altLang="ru-RU" sz="2800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1908175" y="2997200"/>
            <a:ext cx="1223963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400"/>
              <a:t>Поставщик</a:t>
            </a:r>
            <a:endParaRPr lang="en-US" altLang="ru-RU" sz="1400"/>
          </a:p>
        </p:txBody>
      </p:sp>
      <p:sp>
        <p:nvSpPr>
          <p:cNvPr id="91141" name="Rectangle 5"/>
          <p:cNvSpPr>
            <a:spLocks noChangeArrowheads="1"/>
          </p:cNvSpPr>
          <p:nvPr/>
        </p:nvSpPr>
        <p:spPr bwMode="auto">
          <a:xfrm>
            <a:off x="1908175" y="4508500"/>
            <a:ext cx="1223963" cy="793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400"/>
              <a:t>Поставщик</a:t>
            </a:r>
            <a:endParaRPr lang="en-US" altLang="ru-RU" sz="1400"/>
          </a:p>
        </p:txBody>
      </p:sp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3995738" y="3644900"/>
            <a:ext cx="1584325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400"/>
              <a:t>Центральный</a:t>
            </a:r>
          </a:p>
          <a:p>
            <a:pPr algn="ctr"/>
            <a:r>
              <a:rPr lang="ru-RU" altLang="ru-RU" sz="1400"/>
              <a:t> склад</a:t>
            </a:r>
            <a:endParaRPr lang="en-US" altLang="ru-RU" sz="1400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443663" y="2997200"/>
            <a:ext cx="1441450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400"/>
              <a:t>Потребитель</a:t>
            </a:r>
            <a:endParaRPr lang="en-US" altLang="ru-RU" sz="1400"/>
          </a:p>
        </p:txBody>
      </p:sp>
      <p:sp>
        <p:nvSpPr>
          <p:cNvPr id="91144" name="Rectangle 8"/>
          <p:cNvSpPr>
            <a:spLocks noChangeArrowheads="1"/>
          </p:cNvSpPr>
          <p:nvPr/>
        </p:nvSpPr>
        <p:spPr bwMode="auto">
          <a:xfrm>
            <a:off x="6516688" y="4581525"/>
            <a:ext cx="1368425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400"/>
              <a:t>Потребитель</a:t>
            </a:r>
            <a:endParaRPr lang="en-US" altLang="ru-RU" sz="1400"/>
          </a:p>
        </p:txBody>
      </p:sp>
      <p:sp>
        <p:nvSpPr>
          <p:cNvPr id="91145" name="Line 9"/>
          <p:cNvSpPr>
            <a:spLocks noChangeShapeType="1"/>
          </p:cNvSpPr>
          <p:nvPr/>
        </p:nvSpPr>
        <p:spPr bwMode="auto">
          <a:xfrm flipV="1">
            <a:off x="3132138" y="4076700"/>
            <a:ext cx="86360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46" name="Line 10"/>
          <p:cNvSpPr>
            <a:spLocks noChangeShapeType="1"/>
          </p:cNvSpPr>
          <p:nvPr/>
        </p:nvSpPr>
        <p:spPr bwMode="auto">
          <a:xfrm>
            <a:off x="3132138" y="3357563"/>
            <a:ext cx="86360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47" name="Line 11"/>
          <p:cNvSpPr>
            <a:spLocks noChangeShapeType="1"/>
          </p:cNvSpPr>
          <p:nvPr/>
        </p:nvSpPr>
        <p:spPr bwMode="auto">
          <a:xfrm flipV="1">
            <a:off x="5580063" y="3357563"/>
            <a:ext cx="86360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48" name="Line 12"/>
          <p:cNvSpPr>
            <a:spLocks noChangeShapeType="1"/>
          </p:cNvSpPr>
          <p:nvPr/>
        </p:nvSpPr>
        <p:spPr bwMode="auto">
          <a:xfrm>
            <a:off x="5580063" y="4076700"/>
            <a:ext cx="9366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Логистический провайдер</a:t>
            </a:r>
            <a:endParaRPr lang="en-US" altLang="ru-RU" sz="280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000"/>
          </a:p>
          <a:p>
            <a:r>
              <a:rPr lang="ru-RU" altLang="ru-RU" sz="2000"/>
              <a:t>Предоставляет полный комплекс логистических услуг или отдельные услуги. В состав логистического провайдера входят следующие основные подразделения:</a:t>
            </a:r>
          </a:p>
          <a:p>
            <a:r>
              <a:rPr lang="ru-RU" altLang="ru-RU" sz="2000"/>
              <a:t>Экспедиторские отделы (международный, внутренний рынок, по видам транспорта)</a:t>
            </a:r>
          </a:p>
          <a:p>
            <a:r>
              <a:rPr lang="ru-RU" altLang="ru-RU" sz="2000"/>
              <a:t>Таможенно-брокерский отдел</a:t>
            </a:r>
          </a:p>
          <a:p>
            <a:r>
              <a:rPr lang="ru-RU" altLang="ru-RU" sz="2000"/>
              <a:t>Склады, в том числе ТЛС </a:t>
            </a:r>
          </a:p>
          <a:p>
            <a:endParaRPr lang="ru-RU" altLang="ru-RU" sz="2000"/>
          </a:p>
          <a:p>
            <a:endParaRPr lang="ru-RU" altLang="ru-RU" sz="2000"/>
          </a:p>
          <a:p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Пример стоимости складских услуг </a:t>
            </a:r>
            <a:br>
              <a:rPr lang="ru-RU" altLang="ru-RU" sz="2800"/>
            </a:br>
            <a:r>
              <a:rPr lang="ru-RU" altLang="ru-RU" sz="2800"/>
              <a:t>логистического провайдера (без НДС)</a:t>
            </a:r>
            <a:endParaRPr lang="en-US" altLang="ru-RU" sz="280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270875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1800"/>
              <a:t>Разгрузка и перемещение в зону хранения 1 паллеты – 1,3 </a:t>
            </a:r>
            <a:r>
              <a:rPr lang="en-US" altLang="ru-RU" sz="1800"/>
              <a:t>USD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Погрузка 1 паллеты - 1,3 </a:t>
            </a:r>
            <a:r>
              <a:rPr lang="en-US" altLang="ru-RU" sz="1800"/>
              <a:t>USD</a:t>
            </a:r>
            <a:endParaRPr lang="ru-RU" altLang="ru-RU" sz="1800"/>
          </a:p>
          <a:p>
            <a:pPr>
              <a:lnSpc>
                <a:spcPct val="90000"/>
              </a:lnSpc>
            </a:pPr>
            <a:r>
              <a:rPr lang="ru-RU" altLang="ru-RU" sz="1800"/>
              <a:t>Хранение товара -  0,2 </a:t>
            </a:r>
            <a:r>
              <a:rPr lang="en-US" altLang="ru-RU" sz="1800"/>
              <a:t>USD/1 </a:t>
            </a:r>
            <a:r>
              <a:rPr lang="ru-RU" altLang="ru-RU" sz="1800"/>
              <a:t>паллета (в день)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Выгрузка</a:t>
            </a:r>
            <a:r>
              <a:rPr lang="en-US" altLang="ru-RU" sz="1800"/>
              <a:t>/</a:t>
            </a:r>
            <a:r>
              <a:rPr lang="ru-RU" altLang="ru-RU" sz="1800"/>
              <a:t>погрузка</a:t>
            </a:r>
            <a:r>
              <a:rPr lang="en-US" altLang="ru-RU" sz="1800"/>
              <a:t> </a:t>
            </a:r>
            <a:r>
              <a:rPr lang="ru-RU" altLang="ru-RU" sz="1800"/>
              <a:t>(вручную, без паллетизации</a:t>
            </a:r>
            <a:r>
              <a:rPr lang="en-US" altLang="ru-RU" sz="1800"/>
              <a:t>)</a:t>
            </a:r>
            <a:r>
              <a:rPr lang="ru-RU" altLang="ru-RU" sz="1800"/>
              <a:t>: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вес места менее 5 кг -  0,05 </a:t>
            </a:r>
            <a:r>
              <a:rPr lang="en-US" altLang="ru-RU" sz="1800"/>
              <a:t>USD</a:t>
            </a:r>
            <a:r>
              <a:rPr lang="ru-RU" altLang="ru-RU" sz="1800"/>
              <a:t> за коробку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вес места менее 5 - 10 кг -  0,06 </a:t>
            </a:r>
            <a:r>
              <a:rPr lang="en-US" altLang="ru-RU" sz="1800"/>
              <a:t>USD</a:t>
            </a:r>
            <a:r>
              <a:rPr lang="ru-RU" altLang="ru-RU" sz="1800"/>
              <a:t> за коробку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вес места менее 10 - 20 кг -  0,07 </a:t>
            </a:r>
            <a:r>
              <a:rPr lang="en-US" altLang="ru-RU" sz="1800"/>
              <a:t>USD</a:t>
            </a:r>
            <a:r>
              <a:rPr lang="ru-RU" altLang="ru-RU" sz="1800"/>
              <a:t> за коробку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Паллетизация - 1,5 </a:t>
            </a:r>
            <a:r>
              <a:rPr lang="en-US" altLang="ru-RU" sz="1800"/>
              <a:t>USD</a:t>
            </a:r>
            <a:r>
              <a:rPr lang="ru-RU" altLang="ru-RU" sz="1800"/>
              <a:t> за </a:t>
            </a:r>
            <a:r>
              <a:rPr lang="en-US" altLang="ru-RU" sz="1800"/>
              <a:t>1 </a:t>
            </a:r>
            <a:r>
              <a:rPr lang="ru-RU" altLang="ru-RU" sz="1800"/>
              <a:t>паллету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Стоимость отборки,переупаковки,стикерения и маркировки оговариваются отдельно.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Одна паллета 1200х80х1800, вес до 830кг.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Загруженность склада считается по факту занятости ячеек стеллажей на 18.00</a:t>
            </a:r>
          </a:p>
          <a:p>
            <a:pPr>
              <a:lnSpc>
                <a:spcPct val="90000"/>
              </a:lnSpc>
            </a:pPr>
            <a:endParaRPr lang="ru-RU" altLang="ru-RU" sz="1800"/>
          </a:p>
          <a:p>
            <a:pPr>
              <a:lnSpc>
                <a:spcPct val="90000"/>
              </a:lnSpc>
            </a:pPr>
            <a:endParaRPr lang="ru-RU" altLang="ru-RU" sz="1800"/>
          </a:p>
          <a:p>
            <a:pPr>
              <a:lnSpc>
                <a:spcPct val="90000"/>
              </a:lnSpc>
            </a:pPr>
            <a:endParaRPr lang="en-US" altLang="ru-RU" sz="1800"/>
          </a:p>
          <a:p>
            <a:pPr>
              <a:lnSpc>
                <a:spcPct val="90000"/>
              </a:lnSpc>
            </a:pPr>
            <a:endParaRPr lang="en-US" altLang="ru-RU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Особенности логистического рынка России    и Украины.</a:t>
            </a:r>
            <a:endParaRPr lang="en-US" altLang="ru-RU" sz="280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altLang="ru-RU" sz="1800"/>
          </a:p>
          <a:p>
            <a:pPr>
              <a:lnSpc>
                <a:spcPct val="80000"/>
              </a:lnSpc>
            </a:pPr>
            <a:r>
              <a:rPr lang="ru-RU" altLang="ru-RU" sz="1800"/>
              <a:t>1.Значительно возрос интерес к логистике у национальных компаний. (Много вакансий по логистике)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2.С приходом новых международных производителей, ритейлеров и логистических компаний значительно усиливается конкуренция (перечень услуг, цены, персонал)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3.Изначально позиции международных компаний прочнее (репутация, опыт работы, корпоративные клиенты, подготовка персонала, инвестиции).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Бум строительства складских терминалов (класса А и Б)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4.Доля международных провайдеров в Украине доходит до 70% рынка логистических услуг.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5.В России логистический рынок поделен между нацио-нальными и международными провайдерами логистических услуг - 50 на 50%. (Наличие значительных инвестиционных возможностей)</a:t>
            </a:r>
            <a:endParaRPr lang="en-US" altLang="ru-RU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200"/>
              <a:t> </a:t>
            </a:r>
            <a:r>
              <a:rPr lang="ru-RU" altLang="ru-RU" sz="3600"/>
              <a:t>Рекомендуемая литература</a:t>
            </a:r>
            <a:endParaRPr lang="en-US" altLang="ru-RU" sz="36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00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1.Логистика в бизнесе, В.И.Сергеев, Москва, 2001,608 с.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2.Логистика, Б.А.Аникин, М., 2005, 367 с.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3.Практикум по логистике, Б.А.Аникин, М., 2006, 275 с.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4.Логистика.Интегрированная цепь поставок, Д.Бауэрсокс,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  Д.Клосс,М., 2001, 640 с.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5.Логистика.Управление цепью поставок, Д.Уотерс, М., 2003,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  503 с.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6.Логистика, эффективность и риски внешне – экономических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  операций, К.В.Захаров, А.В.Цыганок, В.П.Бочарников,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  Ф.К.Захаров,Киев,2000, 237 с.</a:t>
            </a:r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/>
              <a:t>Современные концепции логистики</a:t>
            </a:r>
            <a:endParaRPr lang="en-US" altLang="ru-RU" sz="360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/>
              <a:t>Точно в срок (</a:t>
            </a:r>
            <a:r>
              <a:rPr lang="en-US" altLang="ru-RU" sz="2000"/>
              <a:t>just in time</a:t>
            </a:r>
            <a:r>
              <a:rPr lang="ru-RU" altLang="ru-RU" sz="2000"/>
              <a:t>)</a:t>
            </a:r>
            <a:r>
              <a:rPr lang="en-US" altLang="ru-RU" sz="2000"/>
              <a:t> – </a:t>
            </a:r>
            <a:r>
              <a:rPr lang="ru-RU" altLang="ru-RU" sz="2000"/>
              <a:t>означает, что резервные запасы, создаваемые на стыках процессов, резко сокращаются (используется только то, что необходимо в данный момент времени)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Логистика добавленной стоимости – любая логистическая операция добавляет стоимость продукции или услуге.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Концепция интегрированной логистики – интеграция материальных, информационных и финансовых потоков на базе общей информационно-компьютерной платформы.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Концепция управления цепочками поставок </a:t>
            </a:r>
            <a:r>
              <a:rPr lang="en-US" altLang="ru-RU" sz="2000"/>
              <a:t>(Supply Chain Management)</a:t>
            </a:r>
            <a:r>
              <a:rPr lang="ru-RU" altLang="ru-RU" sz="2000"/>
              <a:t> </a:t>
            </a:r>
            <a:r>
              <a:rPr lang="en-US" altLang="ru-RU" sz="2000"/>
              <a:t>- </a:t>
            </a:r>
            <a:r>
              <a:rPr lang="ru-RU" altLang="ru-RU" sz="2000"/>
              <a:t>интегрирование логистических бизнес-процессов от поставщиков до конечного потребителя.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</a:t>
            </a:r>
            <a:br>
              <a:rPr lang="ru-RU" altLang="ru-RU" sz="2800"/>
            </a:br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/>
              <a:t>   </a:t>
            </a:r>
            <a:r>
              <a:rPr lang="en-US" altLang="ru-RU" sz="2000"/>
              <a:t/>
            </a:r>
            <a:br>
              <a:rPr lang="en-US" altLang="ru-RU" sz="2000"/>
            </a:br>
            <a:r>
              <a:rPr lang="ru-RU" altLang="ru-RU" sz="3200"/>
              <a:t>Логистика как часть цепочки поставок</a:t>
            </a:r>
            <a:endParaRPr lang="en-US" altLang="ru-RU" sz="320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altLang="ru-RU" sz="2400"/>
          </a:p>
          <a:p>
            <a:pPr>
              <a:lnSpc>
                <a:spcPct val="80000"/>
              </a:lnSpc>
            </a:pPr>
            <a:r>
              <a:rPr lang="ru-RU" altLang="ru-RU" sz="2400"/>
              <a:t>"Логистика является частью процесса управления цепями поставок и представляет собой планирование, реализацию и контроль эффективности потока и запасов продукции, сервиса и связанной информации от точки его возникновения до точки потребления в соответствии с требованиями потребителей"</a:t>
            </a:r>
            <a:r>
              <a:rPr lang="en-US" altLang="ru-RU" sz="2400"/>
              <a:t> </a:t>
            </a:r>
            <a:r>
              <a:rPr lang="ru-RU" altLang="ru-RU" sz="2400"/>
              <a:t>(Совет логистического менеджмента, 1998, США)</a:t>
            </a:r>
            <a:endParaRPr lang="en-US" alt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Функциональные области логистики</a:t>
            </a:r>
            <a:endParaRPr lang="en-US" altLang="ru-RU" sz="32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000"/>
          </a:p>
          <a:p>
            <a:r>
              <a:rPr lang="ru-RU" altLang="ru-RU" sz="2000"/>
              <a:t>международная</a:t>
            </a:r>
          </a:p>
          <a:p>
            <a:r>
              <a:rPr lang="ru-RU" altLang="ru-RU" sz="2000"/>
              <a:t>транспортная</a:t>
            </a:r>
          </a:p>
          <a:p>
            <a:r>
              <a:rPr lang="ru-RU" altLang="ru-RU" sz="2000"/>
              <a:t>закупочная</a:t>
            </a:r>
          </a:p>
          <a:p>
            <a:r>
              <a:rPr lang="ru-RU" altLang="ru-RU" sz="2000"/>
              <a:t>производственная</a:t>
            </a:r>
          </a:p>
          <a:p>
            <a:r>
              <a:rPr lang="ru-RU" altLang="ru-RU" sz="2000"/>
              <a:t>сбытовая (распределительная)</a:t>
            </a:r>
          </a:p>
          <a:p>
            <a:r>
              <a:rPr lang="ru-RU" altLang="ru-RU" sz="2000"/>
              <a:t>складская</a:t>
            </a:r>
          </a:p>
          <a:p>
            <a:r>
              <a:rPr lang="ru-RU" altLang="ru-RU" sz="2000"/>
              <a:t>управление запасами</a:t>
            </a:r>
          </a:p>
          <a:p>
            <a:r>
              <a:rPr lang="ru-RU" altLang="ru-RU" sz="2000"/>
              <a:t>информационная</a:t>
            </a:r>
          </a:p>
          <a:p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Международная логистика</a:t>
            </a:r>
            <a:endParaRPr lang="en-US" altLang="ru-RU" sz="28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altLang="ru-RU" sz="1800"/>
          </a:p>
          <a:p>
            <a:pPr>
              <a:lnSpc>
                <a:spcPct val="80000"/>
              </a:lnSpc>
            </a:pPr>
            <a:r>
              <a:rPr lang="ru-RU" altLang="ru-RU" sz="1800"/>
              <a:t>Знание и мониторинг международного законодательства.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Учет различий и знание национальных бизнесов.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Высокий финансовый риск (перевод валют, инфляция)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Использование в основном морского, воздушного  и интермодального транспорта. Высокие транспортные риски (страхование)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Значительные затраты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Знание иностранных языков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Большой документооборот на иностранных языках (Тщательность в оформлении документов).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Использование консолидационных складов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Длительность доставки. Необходимость сверхнормативных запасов</a:t>
            </a:r>
          </a:p>
          <a:p>
            <a:pPr>
              <a:lnSpc>
                <a:spcPct val="80000"/>
              </a:lnSpc>
            </a:pPr>
            <a:endParaRPr lang="en-US" altLang="ru-RU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/>
            </a:r>
            <a:br>
              <a:rPr lang="ru-RU" altLang="ru-RU" sz="3200"/>
            </a:br>
            <a:r>
              <a:rPr lang="ru-RU" altLang="ru-RU" sz="3200"/>
              <a:t>Транспортная логистика</a:t>
            </a:r>
            <a:r>
              <a:rPr lang="ru-RU" altLang="ru-RU"/>
              <a:t/>
            </a:r>
            <a:br>
              <a:rPr lang="ru-RU" altLang="ru-RU"/>
            </a:br>
            <a:endParaRPr lang="en-US" alt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 b="1"/>
              <a:t>Виды транспорта:</a:t>
            </a:r>
          </a:p>
          <a:p>
            <a:r>
              <a:rPr lang="ru-RU" altLang="ru-RU" sz="2400"/>
              <a:t>Морской транспорт</a:t>
            </a:r>
          </a:p>
          <a:p>
            <a:r>
              <a:rPr lang="ru-RU" altLang="ru-RU" sz="2400"/>
              <a:t>Воздушный транспорт</a:t>
            </a:r>
          </a:p>
          <a:p>
            <a:r>
              <a:rPr lang="ru-RU" altLang="ru-RU" sz="2400"/>
              <a:t>Железнодорожный транспорт</a:t>
            </a:r>
          </a:p>
          <a:p>
            <a:r>
              <a:rPr lang="ru-RU" altLang="ru-RU" sz="2400"/>
              <a:t>Автодорожный транспорт</a:t>
            </a:r>
          </a:p>
          <a:p>
            <a:r>
              <a:rPr lang="ru-RU" altLang="ru-RU" sz="2400"/>
              <a:t>Трубопроводный транспорт</a:t>
            </a:r>
          </a:p>
          <a:p>
            <a:endParaRPr lang="ru-RU" altLang="ru-RU" sz="2400"/>
          </a:p>
          <a:p>
            <a:endParaRPr lang="en-US" alt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50" name="Rectangle 3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Выбор вида транспорта</a:t>
            </a:r>
            <a:endParaRPr lang="en-US" altLang="ru-RU" sz="3200"/>
          </a:p>
        </p:txBody>
      </p:sp>
      <p:graphicFrame>
        <p:nvGraphicFramePr>
          <p:cNvPr id="99649" name="Group 321"/>
          <p:cNvGraphicFramePr>
            <a:graphicFrameLocks noGrp="1"/>
          </p:cNvGraphicFramePr>
          <p:nvPr>
            <p:ph idx="1"/>
          </p:nvPr>
        </p:nvGraphicFramePr>
        <p:xfrm>
          <a:off x="1182688" y="2017713"/>
          <a:ext cx="7772400" cy="4114800"/>
        </p:xfrm>
        <a:graphic>
          <a:graphicData uri="http://schemas.openxmlformats.org/drawingml/2006/table">
            <a:tbl>
              <a:tblPr/>
              <a:tblGrid>
                <a:gridCol w="277812">
                  <a:extLst>
                    <a:ext uri="{9D8B030D-6E8A-4147-A177-3AD203B41FA5}">
                      <a16:colId xmlns:a16="http://schemas.microsoft.com/office/drawing/2014/main" val="73657903"/>
                    </a:ext>
                  </a:extLst>
                </a:gridCol>
                <a:gridCol w="1489075">
                  <a:extLst>
                    <a:ext uri="{9D8B030D-6E8A-4147-A177-3AD203B41FA5}">
                      <a16:colId xmlns:a16="http://schemas.microsoft.com/office/drawing/2014/main" val="3431791929"/>
                    </a:ext>
                  </a:extLst>
                </a:gridCol>
                <a:gridCol w="1268413">
                  <a:extLst>
                    <a:ext uri="{9D8B030D-6E8A-4147-A177-3AD203B41FA5}">
                      <a16:colId xmlns:a16="http://schemas.microsoft.com/office/drawing/2014/main" val="208066365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460308201"/>
                    </a:ext>
                  </a:extLst>
                </a:gridCol>
                <a:gridCol w="923925">
                  <a:extLst>
                    <a:ext uri="{9D8B030D-6E8A-4147-A177-3AD203B41FA5}">
                      <a16:colId xmlns:a16="http://schemas.microsoft.com/office/drawing/2014/main" val="2788511486"/>
                    </a:ext>
                  </a:extLst>
                </a:gridCol>
                <a:gridCol w="1317625">
                  <a:extLst>
                    <a:ext uri="{9D8B030D-6E8A-4147-A177-3AD203B41FA5}">
                      <a16:colId xmlns:a16="http://schemas.microsoft.com/office/drawing/2014/main" val="535010745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258089840"/>
                    </a:ext>
                  </a:extLst>
                </a:gridCol>
              </a:tblGrid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Критерий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Вид транспорта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003948"/>
                  </a:ext>
                </a:extLst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выбора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Ж/д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Водный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Авто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Трубопр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Воздушный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539902"/>
                  </a:ext>
                </a:extLst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1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Скорость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Средняя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Самая низкая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Высокая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Низкая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Самая высокая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215731"/>
                  </a:ext>
                </a:extLst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2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Затраты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Средние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Самые низкие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Большие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Низкие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Самые высокие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3845634"/>
                  </a:ext>
                </a:extLst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3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Возм.ассортимент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Самый большой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Дост.большой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Средний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Очень ограничен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Частично огранич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9033722"/>
                  </a:ext>
                </a:extLst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4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Товар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Самый удобный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Удобнее всего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В/цена/к/ср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Жидк/газообр пр.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Дорог и скороп.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178674"/>
                  </a:ext>
                </a:extLst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5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Кол-во обсл.рынков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Большое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Ограниченное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Неогранич.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Очень ограничен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Выше среднего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227243"/>
                  </a:ext>
                </a:extLst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6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Надежн.доставки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Средняя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Низкая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Хорошая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Высокая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Средняя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01843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  Транспортная логистика</a:t>
            </a:r>
            <a:endParaRPr lang="en-US" altLang="ru-RU" sz="32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/>
              <a:t>Вид груза (продовольствие, промышленные товары,</a:t>
            </a:r>
            <a:r>
              <a:rPr lang="en-US" altLang="ru-RU" sz="2000"/>
              <a:t>ADR</a:t>
            </a:r>
            <a:r>
              <a:rPr lang="ru-RU" altLang="ru-RU" sz="2000"/>
              <a:t>)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Грузовое место (контейнер, паллет, ящик)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Международные</a:t>
            </a:r>
            <a:r>
              <a:rPr lang="en-US" altLang="ru-RU" sz="2000"/>
              <a:t>/</a:t>
            </a:r>
            <a:r>
              <a:rPr lang="ru-RU" altLang="ru-RU" sz="2000"/>
              <a:t>национальные перевозки</a:t>
            </a:r>
            <a:r>
              <a:rPr lang="en-US" altLang="ru-RU" sz="2000"/>
              <a:t>/</a:t>
            </a:r>
            <a:r>
              <a:rPr lang="ru-RU" altLang="ru-RU" sz="2000"/>
              <a:t>смешанные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Вид транспорта</a:t>
            </a:r>
            <a:endParaRPr lang="en-US" altLang="ru-RU" sz="2000"/>
          </a:p>
          <a:p>
            <a:pPr>
              <a:lnSpc>
                <a:spcPct val="80000"/>
              </a:lnSpc>
            </a:pPr>
            <a:r>
              <a:rPr lang="ru-RU" altLang="ru-RU" sz="2000"/>
              <a:t>Специальный транспорт (рефрижераторы, цистерны)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Обычные</a:t>
            </a:r>
            <a:r>
              <a:rPr lang="en-US" altLang="ru-RU" sz="2000"/>
              <a:t>/</a:t>
            </a:r>
            <a:r>
              <a:rPr lang="ru-RU" altLang="ru-RU" sz="2000"/>
              <a:t>мультимодальные перевозки</a:t>
            </a:r>
            <a:endParaRPr lang="en-US" altLang="ru-RU" sz="2000"/>
          </a:p>
          <a:p>
            <a:pPr>
              <a:lnSpc>
                <a:spcPct val="80000"/>
              </a:lnSpc>
            </a:pPr>
            <a:r>
              <a:rPr lang="ru-RU" altLang="ru-RU" sz="2000"/>
              <a:t>Проблемы на стыках цепочек поставок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Свой</a:t>
            </a:r>
            <a:r>
              <a:rPr lang="en-US" altLang="ru-RU" sz="2000"/>
              <a:t>/</a:t>
            </a:r>
            <a:r>
              <a:rPr lang="ru-RU" altLang="ru-RU" sz="2000"/>
              <a:t>наемный транспорт</a:t>
            </a:r>
            <a:r>
              <a:rPr lang="en-US" altLang="ru-RU" sz="2000"/>
              <a:t>/</a:t>
            </a:r>
            <a:r>
              <a:rPr lang="ru-RU" altLang="ru-RU" sz="2000"/>
              <a:t>самовывоз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Выбор перевозчиков (нескольких)</a:t>
            </a:r>
            <a:endParaRPr lang="en-US" altLang="ru-RU" sz="2000"/>
          </a:p>
          <a:p>
            <a:pPr>
              <a:lnSpc>
                <a:spcPct val="80000"/>
              </a:lnSpc>
            </a:pPr>
            <a:r>
              <a:rPr lang="ru-RU" altLang="ru-RU" sz="2000"/>
              <a:t>Тарифы (согласование расстояний с перевозчиками)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Ответственность перевозчика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Нормы транспортного боя (согласование с перевозчиком)</a:t>
            </a:r>
            <a:endParaRPr lang="en-US" altLang="ru-RU" sz="2000"/>
          </a:p>
          <a:p>
            <a:pPr>
              <a:lnSpc>
                <a:spcPct val="80000"/>
              </a:lnSpc>
            </a:pPr>
            <a:r>
              <a:rPr lang="ru-RU" altLang="ru-RU" sz="2000"/>
              <a:t>Расположение склада (складов)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Закупочная логистика</a:t>
            </a:r>
            <a:endParaRPr lang="en-US" altLang="ru-RU" sz="28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ru-RU" altLang="ru-RU" sz="2000"/>
          </a:p>
          <a:p>
            <a:pPr>
              <a:lnSpc>
                <a:spcPct val="90000"/>
              </a:lnSpc>
            </a:pPr>
            <a:r>
              <a:rPr lang="ru-RU" altLang="ru-RU" sz="2000"/>
              <a:t>Выбор поставщиков готовой продукции и сырья (2 – 3)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АВС-</a:t>
            </a:r>
            <a:r>
              <a:rPr lang="en-US" altLang="ru-RU" sz="2000"/>
              <a:t> </a:t>
            </a:r>
            <a:r>
              <a:rPr lang="ru-RU" altLang="ru-RU" sz="2000"/>
              <a:t>Анализ сырья. Определение критически важных позиций.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Учет </a:t>
            </a:r>
            <a:r>
              <a:rPr lang="en-US" altLang="ru-RU" sz="2000"/>
              <a:t>lead- time </a:t>
            </a:r>
            <a:r>
              <a:rPr lang="ru-RU" altLang="ru-RU" sz="2000"/>
              <a:t>в доставке сырья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Выбор видов транспорта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Обеспечение безперебойной работы производста с непрерывным циклом (оптимальное отношение зарубежных и национальных поставщиков)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Импортные операции дистрибьюторов (транспорт, таможня)</a:t>
            </a:r>
          </a:p>
          <a:p>
            <a:pPr>
              <a:lnSpc>
                <a:spcPct val="90000"/>
              </a:lnSpc>
            </a:pPr>
            <a:endParaRPr lang="ru-RU" altLang="ru-RU" sz="2000"/>
          </a:p>
          <a:p>
            <a:pPr>
              <a:lnSpc>
                <a:spcPct val="90000"/>
              </a:lnSpc>
            </a:pPr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Производственная   логистика</a:t>
            </a:r>
            <a:endParaRPr lang="en-US" altLang="ru-RU" sz="28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1. Определение соотношения мощности производства и пропускной способности складов. (Количество ворот, механизация и площадь складов, персонал)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2. Определение габаритных размеров упаковки и создание единой сквозной грузовой единицы.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3.Синхронизация процессов закупочной, транспортной и производственной логистики.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4. Синхронизация работы складов сырья, буферных производственных и складов готовой продукции.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5. Оптимизация складских и транспортных затрат. Внешние и внутренние грузопотоки. (Расположение складов сырья, производственных площадей  и складов готовой продукции в одном помещении. Использование конвейеров)</a:t>
            </a:r>
          </a:p>
          <a:p>
            <a:pPr>
              <a:lnSpc>
                <a:spcPct val="80000"/>
              </a:lnSpc>
            </a:pPr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   Складская логистика</a:t>
            </a:r>
            <a:endParaRPr lang="en-US" altLang="ru-RU" sz="320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/>
              <a:t>Концепция развития компании и логистика.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Собственный</a:t>
            </a:r>
            <a:r>
              <a:rPr lang="en-US" altLang="ru-RU" sz="1800"/>
              <a:t>/</a:t>
            </a:r>
            <a:r>
              <a:rPr lang="ru-RU" altLang="ru-RU" sz="1800"/>
              <a:t>арендованный склад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Расположение склада (складов). Консолидационные склады.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Товар и выбор типа склада под промышленные товары, продукты питания (ассортимент, температурный режим, влажность)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Методика управления запасами (АВС, ФИФО).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Планировка склада, тип хранения, стандартизация бизнес- процессов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Выбор </a:t>
            </a:r>
            <a:r>
              <a:rPr lang="en-US" altLang="ru-RU" sz="1800"/>
              <a:t>WMC</a:t>
            </a:r>
            <a:r>
              <a:rPr lang="ru-RU" altLang="ru-RU" sz="1800"/>
              <a:t>, складской техники и стеллажных систем</a:t>
            </a:r>
            <a:endParaRPr lang="en-US" altLang="ru-RU" sz="1800"/>
          </a:p>
          <a:p>
            <a:pPr>
              <a:lnSpc>
                <a:spcPct val="80000"/>
              </a:lnSpc>
            </a:pPr>
            <a:r>
              <a:rPr lang="ru-RU" altLang="ru-RU" sz="1800"/>
              <a:t>Набор, обучение и мотивация персонала.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Определение норм складского боя. Инвентаризация.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Интеграция склада и транспортных, закупочных (производственных) сбытовых подразделений.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Принцип разумной достаточности (экономическая эффективность инвестиций).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8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  </a:t>
            </a:r>
          </a:p>
          <a:p>
            <a:pPr>
              <a:lnSpc>
                <a:spcPct val="80000"/>
              </a:lnSpc>
            </a:pPr>
            <a:endParaRPr lang="ru-RU" altLang="ru-RU" sz="18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 </a:t>
            </a:r>
            <a:endParaRPr lang="en-US" altLang="ru-RU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/>
              <a:t>   Определение логистики.</a:t>
            </a:r>
            <a:endParaRPr lang="en-US" altLang="ru-RU" sz="360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400"/>
          </a:p>
          <a:p>
            <a:r>
              <a:rPr lang="ru-RU" altLang="ru-RU" sz="2400"/>
              <a:t>«Логистика-наука об управлении материальными потоками, связанной с ними информацией, финансами и сервисом в определенной микро-, мезо- или макроэкономической системе для достижения поставленных перед нею целей с  оптимальными затратами ресурсов» (В.И.Сергеев, 2006)</a:t>
            </a:r>
            <a:endParaRPr lang="en-US" altLang="ru-RU" sz="2400"/>
          </a:p>
          <a:p>
            <a:endParaRPr lang="en-US" altLang="ru-RU" sz="2400"/>
          </a:p>
          <a:p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Планировка современного склада (в соответствии с бизнес-процессами: кол-во и виды рамп, площадь зон, техника, персонал, режим работы)</a:t>
            </a:r>
            <a:endParaRPr lang="en-US" altLang="ru-RU" sz="2800"/>
          </a:p>
        </p:txBody>
      </p:sp>
      <p:sp>
        <p:nvSpPr>
          <p:cNvPr id="95241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5236" name="AutoShape 4"/>
          <p:cNvSpPr>
            <a:spLocks noChangeArrowheads="1"/>
          </p:cNvSpPr>
          <p:nvPr/>
        </p:nvSpPr>
        <p:spPr bwMode="auto">
          <a:xfrm>
            <a:off x="1403350" y="3213100"/>
            <a:ext cx="863600" cy="1944688"/>
          </a:xfrm>
          <a:prstGeom prst="homePlat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200"/>
              <a:t>Транспорт</a:t>
            </a:r>
            <a:endParaRPr lang="en-US" altLang="ru-RU" sz="1200"/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2484438" y="3284538"/>
            <a:ext cx="719137" cy="19446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200"/>
              <a:t>Зона </a:t>
            </a:r>
          </a:p>
          <a:p>
            <a:pPr algn="ctr"/>
            <a:r>
              <a:rPr lang="ru-RU" altLang="ru-RU" sz="1200"/>
              <a:t>выгрузки</a:t>
            </a:r>
            <a:endParaRPr lang="en-US" altLang="ru-RU" sz="1200"/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5580063" y="3284538"/>
            <a:ext cx="1223962" cy="19446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200"/>
              <a:t>Зона </a:t>
            </a:r>
          </a:p>
          <a:p>
            <a:pPr algn="ctr"/>
            <a:r>
              <a:rPr lang="ru-RU" altLang="ru-RU" sz="1200"/>
              <a:t>комиссио-</a:t>
            </a:r>
          </a:p>
          <a:p>
            <a:pPr algn="ctr"/>
            <a:r>
              <a:rPr lang="ru-RU" altLang="ru-RU" sz="1200"/>
              <a:t>нирования и </a:t>
            </a:r>
          </a:p>
          <a:p>
            <a:pPr algn="ctr"/>
            <a:r>
              <a:rPr lang="ru-RU" altLang="ru-RU" sz="1200"/>
              <a:t>погрузки</a:t>
            </a:r>
            <a:endParaRPr lang="en-US" altLang="ru-RU" sz="1200"/>
          </a:p>
        </p:txBody>
      </p:sp>
      <p:sp>
        <p:nvSpPr>
          <p:cNvPr id="95240" name="AutoShape 8"/>
          <p:cNvSpPr>
            <a:spLocks noChangeArrowheads="1"/>
          </p:cNvSpPr>
          <p:nvPr/>
        </p:nvSpPr>
        <p:spPr bwMode="auto">
          <a:xfrm>
            <a:off x="7019925" y="3284538"/>
            <a:ext cx="1008063" cy="1944687"/>
          </a:xfrm>
          <a:prstGeom prst="chevro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000"/>
              <a:t>          </a:t>
            </a:r>
            <a:r>
              <a:rPr lang="ru-RU" altLang="ru-RU" sz="1200"/>
              <a:t>Транспорт </a:t>
            </a:r>
            <a:r>
              <a:rPr lang="ru-RU" altLang="ru-RU" sz="1000"/>
              <a:t> </a:t>
            </a:r>
            <a:endParaRPr lang="en-US" altLang="ru-RU" sz="1000"/>
          </a:p>
        </p:txBody>
      </p:sp>
      <p:sp>
        <p:nvSpPr>
          <p:cNvPr id="95242" name="Rectangle 10"/>
          <p:cNvSpPr>
            <a:spLocks noChangeArrowheads="1"/>
          </p:cNvSpPr>
          <p:nvPr/>
        </p:nvSpPr>
        <p:spPr bwMode="auto">
          <a:xfrm>
            <a:off x="3203575" y="3284538"/>
            <a:ext cx="2376488" cy="19446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400" b="1"/>
              <a:t>Зона хранения</a:t>
            </a:r>
          </a:p>
          <a:p>
            <a:pPr algn="ctr"/>
            <a:endParaRPr lang="en-US" altLang="ru-RU" sz="1400" b="1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 Планировка склада</a:t>
            </a:r>
            <a:endParaRPr lang="en-US" altLang="ru-RU" sz="280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01380" name="AutoShape 4"/>
          <p:cNvSpPr>
            <a:spLocks noChangeArrowheads="1"/>
          </p:cNvSpPr>
          <p:nvPr/>
        </p:nvSpPr>
        <p:spPr bwMode="auto">
          <a:xfrm>
            <a:off x="1692275" y="3357563"/>
            <a:ext cx="863600" cy="1511300"/>
          </a:xfrm>
          <a:prstGeom prst="homePlat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200"/>
              <a:t>Транспорт</a:t>
            </a:r>
            <a:endParaRPr lang="en-US" altLang="ru-RU" sz="1200"/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2700338" y="3357563"/>
            <a:ext cx="1295400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100"/>
              <a:t>Зона выгрузки</a:t>
            </a:r>
            <a:r>
              <a:rPr lang="en-US" altLang="ru-RU" sz="1100"/>
              <a:t>/</a:t>
            </a:r>
            <a:endParaRPr lang="ru-RU" altLang="ru-RU" sz="1100"/>
          </a:p>
          <a:p>
            <a:pPr algn="ctr"/>
            <a:r>
              <a:rPr lang="ru-RU" altLang="ru-RU" sz="1100"/>
              <a:t>комиссинирования</a:t>
            </a:r>
            <a:r>
              <a:rPr lang="en-US" altLang="ru-RU" sz="1100"/>
              <a:t>/</a:t>
            </a:r>
            <a:endParaRPr lang="ru-RU" altLang="ru-RU" sz="1100"/>
          </a:p>
          <a:p>
            <a:pPr algn="ctr"/>
            <a:r>
              <a:rPr lang="ru-RU" altLang="ru-RU" sz="1100"/>
              <a:t>погрузки</a:t>
            </a:r>
            <a:endParaRPr lang="en-US" altLang="ru-RU" sz="1100"/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3995738" y="3357563"/>
            <a:ext cx="2089150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200"/>
              <a:t>Зона хранения</a:t>
            </a:r>
          </a:p>
          <a:p>
            <a:pPr algn="ctr"/>
            <a:r>
              <a:rPr lang="ru-RU" altLang="ru-RU" sz="1200"/>
              <a:t>А-В-С</a:t>
            </a:r>
            <a:endParaRPr lang="en-US" altLang="ru-RU" sz="12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Внутрискладские операции</a:t>
            </a:r>
            <a:endParaRPr lang="en-US" altLang="ru-RU" sz="280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1800" b="1"/>
              <a:t>Выгрузка продукции</a:t>
            </a:r>
          </a:p>
          <a:p>
            <a:pPr>
              <a:lnSpc>
                <a:spcPct val="90000"/>
              </a:lnSpc>
            </a:pPr>
            <a:r>
              <a:rPr lang="ru-RU" altLang="ru-RU" sz="1800" b="1"/>
              <a:t>Приемка по количеству и качеству</a:t>
            </a:r>
            <a:r>
              <a:rPr lang="ru-RU" altLang="ru-RU" sz="1800"/>
              <a:t> (документарно и фактически)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Внесение данных в </a:t>
            </a:r>
            <a:r>
              <a:rPr lang="en-US" altLang="ru-RU" sz="1800"/>
              <a:t>IT </a:t>
            </a:r>
            <a:r>
              <a:rPr lang="ru-RU" altLang="ru-RU" sz="1800"/>
              <a:t>программу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Перемещение в зону </a:t>
            </a:r>
            <a:r>
              <a:rPr lang="ru-RU" altLang="ru-RU" sz="1800" b="1"/>
              <a:t>хранения </a:t>
            </a:r>
            <a:r>
              <a:rPr lang="ru-RU" altLang="ru-RU" sz="1800"/>
              <a:t>(или кросс - докинг)</a:t>
            </a:r>
          </a:p>
          <a:p>
            <a:pPr>
              <a:lnSpc>
                <a:spcPct val="90000"/>
              </a:lnSpc>
            </a:pPr>
            <a:r>
              <a:rPr lang="ru-RU" altLang="ru-RU" sz="1800" b="1"/>
              <a:t>Комиссионирование</a:t>
            </a:r>
            <a:r>
              <a:rPr lang="ru-RU" altLang="ru-RU" sz="1800"/>
              <a:t> (монопаллеты, миксованные паллеты)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Контроль</a:t>
            </a:r>
          </a:p>
          <a:p>
            <a:pPr>
              <a:lnSpc>
                <a:spcPct val="90000"/>
              </a:lnSpc>
            </a:pPr>
            <a:r>
              <a:rPr lang="ru-RU" altLang="ru-RU" sz="1800" b="1"/>
              <a:t>Погрузка 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Оформление документов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Внесение данных в </a:t>
            </a:r>
            <a:r>
              <a:rPr lang="en-US" altLang="ru-RU" sz="1800"/>
              <a:t>IT </a:t>
            </a:r>
            <a:r>
              <a:rPr lang="ru-RU" altLang="ru-RU" sz="1800"/>
              <a:t>программу</a:t>
            </a:r>
          </a:p>
          <a:p>
            <a:pPr>
              <a:lnSpc>
                <a:spcPct val="90000"/>
              </a:lnSpc>
            </a:pPr>
            <a:r>
              <a:rPr lang="ru-RU" altLang="ru-RU" sz="1800" b="1"/>
              <a:t>Накладные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Стикерование, переупаковка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Инвентаризация</a:t>
            </a:r>
            <a:endParaRPr lang="en-US" altLang="ru-RU" sz="18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Классификация складов</a:t>
            </a:r>
            <a:endParaRPr lang="en-US" altLang="ru-RU" sz="320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/>
              <a:t>Класс А – (профессиональные склады), высота потолков от 10м, наливные полы, </a:t>
            </a:r>
            <a:r>
              <a:rPr lang="en-US" altLang="ru-RU" sz="2000"/>
              <a:t>WMC, </a:t>
            </a:r>
            <a:r>
              <a:rPr lang="ru-RU" altLang="ru-RU" sz="2000"/>
              <a:t>автоматические ворота,  современные </a:t>
            </a:r>
            <a:r>
              <a:rPr lang="en-US" altLang="ru-RU" sz="2000"/>
              <a:t>c</a:t>
            </a:r>
            <a:r>
              <a:rPr lang="ru-RU" altLang="ru-RU" sz="2000"/>
              <a:t>истемы отопления и пожаротушения, расположены на основных транспортных магистралях.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Класс В – (полупрофессиональные склады), высота потолков до 10м, бетонные (асфальтные) полы, рампы, </a:t>
            </a:r>
            <a:r>
              <a:rPr lang="en-US" altLang="ru-RU" sz="2000"/>
              <a:t>c</a:t>
            </a:r>
            <a:r>
              <a:rPr lang="ru-RU" altLang="ru-RU" sz="2000"/>
              <a:t>истемы отопления и пожаротушения.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Класс С – (склады среднего уровня) бывшие производственные помещения с бетонными (асфальтными) полами, транспорт может выгружаться внутри помещений.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Класс Д – (склады низкого качества) неотапливаемые бывшие производственные помещения, ангары, подвалы, гаражи и прочие помещения, используемые под склады.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Склады</a:t>
            </a:r>
            <a:r>
              <a:rPr lang="en-US" altLang="ru-RU" sz="2000"/>
              <a:t>-</a:t>
            </a:r>
            <a:r>
              <a:rPr lang="ru-RU" altLang="ru-RU" sz="2000"/>
              <a:t>холодильники, ТЛС, </a:t>
            </a:r>
            <a:r>
              <a:rPr lang="en-US" altLang="ru-RU" sz="2000"/>
              <a:t>ADR</a:t>
            </a:r>
            <a:r>
              <a:rPr lang="ru-RU" altLang="ru-RU" sz="2000"/>
              <a:t>-склады, открытые склады</a:t>
            </a:r>
          </a:p>
          <a:p>
            <a:pPr>
              <a:lnSpc>
                <a:spcPct val="80000"/>
              </a:lnSpc>
            </a:pPr>
            <a:endParaRPr lang="ru-RU" altLang="ru-RU" sz="2000"/>
          </a:p>
          <a:p>
            <a:pPr>
              <a:lnSpc>
                <a:spcPct val="80000"/>
              </a:lnSpc>
            </a:pPr>
            <a:endParaRPr lang="ru-RU" altLang="ru-RU" sz="2000"/>
          </a:p>
          <a:p>
            <a:pPr>
              <a:lnSpc>
                <a:spcPct val="80000"/>
              </a:lnSpc>
            </a:pPr>
            <a:endParaRPr lang="en-US" altLang="ru-RU" sz="2000"/>
          </a:p>
          <a:p>
            <a:pPr>
              <a:lnSpc>
                <a:spcPct val="80000"/>
              </a:lnSpc>
            </a:pPr>
            <a:endParaRPr lang="en-US" altLang="ru-RU" sz="20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Информационная логистика</a:t>
            </a:r>
            <a:br>
              <a:rPr lang="ru-RU" altLang="ru-RU" sz="2800"/>
            </a:br>
            <a:endParaRPr lang="en-US" altLang="ru-RU" sz="280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ru-RU" altLang="ru-RU" sz="2000"/>
          </a:p>
          <a:p>
            <a:pPr>
              <a:lnSpc>
                <a:spcPct val="90000"/>
              </a:lnSpc>
            </a:pPr>
            <a:r>
              <a:rPr lang="ru-RU" altLang="ru-RU" sz="2000"/>
              <a:t>Соотношение бизнес-процессов с </a:t>
            </a:r>
            <a:r>
              <a:rPr lang="en-US" altLang="ru-RU" sz="2000"/>
              <a:t>IT </a:t>
            </a:r>
            <a:r>
              <a:rPr lang="ru-RU" altLang="ru-RU" sz="2000"/>
              <a:t>Программами</a:t>
            </a:r>
            <a:endParaRPr lang="en-US" altLang="ru-RU" sz="2000"/>
          </a:p>
          <a:p>
            <a:pPr>
              <a:lnSpc>
                <a:spcPct val="90000"/>
              </a:lnSpc>
            </a:pPr>
            <a:r>
              <a:rPr lang="ru-RU" altLang="ru-RU" sz="2000"/>
              <a:t>Выбор программного обеспечения (выбор, целесообразность, учет будущего развития компании)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1:С</a:t>
            </a:r>
          </a:p>
          <a:p>
            <a:pPr>
              <a:lnSpc>
                <a:spcPct val="90000"/>
              </a:lnSpc>
            </a:pPr>
            <a:r>
              <a:rPr lang="en-US" altLang="ru-RU" sz="2000"/>
              <a:t>WMC</a:t>
            </a:r>
          </a:p>
          <a:p>
            <a:pPr>
              <a:lnSpc>
                <a:spcPct val="90000"/>
              </a:lnSpc>
            </a:pPr>
            <a:r>
              <a:rPr lang="en-US" altLang="ru-RU" sz="2000"/>
              <a:t>SAP/R 3</a:t>
            </a:r>
            <a:endParaRPr lang="ru-RU" altLang="ru-RU" sz="2000"/>
          </a:p>
          <a:p>
            <a:pPr>
              <a:lnSpc>
                <a:spcPct val="90000"/>
              </a:lnSpc>
            </a:pPr>
            <a:r>
              <a:rPr lang="en-US" altLang="ru-RU" sz="2000"/>
              <a:t>Antor</a:t>
            </a:r>
            <a:endParaRPr lang="ru-RU" altLang="ru-RU" sz="2000"/>
          </a:p>
          <a:p>
            <a:pPr>
              <a:lnSpc>
                <a:spcPct val="90000"/>
              </a:lnSpc>
            </a:pPr>
            <a:r>
              <a:rPr lang="en-US" altLang="ru-RU" sz="2000"/>
              <a:t>SCM</a:t>
            </a:r>
            <a:endParaRPr lang="ru-RU" altLang="ru-RU" sz="2000"/>
          </a:p>
          <a:p>
            <a:pPr>
              <a:lnSpc>
                <a:spcPct val="90000"/>
              </a:lnSpc>
            </a:pPr>
            <a:r>
              <a:rPr lang="ru-RU" altLang="ru-RU" sz="2000"/>
              <a:t>Синхронизация информационных потоков с поставщиками и дистрибьюторами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Сбытовая (распределительная) логистика</a:t>
            </a:r>
            <a:endParaRPr lang="en-US" altLang="ru-RU" sz="280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17713"/>
            <a:ext cx="8486775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/>
              <a:t>Интегрированное управление продвижением товаров от производственных или дистрибъюционных  компаний до конечных (или промежуточных) потребителей (</a:t>
            </a:r>
            <a:r>
              <a:rPr lang="en-US" altLang="ru-RU" sz="2000"/>
              <a:t>B2B, B2C</a:t>
            </a:r>
            <a:r>
              <a:rPr lang="ru-RU" altLang="ru-RU" sz="2000"/>
              <a:t>)</a:t>
            </a:r>
            <a:endParaRPr lang="en-US" altLang="ru-RU" sz="2000"/>
          </a:p>
          <a:p>
            <a:pPr>
              <a:lnSpc>
                <a:spcPct val="90000"/>
              </a:lnSpc>
            </a:pPr>
            <a:r>
              <a:rPr lang="en-US" altLang="ru-RU" sz="2000" b="1"/>
              <a:t>C</a:t>
            </a:r>
            <a:r>
              <a:rPr lang="ru-RU" altLang="ru-RU" sz="2000" b="1"/>
              <a:t>овременные тенденции в дистрибъюции: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широкий ассортимент товаров,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минимизация запасов (частые поставки мелкими партиями),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независимый спрос усложняет управление запасами, 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повышенные требования потребителей к гибкости поставок и качеству логистики,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разветвленной сетью складов, максимально приближенной к конечному потребителю,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значительное число посреднических структур. </a:t>
            </a:r>
            <a:endParaRPr lang="en-US" altLang="ru-RU" sz="20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Типы систем распределения</a:t>
            </a:r>
            <a:r>
              <a:rPr lang="ru-RU" altLang="ru-RU" sz="3200"/>
              <a:t> </a:t>
            </a:r>
            <a:endParaRPr lang="en-US" altLang="ru-RU" sz="320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endParaRPr lang="ru-RU" altLang="ru-RU" sz="2000"/>
          </a:p>
          <a:p>
            <a:r>
              <a:rPr lang="ru-RU" altLang="ru-RU" sz="2000"/>
              <a:t>Корпоративная – производство и распределение объединены в рамках одного владельца дистрибъюционной сети.</a:t>
            </a:r>
          </a:p>
          <a:p>
            <a:r>
              <a:rPr lang="ru-RU" altLang="ru-RU" sz="2000"/>
              <a:t>Вертикальная – один из членов дистрибъюционной сети является владельцем всех остальных звеньев.</a:t>
            </a:r>
          </a:p>
          <a:p>
            <a:r>
              <a:rPr lang="ru-RU" altLang="ru-RU" sz="2000"/>
              <a:t>Договорная – группа независимых компаний, связана договорными отношениями и координирующих свою деятельность для достижения лучших коммерческих результатов.</a:t>
            </a:r>
          </a:p>
          <a:p>
            <a:endParaRPr lang="en-US" altLang="ru-RU" sz="20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Структура каналов распределения</a:t>
            </a:r>
            <a:endParaRPr lang="en-US" altLang="ru-RU" sz="280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000"/>
              <a:t>По числу торговых точек:</a:t>
            </a:r>
          </a:p>
          <a:p>
            <a:r>
              <a:rPr lang="ru-RU" altLang="ru-RU" sz="2000"/>
              <a:t>Каналы интенсивного распределения - относятся к большому количеству торговых точек, позволяющих интенсивно наполнить рынок (например, товарами повседневного спроса),</a:t>
            </a:r>
          </a:p>
          <a:p>
            <a:r>
              <a:rPr lang="ru-RU" altLang="ru-RU" sz="2000"/>
              <a:t>Каналы селективного распределения - относятся к небольшому количеству торговых точек, рассчитанных на обслуживание особых потребностей специального сегмента рынка (например, золото, драгоценности).</a:t>
            </a:r>
          </a:p>
          <a:p>
            <a:r>
              <a:rPr lang="ru-RU" altLang="ru-RU" sz="2000"/>
              <a:t>Прямая дистрибъюция – поставки производителем непосредственно (в торговые точки) потребителям.</a:t>
            </a:r>
          </a:p>
          <a:p>
            <a:r>
              <a:rPr lang="ru-RU" altLang="ru-RU" sz="2000"/>
              <a:t>Непрямая -  поставки через (систему)  посредников.</a:t>
            </a:r>
          </a:p>
          <a:p>
            <a:endParaRPr lang="ru-RU" altLang="ru-RU" sz="2000"/>
          </a:p>
          <a:p>
            <a:endParaRPr lang="en-US" altLang="ru-RU" sz="20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Логистические посредники</a:t>
            </a:r>
            <a:endParaRPr lang="en-US" altLang="ru-RU" sz="280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000"/>
              <a:t>Основные: перевозчики, экспедиторы, склады.</a:t>
            </a:r>
          </a:p>
          <a:p>
            <a:r>
              <a:rPr lang="ru-RU" altLang="ru-RU" sz="2000"/>
              <a:t>Вспомогательные: страховые компании, таможенные брокеры, охранные фирмы, банки, </a:t>
            </a:r>
            <a:r>
              <a:rPr lang="en-US" altLang="ru-RU" sz="2000"/>
              <a:t>IT</a:t>
            </a:r>
            <a:r>
              <a:rPr lang="ru-RU" altLang="ru-RU" sz="2000"/>
              <a:t> компании.</a:t>
            </a:r>
            <a:endParaRPr lang="en-US" altLang="ru-RU" sz="20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    Управление запасами</a:t>
            </a:r>
            <a:endParaRPr lang="en-US" altLang="ru-RU" sz="320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000"/>
          </a:p>
          <a:p>
            <a:r>
              <a:rPr lang="ru-RU" altLang="ru-RU" sz="2000"/>
              <a:t>Классификация запасов:</a:t>
            </a:r>
          </a:p>
          <a:p>
            <a:r>
              <a:rPr lang="ru-RU" altLang="ru-RU" sz="2000"/>
              <a:t>Текущие: на производстве, в торговле (постоянно меняются)</a:t>
            </a:r>
          </a:p>
          <a:p>
            <a:r>
              <a:rPr lang="ru-RU" altLang="ru-RU" sz="2000"/>
              <a:t>подготовительные (буферные)- на производстве</a:t>
            </a:r>
          </a:p>
          <a:p>
            <a:r>
              <a:rPr lang="ru-RU" altLang="ru-RU" sz="2000"/>
              <a:t>страховые (постоянная величина)</a:t>
            </a:r>
          </a:p>
          <a:p>
            <a:r>
              <a:rPr lang="ru-RU" altLang="ru-RU" sz="2000"/>
              <a:t>сезонные</a:t>
            </a:r>
          </a:p>
          <a:p>
            <a:r>
              <a:rPr lang="ru-RU" altLang="ru-RU" sz="2000"/>
              <a:t>переходные (образуюся в конце отчетного периода)</a:t>
            </a:r>
          </a:p>
          <a:p>
            <a:r>
              <a:rPr lang="ru-RU" altLang="ru-RU" sz="2000"/>
              <a:t>транзитные (в пути)</a:t>
            </a:r>
          </a:p>
          <a:p>
            <a:r>
              <a:rPr lang="ru-RU" altLang="ru-RU" sz="2000"/>
              <a:t>АВС - Анализ</a:t>
            </a:r>
          </a:p>
          <a:p>
            <a:endParaRPr lang="en-US" alt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200"/>
              <a:t>   </a:t>
            </a:r>
            <a:r>
              <a:rPr lang="ru-RU" altLang="ru-RU" sz="3200"/>
              <a:t>Цель логистики</a:t>
            </a:r>
            <a:endParaRPr lang="en-US" altLang="ru-RU" sz="32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ru-RU" sz="2400"/>
          </a:p>
          <a:p>
            <a:r>
              <a:rPr lang="ru-RU" altLang="ru-RU" sz="2400" b="1"/>
              <a:t>Снижение общих логистических издержек и повышение качества</a:t>
            </a:r>
            <a:r>
              <a:rPr lang="en-US" altLang="ru-RU" sz="2400" b="1"/>
              <a:t>.</a:t>
            </a:r>
            <a:endParaRPr lang="ru-RU" altLang="ru-RU" sz="2400" b="1"/>
          </a:p>
          <a:p>
            <a:r>
              <a:rPr lang="ru-RU" altLang="ru-RU" sz="2400"/>
              <a:t>При повышении качества - увеличиваются издержки </a:t>
            </a:r>
            <a:r>
              <a:rPr lang="ru-RU" altLang="ru-RU" sz="2400" b="1"/>
              <a:t>(нахождение оптимального соотношения)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Показатели эффективности логистики</a:t>
            </a:r>
            <a:endParaRPr lang="en-US" altLang="ru-RU" sz="32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/>
          </a:p>
          <a:p>
            <a:pPr>
              <a:lnSpc>
                <a:spcPct val="90000"/>
              </a:lnSpc>
            </a:pPr>
            <a:r>
              <a:rPr lang="ru-RU" altLang="ru-RU" sz="2400"/>
              <a:t>Соотношение затрат на логистику к объемам продаж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Оптимизация общих логистических издержек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Показатели </a:t>
            </a:r>
            <a:r>
              <a:rPr lang="en-US" altLang="ru-RU" sz="2400"/>
              <a:t>KPI</a:t>
            </a:r>
            <a:r>
              <a:rPr lang="ru-RU" altLang="ru-RU" sz="2400"/>
              <a:t> (Операционные, Качества)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Производительность труда. Сравнение существующего положения с нормативными показателями. </a:t>
            </a:r>
            <a:r>
              <a:rPr lang="uk-UA" altLang="ru-RU" sz="2400"/>
              <a:t>К</a:t>
            </a:r>
            <a:r>
              <a:rPr lang="ru-RU" altLang="ru-RU" sz="2400"/>
              <a:t>оличество операций за единицу времени, тонн за единицу времени, ящиков</a:t>
            </a:r>
            <a:r>
              <a:rPr lang="en-US" altLang="ru-RU" sz="2400"/>
              <a:t> (</a:t>
            </a:r>
            <a:r>
              <a:rPr lang="ru-RU" altLang="ru-RU" sz="2400"/>
              <a:t>единиц) продукции за единицу времени.</a:t>
            </a:r>
            <a:endParaRPr lang="en-US" altLang="ru-RU" sz="2400"/>
          </a:p>
          <a:p>
            <a:pPr>
              <a:lnSpc>
                <a:spcPct val="90000"/>
              </a:lnSpc>
            </a:pPr>
            <a:endParaRPr lang="ru-RU" altLang="ru-RU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lnSpc>
                <a:spcPct val="90000"/>
              </a:lnSpc>
            </a:pPr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Оптимизация транспортной логистики</a:t>
            </a:r>
            <a:endParaRPr lang="en-US" altLang="ru-RU" sz="280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  <a:p>
            <a:r>
              <a:rPr lang="ru-RU" altLang="ru-RU" sz="2000"/>
              <a:t>определение оптимальных маршрутов перевозки (товар, регион),</a:t>
            </a:r>
          </a:p>
          <a:p>
            <a:r>
              <a:rPr lang="ru-RU" altLang="ru-RU" sz="2000"/>
              <a:t>выбор вида (видов) транспорта,</a:t>
            </a:r>
          </a:p>
          <a:p>
            <a:r>
              <a:rPr lang="ru-RU" altLang="ru-RU" sz="2000"/>
              <a:t>выбор перевозчиков и логистических провайдеров, </a:t>
            </a:r>
          </a:p>
          <a:p>
            <a:r>
              <a:rPr lang="ru-RU" altLang="ru-RU" sz="2000"/>
              <a:t>маршрутизация (транспортная задача, </a:t>
            </a:r>
            <a:r>
              <a:rPr lang="en-US" altLang="ru-RU" sz="2000"/>
              <a:t>IT, AutoRoute, GPS</a:t>
            </a:r>
            <a:r>
              <a:rPr lang="ru-RU" altLang="ru-RU" sz="2000"/>
              <a:t>), </a:t>
            </a:r>
          </a:p>
          <a:p>
            <a:r>
              <a:rPr lang="ru-RU" altLang="ru-RU" sz="2000"/>
              <a:t>использование подменных водителей на собственном транспорте,</a:t>
            </a:r>
          </a:p>
          <a:p>
            <a:r>
              <a:rPr lang="ru-RU" altLang="ru-RU" sz="2000"/>
              <a:t>анализ и мониторинг издержек,</a:t>
            </a:r>
          </a:p>
          <a:p>
            <a:r>
              <a:rPr lang="ru-RU" altLang="ru-RU" sz="2000"/>
              <a:t>бюджетирование.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000"/>
          </a:p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Оптимизация сбытовой (распределительной)</a:t>
            </a:r>
            <a:br>
              <a:rPr lang="ru-RU" altLang="ru-RU" sz="2800"/>
            </a:br>
            <a:r>
              <a:rPr lang="ru-RU" altLang="ru-RU" sz="2800"/>
              <a:t> логистики</a:t>
            </a:r>
            <a:endParaRPr lang="en-US" altLang="ru-RU" sz="280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r>
              <a:rPr lang="ru-RU" altLang="ru-RU" sz="2000"/>
              <a:t>позиция компании на рынке (лидер</a:t>
            </a:r>
            <a:r>
              <a:rPr lang="en-US" altLang="ru-RU" sz="2000"/>
              <a:t>/</a:t>
            </a:r>
            <a:r>
              <a:rPr lang="ru-RU" altLang="ru-RU" sz="2000"/>
              <a:t>аутсайдер),</a:t>
            </a:r>
          </a:p>
          <a:p>
            <a:r>
              <a:rPr lang="ru-RU" altLang="ru-RU" sz="2000"/>
              <a:t>построение оптимальной структуры дистрибъюционной сети,</a:t>
            </a:r>
          </a:p>
          <a:p>
            <a:r>
              <a:rPr lang="ru-RU" altLang="ru-RU" sz="2000"/>
              <a:t>выбор места дислокации центрального и региональных складов,</a:t>
            </a:r>
          </a:p>
          <a:p>
            <a:r>
              <a:rPr lang="ru-RU" altLang="ru-RU" sz="2000"/>
              <a:t>объединение оптовых и розничных складов,</a:t>
            </a:r>
          </a:p>
          <a:p>
            <a:r>
              <a:rPr lang="ru-RU" altLang="ru-RU" sz="2000"/>
              <a:t>выбор стратегии управления запасами по сети,</a:t>
            </a:r>
          </a:p>
          <a:p>
            <a:r>
              <a:rPr lang="ru-RU" altLang="ru-RU" sz="2000"/>
              <a:t>координация и интеграция взаимодействия с логистическими посредниками,</a:t>
            </a:r>
          </a:p>
          <a:p>
            <a:r>
              <a:rPr lang="ru-RU" altLang="ru-RU" sz="2000"/>
              <a:t>определение единых типоразмеров сквозной грузовой единицы (паллет, ящик, др.),</a:t>
            </a:r>
          </a:p>
          <a:p>
            <a:r>
              <a:rPr lang="ru-RU" altLang="ru-RU" sz="2000"/>
              <a:t> анализ и мониторинг издержек,</a:t>
            </a:r>
          </a:p>
          <a:p>
            <a:r>
              <a:rPr lang="ru-RU" altLang="ru-RU" sz="2000"/>
              <a:t> бюджетирование.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000"/>
          </a:p>
          <a:p>
            <a:endParaRPr lang="en-US" altLang="ru-RU" sz="20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 b="1"/>
              <a:t> </a:t>
            </a:r>
            <a:r>
              <a:rPr lang="uk-UA" altLang="ru-RU" sz="2800" b="1"/>
              <a:t/>
            </a:r>
            <a:br>
              <a:rPr lang="uk-UA" altLang="ru-RU" sz="2800" b="1"/>
            </a:br>
            <a:r>
              <a:rPr lang="uk-UA" altLang="ru-RU" sz="2800" b="1"/>
              <a:t>   </a:t>
            </a:r>
            <a:r>
              <a:rPr lang="uk-UA" altLang="ru-RU" sz="2800"/>
              <a:t>Предложения</a:t>
            </a:r>
            <a:r>
              <a:rPr lang="uk-UA" altLang="ru-RU" sz="2800" b="1"/>
              <a:t> </a:t>
            </a:r>
            <a:r>
              <a:rPr lang="ru-RU" altLang="ru-RU" sz="2800"/>
              <a:t>по  повышению </a:t>
            </a:r>
            <a:br>
              <a:rPr lang="ru-RU" altLang="ru-RU" sz="2800"/>
            </a:br>
            <a:r>
              <a:rPr lang="ru-RU" altLang="ru-RU" sz="2800"/>
              <a:t>   эффективности работы главного склад</a:t>
            </a:r>
            <a:r>
              <a:rPr lang="uk-UA" altLang="ru-RU" sz="2800"/>
              <a:t>а</a:t>
            </a:r>
            <a:endParaRPr lang="en-US" altLang="ru-RU" sz="400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400"/>
              <a:t>1.</a:t>
            </a:r>
            <a:r>
              <a:rPr lang="uk-UA" altLang="ru-RU" sz="1400"/>
              <a:t>Провести </a:t>
            </a:r>
            <a:r>
              <a:rPr lang="ru-RU" altLang="ru-RU" sz="1400"/>
              <a:t>анализ каждой внутрискладской операции (по сменам, по отдельным действиям, времени, затраченному на каждую операцию и т.п.)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2.Определить возможные варианты оптимизации каждой внутрискладской операции и всего процесса грузопереработки в целом.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3</a:t>
            </a:r>
            <a:r>
              <a:rPr lang="uk-UA" altLang="ru-RU" sz="1400"/>
              <a:t>.Разработать технологические карты, стандарты и инструкции по выполнению данных операций.</a:t>
            </a:r>
            <a:endParaRPr lang="ru-RU" altLang="ru-RU" sz="1400"/>
          </a:p>
          <a:p>
            <a:pPr>
              <a:lnSpc>
                <a:spcPct val="80000"/>
              </a:lnSpc>
            </a:pPr>
            <a:r>
              <a:rPr lang="ru-RU" altLang="ru-RU" sz="1400"/>
              <a:t>4.Ввести дополнительный этап контроля прихода товара (непосредственно после паллетизации паллет). Сейчас </a:t>
            </a:r>
            <a:r>
              <a:rPr lang="uk-UA" altLang="ru-RU" sz="1400"/>
              <a:t>контроль прихода осуществляется один раз в день на “полях” по всему складу.  Фиксированная зона контроля приходов отсутствует.</a:t>
            </a:r>
            <a:r>
              <a:rPr lang="ru-RU" altLang="ru-RU" sz="1400"/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5. В зонах комплектации ввести  дополнительный этап контроля при отгрузке товаров на региональные склады и Киевским клиентам. Сейчас </a:t>
            </a:r>
            <a:r>
              <a:rPr lang="uk-UA" altLang="ru-RU" sz="1400"/>
              <a:t>контроль отгрузок  осуществляется один раз  непосредственно в автомашине.</a:t>
            </a:r>
            <a:endParaRPr lang="ru-RU" altLang="ru-RU" sz="1400"/>
          </a:p>
          <a:p>
            <a:pPr>
              <a:lnSpc>
                <a:spcPct val="80000"/>
              </a:lnSpc>
            </a:pPr>
            <a:r>
              <a:rPr lang="ru-RU" altLang="ru-RU" sz="1400"/>
              <a:t>6.С целью рационального использования складских площадей, необходимо получение информации о возможном объеме производства на будущую неделю с разбивкой по дням.</a:t>
            </a:r>
          </a:p>
          <a:p>
            <a:pPr>
              <a:lnSpc>
                <a:spcPct val="80000"/>
              </a:lnSpc>
            </a:pPr>
            <a:r>
              <a:rPr lang="ru-RU" altLang="ru-RU" sz="1400"/>
              <a:t>7.Провести анализ использования зоны хранения с учетом </a:t>
            </a:r>
            <a:r>
              <a:rPr lang="en-US" altLang="ru-RU" sz="1400"/>
              <a:t>Ast</a:t>
            </a:r>
            <a:r>
              <a:rPr lang="ru-RU" altLang="ru-RU" sz="1400"/>
              <a:t> погрузчиков.</a:t>
            </a:r>
            <a:endParaRPr lang="uk-UA" altLang="ru-RU" sz="1400"/>
          </a:p>
          <a:p>
            <a:pPr>
              <a:lnSpc>
                <a:spcPct val="80000"/>
              </a:lnSpc>
            </a:pPr>
            <a:r>
              <a:rPr lang="uk-UA" altLang="ru-RU" sz="1400"/>
              <a:t>8.Изучить возможность использования сканеров при выполнении внутрискладских операций.</a:t>
            </a:r>
          </a:p>
          <a:p>
            <a:pPr>
              <a:lnSpc>
                <a:spcPct val="80000"/>
              </a:lnSpc>
            </a:pPr>
            <a:r>
              <a:rPr lang="uk-UA" altLang="ru-RU" sz="1400"/>
              <a:t>9.Определить критерии эффективности работы склада: отсутствие ошибок, жалоб клиентов и т.п.</a:t>
            </a:r>
            <a:endParaRPr lang="en-US" altLang="ru-RU" sz="14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   Виды планирования в логистике</a:t>
            </a:r>
            <a:endParaRPr lang="en-US" altLang="ru-RU" sz="320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400"/>
          </a:p>
          <a:p>
            <a:r>
              <a:rPr lang="ru-RU" altLang="ru-RU" sz="2000"/>
              <a:t>Стратегическое (на основе стратегии развития компании) – на 2-3-5 лет,</a:t>
            </a:r>
          </a:p>
          <a:p>
            <a:r>
              <a:rPr lang="ru-RU" altLang="ru-RU" sz="2000"/>
              <a:t>Тактическое – на 1 год,</a:t>
            </a:r>
          </a:p>
          <a:p>
            <a:r>
              <a:rPr lang="ru-RU" altLang="ru-RU" sz="2000"/>
              <a:t>Операционное – на квартал, месяц, неделю,</a:t>
            </a:r>
          </a:p>
          <a:p>
            <a:r>
              <a:rPr lang="ru-RU" altLang="ru-RU" sz="2000"/>
              <a:t>Составление плана (стратегического – тактического - операционного)</a:t>
            </a:r>
          </a:p>
          <a:p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96" name="Rectangle 1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Уровни планирования</a:t>
            </a:r>
            <a:endParaRPr lang="en-US" altLang="ru-RU" sz="2800"/>
          </a:p>
        </p:txBody>
      </p:sp>
      <p:graphicFrame>
        <p:nvGraphicFramePr>
          <p:cNvPr id="109695" name="Group 127"/>
          <p:cNvGraphicFramePr>
            <a:graphicFrameLocks noGrp="1"/>
          </p:cNvGraphicFramePr>
          <p:nvPr>
            <p:ph idx="1"/>
          </p:nvPr>
        </p:nvGraphicFramePr>
        <p:xfrm>
          <a:off x="1182688" y="2017713"/>
          <a:ext cx="7772400" cy="4114800"/>
        </p:xfrm>
        <a:graphic>
          <a:graphicData uri="http://schemas.openxmlformats.org/drawingml/2006/table">
            <a:tbl>
              <a:tblPr/>
              <a:tblGrid>
                <a:gridCol w="361950">
                  <a:extLst>
                    <a:ext uri="{9D8B030D-6E8A-4147-A177-3AD203B41FA5}">
                      <a16:colId xmlns:a16="http://schemas.microsoft.com/office/drawing/2014/main" val="1727641897"/>
                    </a:ext>
                  </a:extLst>
                </a:gridCol>
                <a:gridCol w="5176837">
                  <a:extLst>
                    <a:ext uri="{9D8B030D-6E8A-4147-A177-3AD203B41FA5}">
                      <a16:colId xmlns:a16="http://schemas.microsoft.com/office/drawing/2014/main" val="793738537"/>
                    </a:ext>
                  </a:extLst>
                </a:gridCol>
                <a:gridCol w="2233613">
                  <a:extLst>
                    <a:ext uri="{9D8B030D-6E8A-4147-A177-3AD203B41FA5}">
                      <a16:colId xmlns:a16="http://schemas.microsoft.com/office/drawing/2014/main" val="4082600587"/>
                    </a:ext>
                  </a:extLst>
                </a:gridCol>
              </a:tblGrid>
              <a:tr h="4159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Миссия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Стратегические 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2874204"/>
                  </a:ext>
                </a:extLst>
              </a:tr>
              <a:tr h="4159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Корпоративная стратегия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решения внешнего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0798080"/>
                  </a:ext>
                </a:extLst>
              </a:tr>
              <a:tr h="4175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1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Бизнес-стратегия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уровня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2588428"/>
                  </a:ext>
                </a:extLst>
              </a:tr>
              <a:tr h="4159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Функциональная стратегия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Стратегические 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3500647"/>
                  </a:ext>
                </a:extLst>
              </a:tr>
              <a:tr h="4159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2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Логистическая стратегия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логистические решения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1263705"/>
                  </a:ext>
                </a:extLst>
              </a:tr>
              <a:tr h="4159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Планы использования мощностей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Тактические 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993767"/>
                  </a:ext>
                </a:extLst>
              </a:tr>
              <a:tr h="4175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3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Обобщенный план  (на месяц)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логистические решения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87244"/>
                  </a:ext>
                </a:extLst>
              </a:tr>
              <a:tr h="7842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Основной график (на неделю)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368853"/>
                  </a:ext>
                </a:extLst>
              </a:tr>
              <a:tr h="4159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4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Операционные логистические решения (ежедневно)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Кратко-срочные графики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9937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Примеры планирования логистики</a:t>
            </a:r>
            <a:endParaRPr lang="en-US" altLang="ru-RU" sz="280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altLang="ru-RU" sz="2000"/>
          </a:p>
          <a:p>
            <a:pPr>
              <a:lnSpc>
                <a:spcPct val="80000"/>
              </a:lnSpc>
            </a:pPr>
            <a:r>
              <a:rPr lang="ru-RU" altLang="ru-RU" sz="2000"/>
              <a:t>Стратегические задачи: разработка логистической стратегии компании, строительство складских комплексов, закупка транспортных средств, закупка программного обеспечения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     (Длительность процессов во времени и привлечение инвестиций)</a:t>
            </a:r>
            <a:endParaRPr lang="en-US" altLang="ru-RU" sz="2000"/>
          </a:p>
          <a:p>
            <a:pPr>
              <a:lnSpc>
                <a:spcPct val="80000"/>
              </a:lnSpc>
            </a:pPr>
            <a:r>
              <a:rPr lang="ru-RU" altLang="ru-RU" sz="2000"/>
              <a:t>Операционные вопросы: проведение логистического аудита, интеграция товарных, информационных и финансовых потоков, оптимизация и стандартизация бизнес процессов, сокращение сверхнормативных запасов сырья и готовой продукции, изменение транспортных тарифов и маршрутизация, обучение складского персонала и т.п.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 Пример стратегического планирования</a:t>
            </a:r>
            <a:endParaRPr lang="en-US" altLang="ru-RU" sz="280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       </a:t>
            </a:r>
            <a:endParaRPr lang="en-US" altLang="ru-RU" sz="1600"/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1600"/>
              <a:t>        </a:t>
            </a:r>
            <a:r>
              <a:rPr lang="ru-RU" altLang="ru-RU" sz="1800"/>
              <a:t>Для решения проблем оптимизации издержек и улучшения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       качества обслуживания дистрибьюторов необходимо провести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       следующие основные мероприятия: 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800"/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1.    Создать единую службу логистики Концерна.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2.    Создать и внедрить единую систему управления запасами.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3.    Объединить информационное поле всех логистических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       подразделений. 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4.    Организовать работу нового складского терминала (авто,ж</a:t>
            </a:r>
            <a:r>
              <a:rPr lang="en-US" altLang="ru-RU" sz="1800"/>
              <a:t>/</a:t>
            </a:r>
            <a:r>
              <a:rPr lang="ru-RU" altLang="ru-RU" sz="1800"/>
              <a:t>д)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1800"/>
              <a:t>5.    Определить бюджет службы логистики.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 startAt="5"/>
            </a:pPr>
            <a:endParaRPr lang="ru-RU" altLang="ru-RU" sz="180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1800"/>
              <a:t>         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altLang="ru-RU" sz="180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1600"/>
              <a:t> </a:t>
            </a:r>
            <a:endParaRPr lang="en-US" altLang="ru-RU" sz="1600"/>
          </a:p>
          <a:p>
            <a:pPr marL="609600" indent="-609600">
              <a:lnSpc>
                <a:spcPct val="80000"/>
              </a:lnSpc>
              <a:buFontTx/>
              <a:buAutoNum type="arabicPeriod" startAt="7"/>
            </a:pPr>
            <a:endParaRPr lang="ru-RU" altLang="ru-RU" sz="1600"/>
          </a:p>
          <a:p>
            <a:pPr marL="609600" indent="-609600">
              <a:lnSpc>
                <a:spcPct val="80000"/>
              </a:lnSpc>
            </a:pPr>
            <a:endParaRPr lang="en-US" altLang="ru-RU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Концепция логистики</a:t>
            </a:r>
            <a:endParaRPr lang="en-US" altLang="ru-RU" sz="280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/>
              <a:t>Внедрение концепции логистики позволит:</a:t>
            </a:r>
            <a:endParaRPr lang="en-US" altLang="ru-RU" sz="2000"/>
          </a:p>
          <a:p>
            <a:pPr>
              <a:lnSpc>
                <a:spcPct val="80000"/>
              </a:lnSpc>
            </a:pPr>
            <a:r>
              <a:rPr lang="ru-RU" altLang="ru-RU" sz="2000"/>
              <a:t>гармонизировать внутренние бизнес процессы компании, повысить эффективность деятельности функциональных подразделений;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сократить затраты и уменьшить себестоимость продукции;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увеличить количество потенциальных и фактических потребителей, удержать и расширить рынок сбыта;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повысить качество обслуживания заказов потребителей, укрепить репутацию и авторитет компании;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повысить конкурентоспособность компании в условиях жесткой конкуренции на рынке. </a:t>
            </a:r>
            <a:endParaRPr lang="en-US" altLang="ru-RU" sz="2000"/>
          </a:p>
          <a:p>
            <a:pPr>
              <a:lnSpc>
                <a:spcPct val="80000"/>
              </a:lnSpc>
            </a:pPr>
            <a:endParaRPr lang="en-US" altLang="ru-RU" sz="20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Процедура разработки логистической стратегии</a:t>
            </a:r>
            <a:endParaRPr lang="en-US" altLang="ru-RU" sz="280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000"/>
          </a:p>
          <a:p>
            <a:r>
              <a:rPr lang="ru-RU" altLang="ru-RU" sz="2000"/>
              <a:t>Определение основных бизнес - процессов</a:t>
            </a:r>
          </a:p>
          <a:p>
            <a:r>
              <a:rPr lang="ru-RU" altLang="ru-RU" sz="2000"/>
              <a:t>Выбор конфигурации цепочки поставок (сети складов)</a:t>
            </a:r>
          </a:p>
          <a:p>
            <a:r>
              <a:rPr lang="ru-RU" altLang="ru-RU" sz="2000"/>
              <a:t>Разработка организационной структуры</a:t>
            </a:r>
          </a:p>
          <a:p>
            <a:r>
              <a:rPr lang="ru-RU" altLang="ru-RU" sz="2000"/>
              <a:t>Расчет необходимых ресурсов (персонал, техника)</a:t>
            </a:r>
          </a:p>
          <a:p>
            <a:r>
              <a:rPr lang="ru-RU" altLang="ru-RU" sz="2000"/>
              <a:t>Выбор показателей качества</a:t>
            </a:r>
          </a:p>
          <a:p>
            <a:r>
              <a:rPr lang="ru-RU" altLang="ru-RU" sz="2000"/>
              <a:t>Создание системы управления запасами</a:t>
            </a:r>
          </a:p>
          <a:p>
            <a:r>
              <a:rPr lang="ru-RU" altLang="ru-RU" sz="2000"/>
              <a:t>Выбор и внедрение логистической информационной системы</a:t>
            </a:r>
          </a:p>
          <a:p>
            <a:endParaRPr lang="en-US" altLang="ru-RU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/>
              <a:t>  </a:t>
            </a:r>
            <a:r>
              <a:rPr lang="ru-RU" altLang="ru-RU" sz="2800"/>
              <a:t>Объект исследования в логистике</a:t>
            </a:r>
            <a:endParaRPr lang="en-US" altLang="ru-RU" sz="280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Объектом исследования в логистике является оптимизация ресурсов в определенной экономической системе при управлении основными и сопутствующими потоками.</a:t>
            </a:r>
          </a:p>
          <a:p>
            <a:r>
              <a:rPr lang="ru-RU" altLang="ru-RU" sz="2400"/>
              <a:t>Основные потоки – материальные (товарные)</a:t>
            </a:r>
          </a:p>
          <a:p>
            <a:r>
              <a:rPr lang="ru-RU" altLang="ru-RU" sz="2400"/>
              <a:t>Сопутствующие потоки – информационные и финансовые</a:t>
            </a:r>
            <a:endParaRPr lang="en-US" alt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Формирование логистической стратегии</a:t>
            </a:r>
            <a:endParaRPr lang="en-US" altLang="ru-RU" sz="280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r>
              <a:rPr lang="ru-RU" altLang="ru-RU" sz="2000"/>
              <a:t>Кто наши клиенты ?</a:t>
            </a:r>
          </a:p>
          <a:p>
            <a:r>
              <a:rPr lang="ru-RU" altLang="ru-RU" sz="2000"/>
              <a:t>Кто наши конкуренты ?</a:t>
            </a:r>
          </a:p>
          <a:p>
            <a:r>
              <a:rPr lang="en-US" altLang="ru-RU" sz="2000"/>
              <a:t>SWOT </a:t>
            </a:r>
            <a:r>
              <a:rPr lang="ru-RU" altLang="ru-RU" sz="2000"/>
              <a:t>– Анализ компании</a:t>
            </a:r>
          </a:p>
          <a:p>
            <a:r>
              <a:rPr lang="ru-RU" altLang="ru-RU" sz="2000"/>
              <a:t>Разработка логистической стратегии (на основе маркетинговой, производственной стратегии),</a:t>
            </a:r>
          </a:p>
          <a:p>
            <a:r>
              <a:rPr lang="ru-RU" altLang="ru-RU" sz="2000"/>
              <a:t>Основные цели и задачи логистической стратегии, приоритеты</a:t>
            </a:r>
          </a:p>
          <a:p>
            <a:r>
              <a:rPr lang="ru-RU" altLang="ru-RU" sz="2000"/>
              <a:t>Бюджет для реализации стратегии,</a:t>
            </a:r>
          </a:p>
          <a:p>
            <a:r>
              <a:rPr lang="ru-RU" altLang="ru-RU" sz="2000"/>
              <a:t>Мониторинг бюджета,</a:t>
            </a:r>
          </a:p>
          <a:p>
            <a:r>
              <a:rPr lang="ru-RU" altLang="ru-RU" sz="2000"/>
              <a:t> Прогноз изменения экономической ситуации и коррекция плана</a:t>
            </a:r>
          </a:p>
          <a:p>
            <a:r>
              <a:rPr lang="ru-RU" altLang="ru-RU" sz="2000"/>
              <a:t>Учет логистических рисков</a:t>
            </a:r>
          </a:p>
          <a:p>
            <a:r>
              <a:rPr lang="ru-RU" altLang="ru-RU" sz="2000"/>
              <a:t>Система показателей оценки выполнения плана</a:t>
            </a:r>
            <a:endParaRPr lang="en-US" altLang="ru-RU" sz="20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/>
            </a:r>
            <a:br>
              <a:rPr lang="ru-RU" altLang="ru-RU" sz="4000"/>
            </a:br>
            <a:r>
              <a:rPr lang="ru-RU" altLang="ru-RU" sz="4000"/>
              <a:t> </a:t>
            </a:r>
            <a:br>
              <a:rPr lang="ru-RU" altLang="ru-RU" sz="4000"/>
            </a:br>
            <a:r>
              <a:rPr lang="ru-RU" altLang="ru-RU" sz="4000"/>
              <a:t> </a:t>
            </a:r>
            <a:r>
              <a:rPr lang="ru-RU" altLang="ru-RU" sz="2800"/>
              <a:t>Качество обслуживания</a:t>
            </a:r>
            <a:br>
              <a:rPr lang="ru-RU" altLang="ru-RU" sz="2800"/>
            </a:br>
            <a:r>
              <a:rPr lang="ru-RU" altLang="ru-RU" sz="2800"/>
              <a:t> дистрибъюторов (клиентов).Показатели </a:t>
            </a:r>
            <a:r>
              <a:rPr lang="en-US" altLang="ru-RU" sz="2800"/>
              <a:t>KPI</a:t>
            </a:r>
            <a:r>
              <a:rPr lang="ru-RU" altLang="ru-RU" sz="2800"/>
              <a:t>.</a:t>
            </a:r>
            <a:br>
              <a:rPr lang="ru-RU" altLang="ru-RU" sz="2800"/>
            </a:br>
            <a:endParaRPr lang="en-US" altLang="ru-RU" sz="280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/>
              <a:t>Складской брак (при выполнении внутрискладских операций)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Количество складских ошибок (пересортица, недопоставка, перепоставка, ошибки в документах)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Доставка вовремя (24- 48 часов)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Транспортный брак (при доставке на</a:t>
            </a:r>
            <a:r>
              <a:rPr lang="en-US" altLang="ru-RU" sz="2000"/>
              <a:t>/c</a:t>
            </a:r>
            <a:r>
              <a:rPr lang="ru-RU" altLang="ru-RU" sz="2000"/>
              <a:t>о склада)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Адресные места хранения - наличие программы </a:t>
            </a:r>
            <a:r>
              <a:rPr lang="en-US" altLang="ru-RU" sz="2000"/>
              <a:t>WMC, </a:t>
            </a:r>
            <a:r>
              <a:rPr lang="ru-RU" altLang="ru-RU" sz="2000"/>
              <a:t> экономия площади</a:t>
            </a:r>
            <a:r>
              <a:rPr lang="en-US" altLang="ru-RU" sz="2000"/>
              <a:t> (</a:t>
            </a:r>
            <a:r>
              <a:rPr lang="ru-RU" altLang="ru-RU" sz="2000"/>
              <a:t>неквалифицированный персонал, ошибки при размещении паллет, дополнительное время при комиссионировании, коллективная материальная ответственность)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Фиксированные места хранения (склад до 10 000 м2, индивидуальная материальная ответственность)</a:t>
            </a:r>
          </a:p>
          <a:p>
            <a:pPr>
              <a:lnSpc>
                <a:spcPct val="90000"/>
              </a:lnSpc>
            </a:pPr>
            <a:endParaRPr lang="en-US" altLang="ru-RU" sz="20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Управление качеством</a:t>
            </a:r>
            <a:endParaRPr lang="en-US" altLang="ru-RU" sz="280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000"/>
              <a:t>определение параметров качества (КР</a:t>
            </a:r>
            <a:r>
              <a:rPr lang="en-US" altLang="ru-RU" sz="2000"/>
              <a:t>I</a:t>
            </a:r>
            <a:r>
              <a:rPr lang="ru-RU" altLang="ru-RU" sz="2000"/>
              <a:t>, уровень складских ошибок, доставка вовремя 24-48 часов и др.),</a:t>
            </a:r>
          </a:p>
          <a:p>
            <a:r>
              <a:rPr lang="ru-RU" altLang="ru-RU" sz="2000"/>
              <a:t>выбор методов оценки и мониторинга параметров качества,</a:t>
            </a:r>
          </a:p>
          <a:p>
            <a:r>
              <a:rPr lang="ru-RU" altLang="ru-RU" sz="2000"/>
              <a:t>выбор логистических провайдеров, обеспечивающих требуемый уровень параметров качества, </a:t>
            </a:r>
          </a:p>
          <a:p>
            <a:r>
              <a:rPr lang="ru-RU" altLang="ru-RU" sz="2000"/>
              <a:t>прохождение международной сертификации системы управления качеством компании (например, </a:t>
            </a:r>
            <a:r>
              <a:rPr lang="en-US" altLang="ru-RU" sz="2000"/>
              <a:t>ISO 9000</a:t>
            </a:r>
            <a:r>
              <a:rPr lang="ru-RU" altLang="ru-RU" sz="2000"/>
              <a:t>),</a:t>
            </a:r>
          </a:p>
          <a:p>
            <a:r>
              <a:rPr lang="ru-RU" altLang="ru-RU" sz="2000"/>
              <a:t>разъяснение персоналу важности выполнения параметров качества в своей работе, </a:t>
            </a:r>
          </a:p>
          <a:p>
            <a:r>
              <a:rPr lang="ru-RU" altLang="ru-RU" sz="2000"/>
              <a:t>взаимосвязь выполнения требований системы качества и мотивации персонала.</a:t>
            </a:r>
          </a:p>
          <a:p>
            <a:endParaRPr lang="en-US" altLang="ru-RU" sz="2000"/>
          </a:p>
          <a:p>
            <a:pPr>
              <a:buFont typeface="Wingdings" panose="05000000000000000000" pitchFamily="2" charset="2"/>
              <a:buNone/>
            </a:pPr>
            <a:endParaRPr lang="ru-RU" altLang="ru-RU" sz="2000"/>
          </a:p>
          <a:p>
            <a:pPr>
              <a:buFont typeface="Wingdings" panose="05000000000000000000" pitchFamily="2" charset="2"/>
              <a:buNone/>
            </a:pPr>
            <a:endParaRPr lang="ru-RU" altLang="ru-RU" sz="2000"/>
          </a:p>
          <a:p>
            <a:pPr>
              <a:buFont typeface="Wingdings" panose="05000000000000000000" pitchFamily="2" charset="2"/>
              <a:buNone/>
            </a:pPr>
            <a:endParaRPr lang="ru-RU" altLang="ru-RU" sz="2000"/>
          </a:p>
          <a:p>
            <a:pPr>
              <a:buFont typeface="Wingdings" panose="05000000000000000000" pitchFamily="2" charset="2"/>
              <a:buNone/>
            </a:pPr>
            <a:endParaRPr lang="ru-RU" altLang="ru-RU" sz="200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Общие логистические издержки</a:t>
            </a:r>
            <a:endParaRPr lang="en-US" altLang="ru-RU" sz="320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000"/>
              <a:t>Общие логистические (суммарные издержки по всей цепочке поставок)</a:t>
            </a:r>
            <a:endParaRPr lang="en-US" altLang="ru-RU" sz="2000"/>
          </a:p>
          <a:p>
            <a:r>
              <a:rPr lang="ru-RU" altLang="ru-RU" sz="2000"/>
              <a:t>1 место - Сверхнормативные запасы</a:t>
            </a:r>
          </a:p>
          <a:p>
            <a:r>
              <a:rPr lang="ru-RU" altLang="ru-RU" sz="2000"/>
              <a:t>2 место - Транспортные издержки</a:t>
            </a:r>
            <a:endParaRPr lang="en-US" altLang="ru-RU" sz="2000"/>
          </a:p>
          <a:p>
            <a:r>
              <a:rPr lang="en-US" altLang="ru-RU" sz="2000"/>
              <a:t>3 </a:t>
            </a:r>
            <a:r>
              <a:rPr lang="ru-RU" altLang="ru-RU" sz="2000"/>
              <a:t>место – Содержание складов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7793038" cy="1462088"/>
          </a:xfrm>
        </p:spPr>
        <p:txBody>
          <a:bodyPr/>
          <a:lstStyle/>
          <a:p>
            <a:r>
              <a:rPr lang="ru-RU" altLang="ru-RU" sz="2800"/>
              <a:t> Основные вопросы управления логистикой</a:t>
            </a:r>
            <a:endParaRPr lang="en-US" altLang="ru-RU" sz="280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endParaRPr lang="ru-RU" altLang="ru-RU" sz="2000"/>
          </a:p>
          <a:p>
            <a:r>
              <a:rPr lang="ru-RU" altLang="ru-RU" sz="2000"/>
              <a:t>Планирование (стратегическое, тактическое, оперативное),</a:t>
            </a:r>
          </a:p>
          <a:p>
            <a:r>
              <a:rPr lang="ru-RU" altLang="ru-RU" sz="2000"/>
              <a:t>Организационные структуры,</a:t>
            </a:r>
          </a:p>
          <a:p>
            <a:r>
              <a:rPr lang="ru-RU" altLang="ru-RU" sz="2000"/>
              <a:t>Принятие решений,</a:t>
            </a:r>
          </a:p>
          <a:p>
            <a:r>
              <a:rPr lang="ru-RU" altLang="ru-RU" sz="2000"/>
              <a:t>Координация (между отделами и межфирменная),</a:t>
            </a:r>
          </a:p>
          <a:p>
            <a:r>
              <a:rPr lang="ru-RU" altLang="ru-RU" sz="2000"/>
              <a:t>Аудит (внутренний и внешний),</a:t>
            </a:r>
          </a:p>
          <a:p>
            <a:r>
              <a:rPr lang="ru-RU" altLang="ru-RU" sz="2000"/>
              <a:t>Мониторинг,</a:t>
            </a:r>
          </a:p>
          <a:p>
            <a:r>
              <a:rPr lang="ru-RU" altLang="ru-RU" sz="2000"/>
              <a:t>Издержки и качество.</a:t>
            </a:r>
          </a:p>
          <a:p>
            <a:r>
              <a:rPr lang="ru-RU" altLang="ru-RU" sz="2000"/>
              <a:t>Долгосрочное увеличение прибыли, рентабельность инвестиций в логистику, </a:t>
            </a:r>
            <a:r>
              <a:rPr lang="ru-RU" altLang="ru-RU" sz="2000" b="1"/>
              <a:t>лояльность клиентов </a:t>
            </a:r>
            <a:endParaRPr lang="en-US" altLang="ru-RU" sz="2000" b="1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 Задачи Отдела логистики (завода)</a:t>
            </a:r>
            <a:endParaRPr lang="en-US" altLang="ru-RU" sz="280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1.  Руководство логистическими подразделениями завода (склады комплектующих и готовой продукции, транспорт),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2.  Планирование и обеспечение доставки комплектующих и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     отгрузок готовой продукции,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3.  Управление и оптимизация запасов готовой продукции на складах,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4.  Обеспечение взаимодействия с соответствующими подразделениями завода №1, завода №2 и ТД «Украина»,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5.  Разработка и внедрение мероприятий по оптимизации затрат цепочек поставок,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6.  Разработка, внедрение и контроль показателей эффективности работы логистических подразделений завода,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7.  Формирование и исполнение бюджета логистических подразделений,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/>
              <a:t>     Подчинение: административное – директору (зам.директора завода), функциональное – директору по логистике Концерна.</a:t>
            </a:r>
            <a:endParaRPr lang="en-US" altLang="ru-RU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Задачи Департамента логистики</a:t>
            </a:r>
            <a:endParaRPr lang="en-US" altLang="ru-RU" sz="280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1.    Определение эффективной логистической структуры Концерна.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2.    Разработка предложений и внедрение интегрированных транспортных, товарных и информационных потоков логистических подразделений.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3.    Организация работы складского хозяйства Концерна и определение показателей его эффективности.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4.    Анализ информации о запасах готовой продукции и сырья.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5.    Разработка, внедрение и контроль системы по управлению запасами готовой продукции и сырья подразделений Концерна.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6.    Составление отчетности о причинах наличия сверхнормативных запасов  готовой продукции и сырья и внедрение мер по их оптимизации.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7.    Разработка, внедрение и контроль оптимальных схем транспортировки продукции и сырья (Украина, Россия, зарубежные страны).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8.    Оптимизация издержек и выполнение бюджета Департамента логистики.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9.    Составление отчетности о работе логистических подразделений.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10.  Совместно с Торговым Домом «Украина», ТД «Россия» и Департаментом ВЭД постоянно анализировать качество представления логистического обслуживания дистрибьюторов и принимать меры по его улучшению.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11.  Разработка и внедрение, совместно с Департаментом </a:t>
            </a:r>
            <a:r>
              <a:rPr lang="en-US" altLang="ru-RU" sz="1400"/>
              <a:t>IT</a:t>
            </a:r>
            <a:r>
              <a:rPr lang="ru-RU" altLang="ru-RU" sz="1400"/>
              <a:t>, предложений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       по созданию единого информационного поля  логистических подразделений.</a:t>
            </a:r>
            <a:endParaRPr lang="en-US" alt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  </a:t>
            </a:r>
            <a:r>
              <a:rPr lang="ru-RU" altLang="ru-RU" sz="2800"/>
              <a:t>Основные задачи Директора по логистике</a:t>
            </a:r>
            <a:endParaRPr lang="en-US" altLang="ru-RU" sz="280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600"/>
              <a:t>              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600"/>
              <a:t>     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1.   Разработка и согласование логистической стратегии с маркетинговой и производственной стратегиями.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2    Определение задач по повышению эффективности логистики компании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3</a:t>
            </a:r>
            <a:r>
              <a:rPr lang="en-US" altLang="ru-RU" sz="1600"/>
              <a:t>.</a:t>
            </a:r>
            <a:r>
              <a:rPr lang="ru-RU" altLang="ru-RU" sz="1600"/>
              <a:t>   Определение уровня инвестиций в логистическую инфраструктуру (склады, транспорт, </a:t>
            </a:r>
            <a:r>
              <a:rPr lang="en-US" altLang="ru-RU" sz="1600"/>
              <a:t>IT</a:t>
            </a:r>
            <a:r>
              <a:rPr lang="ru-RU" altLang="ru-RU" sz="1600"/>
              <a:t>)</a:t>
            </a:r>
            <a:r>
              <a:rPr lang="en-US" altLang="ru-RU" sz="1600"/>
              <a:t>.</a:t>
            </a:r>
            <a:r>
              <a:rPr lang="ru-RU" altLang="ru-RU" sz="1600"/>
              <a:t> Бюджет логистики.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4.   Разделение полномочий по управлению товарными и связанными с ними информационными и финансовыми потоками между службами фирмы.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5.  Согласование интересов поставщиков товаров (сырья) и логистических услуг, устранение возникающих конфликтов.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6.  Формулировка целей и ограничений по управлению запасами в цепочке поставок.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7.Определение организационной структуры логистических подразделений и программ мотивации и обучения персонала.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/>
              <a:t>   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ru-RU" sz="160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Организационные структуры логистики</a:t>
            </a:r>
            <a:endParaRPr lang="en-US" altLang="ru-RU" sz="320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000"/>
          </a:p>
          <a:p>
            <a:r>
              <a:rPr lang="ru-RU" altLang="ru-RU" sz="2000"/>
              <a:t>Линейная структура</a:t>
            </a:r>
          </a:p>
          <a:p>
            <a:r>
              <a:rPr lang="ru-RU" altLang="ru-RU" sz="2000"/>
              <a:t>Матричная структура</a:t>
            </a:r>
          </a:p>
          <a:p>
            <a:r>
              <a:rPr lang="ru-RU" altLang="ru-RU" sz="2000"/>
              <a:t>Структура при аутсорсинге логистики</a:t>
            </a:r>
          </a:p>
          <a:p>
            <a:r>
              <a:rPr lang="ru-RU" altLang="ru-RU" sz="2000"/>
              <a:t>Структура при управлении цепочками поставок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/>
              <a:t>     (сквозное управление процессами)</a:t>
            </a:r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Риски в логистике</a:t>
            </a:r>
            <a:endParaRPr lang="en-US" altLang="ru-RU" sz="280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1800"/>
              <a:t>Коммерческий риск – срывы поставок, неготовность груза в срок, нарушение сроков, невыполнение финансовых обязательств,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Технический риск-отказ и поломка транспортных средств, задержки доставки грузов, 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Риск утраты имущества (затопление склада, авария при транспортировке и т.п.),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Риски, обусловленные нарушениями ТБ и ПБ,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Риски хищений,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Риски хранения (нарушение температурного режима и режима влажности, надежность складской системы),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Риски, обусловленные низкой квалификацией персонала, </a:t>
            </a:r>
          </a:p>
          <a:p>
            <a:pPr>
              <a:lnSpc>
                <a:spcPct val="90000"/>
              </a:lnSpc>
            </a:pPr>
            <a:r>
              <a:rPr lang="ru-RU" altLang="ru-RU" sz="1800"/>
              <a:t>Страхование (груза, складов), юридическая поддержка, обучение, мотивация и проверка персонала, прогнозирование и предупреждение рисков.</a:t>
            </a:r>
            <a:endParaRPr lang="en-US" altLang="ru-RU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   Направления потоков в логистике</a:t>
            </a:r>
            <a:endParaRPr lang="en-US" altLang="ru-RU" sz="320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989138"/>
            <a:ext cx="7772400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/>
              <a:t>    </a:t>
            </a:r>
            <a:endParaRPr lang="en-US" altLang="ru-RU" sz="2400"/>
          </a:p>
        </p:txBody>
      </p:sp>
      <p:sp>
        <p:nvSpPr>
          <p:cNvPr id="89096" name="AutoShape 8"/>
          <p:cNvSpPr>
            <a:spLocks noChangeArrowheads="1"/>
          </p:cNvSpPr>
          <p:nvPr/>
        </p:nvSpPr>
        <p:spPr bwMode="auto">
          <a:xfrm>
            <a:off x="1835150" y="2060575"/>
            <a:ext cx="4895850" cy="1223963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/>
              <a:t>Материальный (товарный) поток</a:t>
            </a:r>
            <a:endParaRPr lang="en-US" altLang="ru-RU"/>
          </a:p>
        </p:txBody>
      </p:sp>
      <p:sp>
        <p:nvSpPr>
          <p:cNvPr id="89097" name="AutoShape 9"/>
          <p:cNvSpPr>
            <a:spLocks noChangeArrowheads="1"/>
          </p:cNvSpPr>
          <p:nvPr/>
        </p:nvSpPr>
        <p:spPr bwMode="auto">
          <a:xfrm>
            <a:off x="1763713" y="5013325"/>
            <a:ext cx="4967287" cy="1152525"/>
          </a:xfrm>
          <a:prstGeom prst="leftArrow">
            <a:avLst>
              <a:gd name="adj1" fmla="val 50000"/>
              <a:gd name="adj2" fmla="val 10774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/>
              <a:t>Финансовый поток</a:t>
            </a:r>
            <a:endParaRPr lang="en-US" altLang="ru-RU"/>
          </a:p>
        </p:txBody>
      </p:sp>
      <p:sp>
        <p:nvSpPr>
          <p:cNvPr id="89101" name="AutoShape 13"/>
          <p:cNvSpPr>
            <a:spLocks noChangeArrowheads="1"/>
          </p:cNvSpPr>
          <p:nvPr/>
        </p:nvSpPr>
        <p:spPr bwMode="auto">
          <a:xfrm>
            <a:off x="1692275" y="3644900"/>
            <a:ext cx="5111750" cy="935038"/>
          </a:xfrm>
          <a:prstGeom prst="leftRightArrow">
            <a:avLst>
              <a:gd name="adj1" fmla="val 50000"/>
              <a:gd name="adj2" fmla="val 1093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/>
              <a:t>Информационный поток</a:t>
            </a:r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583" name="Rectangle 67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Бюджет</a:t>
            </a:r>
            <a:endParaRPr lang="en-US" altLang="ru-RU" sz="2800"/>
          </a:p>
        </p:txBody>
      </p:sp>
      <p:graphicFrame>
        <p:nvGraphicFramePr>
          <p:cNvPr id="124585" name="Group 681"/>
          <p:cNvGraphicFramePr>
            <a:graphicFrameLocks noGrp="1"/>
          </p:cNvGraphicFramePr>
          <p:nvPr>
            <p:ph idx="1"/>
          </p:nvPr>
        </p:nvGraphicFramePr>
        <p:xfrm>
          <a:off x="1182688" y="2017713"/>
          <a:ext cx="7772400" cy="4264025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971397288"/>
                    </a:ext>
                  </a:extLst>
                </a:gridCol>
                <a:gridCol w="3082925">
                  <a:extLst>
                    <a:ext uri="{9D8B030D-6E8A-4147-A177-3AD203B41FA5}">
                      <a16:colId xmlns:a16="http://schemas.microsoft.com/office/drawing/2014/main" val="1105377087"/>
                    </a:ext>
                  </a:extLst>
                </a:gridCol>
                <a:gridCol w="1052512">
                  <a:extLst>
                    <a:ext uri="{9D8B030D-6E8A-4147-A177-3AD203B41FA5}">
                      <a16:colId xmlns:a16="http://schemas.microsoft.com/office/drawing/2014/main" val="3431958522"/>
                    </a:ext>
                  </a:extLst>
                </a:gridCol>
                <a:gridCol w="1050925">
                  <a:extLst>
                    <a:ext uri="{9D8B030D-6E8A-4147-A177-3AD203B41FA5}">
                      <a16:colId xmlns:a16="http://schemas.microsoft.com/office/drawing/2014/main" val="3517440251"/>
                    </a:ext>
                  </a:extLst>
                </a:gridCol>
                <a:gridCol w="1052513">
                  <a:extLst>
                    <a:ext uri="{9D8B030D-6E8A-4147-A177-3AD203B41FA5}">
                      <a16:colId xmlns:a16="http://schemas.microsoft.com/office/drawing/2014/main" val="74257910"/>
                    </a:ext>
                  </a:extLst>
                </a:gridCol>
                <a:gridCol w="1050925">
                  <a:extLst>
                    <a:ext uri="{9D8B030D-6E8A-4147-A177-3AD203B41FA5}">
                      <a16:colId xmlns:a16="http://schemas.microsoft.com/office/drawing/2014/main" val="33826058"/>
                    </a:ext>
                  </a:extLst>
                </a:gridCol>
              </a:tblGrid>
              <a:tr h="3778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январь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февраль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март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за год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911321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Склад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9392033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1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Аренда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04315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2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Ремонт здания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367370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3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Эл.энергия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0135900"/>
                  </a:ext>
                </a:extLst>
              </a:tr>
              <a:tr h="2349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4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ЗП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1752768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5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Премии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109141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6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Сверхурочные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6180391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7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Покупка складской техники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74294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8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Ремонт техники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171341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9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Тара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140019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3624339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Транспорт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6223039"/>
                  </a:ext>
                </a:extLst>
              </a:tr>
              <a:tr h="2349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1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Тарифы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1169616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2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ЗП водителям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531296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3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Ремонт а/м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0696222"/>
                  </a:ext>
                </a:extLst>
              </a:tr>
              <a:tr h="233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4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Топливо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  <a:endParaRPr kumimoji="0" lang="en-US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4300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Управление бюджетом</a:t>
            </a:r>
            <a:endParaRPr lang="en-US" altLang="ru-RU" sz="280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000"/>
          </a:p>
          <a:p>
            <a:r>
              <a:rPr lang="ru-RU" altLang="ru-RU" sz="2000"/>
              <a:t>Постоянные издержки</a:t>
            </a:r>
          </a:p>
          <a:p>
            <a:r>
              <a:rPr lang="ru-RU" altLang="ru-RU" sz="2000"/>
              <a:t>Переменные издержки. </a:t>
            </a:r>
          </a:p>
          <a:p>
            <a:r>
              <a:rPr lang="ru-RU" altLang="ru-RU" sz="2000"/>
              <a:t>Управление переменными издержками (сезонность)</a:t>
            </a:r>
          </a:p>
          <a:p>
            <a:r>
              <a:rPr lang="ru-RU" altLang="ru-RU" sz="2000"/>
              <a:t>Определение единой единицы измерения издержек в цепочках поставок (грн</a:t>
            </a:r>
            <a:r>
              <a:rPr lang="en-US" altLang="ru-RU" sz="2000"/>
              <a:t>/</a:t>
            </a:r>
            <a:r>
              <a:rPr lang="ru-RU" altLang="ru-RU" sz="2000"/>
              <a:t>бут, грн</a:t>
            </a:r>
            <a:r>
              <a:rPr lang="en-US" altLang="ru-RU" sz="2000"/>
              <a:t>/</a:t>
            </a:r>
            <a:r>
              <a:rPr lang="ru-RU" altLang="ru-RU" sz="2000"/>
              <a:t>ящик)</a:t>
            </a:r>
            <a:endParaRPr lang="en-US" altLang="ru-RU" sz="200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/>
              <a:t>С</a:t>
            </a:r>
            <a:r>
              <a:rPr lang="ru-RU" altLang="ru-RU" sz="3200"/>
              <a:t>уществует мнение что ХХ</a:t>
            </a:r>
            <a:r>
              <a:rPr lang="en-US" altLang="ru-RU" sz="3200"/>
              <a:t>I</a:t>
            </a:r>
            <a:r>
              <a:rPr lang="ru-RU" altLang="ru-RU" sz="3200"/>
              <a:t> будет веком логистики</a:t>
            </a:r>
            <a:endParaRPr lang="en-US" altLang="ru-RU" sz="320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 altLang="ru-RU"/>
          </a:p>
          <a:p>
            <a:r>
              <a:rPr lang="ru-RU" altLang="ru-RU"/>
              <a:t>Если Вы не будете заниматься логистикой, то она будет заниматься Вами…</a:t>
            </a:r>
          </a:p>
          <a:p>
            <a:endParaRPr lang="ru-RU" altLang="ru-RU"/>
          </a:p>
          <a:p>
            <a:r>
              <a:rPr lang="ru-RU" altLang="ru-RU"/>
              <a:t>Удачи Вам в бизнесе !</a:t>
            </a:r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Материальный поток</a:t>
            </a:r>
            <a:endParaRPr lang="en-US" altLang="ru-RU" sz="280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000"/>
              <a:t>Материальный поток - находящиеся в состоянии движения (погрузка, транспортировка, выгрузка,переработка, производство) </a:t>
            </a:r>
            <a:r>
              <a:rPr lang="ru-RU" altLang="ru-RU" sz="2000" b="1"/>
              <a:t>готовая продукция, сырье, комплектующие.</a:t>
            </a:r>
            <a:r>
              <a:rPr lang="ru-RU" altLang="ru-RU" sz="2000"/>
              <a:t> </a:t>
            </a:r>
          </a:p>
          <a:p>
            <a:r>
              <a:rPr lang="ru-RU" altLang="ru-RU" sz="2000"/>
              <a:t>Потоки разделяются на внутренние и внешние, входящие, исходящие и реверсивные, одноассортиментные (производственные) и многоассортиментные (торговые), габаритные характеристики (объем, вес), по физико-химическим свойствам (сыпучие, наливные, штучные), непрерывные (газ, нефть) и дискретные по времени. </a:t>
            </a:r>
          </a:p>
          <a:p>
            <a:r>
              <a:rPr lang="ru-RU" altLang="ru-RU" sz="2000"/>
              <a:t>Если продукция не находится в состоянии движения, то она переходит на определенное время в запас. </a:t>
            </a:r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Информационный поток</a:t>
            </a:r>
            <a:endParaRPr lang="en-US" altLang="ru-RU" sz="280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000"/>
              <a:t>Информационный поток – поток сообщений в устной, </a:t>
            </a:r>
            <a:r>
              <a:rPr lang="ru-RU" altLang="ru-RU" sz="2000" b="1"/>
              <a:t>документарной (бумажной, электронной)</a:t>
            </a:r>
            <a:r>
              <a:rPr lang="ru-RU" altLang="ru-RU" sz="2000"/>
              <a:t> формах, сопутствующий материальному потоку в рассматриваемой логистической системе. </a:t>
            </a:r>
          </a:p>
          <a:p>
            <a:r>
              <a:rPr lang="ru-RU" altLang="ru-RU" sz="2000"/>
              <a:t>Потоки разделяются на внутренние и внешние, входящие и исходящие, горизонтальные и вертикальные.</a:t>
            </a:r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Финансовый поток</a:t>
            </a:r>
            <a:endParaRPr lang="en-US" altLang="ru-RU" sz="280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000"/>
              <a:t>Финансовый поток – это направление движения </a:t>
            </a:r>
            <a:r>
              <a:rPr lang="ru-RU" altLang="ru-RU" sz="2000" b="1"/>
              <a:t>финансовых ресурсов,</a:t>
            </a:r>
            <a:r>
              <a:rPr lang="ru-RU" altLang="ru-RU" sz="2000"/>
              <a:t> связанных с материальными, информационными потоками в логистической системе.</a:t>
            </a:r>
          </a:p>
          <a:p>
            <a:r>
              <a:rPr lang="ru-RU" altLang="ru-RU" sz="2000"/>
              <a:t>Основные характеристики потока: объем, стоимость (затраты), время и направление. Финансовые потоки разделяются на входящие, исходящие и внутренние, денежные (наличные) и информационно-финансовые (безналичные расчеты)</a:t>
            </a:r>
            <a:endParaRPr lang="en-US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1984</TotalTime>
  <Words>3732</Words>
  <Application>Microsoft Office PowerPoint</Application>
  <PresentationFormat>Экран (4:3)</PresentationFormat>
  <Paragraphs>649</Paragraphs>
  <Slides>62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62</vt:i4>
      </vt:variant>
    </vt:vector>
  </HeadingPairs>
  <TitlesOfParts>
    <vt:vector size="67" baseType="lpstr">
      <vt:lpstr>Arial</vt:lpstr>
      <vt:lpstr>Tahoma</vt:lpstr>
      <vt:lpstr>Wingdings</vt:lpstr>
      <vt:lpstr>Arial Cyr</vt:lpstr>
      <vt:lpstr>Палитра</vt:lpstr>
      <vt:lpstr>   Курс «Основы логистики»</vt:lpstr>
      <vt:lpstr> Рекомендуемая литература</vt:lpstr>
      <vt:lpstr>   Определение логистики.</vt:lpstr>
      <vt:lpstr>   Цель логистики</vt:lpstr>
      <vt:lpstr>  Объект исследования в логистике</vt:lpstr>
      <vt:lpstr>   Направления потоков в логистике</vt:lpstr>
      <vt:lpstr>   Материальный поток</vt:lpstr>
      <vt:lpstr>   Информационный поток</vt:lpstr>
      <vt:lpstr>   Финансовый поток</vt:lpstr>
      <vt:lpstr>Предмет логистики</vt:lpstr>
      <vt:lpstr>   Логистическая операция</vt:lpstr>
      <vt:lpstr>  Основное правило логистики – правило "7R": </vt:lpstr>
      <vt:lpstr>Основные международные факторы развития логистики </vt:lpstr>
      <vt:lpstr>    Различные сферы логистики</vt:lpstr>
      <vt:lpstr>Производственная компания</vt:lpstr>
      <vt:lpstr>Компания - дистрибьютор</vt:lpstr>
      <vt:lpstr>Логистический провайдер</vt:lpstr>
      <vt:lpstr>Пример стоимости складских услуг  логистического провайдера (без НДС)</vt:lpstr>
      <vt:lpstr>Особенности логистического рынка России    и Украины.</vt:lpstr>
      <vt:lpstr>Современные концепции логистики</vt:lpstr>
      <vt:lpstr>          Логистика как часть цепочки поставок</vt:lpstr>
      <vt:lpstr>Функциональные области логистики</vt:lpstr>
      <vt:lpstr>  Международная логистика</vt:lpstr>
      <vt:lpstr> Транспортная логистика </vt:lpstr>
      <vt:lpstr>Выбор вида транспорта</vt:lpstr>
      <vt:lpstr>  Транспортная логистика</vt:lpstr>
      <vt:lpstr>   Закупочная логистика</vt:lpstr>
      <vt:lpstr>  Производственная   логистика</vt:lpstr>
      <vt:lpstr>   Складская логистика</vt:lpstr>
      <vt:lpstr>Планировка современного склада (в соответствии с бизнес-процессами: кол-во и виды рамп, площадь зон, техника, персонал, режим работы)</vt:lpstr>
      <vt:lpstr>    Планировка склада</vt:lpstr>
      <vt:lpstr>Внутрискладские операции</vt:lpstr>
      <vt:lpstr>Классификация складов</vt:lpstr>
      <vt:lpstr>   Информационная логистика </vt:lpstr>
      <vt:lpstr>Сбытовая (распределительная) логистика</vt:lpstr>
      <vt:lpstr>Типы систем распределения </vt:lpstr>
      <vt:lpstr>Структура каналов распределения</vt:lpstr>
      <vt:lpstr>Логистические посредники</vt:lpstr>
      <vt:lpstr>    Управление запасами</vt:lpstr>
      <vt:lpstr>Показатели эффективности логистики</vt:lpstr>
      <vt:lpstr>   Оптимизация транспортной логистики</vt:lpstr>
      <vt:lpstr>Оптимизация сбытовой (распределительной)  логистики</vt:lpstr>
      <vt:lpstr>       Предложения по  повышению     эффективности работы главного склада</vt:lpstr>
      <vt:lpstr>   Виды планирования в логистике</vt:lpstr>
      <vt:lpstr>Уровни планирования</vt:lpstr>
      <vt:lpstr>   Примеры планирования логистики</vt:lpstr>
      <vt:lpstr>    Пример стратегического планирования</vt:lpstr>
      <vt:lpstr>   Концепция логистики</vt:lpstr>
      <vt:lpstr>Процедура разработки логистической стратегии</vt:lpstr>
      <vt:lpstr>Формирование логистической стратегии</vt:lpstr>
      <vt:lpstr>    Качество обслуживания  дистрибъюторов (клиентов).Показатели KPI. </vt:lpstr>
      <vt:lpstr>   Управление качеством</vt:lpstr>
      <vt:lpstr>Общие логистические издержки</vt:lpstr>
      <vt:lpstr> Основные вопросы управления логистикой</vt:lpstr>
      <vt:lpstr>    Задачи Отдела логистики (завода)</vt:lpstr>
      <vt:lpstr>   Задачи Департамента логистики</vt:lpstr>
      <vt:lpstr>  Основные задачи Директора по логистике</vt:lpstr>
      <vt:lpstr>Организационные структуры логистики</vt:lpstr>
      <vt:lpstr>   Риски в логистике</vt:lpstr>
      <vt:lpstr>Бюджет</vt:lpstr>
      <vt:lpstr>Управление бюджетом</vt:lpstr>
      <vt:lpstr> Существует мнение что ХХI будет веком логистики</vt:lpstr>
    </vt:vector>
  </TitlesOfParts>
  <Company>kn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логистики</dc:title>
  <dc:creator>ievfwcap</dc:creator>
  <cp:lastModifiedBy>User</cp:lastModifiedBy>
  <cp:revision>62</cp:revision>
  <dcterms:created xsi:type="dcterms:W3CDTF">2006-08-25T16:49:26Z</dcterms:created>
  <dcterms:modified xsi:type="dcterms:W3CDTF">2019-02-18T03:51:20Z</dcterms:modified>
</cp:coreProperties>
</file>