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5" r:id="rId10"/>
    <p:sldId id="266" r:id="rId11"/>
    <p:sldId id="278" r:id="rId12"/>
    <p:sldId id="279" r:id="rId13"/>
    <p:sldId id="280" r:id="rId14"/>
    <p:sldId id="275" r:id="rId15"/>
    <p:sldId id="274" r:id="rId16"/>
    <p:sldId id="267" r:id="rId17"/>
    <p:sldId id="268" r:id="rId18"/>
    <p:sldId id="277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93396-C88A-4EDD-9933-123F30F3B66C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5B84-FB95-4416-A2A7-B419CCAC85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4022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05B84-FB95-4416-A2A7-B419CCAC85F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3405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521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508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008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293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045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351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702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059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045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580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0327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DF2AE-25E7-486D-AD92-FF93E8B8A241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490CC-D8BC-46FA-BE45-26AD200EB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355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1857364"/>
            <a:ext cx="741786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Тема 13. Экономический рост </a:t>
            </a:r>
            <a:endParaRPr lang="ru-RU" sz="4400" dirty="0" smtClean="0"/>
          </a:p>
          <a:p>
            <a:r>
              <a:rPr lang="ru-RU" sz="4400" dirty="0" smtClean="0"/>
              <a:t>и </a:t>
            </a:r>
            <a:r>
              <a:rPr lang="ru-RU" sz="4400" dirty="0" smtClean="0"/>
              <a:t>развитие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32244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Факторы экономического роста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Процесс экономического роста включает в себя взаимодействие его факторов. В макроэкономике выделяют три группы факторов экономического роста:</a:t>
            </a:r>
          </a:p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а) </a:t>
            </a:r>
            <a:r>
              <a:rPr lang="ru-RU" sz="3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факторы предложения</a:t>
            </a:r>
            <a:r>
              <a:rPr lang="ru-RU" sz="3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(наличие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трудовых </a:t>
            </a:r>
            <a:r>
              <a:rPr lang="ru-RU" dirty="0">
                <a:latin typeface="Arial" pitchFamily="34" charset="0"/>
                <a:cs typeface="Arial" pitchFamily="34" charset="0"/>
              </a:rPr>
              <a:t>ресурсов, природных ресурсов, основного капитала,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применяемые </a:t>
            </a:r>
            <a:r>
              <a:rPr lang="ru-RU" dirty="0">
                <a:latin typeface="Arial" pitchFamily="34" charset="0"/>
                <a:cs typeface="Arial" pitchFamily="34" charset="0"/>
              </a:rPr>
              <a:t>технологии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Трудовые ресурсы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Увеличение численности занятых, продолжительности рабочего времени, повышение производительности труда на основе роста профессиональной подготовки и квалификации работников – всё это способствует росту ВНП.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Природные ресурсы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не являются определяющими для характеристики современного экономического роста.  Пример – Япония, страны Юго-Восточной Азии.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Капитал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важнейшее условие экономического роста. Количественный и качественный рост капитала, связанный с НТП, позволяет совершенствовать производство. Внедрение новых технологий, новых видов материалов и оборудования повышает производительность труда, увеличивает объём производства;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889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Факторы экономического роста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Arial" pitchFamily="34" charset="0"/>
                <a:cs typeface="Arial" pitchFamily="34" charset="0"/>
              </a:rPr>
              <a:t>б)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факторы спроса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(уровень цен, потребительские расходы, инвестиционные расходы, государственные расходы, чистый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объём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экспорта).</a:t>
            </a:r>
          </a:p>
          <a:p>
            <a:pPr algn="just"/>
            <a:r>
              <a:rPr lang="ru-RU" sz="2800" dirty="0">
                <a:latin typeface="Arial" pitchFamily="34" charset="0"/>
                <a:cs typeface="Arial" pitchFamily="34" charset="0"/>
              </a:rPr>
              <a:t>в)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факторы распределения ресурсов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(рациональность и полнота вовлечения ресурсов в процесс производства, эффективность использования вовлекаемых в экономический оборот ресурсов).</a:t>
            </a:r>
          </a:p>
          <a:p>
            <a:pPr marL="0" indent="0" algn="just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Общее представление о взаимодействии всех групп факторов экономического роста иллюстрирует кривая производственных возможностей.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559164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Факторы экономического роста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В экономической науке различают две группы факторов экономического роста </a:t>
            </a:r>
            <a:r>
              <a:rPr lang="ru-RU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воздействию на эффективность производства:</a:t>
            </a:r>
            <a:r>
              <a:rPr lang="ru-RU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экстенсивные и интенсивные.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Экстенсивные</a:t>
            </a:r>
            <a:r>
              <a:rPr lang="ru-RU" dirty="0">
                <a:latin typeface="Arial" pitchFamily="34" charset="0"/>
                <a:cs typeface="Arial" pitchFamily="34" charset="0"/>
              </a:rPr>
              <a:t> факторы заключаются в вовлечении дополнительных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объёмов </a:t>
            </a:r>
            <a:r>
              <a:rPr lang="ru-RU" dirty="0">
                <a:latin typeface="Arial" pitchFamily="34" charset="0"/>
                <a:cs typeface="Arial" pitchFamily="34" charset="0"/>
              </a:rPr>
              <a:t>факторов производства на прежней технологической основе.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Интенсивные</a:t>
            </a:r>
            <a:r>
              <a:rPr lang="ru-RU" dirty="0">
                <a:latin typeface="Arial" pitchFamily="34" charset="0"/>
                <a:cs typeface="Arial" pitchFamily="34" charset="0"/>
              </a:rPr>
              <a:t> факторы – в применении более совершенных факторов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производства (качество производства и способы использования факторов производства).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4137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Факторы экономического роста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способам влияния на экономический рост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выделяют прямые и косвенные факторы.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Прямые факторы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непосредственно определяют физическую способность к экономическому росту (численность и качество трудовых ресурсов, объём и качественный состав основного капитала, технология и организация производства, количество и качество природных ресурсов, уровень предпринимательских способностей в обществе).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Косвенные факторы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влияют на возможность превращения данной способности в действительность (монополизация рынков, цены на производственные ресурсы, налоги, возможность получения кредитов, усиление коррупции).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6585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Неоклассическая модель экономического роста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Эта модель, в основе которой - производственная функция, описывает зависимость между объёмом производства и основными факторами предложения, влияющими на него. 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Наиболее известна двухфакторная производственная 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функция </a:t>
            </a:r>
            <a:r>
              <a:rPr lang="ru-RU" sz="2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Кобба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-Дугласа</a:t>
            </a:r>
            <a:endParaRPr lang="en-US" sz="2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A • L</a:t>
            </a:r>
            <a:r>
              <a:rPr lang="en-US" sz="2400" b="1" i="1" baseline="30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• </a:t>
            </a:r>
            <a:r>
              <a:rPr lang="en-US" sz="2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b="1" i="1" baseline="30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– объём производства в стоимостном выражении;</a:t>
            </a:r>
          </a:p>
          <a:p>
            <a:pPr marL="0" indent="0"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– затраты труда;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затраты капитала;</a:t>
            </a:r>
          </a:p>
          <a:p>
            <a:pPr marL="0" indent="0"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a,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 –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коэффициенты, характеризующие степень увеличения объёма производства при увеличении на 1%, соответственно, затрат труда и капитала;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А – постоянный коэффициент, характеризующий все качественные, не выраженные в труде, факторы производства (находится расчётным путём).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729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Кейнсианская модель экономического роста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Кейнсианская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теория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основывается на кейнсианской модели макроэкономического равновесия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ВВП </a:t>
            </a:r>
            <a:r>
              <a:rPr lang="ru-RU" sz="28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равн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.= С+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8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Xn</a:t>
            </a:r>
            <a:endParaRPr lang="ru-RU" sz="28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связывает экономический рост с превышением совокупных расходов покупателей над стоимостью произведённых в стране товаров и услуг. </a:t>
            </a:r>
          </a:p>
          <a:p>
            <a:pPr algn="just"/>
            <a:endParaRPr lang="ru-RU" sz="24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076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Мультипликатор </a:t>
            </a:r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совокупных расходов</a:t>
            </a:r>
            <a:endParaRPr lang="ru-RU" sz="3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4006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Научным открытием </a:t>
            </a:r>
            <a:r>
              <a:rPr lang="ru-RU" sz="20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Кейнса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стал </a:t>
            </a: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эффект мультипликатора совокупных расходов.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Суть его заключается в большем изменении величины равновесного реального ВВП по сравнению с приростом или убылью совокупных расходов, вызвавших данное движение показателя ВВП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∆ВВП </a:t>
            </a:r>
            <a:r>
              <a:rPr lang="ru-RU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равн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= М 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• 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∆ </a:t>
            </a:r>
            <a:r>
              <a:rPr lang="ru-RU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совокупн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расходов (т.е. ∆С, ∆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∆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∆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Xn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                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 = ---------- = ------------   , </a:t>
            </a:r>
            <a:endParaRPr lang="ru-RU" sz="24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МР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1 – 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MPC</a:t>
            </a:r>
            <a:endParaRPr lang="ru-RU" sz="2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г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М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– мультипликатор совокупных расходов;</a:t>
            </a:r>
          </a:p>
          <a:p>
            <a:pPr marL="0" indent="0"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MPS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–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предельная склонность к сбережению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– это коэффициент, который показывает, на сколько вырастут (или уменьшатся) сбережения при росте (или уменьшении)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располагаемого дохода на единицу:</a:t>
            </a: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                                             </a:t>
            </a:r>
            <a:r>
              <a:rPr lang="ru-RU" sz="2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∆</a:t>
            </a:r>
            <a:r>
              <a:rPr lang="en-US" sz="2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</a:t>
            </a:r>
            <a:endParaRPr lang="ru-RU" sz="26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2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MPS</a:t>
            </a:r>
            <a:r>
              <a:rPr lang="ru-RU" sz="2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-------- , </a:t>
            </a:r>
            <a:r>
              <a:rPr lang="ru-RU" sz="2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0 </a:t>
            </a:r>
            <a:r>
              <a:rPr lang="ru-RU" sz="2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 </a:t>
            </a:r>
            <a:r>
              <a:rPr lang="en-US" sz="2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MPS</a:t>
            </a:r>
            <a:r>
              <a:rPr lang="ru-RU" sz="2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&lt; </a:t>
            </a:r>
            <a:r>
              <a:rPr lang="ru-RU" sz="2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             ∆</a:t>
            </a:r>
            <a:r>
              <a:rPr lang="en-US" sz="2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</a:t>
            </a:r>
            <a:endParaRPr lang="ru-RU" sz="26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02134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Предельная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склонность к потреблению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18457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MPC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предельная склонность к потреблению </a:t>
            </a:r>
            <a:r>
              <a:rPr lang="ru-RU" dirty="0">
                <a:latin typeface="Arial" pitchFamily="34" charset="0"/>
                <a:cs typeface="Arial" pitchFamily="34" charset="0"/>
              </a:rPr>
              <a:t>– это коэффициент, который показывает, на сколько вырастет (или уменьшится) потребление при росте (или уменьшении) дохода на единицу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    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∆ </a:t>
            </a:r>
            <a:r>
              <a:rPr lang="en-US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n-US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MPC</a:t>
            </a: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------------ , 0 &lt; </a:t>
            </a:r>
            <a:r>
              <a:rPr lang="en-US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MPC</a:t>
            </a: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&lt; 1.</a:t>
            </a:r>
          </a:p>
          <a:p>
            <a:pPr marL="0" indent="0" algn="ctr">
              <a:buNone/>
            </a:pP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∆ </a:t>
            </a:r>
            <a:r>
              <a:rPr lang="en-US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ru-RU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en-US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MPC</a:t>
            </a:r>
            <a:r>
              <a:rPr lang="ru-RU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MPS </a:t>
            </a:r>
            <a:r>
              <a:rPr lang="ru-RU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= 1</a:t>
            </a:r>
            <a:endParaRPr lang="ru-RU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996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Средняя склонность к потреблению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(APC) 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это выраженная в процентах доля любого общего дохода, которая идёт на потребление: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24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APC =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-----------, </a:t>
            </a:r>
          </a:p>
          <a:p>
            <a:pPr marL="0" indent="0" algn="just">
              <a:buNone/>
            </a:pP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         DI</a:t>
            </a: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г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 С – потребление,</a:t>
            </a:r>
          </a:p>
          <a:p>
            <a:pPr marL="0" indent="0"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 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располагаемый доход.</a:t>
            </a:r>
          </a:p>
          <a:p>
            <a:pPr marL="0" indent="0" algn="just">
              <a:buNone/>
            </a:pP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en-US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 APC&lt;1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Средняя склонность к сбережению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APS) 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это выраженная в процентах доля любого общего дохода, которая идёт на сбережение:                       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</a:t>
            </a:r>
          </a:p>
          <a:p>
            <a:pPr marL="0" indent="0" algn="just">
              <a:buNone/>
            </a:pP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APS = ---------,</a:t>
            </a:r>
          </a:p>
          <a:p>
            <a:pPr marL="0" indent="0" algn="just">
              <a:buNone/>
            </a:pP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              DI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 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сбережение,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DI 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располагаемый доход.</a:t>
            </a:r>
          </a:p>
          <a:p>
            <a:pPr marL="0" indent="0" algn="just">
              <a:buNone/>
            </a:pP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&lt;APS&lt;1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Поскольку располагаемый доход либо потребляется, либо сберегается, при любом его уровне сумма потребляемой и сберегаемой частей должны исчерпать весь доход: </a:t>
            </a:r>
            <a:r>
              <a:rPr lang="en-US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APC+APS=1</a:t>
            </a: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ru-RU" sz="20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1457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Эффект акселератора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dirty="0">
                <a:latin typeface="Arial" pitchFamily="34" charset="0"/>
                <a:cs typeface="Arial" pitchFamily="34" charset="0"/>
              </a:rPr>
              <a:t>Развитием кейнсианской теории экономического роста  стало открытие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эффекта акселератора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(акселератор - ускорение):</a:t>
            </a:r>
          </a:p>
          <a:p>
            <a:pPr marL="0" indent="0" algn="just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величение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национального дохода приводит к росту спроса на потребительские товары и услуги, что в свою очередь повышает спрос на инвестиционные ресурсы.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Причём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спрос на инвестиции растет в большей степени, чем на потребительские блага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Акселератор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– показатель изменения требуемого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объёма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инвестиций при изменении потребительского спроса на продукцию: 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∆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</a:t>
            </a:r>
          </a:p>
          <a:p>
            <a:pPr marL="0" indent="0" algn="ctr">
              <a:buNone/>
            </a:pPr>
            <a:r>
              <a:rPr lang="en-US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 = ------.</a:t>
            </a:r>
          </a:p>
          <a:p>
            <a:pPr marL="0" indent="0" algn="ctr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∆</a:t>
            </a:r>
            <a:r>
              <a:rPr lang="en-US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Если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доход растет, то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инвестиции</a:t>
            </a: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увеличиваются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а при снижении дохода инвестиции сокращаются.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3514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Понятие экономического роста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Экономический рост</a:t>
            </a:r>
            <a:r>
              <a:rPr lang="ru-RU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представляет собой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долговременное увеличение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объёма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реального ВВП как в абсолютных показателях, так и 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расчёте </a:t>
            </a:r>
            <a:r>
              <a:rPr lang="ru-RU" dirty="0">
                <a:latin typeface="Arial" pitchFamily="34" charset="0"/>
                <a:cs typeface="Arial" pitchFamily="34" charset="0"/>
              </a:rPr>
              <a:t>в среднем на каждого жителя страны. 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Ещё </a:t>
            </a:r>
            <a:r>
              <a:rPr lang="ru-RU" dirty="0">
                <a:latin typeface="Arial" pitchFamily="34" charset="0"/>
                <a:cs typeface="Arial" pitchFamily="34" charset="0"/>
              </a:rPr>
              <a:t>более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чёткую </a:t>
            </a:r>
            <a:r>
              <a:rPr lang="ru-RU" dirty="0">
                <a:latin typeface="Arial" pitchFamily="34" charset="0"/>
                <a:cs typeface="Arial" pitchFamily="34" charset="0"/>
              </a:rPr>
              <a:t>картину тенденции экономического роста дает показатель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потенциального (естественного) ВВП</a:t>
            </a:r>
            <a:r>
              <a:rPr lang="ru-RU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>
                <a:latin typeface="Arial" pitchFamily="34" charset="0"/>
                <a:cs typeface="Arial" pitchFamily="34" charset="0"/>
              </a:rPr>
              <a:t>тот уровень ВВП, который достигнут при полной занятости и оптимальной загрузке ресурсов, и прежде всего оборудования.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Этот показатель не подвержен циклическим колебаниям, показывает, как растут производственные возможности экономики, какое количество конечных товаров и услуг могла дать экономика в прошлом, и какое количество она способна дать в настоящее время. </a:t>
            </a: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56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Монетаристская теория</a:t>
            </a:r>
            <a:endParaRPr lang="ru-RU" sz="3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Государственное регулирование количества денег в обращении должно осуществляться на основе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монетарного правила</a:t>
            </a:r>
            <a:r>
              <a:rPr lang="ru-RU" dirty="0">
                <a:latin typeface="Arial" pitchFamily="34" charset="0"/>
                <a:cs typeface="Arial" pitchFamily="34" charset="0"/>
              </a:rPr>
              <a:t>: годовые темпы прироста количества денег в обращении должны соответствовать долговременной тенденции изменения величин реального ВВП или ВНД.</a:t>
            </a:r>
          </a:p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Соблюдение монетарного правила, когда постепенно в соответствии с долговременными темпами экономического роста расширяется денежное предложение, повышает спрос на все виды экономических ресурсов. В результате реальный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объём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производства в стране будет увеличиваться, пока есть ресурсы, не задействованные в экономический оборот.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789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Государственное </a:t>
            </a:r>
            <a:r>
              <a:rPr lang="ru-RU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регулирование экономического роста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1) Стимулирование внутренних инвестиций и сбережений.</a:t>
            </a:r>
          </a:p>
          <a:p>
            <a:pPr marL="0" indent="0" algn="just"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Чем выше доля инвестиций в экономику (например, в Японии, Южной Корее), тем выше темпы экономического роста. 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2) Стимулирование инвестиций из-за границы.</a:t>
            </a:r>
          </a:p>
          <a:p>
            <a:pPr marL="0" indent="0" algn="just">
              <a:buNone/>
            </a:pPr>
            <a:r>
              <a:rPr lang="ru-RU" sz="1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Увеличение капитала может происходить не только за счет внутренних, но и за счет иностранных инвести­ций. Различают два вида иностранных инвестиций: 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прямые иностранные инвестиции</a:t>
            </a:r>
            <a:r>
              <a:rPr lang="ru-RU" sz="1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— это вложение средств в какие-либо конкретные производства, отрасли в другой стране и управление ими с целью получения прибыли;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ортфельные иностранные инвестиции</a:t>
            </a:r>
            <a:r>
              <a:rPr lang="ru-RU" sz="1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это вложение средств в отрасли и производства в другой стране, находящиеся под управлением производителей (резидентов) данной страны с целью получения процентов на свои вложения.</a:t>
            </a:r>
          </a:p>
          <a:p>
            <a:pPr algn="just"/>
            <a:r>
              <a:rPr lang="ru-RU" sz="1800" dirty="0" smtClean="0">
                <a:latin typeface="Arial" pitchFamily="34" charset="0"/>
                <a:cs typeface="Arial" pitchFamily="34" charset="0"/>
              </a:rPr>
              <a:t> Пример порт­фельных иностранных инвестиций — покупка иностранцами акций и обли­гаций, выпускаемых фирмами данной страны. </a:t>
            </a: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Иностранные инвестиции обеспечивают рост экономики страны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Кроме того, иностранные инвестиции позволяют развивающимся странам освоить самые передовые технологии, разрабатываемые и используемые в развитых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странах.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61057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Государственное </a:t>
            </a:r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регулирование экономического роста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Стимулирование образования.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Образование — это инвестиции в челове­ческий капитал.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Образование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не только повышает производительность труда человека, его получившего, оно имеет положительный внешний эффект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Негативными </a:t>
            </a:r>
            <a:r>
              <a:rPr lang="ru-RU" dirty="0">
                <a:latin typeface="Arial" pitchFamily="34" charset="0"/>
                <a:cs typeface="Arial" pitchFamily="34" charset="0"/>
              </a:rPr>
              <a:t>последствиями обладает явление, получившее название 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утечки мозгов</a:t>
            </a:r>
            <a:r>
              <a:rPr lang="ru-RU" dirty="0">
                <a:latin typeface="Arial" pitchFamily="34" charset="0"/>
                <a:cs typeface="Arial" pitchFamily="34" charset="0"/>
              </a:rPr>
              <a:t>, т.е. эмиграции наиболее образованных и квалифициро­ванных специалистов из бедных стран и стран с переходной экономикой в богатые страны, имеющие высокий уровень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жизни.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810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Государственное регулирование экономического роста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4)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Стимулирование исследований </a:t>
            </a: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разработок.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Научные исследования и разработки служат основой роста технологических знаний — главного факто­ра ускорения темпов экономического роста. Со временем знания становятся </a:t>
            </a:r>
            <a:r>
              <a:rPr lang="ru-RU" sz="20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общественным благом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которым могут пользоваться все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Исследования и разработки могут быть простимулированы грантами, снижением налогов и патентами для установ­ления временных прав собственности на изобретения;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Защита прав </a:t>
            </a: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собственности и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обеспечение политической ста­бильности.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Под правом собственности понимается возможность людей сво­бодно распоряжаться принадлежащими им ресурсами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6) 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Стимулирование свободной торговли. 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Свободная торговля подобна тех­нологическим достижениям. Она позволяет стране не производить всю про­дукцию самой, а покупать у других стран те виды продукции, которые они производят более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эффективно.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7)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Контроль роста </a:t>
            </a:r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населения. </a:t>
            </a:r>
          </a:p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Для обеспечения роста благосостояния темпы роста производства должны быть выше темпов роста населения. </a:t>
            </a:r>
          </a:p>
          <a:p>
            <a:pPr marL="0" indent="0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7703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Графическое представление экономического роста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Графически экономический рост может быть представлен тремя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способами.</a:t>
            </a:r>
          </a:p>
          <a:p>
            <a:pPr marL="514350" indent="-514350">
              <a:buAutoNum type="arabicParenR"/>
            </a:pPr>
            <a:r>
              <a:rPr lang="ru-RU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График реального ВВП</a:t>
            </a:r>
          </a:p>
          <a:p>
            <a:pPr marL="0" indent="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Реальный ВВП</a:t>
            </a:r>
          </a:p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Тренд реального  ВВП </a:t>
            </a:r>
          </a:p>
          <a:p>
            <a:pPr marL="0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Годы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1763688" y="3429000"/>
            <a:ext cx="0" cy="24482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763688" y="5877272"/>
            <a:ext cx="352839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2267744" y="3861048"/>
            <a:ext cx="2232248" cy="1440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0120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18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Графическое представление экономического роста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86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ru-RU" sz="2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Сдвиг кривой производственных возможностей (КПВ).</a:t>
            </a:r>
            <a:r>
              <a:rPr lang="ru-RU" sz="22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Если экономика пе­рейдет на новую кривую производственных возможностей КПВ</a:t>
            </a:r>
            <a:r>
              <a:rPr lang="ru-RU" sz="2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(из точки А в точку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B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), то можно увеличить производство и потребительских (до С</a:t>
            </a:r>
            <a:r>
              <a:rPr lang="en-US" sz="2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), и инвестиционных (до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 товаров, причем </a:t>
            </a:r>
            <a:r>
              <a:rPr lang="ru-RU" sz="2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без альтернативных издержек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 Переход из точки, лежащей на одной КПВ, в точку, принадлежащую дру­гой, более высокой КПВ, т.е. переход на новый уровень производственных возможностей, и есть экономический рост. 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Инвестиционные</a:t>
            </a:r>
          </a:p>
          <a:p>
            <a:pPr marL="0" indent="0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т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овары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B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           A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         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C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Потребительские товары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2248276" y="4716871"/>
            <a:ext cx="0" cy="16561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248088" y="6381328"/>
            <a:ext cx="246792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олилиния 12"/>
          <p:cNvSpPr>
            <a:spLocks/>
          </p:cNvSpPr>
          <p:nvPr/>
        </p:nvSpPr>
        <p:spPr bwMode="auto">
          <a:xfrm>
            <a:off x="2273864" y="4915998"/>
            <a:ext cx="1587500" cy="1485900"/>
          </a:xfrm>
          <a:custGeom>
            <a:avLst/>
            <a:gdLst>
              <a:gd name="G0" fmla="+- 3382 0 0"/>
              <a:gd name="G1" fmla="+- 21600 0 0"/>
              <a:gd name="G2" fmla="+- 21600 0 0"/>
              <a:gd name="T0" fmla="*/ 0 w 24982"/>
              <a:gd name="T1" fmla="*/ 266 h 25539"/>
              <a:gd name="T2" fmla="*/ 24620 w 24982"/>
              <a:gd name="T3" fmla="*/ 25539 h 25539"/>
              <a:gd name="T4" fmla="*/ 3382 w 24982"/>
              <a:gd name="T5" fmla="*/ 21600 h 25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982" h="25539" fill="none" extrusionOk="0">
                <a:moveTo>
                  <a:pt x="0" y="266"/>
                </a:moveTo>
                <a:cubicBezTo>
                  <a:pt x="1118" y="89"/>
                  <a:pt x="2249" y="-1"/>
                  <a:pt x="3382" y="0"/>
                </a:cubicBezTo>
                <a:cubicBezTo>
                  <a:pt x="15311" y="0"/>
                  <a:pt x="24982" y="9670"/>
                  <a:pt x="24982" y="21600"/>
                </a:cubicBezTo>
                <a:cubicBezTo>
                  <a:pt x="24982" y="22921"/>
                  <a:pt x="24860" y="24239"/>
                  <a:pt x="24619" y="25538"/>
                </a:cubicBezTo>
              </a:path>
              <a:path w="24982" h="25539" stroke="0" extrusionOk="0">
                <a:moveTo>
                  <a:pt x="0" y="266"/>
                </a:moveTo>
                <a:cubicBezTo>
                  <a:pt x="1118" y="89"/>
                  <a:pt x="2249" y="-1"/>
                  <a:pt x="3382" y="0"/>
                </a:cubicBezTo>
                <a:cubicBezTo>
                  <a:pt x="15311" y="0"/>
                  <a:pt x="24982" y="9670"/>
                  <a:pt x="24982" y="21600"/>
                </a:cubicBezTo>
                <a:cubicBezTo>
                  <a:pt x="24982" y="22921"/>
                  <a:pt x="24860" y="24239"/>
                  <a:pt x="24619" y="25538"/>
                </a:cubicBezTo>
                <a:lnTo>
                  <a:pt x="3382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dirty="0" smtClean="0">
                <a:sym typeface="Symbol"/>
              </a:rPr>
              <a:t>                </a:t>
            </a:r>
            <a:r>
              <a:rPr lang="ru-RU" dirty="0" smtClean="0">
                <a:sym typeface="Symbol"/>
              </a:rPr>
              <a:t></a:t>
            </a:r>
            <a:r>
              <a:rPr lang="en-US" dirty="0" smtClean="0">
                <a:sym typeface="Symbol"/>
              </a:rPr>
              <a:t>  </a:t>
            </a:r>
            <a:endParaRPr lang="ru-RU" dirty="0"/>
          </a:p>
        </p:txBody>
      </p:sp>
      <p:sp>
        <p:nvSpPr>
          <p:cNvPr id="14" name="Полилиния 13"/>
          <p:cNvSpPr>
            <a:spLocks/>
          </p:cNvSpPr>
          <p:nvPr/>
        </p:nvSpPr>
        <p:spPr bwMode="auto">
          <a:xfrm>
            <a:off x="2182418" y="5298360"/>
            <a:ext cx="1028700" cy="1109980"/>
          </a:xfrm>
          <a:custGeom>
            <a:avLst/>
            <a:gdLst>
              <a:gd name="G0" fmla="+- 0 0 0"/>
              <a:gd name="G1" fmla="+- 21511 0 0"/>
              <a:gd name="G2" fmla="+- 21600 0 0"/>
              <a:gd name="T0" fmla="*/ 1956 w 21600"/>
              <a:gd name="T1" fmla="*/ 0 h 23312"/>
              <a:gd name="T2" fmla="*/ 21525 w 21600"/>
              <a:gd name="T3" fmla="*/ 23312 h 23312"/>
              <a:gd name="T4" fmla="*/ 0 w 21600"/>
              <a:gd name="T5" fmla="*/ 21511 h 23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312" fill="none" extrusionOk="0">
                <a:moveTo>
                  <a:pt x="1956" y="-1"/>
                </a:moveTo>
                <a:cubicBezTo>
                  <a:pt x="13081" y="1011"/>
                  <a:pt x="21600" y="10339"/>
                  <a:pt x="21600" y="21511"/>
                </a:cubicBezTo>
                <a:cubicBezTo>
                  <a:pt x="21600" y="22112"/>
                  <a:pt x="21574" y="22712"/>
                  <a:pt x="21524" y="23311"/>
                </a:cubicBezTo>
              </a:path>
              <a:path w="21600" h="23312" stroke="0" extrusionOk="0">
                <a:moveTo>
                  <a:pt x="1956" y="-1"/>
                </a:moveTo>
                <a:cubicBezTo>
                  <a:pt x="13081" y="1011"/>
                  <a:pt x="21600" y="10339"/>
                  <a:pt x="21600" y="21511"/>
                </a:cubicBezTo>
                <a:cubicBezTo>
                  <a:pt x="21600" y="22112"/>
                  <a:pt x="21574" y="22712"/>
                  <a:pt x="21524" y="23311"/>
                </a:cubicBezTo>
                <a:lnTo>
                  <a:pt x="0" y="21511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dirty="0" smtClean="0">
                <a:sym typeface="Symbol"/>
              </a:rPr>
              <a:t>         </a:t>
            </a:r>
            <a:r>
              <a:rPr lang="ru-RU" dirty="0" smtClean="0">
                <a:sym typeface="Symbol"/>
              </a:rPr>
              <a:t></a:t>
            </a:r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10980712" y="40466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2880458" y="5148196"/>
            <a:ext cx="348235" cy="35169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2248276" y="5544963"/>
            <a:ext cx="523712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826879" y="5544963"/>
            <a:ext cx="36004" cy="936104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248088" y="5085184"/>
            <a:ext cx="993712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181537" y="5157192"/>
            <a:ext cx="27661" cy="1215863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5694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Графическое представление экономического роста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3) с помощью модели совокупного спроса — совокупного предложения (мо­дели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AD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AS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P         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        LRAS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LRAS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2 </a:t>
            </a: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1 </a:t>
            </a:r>
          </a:p>
          <a:p>
            <a:pPr marL="0" indent="0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2                                      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AD</a:t>
            </a: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                                              Y 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          Y*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1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*2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691680" y="3140968"/>
            <a:ext cx="0" cy="20162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691680" y="5157192"/>
            <a:ext cx="33123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699792" y="3429000"/>
            <a:ext cx="0" cy="17281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63888" y="3429000"/>
            <a:ext cx="0" cy="17281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979712" y="3861048"/>
            <a:ext cx="2304256" cy="8640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691680" y="4149080"/>
            <a:ext cx="1008112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691680" y="4454624"/>
            <a:ext cx="18722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0979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Показатели экономического роста</a:t>
            </a:r>
            <a:endParaRPr lang="ru-RU" sz="3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Экономический рост измеряется двумя способами:</a:t>
            </a: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а) годовыми темпами роста ВВП;</a:t>
            </a: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б) годовыми темпами роста ВВП на душу населения.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Для количественной оценки экономического роста  рассчитывают три показателя:</a:t>
            </a:r>
          </a:p>
          <a:p>
            <a:pPr marL="0" indent="0" algn="just">
              <a:buNone/>
            </a:pPr>
            <a:r>
              <a:rPr lang="ru-RU" i="1" dirty="0"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коэффициент роста</a:t>
            </a:r>
            <a:r>
              <a:rPr lang="ru-RU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– отношение показателя изучаемого периода к показателю базисного года;</a:t>
            </a:r>
          </a:p>
          <a:p>
            <a:pPr marL="0" indent="0" algn="just">
              <a:buNone/>
            </a:pPr>
            <a:r>
              <a:rPr lang="ru-RU" i="1" dirty="0"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темп роста</a:t>
            </a:r>
            <a:r>
              <a:rPr lang="ru-RU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– коэффициент роста, умноженный на 100%:</a:t>
            </a:r>
          </a:p>
          <a:p>
            <a:pPr marL="0" indent="0" algn="ctr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i="1" baseline="-25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t</a:t>
            </a:r>
            <a:endParaRPr lang="ru-RU" sz="3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темп роста ВВП = ------- • 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100%;  </a:t>
            </a:r>
          </a:p>
          <a:p>
            <a:pPr marL="0" indent="0" algn="ctr">
              <a:buNone/>
            </a:pPr>
            <a:r>
              <a:rPr lang="en-US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3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i="1" baseline="-25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endParaRPr lang="ru-RU" sz="3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темпы прироста</a:t>
            </a:r>
            <a:r>
              <a:rPr lang="ru-RU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– темп роста минус 100%:</a:t>
            </a:r>
          </a:p>
          <a:p>
            <a:pPr marL="0" indent="0" algn="ctr">
              <a:buNone/>
            </a:pP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i="1" baseline="-25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 </a:t>
            </a:r>
            <a:r>
              <a:rPr lang="en-US" sz="3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i="1" baseline="-25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ru-RU" sz="3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темп прироста ВВП = 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-------------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•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100%.</a:t>
            </a:r>
          </a:p>
          <a:p>
            <a:pPr marL="0" indent="0" algn="ctr">
              <a:buNone/>
            </a:pP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n-US" sz="3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i="1" baseline="-25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ru-RU" sz="3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444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Скорость экономического роста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Скорость экономического роста </a:t>
            </a:r>
            <a:r>
              <a:rPr lang="ru-RU" dirty="0">
                <a:latin typeface="Arial" pitchFamily="34" charset="0"/>
                <a:cs typeface="Arial" pitchFamily="34" charset="0"/>
              </a:rPr>
              <a:t>выражается в среднегодовых темпах  прироста ВВП в течение сравниваемого периода.  Среднегодовой темп прироста ВВП - это среднее геометрическое темпов прироста за данное число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лет: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 </a:t>
            </a:r>
            <a:r>
              <a:rPr lang="ru-RU" sz="3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____</a:t>
            </a:r>
            <a:r>
              <a:rPr lang="en-US" sz="3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__</a:t>
            </a:r>
            <a:endParaRPr lang="ru-RU" sz="3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= </a:t>
            </a:r>
            <a:r>
              <a:rPr lang="en-US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</a:t>
            </a:r>
            <a:r>
              <a:rPr lang="en-US" sz="3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i="1" baseline="-25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∕  </a:t>
            </a:r>
            <a:r>
              <a:rPr lang="en-US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3400" b="1" i="1" baseline="-25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-  1.</a:t>
            </a:r>
            <a:endParaRPr lang="ru-RU" sz="3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Соответственно, если нам известна величина ВВП в исходном году и среднегодовой темп ее прироста, то за  </a:t>
            </a:r>
            <a:r>
              <a:rPr lang="en-US" dirty="0">
                <a:latin typeface="Arial" pitchFamily="34" charset="0"/>
                <a:cs typeface="Arial" pitchFamily="34" charset="0"/>
              </a:rPr>
              <a:t>t</a:t>
            </a:r>
            <a:r>
              <a:rPr lang="ru-RU" dirty="0">
                <a:latin typeface="Arial" pitchFamily="34" charset="0"/>
                <a:cs typeface="Arial" pitchFamily="34" charset="0"/>
              </a:rPr>
              <a:t> лет данная величина достигнет уровня, который рассчитывается по формуле:                                           </a:t>
            </a: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                                               </a:t>
            </a:r>
            <a:r>
              <a:rPr lang="ru-RU" i="1" baseline="30000" dirty="0">
                <a:latin typeface="Arial" pitchFamily="34" charset="0"/>
                <a:cs typeface="Arial" pitchFamily="34" charset="0"/>
              </a:rPr>
              <a:t>   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baseline="-25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3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400" b="1" i="1" baseline="-25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• 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(1 + </a:t>
            </a:r>
            <a:r>
              <a:rPr lang="en-US" sz="3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3400" b="1" i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i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3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3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68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Эффект </a:t>
            </a:r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быстрого </a:t>
            </a:r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старта -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вление</a:t>
            </a:r>
            <a:r>
              <a:rPr lang="ru-RU" dirty="0">
                <a:latin typeface="Arial" pitchFamily="34" charset="0"/>
                <a:cs typeface="Arial" pitchFamily="34" charset="0"/>
              </a:rPr>
              <a:t>, когда более бедная страна при прочих равных условиях может обеспечить более высокие темпы экономического роста и со време­нем догнать по уровню экономического развития более богатую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страну.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699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Типы </a:t>
            </a:r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экономического </a:t>
            </a:r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роста</a:t>
            </a:r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Экстенсивный</a:t>
            </a:r>
            <a:r>
              <a:rPr lang="ru-RU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>
                <a:latin typeface="Arial" pitchFamily="34" charset="0"/>
                <a:cs typeface="Arial" pitchFamily="34" charset="0"/>
              </a:rPr>
              <a:t>увеличение выпуска продукции за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счёт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привлечения дополнительных факторов производства, т.е. увеличения количества используемых ресурсов.</a:t>
            </a:r>
          </a:p>
          <a:p>
            <a:pPr marL="0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Отдача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продукции и дохода на единицу капитала остается прежней.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Интенсивный</a:t>
            </a:r>
            <a:r>
              <a:rPr lang="ru-RU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-  увеличение выпуска продукции за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счёт </a:t>
            </a:r>
            <a:r>
              <a:rPr lang="ru-RU" dirty="0">
                <a:latin typeface="Arial" pitchFamily="34" charset="0"/>
                <a:cs typeface="Arial" pitchFamily="34" charset="0"/>
              </a:rPr>
              <a:t>качественного улучшения факторов производства или выпускаемой продукции.  Это  происходит за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счёт </a:t>
            </a:r>
            <a:r>
              <a:rPr lang="ru-RU" dirty="0">
                <a:latin typeface="Arial" pitchFamily="34" charset="0"/>
                <a:cs typeface="Arial" pitchFamily="34" charset="0"/>
              </a:rPr>
              <a:t>совершенствования техники и технологии (НТП), повышения квалификации рабочей силы, более эффективного распределения имеющихся  ограниченных ресурсов, экономии от масштабов производства.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         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Смешанный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тип </a:t>
            </a:r>
            <a:r>
              <a:rPr lang="ru-RU" dirty="0">
                <a:latin typeface="Arial" pitchFamily="34" charset="0"/>
                <a:cs typeface="Arial" pitchFamily="34" charset="0"/>
              </a:rPr>
              <a:t>экономического роста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увеличение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производственных мощностей в результате увеличения количества используемых факторов производства и совершенствования техники и технологии.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0271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2287</TotalTime>
  <Words>1697</Words>
  <Application>Microsoft Office PowerPoint</Application>
  <PresentationFormat>Экран (4:3)</PresentationFormat>
  <Paragraphs>170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Понятие экономического роста</vt:lpstr>
      <vt:lpstr>Графическое представление экономического роста</vt:lpstr>
      <vt:lpstr>Графическое представление экономического роста</vt:lpstr>
      <vt:lpstr>Графическое представление экономического роста</vt:lpstr>
      <vt:lpstr>Показатели экономического роста</vt:lpstr>
      <vt:lpstr>Скорость экономического роста</vt:lpstr>
      <vt:lpstr>Эффект быстрого старта -</vt:lpstr>
      <vt:lpstr> Типы экономического роста </vt:lpstr>
      <vt:lpstr>Факторы экономического роста</vt:lpstr>
      <vt:lpstr>Факторы экономического роста</vt:lpstr>
      <vt:lpstr>Факторы экономического роста</vt:lpstr>
      <vt:lpstr>Факторы экономического роста</vt:lpstr>
      <vt:lpstr>Неоклассическая модель экономического роста</vt:lpstr>
      <vt:lpstr>Кейнсианская модель экономического роста</vt:lpstr>
      <vt:lpstr>Мультипликатор совокупных расходов</vt:lpstr>
      <vt:lpstr>Предельная склонность к потреблению</vt:lpstr>
      <vt:lpstr>Слайд 18</vt:lpstr>
      <vt:lpstr>Эффект акселератора</vt:lpstr>
      <vt:lpstr>Монетаристская теория</vt:lpstr>
      <vt:lpstr> Государственное регулирование экономического роста </vt:lpstr>
      <vt:lpstr> Государственное регулирование экономического роста </vt:lpstr>
      <vt:lpstr>Государственное регулирование экономического роста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14</dc:title>
  <dc:creator>Александр</dc:creator>
  <cp:lastModifiedBy>Света</cp:lastModifiedBy>
  <cp:revision>75</cp:revision>
  <dcterms:created xsi:type="dcterms:W3CDTF">2013-05-17T05:36:19Z</dcterms:created>
  <dcterms:modified xsi:type="dcterms:W3CDTF">2020-03-28T08:14:02Z</dcterms:modified>
</cp:coreProperties>
</file>