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8C3D60-F3CF-46DD-93D8-B28DF915852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D55E525-B931-424E-A4C5-0A5F87D669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3D60-F3CF-46DD-93D8-B28DF915852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E525-B931-424E-A4C5-0A5F87D669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3D60-F3CF-46DD-93D8-B28DF915852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E525-B931-424E-A4C5-0A5F87D669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8C3D60-F3CF-46DD-93D8-B28DF915852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55E525-B931-424E-A4C5-0A5F87D6691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98C3D60-F3CF-46DD-93D8-B28DF915852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D55E525-B931-424E-A4C5-0A5F87D669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3D60-F3CF-46DD-93D8-B28DF915852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E525-B931-424E-A4C5-0A5F87D669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3D60-F3CF-46DD-93D8-B28DF915852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E525-B931-424E-A4C5-0A5F87D6691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8C3D60-F3CF-46DD-93D8-B28DF915852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55E525-B931-424E-A4C5-0A5F87D669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3D60-F3CF-46DD-93D8-B28DF915852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E525-B931-424E-A4C5-0A5F87D669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8C3D60-F3CF-46DD-93D8-B28DF915852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55E525-B931-424E-A4C5-0A5F87D6691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8C3D60-F3CF-46DD-93D8-B28DF915852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55E525-B931-424E-A4C5-0A5F87D6691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8C3D60-F3CF-46DD-93D8-B28DF915852B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55E525-B931-424E-A4C5-0A5F87D669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3210" y="1071546"/>
            <a:ext cx="714650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ТЕМА 6.</a:t>
            </a:r>
          </a:p>
          <a:p>
            <a:pPr algn="ctr"/>
            <a:endParaRPr lang="ru-RU" sz="2800" b="1" dirty="0"/>
          </a:p>
          <a:p>
            <a:pPr algn="ctr"/>
            <a:r>
              <a:rPr lang="ru-RU" sz="2800" b="1" dirty="0" smtClean="0"/>
              <a:t>ПЛАНИРОВАНИЕ КАПИТАЛЬНЫХ</a:t>
            </a:r>
          </a:p>
          <a:p>
            <a:pPr algn="ctr"/>
            <a:r>
              <a:rPr lang="ru-RU" sz="2800" b="1" dirty="0" smtClean="0"/>
              <a:t> </a:t>
            </a:r>
            <a:r>
              <a:rPr lang="ru-RU" sz="2800" b="1" dirty="0"/>
              <a:t>ВЛОЖЕНИЙ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85852" y="4214818"/>
            <a:ext cx="6146234" cy="646331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Постоянно растущая капиталоемкость  </a:t>
            </a:r>
            <a:r>
              <a:rPr lang="ru-RU" dirty="0"/>
              <a:t>и </a:t>
            </a:r>
            <a:r>
              <a:rPr lang="ru-RU" dirty="0" smtClean="0"/>
              <a:t>возрастание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роли долгосрочных факторов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5720" y="285728"/>
            <a:ext cx="8215370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КАПИТАЛОВЛОЖЕНИЯ</a:t>
            </a:r>
            <a:r>
              <a:rPr lang="ru-RU" sz="2000" i="1" dirty="0" smtClean="0"/>
              <a:t> </a:t>
            </a:r>
            <a:r>
              <a:rPr lang="ru-RU" sz="2000" i="1" dirty="0"/>
              <a:t>–</a:t>
            </a:r>
            <a:r>
              <a:rPr lang="ru-RU" sz="2000" dirty="0"/>
              <a:t> те или иные крупные единовременные затраты, которые производятся в начале инвестиционного периода, и текущие затраты, которые осуществляются позднее и автоматически вытекают из этих единовременных затрат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214554"/>
            <a:ext cx="7516801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ХАРАКТЕРНЫЙ ПРИЗНАК КАПИТАЛОВЛОЖЕНИЙ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dirty="0" smtClean="0"/>
              <a:t>– </a:t>
            </a:r>
            <a:r>
              <a:rPr lang="ru-RU" sz="2000" dirty="0"/>
              <a:t>протяженность во времени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3357562"/>
            <a:ext cx="835824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ЗНАЧЕНИЕ КАПИТАЛОВЛОЖЕНИЙ ДЛЯ СОВРЕМЕННОГО ПРОИЗВОДСТВА 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071934" y="4000504"/>
            <a:ext cx="50006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14290"/>
            <a:ext cx="584807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КЛАССИФИКАЦИЯ КАПИТАЛОВЛОЖЕНИЙ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928670"/>
            <a:ext cx="7358114" cy="646331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1. Различного </a:t>
            </a:r>
            <a:r>
              <a:rPr lang="ru-RU" dirty="0"/>
              <a:t>рода приобретения (земельные участки, здания, оборудование, машины)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4414" y="1714488"/>
            <a:ext cx="7358114" cy="92333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2. Капиталовложения </a:t>
            </a:r>
            <a:r>
              <a:rPr lang="ru-RU" dirty="0"/>
              <a:t>производственного характера (вложения в исследование, совершенствование продукции, реорганизацию производства)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4414" y="2786058"/>
            <a:ext cx="7358114" cy="646331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3. Капиталовложения </a:t>
            </a:r>
            <a:r>
              <a:rPr lang="ru-RU" dirty="0"/>
              <a:t>финансового характера (в акции, облигации и другие ценные бумаги)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4414" y="3571876"/>
            <a:ext cx="7358114" cy="2585323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4. По </a:t>
            </a:r>
            <a:r>
              <a:rPr lang="ru-RU" dirty="0"/>
              <a:t>целям:</a:t>
            </a:r>
          </a:p>
          <a:p>
            <a:pPr marL="360363" lvl="0" indent="179388" algn="just">
              <a:buFont typeface="Arial" pitchFamily="34" charset="0"/>
              <a:buChar char="•"/>
            </a:pPr>
            <a:r>
              <a:rPr lang="ru-RU" dirty="0"/>
              <a:t>вынужденные (с целью повышения надежности производства, проведения природоохранных мероприятий в соответствии с законодательными актами);</a:t>
            </a:r>
          </a:p>
          <a:p>
            <a:pPr marL="360363" lvl="0" indent="179388" algn="just">
              <a:buFont typeface="Arial" pitchFamily="34" charset="0"/>
              <a:buChar char="•"/>
            </a:pPr>
            <a:r>
              <a:rPr lang="ru-RU" dirty="0"/>
              <a:t>для сохранения позиций на рынке (для сохранения созданной репутации);</a:t>
            </a:r>
          </a:p>
          <a:p>
            <a:pPr marL="360363" lvl="0" indent="179388" algn="just">
              <a:buFont typeface="Arial" pitchFamily="34" charset="0"/>
              <a:buChar char="•"/>
            </a:pPr>
            <a:r>
              <a:rPr lang="ru-RU" dirty="0"/>
              <a:t>экономия затрат;</a:t>
            </a:r>
          </a:p>
          <a:p>
            <a:pPr marL="360363" lvl="0" indent="179388" algn="just">
              <a:buFont typeface="Arial" pitchFamily="34" charset="0"/>
              <a:buChar char="•"/>
            </a:pPr>
            <a:r>
              <a:rPr lang="ru-RU" dirty="0"/>
              <a:t>увеличение доходов;</a:t>
            </a:r>
          </a:p>
          <a:p>
            <a:pPr marL="360363" lvl="0" indent="179388" algn="just">
              <a:buFont typeface="Arial" pitchFamily="34" charset="0"/>
              <a:buChar char="•"/>
            </a:pPr>
            <a:r>
              <a:rPr lang="ru-RU" dirty="0"/>
              <a:t>рисковые (связанные со значительным риском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42852"/>
            <a:ext cx="509145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ЭТАПЫ КАПИТАЛЬНЫХ ВЛОЖЕНИЙ.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91676" y="1059404"/>
            <a:ext cx="593784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1. ПОИСК И ИЗУЧЕНИЕ ОБЪЕКТА ВЛОЖЕНИЙ</a:t>
            </a:r>
            <a:endParaRPr lang="ru-RU" dirty="0"/>
          </a:p>
        </p:txBody>
      </p:sp>
      <p:sp>
        <p:nvSpPr>
          <p:cNvPr id="4" name="Двойная стрелка вверх/вниз 3"/>
          <p:cNvSpPr/>
          <p:nvPr/>
        </p:nvSpPr>
        <p:spPr>
          <a:xfrm>
            <a:off x="4214810" y="1500174"/>
            <a:ext cx="428628" cy="642942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4282" y="2357430"/>
            <a:ext cx="8429685" cy="1631216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Цель</a:t>
            </a:r>
            <a:r>
              <a:rPr lang="ru-RU" sz="2000" dirty="0"/>
              <a:t> – поиск идей, которые могут развиться до инвестиций, и перерасти в план.</a:t>
            </a:r>
          </a:p>
          <a:p>
            <a:pPr algn="just"/>
            <a:r>
              <a:rPr lang="ru-RU" sz="2000" b="1" dirty="0"/>
              <a:t>Задача руководства </a:t>
            </a:r>
            <a:r>
              <a:rPr lang="ru-RU" sz="2000" dirty="0"/>
              <a:t>– создать при помощи соответствующих организационных мер благоприятные предпосылки для поиска идей, пробудить интерес к генерированию идей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4560" y="71414"/>
            <a:ext cx="729077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2. ОПРЕДЕЛЕНИЕ КОЛИЧЕСТВЕННЫХ ХАРАКТЕРИСТИК </a:t>
            </a:r>
          </a:p>
          <a:p>
            <a:pPr algn="ctr"/>
            <a:r>
              <a:rPr lang="ru-RU" dirty="0" smtClean="0"/>
              <a:t>РАЗЛИЧНЫХ ВАРИАНТОВ КАПИТАЛОВЛОЖЕНИЙ</a:t>
            </a:r>
            <a:endParaRPr lang="ru-RU" dirty="0"/>
          </a:p>
        </p:txBody>
      </p:sp>
      <p:sp>
        <p:nvSpPr>
          <p:cNvPr id="3" name="Двойная стрелка вверх/вниз 2"/>
          <p:cNvSpPr/>
          <p:nvPr/>
        </p:nvSpPr>
        <p:spPr>
          <a:xfrm>
            <a:off x="4067832" y="-1928850"/>
            <a:ext cx="428628" cy="500066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ая стрелка вверх/вниз 3"/>
          <p:cNvSpPr/>
          <p:nvPr/>
        </p:nvSpPr>
        <p:spPr>
          <a:xfrm>
            <a:off x="4214810" y="785794"/>
            <a:ext cx="357190" cy="571504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1428736"/>
            <a:ext cx="8643998" cy="147732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Количественное определение компонентов  капиталовложений:</a:t>
            </a:r>
          </a:p>
          <a:p>
            <a:pPr marL="365125" lvl="0">
              <a:tabLst>
                <a:tab pos="0" algn="l"/>
              </a:tabLst>
            </a:pPr>
            <a:r>
              <a:rPr lang="ru-RU" dirty="0" smtClean="0"/>
              <a:t>- дохода</a:t>
            </a:r>
          </a:p>
          <a:p>
            <a:pPr marL="365125" lvl="0">
              <a:tabLst>
                <a:tab pos="0" algn="l"/>
              </a:tabLst>
            </a:pPr>
            <a:r>
              <a:rPr lang="ru-RU" dirty="0" smtClean="0"/>
              <a:t>- прибыли</a:t>
            </a:r>
          </a:p>
          <a:p>
            <a:pPr marL="365125" lvl="0">
              <a:tabLst>
                <a:tab pos="0" algn="l"/>
              </a:tabLst>
            </a:pPr>
            <a:r>
              <a:rPr lang="ru-RU" dirty="0" smtClean="0"/>
              <a:t>- затрат (эксплуатационных и единовременных)</a:t>
            </a:r>
          </a:p>
          <a:p>
            <a:pPr marL="365125" lvl="0">
              <a:tabLst>
                <a:tab pos="0" algn="l"/>
              </a:tabLst>
            </a:pPr>
            <a:r>
              <a:rPr lang="ru-RU" dirty="0" smtClean="0"/>
              <a:t>- инвестиционного периода</a:t>
            </a:r>
            <a:endParaRPr lang="ru-RU" dirty="0"/>
          </a:p>
        </p:txBody>
      </p:sp>
      <p:sp>
        <p:nvSpPr>
          <p:cNvPr id="7" name="Двойная стрелка вверх/вниз 6"/>
          <p:cNvSpPr/>
          <p:nvPr/>
        </p:nvSpPr>
        <p:spPr>
          <a:xfrm>
            <a:off x="4214810" y="2928934"/>
            <a:ext cx="357190" cy="571504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14282" y="3575827"/>
            <a:ext cx="8643997" cy="286232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Экономическая оценка инвестиционных идей, при помощи основных показателей эффективности капиталовложений:</a:t>
            </a:r>
          </a:p>
          <a:p>
            <a:pPr lvl="0" indent="533400"/>
            <a:r>
              <a:rPr lang="ru-RU" dirty="0" smtClean="0"/>
              <a:t>- чистая стоимость</a:t>
            </a:r>
          </a:p>
          <a:p>
            <a:pPr lvl="0" indent="533400"/>
            <a:r>
              <a:rPr lang="ru-RU" dirty="0" smtClean="0"/>
              <a:t>- приведенная стоимость</a:t>
            </a:r>
          </a:p>
          <a:p>
            <a:pPr lvl="0" indent="533400"/>
            <a:r>
              <a:rPr lang="ru-RU" dirty="0" smtClean="0"/>
              <a:t>- внутренняя норма доходности</a:t>
            </a:r>
          </a:p>
          <a:p>
            <a:pPr lvl="0" indent="533400"/>
            <a:r>
              <a:rPr lang="ru-RU" dirty="0" smtClean="0"/>
              <a:t>- индекс доходности</a:t>
            </a:r>
          </a:p>
          <a:p>
            <a:pPr lvl="0" indent="533400"/>
            <a:r>
              <a:rPr lang="ru-RU" dirty="0" smtClean="0"/>
              <a:t>- норма прибыли</a:t>
            </a:r>
          </a:p>
          <a:p>
            <a:pPr lvl="0" indent="533400"/>
            <a:r>
              <a:rPr lang="ru-RU" dirty="0" smtClean="0"/>
              <a:t>- срок окупаемости</a:t>
            </a:r>
          </a:p>
          <a:p>
            <a:pPr lvl="0" indent="533400"/>
            <a:r>
              <a:rPr lang="ru-RU" dirty="0" smtClean="0"/>
              <a:t>- точка безубыточности</a:t>
            </a:r>
          </a:p>
          <a:p>
            <a:pPr lvl="0" indent="533400"/>
            <a:r>
              <a:rPr lang="ru-RU" dirty="0" smtClean="0"/>
              <a:t>- перечень критериев, баллы и другие показатели.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7786710" y="6500834"/>
            <a:ext cx="857256" cy="285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214422"/>
            <a:ext cx="8501122" cy="2739211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НА ДАННОМ ЭТАПЕ ВАЖНО ВЫПОЛНИТЬ УСЛОВИЕ:</a:t>
            </a:r>
          </a:p>
          <a:p>
            <a:pPr algn="just"/>
            <a:r>
              <a:rPr lang="ru-RU" dirty="0" smtClean="0"/>
              <a:t> </a:t>
            </a:r>
          </a:p>
          <a:p>
            <a:pPr algn="just">
              <a:buFont typeface="Wingdings"/>
              <a:buChar char="à"/>
            </a:pPr>
            <a:r>
              <a:rPr lang="ru-RU" dirty="0" smtClean="0"/>
              <a:t>каждое </a:t>
            </a:r>
            <a:r>
              <a:rPr lang="ru-RU" dirty="0"/>
              <a:t>предложение в проекте должно  содержать альтернативные варианты решения задачи, которые должны быть рассмотрены как взаимоисключающие </a:t>
            </a:r>
            <a:r>
              <a:rPr lang="ru-RU" dirty="0" smtClean="0"/>
              <a:t>решения </a:t>
            </a:r>
            <a:r>
              <a:rPr lang="ru-RU" sz="2800" b="1" dirty="0" smtClean="0">
                <a:solidFill>
                  <a:srgbClr val="C00000"/>
                </a:solidFill>
                <a:sym typeface="Wingdings"/>
              </a:rPr>
              <a:t></a:t>
            </a:r>
            <a:endParaRPr lang="ru-RU" sz="2800" b="1" dirty="0">
              <a:solidFill>
                <a:srgbClr val="C00000"/>
              </a:solidFill>
              <a:sym typeface="Wingdings"/>
            </a:endParaRPr>
          </a:p>
          <a:p>
            <a:pPr marL="539750" algn="just">
              <a:buFont typeface="Arial" pitchFamily="34" charset="0"/>
              <a:buChar char="•"/>
            </a:pPr>
            <a:r>
              <a:rPr lang="ru-RU" dirty="0" smtClean="0"/>
              <a:t> Различные </a:t>
            </a:r>
            <a:r>
              <a:rPr lang="ru-RU" dirty="0"/>
              <a:t>технологические процессы </a:t>
            </a:r>
            <a:r>
              <a:rPr lang="ru-RU" dirty="0" smtClean="0"/>
              <a:t>производства.</a:t>
            </a:r>
          </a:p>
          <a:p>
            <a:pPr marL="539750" algn="just">
              <a:buFont typeface="Arial" pitchFamily="34" charset="0"/>
              <a:buChar char="•"/>
            </a:pPr>
            <a:r>
              <a:rPr lang="ru-RU" dirty="0" smtClean="0"/>
              <a:t> Различные </a:t>
            </a:r>
            <a:r>
              <a:rPr lang="ru-RU" dirty="0"/>
              <a:t>масштабы </a:t>
            </a:r>
            <a:r>
              <a:rPr lang="ru-RU" dirty="0" smtClean="0"/>
              <a:t>производства.</a:t>
            </a:r>
          </a:p>
          <a:p>
            <a:pPr marL="539750" algn="just">
              <a:buFont typeface="Arial" pitchFamily="34" charset="0"/>
              <a:buChar char="•"/>
            </a:pPr>
            <a:r>
              <a:rPr lang="ru-RU" dirty="0" smtClean="0"/>
              <a:t> Различные </a:t>
            </a:r>
            <a:r>
              <a:rPr lang="ru-RU" dirty="0"/>
              <a:t>места размещения </a:t>
            </a:r>
            <a:r>
              <a:rPr lang="ru-RU" dirty="0" smtClean="0"/>
              <a:t>мощностей.</a:t>
            </a:r>
          </a:p>
          <a:p>
            <a:pPr marL="539750" algn="just">
              <a:buFont typeface="Arial" pitchFamily="34" charset="0"/>
              <a:buChar char="•"/>
            </a:pPr>
            <a:r>
              <a:rPr lang="ru-RU" dirty="0" smtClean="0"/>
              <a:t> Различные </a:t>
            </a:r>
            <a:r>
              <a:rPr lang="ru-RU" dirty="0"/>
              <a:t>графики осуществления проекта и др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Двойная стрелка вверх/вниз 2"/>
          <p:cNvSpPr/>
          <p:nvPr/>
        </p:nvSpPr>
        <p:spPr>
          <a:xfrm>
            <a:off x="4286248" y="214290"/>
            <a:ext cx="428628" cy="642918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001056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3. ОПРЕДЕЛЕНИЕ ИСТОЧНИКОВ ФИНАНСИРОВАНИЯ КАПИТАЛОВЛОЖЕНИЙ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781124"/>
            <a:ext cx="8001056" cy="286232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Возможные источники финансирования</a:t>
            </a:r>
            <a:r>
              <a:rPr lang="ru-RU" b="1" dirty="0"/>
              <a:t>:</a:t>
            </a:r>
          </a:p>
          <a:p>
            <a:pPr marL="539750" lvl="0" algn="just">
              <a:buFont typeface="Wingdings" pitchFamily="2" charset="2"/>
              <a:buChar char="Ø"/>
            </a:pPr>
            <a:r>
              <a:rPr lang="ru-RU" dirty="0"/>
              <a:t>собственные средства (уставный капитал, прибыль, амортизационные отчисления);</a:t>
            </a:r>
          </a:p>
          <a:p>
            <a:pPr marL="539750" lvl="0" algn="just">
              <a:buFont typeface="Wingdings" pitchFamily="2" charset="2"/>
              <a:buChar char="Ø"/>
            </a:pPr>
            <a:r>
              <a:rPr lang="ru-RU" dirty="0"/>
              <a:t>заемные средства (краткосрочные и долгосрочные кредиты, займы, ссуды);</a:t>
            </a:r>
          </a:p>
          <a:p>
            <a:pPr marL="539750" lvl="0" algn="just">
              <a:buFont typeface="Wingdings" pitchFamily="2" charset="2"/>
              <a:buChar char="Ø"/>
            </a:pPr>
            <a:r>
              <a:rPr lang="ru-RU" dirty="0"/>
              <a:t>привлеченные средства (партнеров, взнос собственных средств, средства от продажи акций);</a:t>
            </a:r>
          </a:p>
          <a:p>
            <a:pPr marL="539750" algn="just">
              <a:buFont typeface="Wingdings" pitchFamily="2" charset="2"/>
              <a:buChar char="Ø"/>
            </a:pPr>
            <a:r>
              <a:rPr lang="ru-RU" dirty="0"/>
              <a:t>прочие источники (бюджеты разных уровней, поступление из внебюджетных фондов, средства иностранных инвесторов, лизинг)</a:t>
            </a:r>
          </a:p>
        </p:txBody>
      </p:sp>
      <p:sp>
        <p:nvSpPr>
          <p:cNvPr id="4" name="Двойная стрелка вверх/вниз 3"/>
          <p:cNvSpPr/>
          <p:nvPr/>
        </p:nvSpPr>
        <p:spPr>
          <a:xfrm>
            <a:off x="4286248" y="1000108"/>
            <a:ext cx="428628" cy="642942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14290"/>
            <a:ext cx="693330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4. ПРИНЯТИЕ РЕШЕНИЯ О КАПИТАЛОВЛОЖЕНИЯХ И </a:t>
            </a:r>
          </a:p>
          <a:p>
            <a:pPr algn="ctr"/>
            <a:r>
              <a:rPr lang="ru-RU" dirty="0" smtClean="0"/>
              <a:t>РАЗРАБОТКА ПЛАНА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639661"/>
            <a:ext cx="8358246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Определение  плановых показателей: </a:t>
            </a:r>
            <a:r>
              <a:rPr lang="ru-RU" dirty="0"/>
              <a:t>объемы работ, сроки выполнения, потребность в ресурсах,  исполнители</a:t>
            </a:r>
          </a:p>
        </p:txBody>
      </p:sp>
      <p:sp>
        <p:nvSpPr>
          <p:cNvPr id="4" name="Двойная стрелка вверх/вниз 3"/>
          <p:cNvSpPr/>
          <p:nvPr/>
        </p:nvSpPr>
        <p:spPr>
          <a:xfrm>
            <a:off x="4214810" y="928670"/>
            <a:ext cx="500066" cy="642942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28794" y="2500306"/>
            <a:ext cx="530786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5. КОНТРОЛЬ И КОРРЕКТИРОВКА ПЛАНА</a:t>
            </a:r>
            <a:endParaRPr lang="ru-RU" dirty="0"/>
          </a:p>
        </p:txBody>
      </p:sp>
      <p:sp>
        <p:nvSpPr>
          <p:cNvPr id="6" name="Двойная стрелка вверх/вниз 5"/>
          <p:cNvSpPr/>
          <p:nvPr/>
        </p:nvSpPr>
        <p:spPr>
          <a:xfrm>
            <a:off x="4143372" y="2928934"/>
            <a:ext cx="500066" cy="642942"/>
          </a:xfrm>
          <a:prstGeom prst="up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282" y="3643314"/>
            <a:ext cx="8501122" cy="3031599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КОНТРОЛЬ</a:t>
            </a:r>
            <a:r>
              <a:rPr lang="ru-RU" dirty="0" smtClean="0"/>
              <a:t> </a:t>
            </a:r>
            <a:r>
              <a:rPr lang="ru-RU" dirty="0"/>
              <a:t>– отслеживание и оценка развития событий по достижению целей и плановых показателей</a:t>
            </a:r>
            <a:r>
              <a:rPr lang="ru-RU" dirty="0" smtClean="0"/>
              <a:t>.</a:t>
            </a:r>
          </a:p>
          <a:p>
            <a:pPr algn="just"/>
            <a:endParaRPr lang="ru-RU" sz="1100" dirty="0"/>
          </a:p>
          <a:p>
            <a:pPr algn="just"/>
            <a:r>
              <a:rPr lang="ru-RU" b="1" dirty="0"/>
              <a:t>Необходимость контроля заключается в следующем:</a:t>
            </a:r>
          </a:p>
          <a:p>
            <a:pPr lvl="0" algn="just"/>
            <a:r>
              <a:rPr lang="ru-RU" dirty="0" smtClean="0">
                <a:sym typeface="Wingdings"/>
              </a:rPr>
              <a:t></a:t>
            </a:r>
            <a:r>
              <a:rPr lang="ru-RU" dirty="0" smtClean="0"/>
              <a:t>Контроль </a:t>
            </a:r>
            <a:r>
              <a:rPr lang="ru-RU" dirty="0"/>
              <a:t>облегчает достижение целей, то есть позволяет вовремя выявить слабые места, устранение которых позволяет сократить расходы.</a:t>
            </a:r>
          </a:p>
          <a:p>
            <a:pPr lvl="0" algn="just"/>
            <a:r>
              <a:rPr lang="ru-RU" dirty="0" smtClean="0">
                <a:sym typeface="Wingdings"/>
              </a:rPr>
              <a:t> </a:t>
            </a:r>
            <a:r>
              <a:rPr lang="ru-RU" dirty="0" smtClean="0"/>
              <a:t>Повышает </a:t>
            </a:r>
            <a:r>
              <a:rPr lang="ru-RU" dirty="0"/>
              <a:t>ответственность инициаторов капиталовложений за свои предложения и действия.</a:t>
            </a:r>
          </a:p>
          <a:p>
            <a:pPr lvl="0" algn="just"/>
            <a:r>
              <a:rPr lang="ru-RU" dirty="0" smtClean="0">
                <a:sym typeface="Wingdings"/>
              </a:rPr>
              <a:t> </a:t>
            </a:r>
            <a:r>
              <a:rPr lang="ru-RU" dirty="0" smtClean="0"/>
              <a:t>Помогает </a:t>
            </a:r>
            <a:r>
              <a:rPr lang="ru-RU" dirty="0"/>
              <a:t>вскрывать те обстоятельства, которые необходимо учитывать при составлении новых инвестиционных проектов (не только минусы, но и плюсы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493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Светик</dc:creator>
  <cp:lastModifiedBy>Светик</cp:lastModifiedBy>
  <cp:revision>4</cp:revision>
  <dcterms:created xsi:type="dcterms:W3CDTF">2020-05-04T04:54:24Z</dcterms:created>
  <dcterms:modified xsi:type="dcterms:W3CDTF">2020-05-04T05:39:38Z</dcterms:modified>
</cp:coreProperties>
</file>