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0" r:id="rId2"/>
    <p:sldId id="292" r:id="rId3"/>
    <p:sldId id="293" r:id="rId4"/>
    <p:sldId id="295" r:id="rId5"/>
    <p:sldId id="262"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519" autoAdjust="0"/>
    <p:restoredTop sz="94691" autoAdjust="0"/>
  </p:normalViewPr>
  <p:slideViewPr>
    <p:cSldViewPr>
      <p:cViewPr varScale="1">
        <p:scale>
          <a:sx n="95" d="100"/>
          <a:sy n="95" d="100"/>
        </p:scale>
        <p:origin x="-96" y="-168"/>
      </p:cViewPr>
      <p:guideLst>
        <p:guide orient="horz" pos="2160"/>
        <p:guide pos="2880"/>
      </p:guideLst>
    </p:cSldViewPr>
  </p:slideViewPr>
  <p:outlineViewPr>
    <p:cViewPr>
      <p:scale>
        <a:sx n="33" d="100"/>
        <a:sy n="33" d="100"/>
      </p:scale>
      <p:origin x="48" y="4932"/>
    </p:cViewPr>
  </p:outlin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55BA7D-B081-4643-8E80-411BAE843F91}" type="datetimeFigureOut">
              <a:rPr lang="ru-RU"/>
              <a:pPr>
                <a:defRPr/>
              </a:pPr>
              <a:t>31.08.2020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6EE1D96-2A3E-4738-B37E-2237695DC8E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9A251E7-E340-4EA6-ACC7-2E6BD6583283}"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6FFE05-C052-4CA0-A74F-1846E6A66F2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FCA9594-04B8-495C-BA08-A6715A6F1E82}"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2D0D95-5A78-4907-AF9C-917A4C703FA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54CAC3-A5B6-4883-AA44-B21D475D1140}"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E38472-4AD1-4112-A819-4DB4A9A2D3A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BA49DB-E6FB-492D-B1E8-6E33ED92E065}"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C848FD-D993-40EC-B8BB-4F88F951F49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B1B9520-7257-4043-82FA-91DB7E5F29C1}" type="datetimeFigureOut">
              <a:rPr lang="ru-RU"/>
              <a:pPr>
                <a:defRPr/>
              </a:pPr>
              <a:t>31.08.2020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0E4BAB-4E8B-41CF-8DEA-9BDBF6A4D4E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2745C97-A007-4FE0-B381-E0864796D246}" type="datetimeFigureOut">
              <a:rPr lang="ru-RU"/>
              <a:pPr>
                <a:defRPr/>
              </a:pPr>
              <a:t>31.08.2020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5F4731E-DD45-4030-AF3F-C5A5224CE4E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A523388-3391-4F0E-BE6B-57C1F916F6B5}" type="datetimeFigureOut">
              <a:rPr lang="ru-RU"/>
              <a:pPr>
                <a:defRPr/>
              </a:pPr>
              <a:t>31.08.2020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F295F82-3F09-4A9D-B767-074BE2BEA7D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38AAC31-7B62-45AB-B996-2833C102AF53}" type="datetimeFigureOut">
              <a:rPr lang="ru-RU"/>
              <a:pPr>
                <a:defRPr/>
              </a:pPr>
              <a:t>31.08.2020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137D8F0-B77E-4D3E-959E-684582A3CB2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328EF5C-F219-4025-A6F7-CB1999B81EF7}" type="datetimeFigureOut">
              <a:rPr lang="ru-RU"/>
              <a:pPr>
                <a:defRPr/>
              </a:pPr>
              <a:t>31.08.2020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F88EF7C-13F8-40A4-9E6B-F6B846C935E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73792B-F1A0-408C-901A-9F61358D763E}" type="datetimeFigureOut">
              <a:rPr lang="ru-RU"/>
              <a:pPr>
                <a:defRPr/>
              </a:pPr>
              <a:t>31.08.2020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AED307-2C3E-41A6-8628-33A2F1C2768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359F1F2-0840-4090-8128-C575B806BFBD}" type="datetimeFigureOut">
              <a:rPr lang="ru-RU"/>
              <a:pPr>
                <a:defRPr/>
              </a:pPr>
              <a:t>31.08.2020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E6A8F2-17B9-491F-8532-535882DA459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D5A67F-BA8C-47DC-B8BE-404DE8D2EA93}" type="datetimeFigureOut">
              <a:rPr lang="ru-RU"/>
              <a:pPr>
                <a:defRPr/>
              </a:pPr>
              <a:t>31.08.2020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D96A1A7-577C-465A-86FB-9641CD4226F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4"/>
          <p:cNvSpPr txBox="1">
            <a:spLocks noChangeArrowheads="1"/>
          </p:cNvSpPr>
          <p:nvPr/>
        </p:nvSpPr>
        <p:spPr bwMode="auto">
          <a:xfrm>
            <a:off x="214282" y="1071546"/>
            <a:ext cx="8814721" cy="1569660"/>
          </a:xfrm>
          <a:prstGeom prst="rect">
            <a:avLst/>
          </a:prstGeom>
          <a:noFill/>
          <a:ln w="9525">
            <a:noFill/>
            <a:miter lim="800000"/>
            <a:headEnd/>
            <a:tailEnd/>
          </a:ln>
        </p:spPr>
        <p:txBody>
          <a:bodyPr wrap="none">
            <a:spAutoFit/>
          </a:bodyPr>
          <a:lstStyle/>
          <a:p>
            <a:pPr algn="ctr"/>
            <a:r>
              <a:rPr lang="ru-RU" sz="4800" b="1" dirty="0" smtClean="0"/>
              <a:t>Тема 1. Введение</a:t>
            </a:r>
          </a:p>
          <a:p>
            <a:pPr algn="ctr"/>
            <a:r>
              <a:rPr lang="ru-RU" sz="4800" b="1" dirty="0" smtClean="0"/>
              <a:t> в предмет микроэкономики</a:t>
            </a:r>
            <a:endParaRPr lang="ru-RU" sz="4800" b="1"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14313" y="500063"/>
            <a:ext cx="8572500" cy="1631950"/>
          </a:xfrm>
          <a:prstGeom prst="rect">
            <a:avLst/>
          </a:prstGeom>
          <a:noFill/>
          <a:ln w="9525">
            <a:noFill/>
            <a:miter lim="800000"/>
            <a:headEnd/>
            <a:tailEnd/>
          </a:ln>
        </p:spPr>
        <p:txBody>
          <a:bodyPr>
            <a:spAutoFit/>
          </a:bodyPr>
          <a:lstStyle/>
          <a:p>
            <a:pPr algn="ctr"/>
            <a:r>
              <a:rPr lang="ru-RU" sz="2000" b="1">
                <a:latin typeface="Bookman Old Style" pitchFamily="18" charset="0"/>
              </a:rPr>
              <a:t>Школа физиократов </a:t>
            </a:r>
            <a:r>
              <a:rPr lang="en-US" sz="2000" b="1">
                <a:latin typeface="Bookman Old Style" pitchFamily="18" charset="0"/>
              </a:rPr>
              <a:t>XVIII </a:t>
            </a:r>
            <a:r>
              <a:rPr lang="ru-RU" sz="2000" b="1">
                <a:latin typeface="Bookman Old Style" pitchFamily="18" charset="0"/>
              </a:rPr>
              <a:t>век </a:t>
            </a:r>
          </a:p>
          <a:p>
            <a:pPr algn="ctr"/>
            <a:r>
              <a:rPr lang="ru-RU" sz="2000" b="1">
                <a:latin typeface="Bookman Old Style" pitchFamily="18" charset="0"/>
              </a:rPr>
              <a:t> от греч. Физио – природа, кратос – власть</a:t>
            </a:r>
          </a:p>
          <a:p>
            <a:pPr algn="ctr"/>
            <a:r>
              <a:rPr lang="ru-RU" sz="2000" b="1">
                <a:latin typeface="Bookman Old Style" pitchFamily="18" charset="0"/>
              </a:rPr>
              <a:t>Власть природы  </a:t>
            </a:r>
          </a:p>
          <a:p>
            <a:pPr algn="ctr"/>
            <a:endParaRPr lang="ru-RU" sz="2000" b="1">
              <a:latin typeface="Bookman Old Style" pitchFamily="18" charset="0"/>
            </a:endParaRPr>
          </a:p>
          <a:p>
            <a:pPr algn="ctr"/>
            <a:r>
              <a:rPr lang="ru-RU" sz="2000" b="1">
                <a:latin typeface="Bookman Old Style" pitchFamily="18" charset="0"/>
              </a:rPr>
              <a:t>Франсуа Кенэ, Ричард Кантильон</a:t>
            </a:r>
          </a:p>
        </p:txBody>
      </p:sp>
      <p:sp>
        <p:nvSpPr>
          <p:cNvPr id="6" name="Стрелка вниз 5"/>
          <p:cNvSpPr/>
          <p:nvPr/>
        </p:nvSpPr>
        <p:spPr>
          <a:xfrm>
            <a:off x="4143375" y="2428875"/>
            <a:ext cx="78581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a:latin typeface="Bookman Old Style" pitchFamily="18" charset="0"/>
            </a:endParaRPr>
          </a:p>
        </p:txBody>
      </p:sp>
      <p:sp>
        <p:nvSpPr>
          <p:cNvPr id="8196" name="TextBox 6"/>
          <p:cNvSpPr txBox="1">
            <a:spLocks noChangeArrowheads="1"/>
          </p:cNvSpPr>
          <p:nvPr/>
        </p:nvSpPr>
        <p:spPr bwMode="auto">
          <a:xfrm>
            <a:off x="214313" y="3286125"/>
            <a:ext cx="8594725" cy="2246313"/>
          </a:xfrm>
          <a:prstGeom prst="rect">
            <a:avLst/>
          </a:prstGeom>
          <a:noFill/>
          <a:ln w="9525">
            <a:noFill/>
            <a:miter lim="800000"/>
            <a:headEnd/>
            <a:tailEnd/>
          </a:ln>
        </p:spPr>
        <p:txBody>
          <a:bodyPr wrap="none">
            <a:spAutoFit/>
          </a:bodyPr>
          <a:lstStyle/>
          <a:p>
            <a:pPr algn="ctr"/>
            <a:r>
              <a:rPr lang="ru-RU" sz="2000" b="1">
                <a:latin typeface="Bookman Old Style" pitchFamily="18" charset="0"/>
              </a:rPr>
              <a:t>Экономические таблицы – первая модель экономических</a:t>
            </a:r>
          </a:p>
          <a:p>
            <a:pPr algn="ctr"/>
            <a:r>
              <a:rPr lang="ru-RU" sz="2000" b="1">
                <a:latin typeface="Bookman Old Style" pitchFamily="18" charset="0"/>
              </a:rPr>
              <a:t> процессов  кругооборота продукта и доходов по аналогии </a:t>
            </a:r>
          </a:p>
          <a:p>
            <a:pPr algn="ctr"/>
            <a:r>
              <a:rPr lang="ru-RU" sz="2000" b="1">
                <a:latin typeface="Bookman Old Style" pitchFamily="18" charset="0"/>
              </a:rPr>
              <a:t>с кровообращением в живом организме </a:t>
            </a:r>
          </a:p>
          <a:p>
            <a:pPr algn="ctr"/>
            <a:endParaRPr lang="ru-RU" sz="2000" b="1">
              <a:latin typeface="Bookman Old Style" pitchFamily="18" charset="0"/>
            </a:endParaRPr>
          </a:p>
          <a:p>
            <a:pPr algn="ctr"/>
            <a:r>
              <a:rPr lang="ru-RU" sz="2000" b="1">
                <a:latin typeface="Bookman Old Style" pitchFamily="18" charset="0"/>
              </a:rPr>
              <a:t>Источник богатства – сельское хозяйство, </a:t>
            </a:r>
          </a:p>
          <a:p>
            <a:pPr algn="ctr"/>
            <a:r>
              <a:rPr lang="ru-RU" sz="2000" b="1">
                <a:latin typeface="Bookman Old Style" pitchFamily="18" charset="0"/>
              </a:rPr>
              <a:t>в котором создается </a:t>
            </a:r>
          </a:p>
          <a:p>
            <a:pPr algn="ctr"/>
            <a:r>
              <a:rPr lang="ru-RU" sz="2000" b="1" u="sng">
                <a:latin typeface="Bookman Old Style" pitchFamily="18" charset="0"/>
              </a:rPr>
              <a:t>чистый продукт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dam-smith-868x1000.png"/>
          <p:cNvPicPr>
            <a:picLocks noChangeAspect="1"/>
          </p:cNvPicPr>
          <p:nvPr/>
        </p:nvPicPr>
        <p:blipFill>
          <a:blip r:embed="rId2" cstate="print"/>
          <a:srcRect/>
          <a:stretch>
            <a:fillRect/>
          </a:stretch>
        </p:blipFill>
        <p:spPr bwMode="auto">
          <a:xfrm>
            <a:off x="0" y="928688"/>
            <a:ext cx="2884488" cy="3322637"/>
          </a:xfrm>
          <a:prstGeom prst="rect">
            <a:avLst/>
          </a:prstGeom>
          <a:noFill/>
          <a:ln w="9525">
            <a:noFill/>
            <a:miter lim="800000"/>
            <a:headEnd/>
            <a:tailEnd/>
          </a:ln>
        </p:spPr>
      </p:pic>
      <p:sp>
        <p:nvSpPr>
          <p:cNvPr id="6" name="TextBox 5"/>
          <p:cNvSpPr txBox="1">
            <a:spLocks noChangeArrowheads="1"/>
          </p:cNvSpPr>
          <p:nvPr/>
        </p:nvSpPr>
        <p:spPr bwMode="auto">
          <a:xfrm>
            <a:off x="0" y="4214813"/>
            <a:ext cx="2928938" cy="10160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АДАМ СМИТ</a:t>
            </a:r>
          </a:p>
          <a:p>
            <a:pPr algn="ctr"/>
            <a:r>
              <a:rPr lang="ru-RU" sz="2000" b="1">
                <a:solidFill>
                  <a:srgbClr val="C00000"/>
                </a:solidFill>
                <a:latin typeface="Bookman Old Style" pitchFamily="18" charset="0"/>
              </a:rPr>
              <a:t>1723-1790</a:t>
            </a:r>
          </a:p>
          <a:p>
            <a:pPr algn="ctr"/>
            <a:r>
              <a:rPr lang="ru-RU" sz="2000" b="1">
                <a:solidFill>
                  <a:srgbClr val="C00000"/>
                </a:solidFill>
                <a:latin typeface="Bookman Old Style" pitchFamily="18" charset="0"/>
              </a:rPr>
              <a:t>Шотландия </a:t>
            </a:r>
          </a:p>
        </p:txBody>
      </p:sp>
      <p:pic>
        <p:nvPicPr>
          <p:cNvPr id="9220" name="Picture 2" descr="http://img.fruugo.com/product/7/99/14312997_max.jpg"/>
          <p:cNvPicPr>
            <a:picLocks noChangeAspect="1" noChangeArrowheads="1"/>
          </p:cNvPicPr>
          <p:nvPr/>
        </p:nvPicPr>
        <p:blipFill>
          <a:blip r:embed="rId3" cstate="print"/>
          <a:srcRect/>
          <a:stretch>
            <a:fillRect/>
          </a:stretch>
        </p:blipFill>
        <p:spPr bwMode="auto">
          <a:xfrm>
            <a:off x="3429000" y="928688"/>
            <a:ext cx="2192338" cy="3286125"/>
          </a:xfrm>
          <a:prstGeom prst="rect">
            <a:avLst/>
          </a:prstGeom>
          <a:noFill/>
          <a:ln w="9525">
            <a:noFill/>
            <a:miter lim="800000"/>
            <a:headEnd/>
            <a:tailEnd/>
          </a:ln>
        </p:spPr>
      </p:pic>
      <p:sp>
        <p:nvSpPr>
          <p:cNvPr id="8" name="TextBox 7"/>
          <p:cNvSpPr txBox="1">
            <a:spLocks noChangeArrowheads="1"/>
          </p:cNvSpPr>
          <p:nvPr/>
        </p:nvSpPr>
        <p:spPr bwMode="auto">
          <a:xfrm>
            <a:off x="3000375" y="4214813"/>
            <a:ext cx="2928938" cy="10160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УИЛЬЯМ ПЕТТИ</a:t>
            </a:r>
          </a:p>
          <a:p>
            <a:pPr algn="ctr"/>
            <a:r>
              <a:rPr lang="ru-RU" sz="2000" b="1">
                <a:solidFill>
                  <a:srgbClr val="C00000"/>
                </a:solidFill>
                <a:latin typeface="Bookman Old Style" pitchFamily="18" charset="0"/>
              </a:rPr>
              <a:t>1623 – 1687</a:t>
            </a:r>
          </a:p>
          <a:p>
            <a:pPr algn="ctr"/>
            <a:r>
              <a:rPr lang="ru-RU" sz="2000" b="1">
                <a:solidFill>
                  <a:srgbClr val="C00000"/>
                </a:solidFill>
                <a:latin typeface="Bookman Old Style" pitchFamily="18" charset="0"/>
              </a:rPr>
              <a:t>Англия </a:t>
            </a:r>
          </a:p>
        </p:txBody>
      </p:sp>
      <p:pic>
        <p:nvPicPr>
          <p:cNvPr id="9222" name="Picture 4" descr="https://www.fff.org/wp-content/uploads/2017/01/david-ricardo.png"/>
          <p:cNvPicPr>
            <a:picLocks noChangeAspect="1" noChangeArrowheads="1"/>
          </p:cNvPicPr>
          <p:nvPr/>
        </p:nvPicPr>
        <p:blipFill>
          <a:blip r:embed="rId4" cstate="print">
            <a:lum bright="20000"/>
          </a:blip>
          <a:srcRect l="29771" r="31870"/>
          <a:stretch>
            <a:fillRect/>
          </a:stretch>
        </p:blipFill>
        <p:spPr bwMode="auto">
          <a:xfrm>
            <a:off x="6143625" y="1071563"/>
            <a:ext cx="2571750" cy="3076575"/>
          </a:xfrm>
          <a:prstGeom prst="rect">
            <a:avLst/>
          </a:prstGeom>
          <a:noFill/>
          <a:ln w="9525">
            <a:noFill/>
            <a:miter lim="800000"/>
            <a:headEnd/>
            <a:tailEnd/>
          </a:ln>
        </p:spPr>
      </p:pic>
      <p:sp>
        <p:nvSpPr>
          <p:cNvPr id="10" name="TextBox 9"/>
          <p:cNvSpPr txBox="1">
            <a:spLocks noChangeArrowheads="1"/>
          </p:cNvSpPr>
          <p:nvPr/>
        </p:nvSpPr>
        <p:spPr bwMode="auto">
          <a:xfrm>
            <a:off x="5929313" y="4214813"/>
            <a:ext cx="2928937" cy="10160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ДАВИД РИККАРДО</a:t>
            </a:r>
          </a:p>
          <a:p>
            <a:pPr algn="ctr"/>
            <a:r>
              <a:rPr lang="ru-RU" sz="2000" b="1">
                <a:solidFill>
                  <a:srgbClr val="C00000"/>
                </a:solidFill>
                <a:latin typeface="Bookman Old Style" pitchFamily="18" charset="0"/>
              </a:rPr>
              <a:t>1772 – 1823 </a:t>
            </a:r>
          </a:p>
          <a:p>
            <a:pPr algn="ctr"/>
            <a:r>
              <a:rPr lang="ru-RU" sz="2000" b="1">
                <a:solidFill>
                  <a:srgbClr val="C00000"/>
                </a:solidFill>
                <a:latin typeface="Bookman Old Style" pitchFamily="18" charset="0"/>
              </a:rPr>
              <a:t>Англия </a:t>
            </a:r>
          </a:p>
        </p:txBody>
      </p:sp>
      <p:sp>
        <p:nvSpPr>
          <p:cNvPr id="11" name="Стрелка вниз 10"/>
          <p:cNvSpPr/>
          <p:nvPr/>
        </p:nvSpPr>
        <p:spPr>
          <a:xfrm>
            <a:off x="1143000" y="5286375"/>
            <a:ext cx="571500" cy="214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4143375" y="5214938"/>
            <a:ext cx="57150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низ 12"/>
          <p:cNvSpPr/>
          <p:nvPr/>
        </p:nvSpPr>
        <p:spPr>
          <a:xfrm>
            <a:off x="7215188" y="5214938"/>
            <a:ext cx="57150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27" name="TextBox 13"/>
          <p:cNvSpPr txBox="1">
            <a:spLocks noChangeArrowheads="1"/>
          </p:cNvSpPr>
          <p:nvPr/>
        </p:nvSpPr>
        <p:spPr bwMode="auto">
          <a:xfrm>
            <a:off x="-44450" y="5572125"/>
            <a:ext cx="3259138" cy="1200150"/>
          </a:xfrm>
          <a:prstGeom prst="rect">
            <a:avLst/>
          </a:prstGeom>
          <a:noFill/>
          <a:ln w="9525">
            <a:noFill/>
            <a:miter lim="800000"/>
            <a:headEnd/>
            <a:tailEnd/>
          </a:ln>
        </p:spPr>
        <p:txBody>
          <a:bodyPr wrap="none">
            <a:spAutoFit/>
          </a:bodyPr>
          <a:lstStyle/>
          <a:p>
            <a:pPr algn="ctr"/>
            <a:r>
              <a:rPr lang="ru-RU" b="1">
                <a:latin typeface="Bookman Old Style" pitchFamily="18" charset="0"/>
              </a:rPr>
              <a:t>«ИССЛЕДОВАНИЕ </a:t>
            </a:r>
          </a:p>
          <a:p>
            <a:pPr algn="ctr"/>
            <a:r>
              <a:rPr lang="ru-RU" b="1">
                <a:latin typeface="Bookman Old Style" pitchFamily="18" charset="0"/>
              </a:rPr>
              <a:t>О ПРИЧИНАХ </a:t>
            </a:r>
          </a:p>
          <a:p>
            <a:pPr algn="ctr"/>
            <a:r>
              <a:rPr lang="ru-RU" b="1">
                <a:latin typeface="Bookman Old Style" pitchFamily="18" charset="0"/>
              </a:rPr>
              <a:t>И ПРИРОДЕ БОГАТСТВА</a:t>
            </a:r>
          </a:p>
          <a:p>
            <a:pPr algn="ctr"/>
            <a:r>
              <a:rPr lang="ru-RU" b="1">
                <a:latin typeface="Bookman Old Style" pitchFamily="18" charset="0"/>
              </a:rPr>
              <a:t> НАРОДОВ», 1776 Г.</a:t>
            </a:r>
          </a:p>
        </p:txBody>
      </p:sp>
      <p:sp>
        <p:nvSpPr>
          <p:cNvPr id="9228" name="TextBox 14"/>
          <p:cNvSpPr txBox="1">
            <a:spLocks noChangeArrowheads="1"/>
          </p:cNvSpPr>
          <p:nvPr/>
        </p:nvSpPr>
        <p:spPr bwMode="auto">
          <a:xfrm>
            <a:off x="3033713" y="5429250"/>
            <a:ext cx="3060700" cy="646113"/>
          </a:xfrm>
          <a:prstGeom prst="rect">
            <a:avLst/>
          </a:prstGeom>
          <a:noFill/>
          <a:ln w="9525">
            <a:noFill/>
            <a:miter lim="800000"/>
            <a:headEnd/>
            <a:tailEnd/>
          </a:ln>
        </p:spPr>
        <p:txBody>
          <a:bodyPr wrap="none">
            <a:spAutoFit/>
          </a:bodyPr>
          <a:lstStyle/>
          <a:p>
            <a:pPr algn="ctr"/>
            <a:r>
              <a:rPr lang="ru-RU" b="1">
                <a:latin typeface="Bookman Old Style" pitchFamily="18" charset="0"/>
              </a:rPr>
              <a:t>«ТРАКТАТ О НАЛОГАХ </a:t>
            </a:r>
          </a:p>
          <a:p>
            <a:pPr algn="ctr"/>
            <a:r>
              <a:rPr lang="ru-RU" b="1">
                <a:latin typeface="Bookman Old Style" pitchFamily="18" charset="0"/>
              </a:rPr>
              <a:t>И СБОРАХ», 1662 Г. </a:t>
            </a:r>
          </a:p>
        </p:txBody>
      </p:sp>
      <p:sp>
        <p:nvSpPr>
          <p:cNvPr id="9229" name="TextBox 15"/>
          <p:cNvSpPr txBox="1">
            <a:spLocks noChangeArrowheads="1"/>
          </p:cNvSpPr>
          <p:nvPr/>
        </p:nvSpPr>
        <p:spPr bwMode="auto">
          <a:xfrm>
            <a:off x="6148388" y="5514975"/>
            <a:ext cx="2863850" cy="923925"/>
          </a:xfrm>
          <a:prstGeom prst="rect">
            <a:avLst/>
          </a:prstGeom>
          <a:noFill/>
          <a:ln w="9525">
            <a:noFill/>
            <a:miter lim="800000"/>
            <a:headEnd/>
            <a:tailEnd/>
          </a:ln>
        </p:spPr>
        <p:txBody>
          <a:bodyPr wrap="none">
            <a:spAutoFit/>
          </a:bodyPr>
          <a:lstStyle/>
          <a:p>
            <a:pPr algn="ctr"/>
            <a:r>
              <a:rPr lang="ru-RU" b="1">
                <a:latin typeface="Bookman Old Style" pitchFamily="18" charset="0"/>
              </a:rPr>
              <a:t>«НАЧАЛА </a:t>
            </a:r>
          </a:p>
          <a:p>
            <a:pPr algn="ctr"/>
            <a:r>
              <a:rPr lang="ru-RU" b="1">
                <a:latin typeface="Bookman Old Style" pitchFamily="18" charset="0"/>
              </a:rPr>
              <a:t>ПОЛИТИЧЕСКОЙ </a:t>
            </a:r>
          </a:p>
          <a:p>
            <a:pPr algn="ctr"/>
            <a:r>
              <a:rPr lang="ru-RU" b="1">
                <a:latin typeface="Bookman Old Style" pitchFamily="18" charset="0"/>
              </a:rPr>
              <a:t>ЭКОНОМИИ», 1817 Г.</a:t>
            </a:r>
          </a:p>
        </p:txBody>
      </p:sp>
      <p:sp>
        <p:nvSpPr>
          <p:cNvPr id="9230" name="TextBox 4"/>
          <p:cNvSpPr txBox="1">
            <a:spLocks noChangeArrowheads="1"/>
          </p:cNvSpPr>
          <p:nvPr/>
        </p:nvSpPr>
        <p:spPr bwMode="auto">
          <a:xfrm>
            <a:off x="285750" y="142875"/>
            <a:ext cx="8572500" cy="830263"/>
          </a:xfrm>
          <a:prstGeom prst="rect">
            <a:avLst/>
          </a:prstGeom>
          <a:noFill/>
          <a:ln w="9525">
            <a:noFill/>
            <a:miter lim="800000"/>
            <a:headEnd/>
            <a:tailEnd/>
          </a:ln>
        </p:spPr>
        <p:txBody>
          <a:bodyPr>
            <a:spAutoFit/>
          </a:bodyPr>
          <a:lstStyle/>
          <a:p>
            <a:pPr algn="ctr"/>
            <a:r>
              <a:rPr lang="ru-RU" sz="2400" b="1">
                <a:latin typeface="Bookman Old Style" pitchFamily="18" charset="0"/>
              </a:rPr>
              <a:t>Классическая (от лат. Образцовая) политическая экономия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313" y="-26988"/>
            <a:ext cx="8643937" cy="7170738"/>
          </a:xfrm>
          <a:prstGeom prst="rect">
            <a:avLst/>
          </a:prstGeom>
          <a:noFill/>
        </p:spPr>
        <p:txBody>
          <a:bodyPr anchor="ctr">
            <a:spAutoFit/>
          </a:bodyPr>
          <a:lstStyle/>
          <a:p>
            <a:pPr algn="ctr">
              <a:defRPr/>
            </a:pPr>
            <a:r>
              <a:rPr lang="ru-RU" sz="2000" b="1" dirty="0">
                <a:solidFill>
                  <a:srgbClr val="C00000"/>
                </a:solidFill>
                <a:latin typeface="Bookman Old Style" pitchFamily="18" charset="0"/>
              </a:rPr>
              <a:t>Источник богатства – производство</a:t>
            </a:r>
          </a:p>
          <a:p>
            <a:pPr algn="ctr">
              <a:defRPr/>
            </a:pPr>
            <a:endParaRPr lang="ru-RU" sz="2000" b="1" dirty="0">
              <a:latin typeface="Bookman Old Style" pitchFamily="18" charset="0"/>
            </a:endParaRPr>
          </a:p>
          <a:p>
            <a:pPr algn="ctr">
              <a:defRPr/>
            </a:pPr>
            <a:r>
              <a:rPr lang="ru-RU" sz="2000" b="1" dirty="0">
                <a:solidFill>
                  <a:srgbClr val="002060"/>
                </a:solidFill>
                <a:latin typeface="Bookman Old Style" pitchFamily="18" charset="0"/>
              </a:rPr>
              <a:t>Источник производства – труд </a:t>
            </a:r>
          </a:p>
          <a:p>
            <a:pPr algn="ctr">
              <a:defRPr/>
            </a:pPr>
            <a:r>
              <a:rPr lang="ru-RU" sz="2000" b="1" dirty="0">
                <a:solidFill>
                  <a:srgbClr val="002060"/>
                </a:solidFill>
                <a:latin typeface="Bookman Old Style" pitchFamily="18" charset="0"/>
              </a:rPr>
              <a:t>(в сельском хозяйстве и в промышленности)</a:t>
            </a:r>
          </a:p>
          <a:p>
            <a:pPr algn="ctr">
              <a:defRPr/>
            </a:pPr>
            <a:r>
              <a:rPr lang="ru-RU" sz="2000" b="1" dirty="0">
                <a:solidFill>
                  <a:srgbClr val="002060"/>
                </a:solidFill>
                <a:latin typeface="Bookman Old Style" pitchFamily="18" charset="0"/>
              </a:rPr>
              <a:t>Труд </a:t>
            </a:r>
          </a:p>
          <a:p>
            <a:pPr algn="ctr">
              <a:defRPr/>
            </a:pPr>
            <a:r>
              <a:rPr lang="ru-RU" sz="2000" b="1" dirty="0">
                <a:solidFill>
                  <a:srgbClr val="002060"/>
                </a:solidFill>
                <a:latin typeface="Bookman Old Style" pitchFamily="18" charset="0"/>
              </a:rPr>
              <a:t>Производительный  	Непроизводительный</a:t>
            </a:r>
          </a:p>
          <a:p>
            <a:pPr algn="ctr">
              <a:defRPr/>
            </a:pPr>
            <a:endParaRPr lang="ru-RU" sz="2000" b="1" dirty="0">
              <a:solidFill>
                <a:srgbClr val="002060"/>
              </a:solidFill>
              <a:latin typeface="Bookman Old Style" pitchFamily="18" charset="0"/>
            </a:endParaRPr>
          </a:p>
          <a:p>
            <a:pPr algn="ctr">
              <a:defRPr/>
            </a:pPr>
            <a:r>
              <a:rPr lang="ru-RU" sz="2000" b="1" dirty="0">
                <a:latin typeface="Bookman Old Style" pitchFamily="18" charset="0"/>
              </a:rPr>
              <a:t>Результаты труда (товары) составляют богатство нации</a:t>
            </a:r>
          </a:p>
          <a:p>
            <a:pPr algn="ctr">
              <a:defRPr/>
            </a:pPr>
            <a:r>
              <a:rPr lang="ru-RU" sz="2000" b="1" dirty="0">
                <a:latin typeface="Bookman Old Style" pitchFamily="18" charset="0"/>
              </a:rPr>
              <a:t> </a:t>
            </a:r>
          </a:p>
          <a:p>
            <a:pPr algn="ctr">
              <a:defRPr/>
            </a:pPr>
            <a:r>
              <a:rPr lang="ru-RU" sz="2000" b="1" dirty="0">
                <a:latin typeface="Bookman Old Style" pitchFamily="18" charset="0"/>
              </a:rPr>
              <a:t> </a:t>
            </a:r>
            <a:r>
              <a:rPr lang="ru-RU" sz="2000" b="1" dirty="0">
                <a:solidFill>
                  <a:srgbClr val="00B050"/>
                </a:solidFill>
                <a:latin typeface="Bookman Old Style" pitchFamily="18" charset="0"/>
              </a:rPr>
              <a:t>Ключ к богатству – бережливость </a:t>
            </a:r>
          </a:p>
          <a:p>
            <a:pPr algn="ctr">
              <a:defRPr/>
            </a:pPr>
            <a:endParaRPr lang="ru-RU" sz="2000" b="1" dirty="0">
              <a:latin typeface="Bookman Old Style" pitchFamily="18" charset="0"/>
            </a:endParaRPr>
          </a:p>
          <a:p>
            <a:pPr algn="ctr">
              <a:defRPr/>
            </a:pPr>
            <a:r>
              <a:rPr lang="ru-RU" sz="2000" b="1" dirty="0">
                <a:solidFill>
                  <a:srgbClr val="FF0000"/>
                </a:solidFill>
                <a:latin typeface="Bookman Old Style" pitchFamily="18" charset="0"/>
              </a:rPr>
              <a:t>Фактор роста богатства – производительность труда</a:t>
            </a:r>
          </a:p>
          <a:p>
            <a:pPr algn="ctr">
              <a:defRPr/>
            </a:pPr>
            <a:r>
              <a:rPr lang="ru-RU" sz="2000" b="1" dirty="0">
                <a:solidFill>
                  <a:srgbClr val="FF0000"/>
                </a:solidFill>
                <a:latin typeface="Bookman Old Style" pitchFamily="18" charset="0"/>
                <a:sym typeface="Wingdings"/>
              </a:rPr>
              <a:t></a:t>
            </a:r>
          </a:p>
          <a:p>
            <a:pPr algn="ctr">
              <a:defRPr/>
            </a:pPr>
            <a:r>
              <a:rPr lang="ru-RU" sz="2000" b="1" dirty="0">
                <a:solidFill>
                  <a:srgbClr val="FF0000"/>
                </a:solidFill>
                <a:latin typeface="Bookman Old Style" pitchFamily="18" charset="0"/>
                <a:sym typeface="Wingdings"/>
              </a:rPr>
              <a:t>Разделение труда</a:t>
            </a:r>
          </a:p>
          <a:p>
            <a:pPr algn="ctr">
              <a:defRPr/>
            </a:pPr>
            <a:endParaRPr lang="ru-RU" sz="2000" b="1" dirty="0">
              <a:solidFill>
                <a:srgbClr val="FF0000"/>
              </a:solidFill>
              <a:latin typeface="Bookman Old Style" pitchFamily="18" charset="0"/>
              <a:sym typeface="Wingdings"/>
            </a:endParaRPr>
          </a:p>
          <a:p>
            <a:pPr algn="ctr">
              <a:defRPr/>
            </a:pPr>
            <a:r>
              <a:rPr lang="ru-RU" sz="2000" b="1" dirty="0">
                <a:solidFill>
                  <a:schemeClr val="tx2">
                    <a:lumMod val="60000"/>
                    <a:lumOff val="40000"/>
                  </a:schemeClr>
                </a:solidFill>
                <a:latin typeface="Bookman Old Style" pitchFamily="18" charset="0"/>
                <a:sym typeface="Wingdings"/>
              </a:rPr>
              <a:t>Протекционизм государства – препятствие для общественного прогресса. Рынок должен быть свободным.</a:t>
            </a:r>
          </a:p>
          <a:p>
            <a:pPr algn="ctr">
              <a:defRPr/>
            </a:pPr>
            <a:r>
              <a:rPr lang="ru-RU" sz="2000" b="1" dirty="0">
                <a:solidFill>
                  <a:srgbClr val="C00000"/>
                </a:solidFill>
                <a:latin typeface="Bookman Old Style" pitchFamily="18" charset="0"/>
                <a:ea typeface="Calibri" pitchFamily="34" charset="0"/>
                <a:cs typeface="Times New Roman" pitchFamily="18" charset="0"/>
              </a:rPr>
              <a:t>Рынок – это механизм реализации рыночной экономики, когда существует свободная  связь между производителями и потребителями, вызванная экономическими мотивами, а также конкуренция между участниками рынка. </a:t>
            </a:r>
            <a:endParaRPr lang="ru-RU" sz="2000" b="1" dirty="0">
              <a:solidFill>
                <a:srgbClr val="C00000"/>
              </a:solidFill>
              <a:latin typeface="Bookman Old Style" pitchFamily="18" charset="0"/>
              <a:cs typeface="Arial" pitchFamily="34" charset="0"/>
            </a:endParaRPr>
          </a:p>
          <a:p>
            <a:pPr algn="ctr">
              <a:defRPr/>
            </a:pPr>
            <a:endParaRPr lang="ru-RU" sz="2000" b="1" dirty="0">
              <a:solidFill>
                <a:schemeClr val="tx2">
                  <a:lumMod val="60000"/>
                  <a:lumOff val="40000"/>
                </a:schemeClr>
              </a:solidFill>
              <a:latin typeface="Bookman Old Style" pitchFamily="18" charset="0"/>
              <a:sym typeface="Wingdings"/>
            </a:endParaRPr>
          </a:p>
        </p:txBody>
      </p:sp>
      <p:cxnSp>
        <p:nvCxnSpPr>
          <p:cNvPr id="11" name="Прямая со стрелкой 10"/>
          <p:cNvCxnSpPr/>
          <p:nvPr/>
        </p:nvCxnSpPr>
        <p:spPr>
          <a:xfrm rot="10800000" flipV="1">
            <a:off x="3500438" y="1428750"/>
            <a:ext cx="642937"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929188" y="1428750"/>
            <a:ext cx="642937"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27150" y="285750"/>
            <a:ext cx="6534150" cy="461963"/>
          </a:xfrm>
          <a:prstGeom prst="rect">
            <a:avLst/>
          </a:prstGeom>
          <a:noFill/>
          <a:ln w="9525">
            <a:noFill/>
            <a:miter lim="800000"/>
            <a:headEnd/>
            <a:tailEnd/>
          </a:ln>
        </p:spPr>
        <p:txBody>
          <a:bodyPr>
            <a:spAutoFit/>
          </a:bodyPr>
          <a:lstStyle/>
          <a:p>
            <a:pPr algn="ctr"/>
            <a:r>
              <a:rPr lang="ru-RU" sz="2400" b="1">
                <a:solidFill>
                  <a:srgbClr val="C00000"/>
                </a:solidFill>
                <a:latin typeface="Bookman Old Style" pitchFamily="18" charset="0"/>
              </a:rPr>
              <a:t>НЕВИДИМАЯ РУКА РЫНКА</a:t>
            </a:r>
          </a:p>
        </p:txBody>
      </p:sp>
      <p:sp>
        <p:nvSpPr>
          <p:cNvPr id="5" name="TextBox 4"/>
          <p:cNvSpPr txBox="1">
            <a:spLocks noChangeArrowheads="1"/>
          </p:cNvSpPr>
          <p:nvPr/>
        </p:nvSpPr>
        <p:spPr bwMode="auto">
          <a:xfrm>
            <a:off x="928688" y="1143000"/>
            <a:ext cx="7286625" cy="2832100"/>
          </a:xfrm>
          <a:prstGeom prst="rect">
            <a:avLst/>
          </a:prstGeom>
          <a:noFill/>
          <a:ln w="9525">
            <a:noFill/>
            <a:miter lim="800000"/>
            <a:headEnd/>
            <a:tailEnd/>
          </a:ln>
        </p:spPr>
        <p:txBody>
          <a:bodyPr>
            <a:spAutoFit/>
          </a:bodyPr>
          <a:lstStyle/>
          <a:p>
            <a:pPr algn="ctr"/>
            <a:r>
              <a:rPr lang="ru-RU" sz="2000" b="1">
                <a:solidFill>
                  <a:srgbClr val="C00000"/>
                </a:solidFill>
                <a:latin typeface="Bookman Old Style" pitchFamily="18" charset="0"/>
              </a:rPr>
              <a:t>В условиях рынка люди руководствуются собственными интересами («экономический человек»), преследуют личные цели, но при этом направляются «невидимой рукой» и содействуют реализации интересов других людей и общества в целом.</a:t>
            </a:r>
          </a:p>
          <a:p>
            <a:pPr algn="ctr"/>
            <a:r>
              <a:rPr lang="ru-RU" sz="2000" b="1">
                <a:solidFill>
                  <a:srgbClr val="C00000"/>
                </a:solidFill>
                <a:latin typeface="Bookman Old Style" pitchFamily="18" charset="0"/>
              </a:rPr>
              <a:t>«Невидимая рука» - стихийное действие объективных экономических законов. </a:t>
            </a:r>
          </a:p>
          <a:p>
            <a:pPr algn="ctr"/>
            <a:endParaRPr lang="ru-RU" b="1">
              <a:solidFill>
                <a:srgbClr val="C00000"/>
              </a:solidFill>
              <a:latin typeface="Bookman Old Style" pitchFamily="18" charset="0"/>
            </a:endParaRPr>
          </a:p>
        </p:txBody>
      </p:sp>
      <p:grpSp>
        <p:nvGrpSpPr>
          <p:cNvPr id="11268" name="Группа 11"/>
          <p:cNvGrpSpPr>
            <a:grpSpLocks/>
          </p:cNvGrpSpPr>
          <p:nvPr/>
        </p:nvGrpSpPr>
        <p:grpSpPr bwMode="auto">
          <a:xfrm>
            <a:off x="500063" y="4500563"/>
            <a:ext cx="8234362" cy="1323975"/>
            <a:chOff x="564363" y="3643314"/>
            <a:chExt cx="8234947" cy="1323439"/>
          </a:xfrm>
        </p:grpSpPr>
        <p:sp>
          <p:nvSpPr>
            <p:cNvPr id="11269" name="TextBox 5"/>
            <p:cNvSpPr txBox="1">
              <a:spLocks noChangeArrowheads="1"/>
            </p:cNvSpPr>
            <p:nvPr/>
          </p:nvSpPr>
          <p:spPr bwMode="auto">
            <a:xfrm>
              <a:off x="564363" y="3643314"/>
              <a:ext cx="8234947" cy="1323439"/>
            </a:xfrm>
            <a:prstGeom prst="rect">
              <a:avLst/>
            </a:prstGeom>
            <a:noFill/>
            <a:ln w="9525">
              <a:noFill/>
              <a:miter lim="800000"/>
              <a:headEnd/>
              <a:tailEnd/>
            </a:ln>
          </p:spPr>
          <p:txBody>
            <a:bodyPr wrap="none">
              <a:spAutoFit/>
            </a:bodyPr>
            <a:lstStyle/>
            <a:p>
              <a:pPr algn="ctr"/>
              <a:r>
                <a:rPr lang="ru-RU" sz="2000" b="1">
                  <a:latin typeface="Bookman Old Style" pitchFamily="18" charset="0"/>
                </a:rPr>
                <a:t>Стоимость товара </a:t>
              </a:r>
            </a:p>
            <a:p>
              <a:pPr algn="ctr"/>
              <a:endParaRPr lang="ru-RU" sz="2000" b="1">
                <a:latin typeface="Bookman Old Style" pitchFamily="18" charset="0"/>
              </a:endParaRPr>
            </a:p>
            <a:p>
              <a:pPr algn="ctr"/>
              <a:r>
                <a:rPr lang="ru-RU" sz="2000" b="1">
                  <a:latin typeface="Bookman Old Style" pitchFamily="18" charset="0"/>
                </a:rPr>
                <a:t> Меновая стоимость		Потребительная стоимость</a:t>
              </a:r>
            </a:p>
            <a:p>
              <a:pPr algn="ctr"/>
              <a:endParaRPr lang="ru-RU" sz="2000" b="1">
                <a:latin typeface="Bookman Old Style" pitchFamily="18" charset="0"/>
              </a:endParaRPr>
            </a:p>
          </p:txBody>
        </p:sp>
        <p:cxnSp>
          <p:nvCxnSpPr>
            <p:cNvPr id="8" name="Прямая со стрелкой 7"/>
            <p:cNvCxnSpPr/>
            <p:nvPr/>
          </p:nvCxnSpPr>
          <p:spPr>
            <a:xfrm rot="10800000" flipV="1">
              <a:off x="2356777" y="3857539"/>
              <a:ext cx="928754" cy="428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000349" y="3857539"/>
              <a:ext cx="1000196" cy="499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71500" y="214313"/>
            <a:ext cx="8143875" cy="830262"/>
          </a:xfrm>
          <a:prstGeom prst="rect">
            <a:avLst/>
          </a:prstGeom>
          <a:noFill/>
          <a:ln w="9525">
            <a:noFill/>
            <a:miter lim="800000"/>
            <a:headEnd/>
            <a:tailEnd/>
          </a:ln>
        </p:spPr>
        <p:txBody>
          <a:bodyPr>
            <a:spAutoFit/>
          </a:bodyPr>
          <a:lstStyle/>
          <a:p>
            <a:pPr algn="ctr"/>
            <a:r>
              <a:rPr lang="ru-RU" sz="2400" b="1">
                <a:latin typeface="Bookman Old Style" pitchFamily="18" charset="0"/>
              </a:rPr>
              <a:t>НЕОКЛАССИЧЕСКАЯ ШКОЛА ЭКОНОМИКИ</a:t>
            </a:r>
          </a:p>
          <a:p>
            <a:pPr algn="ctr"/>
            <a:r>
              <a:rPr lang="ru-RU" sz="2400" b="1">
                <a:latin typeface="Bookman Old Style" pitchFamily="18" charset="0"/>
              </a:rPr>
              <a:t>Начало 70-х гг. </a:t>
            </a:r>
            <a:r>
              <a:rPr lang="en-US" sz="2400" b="1">
                <a:latin typeface="Bookman Old Style" pitchFamily="18" charset="0"/>
              </a:rPr>
              <a:t>XIX</a:t>
            </a:r>
            <a:r>
              <a:rPr lang="ru-RU" sz="2400" b="1">
                <a:latin typeface="Bookman Old Style" pitchFamily="18" charset="0"/>
              </a:rPr>
              <a:t> века  </a:t>
            </a:r>
          </a:p>
        </p:txBody>
      </p:sp>
      <p:cxnSp>
        <p:nvCxnSpPr>
          <p:cNvPr id="6" name="Прямая со стрелкой 5"/>
          <p:cNvCxnSpPr/>
          <p:nvPr/>
        </p:nvCxnSpPr>
        <p:spPr>
          <a:xfrm rot="10800000" flipV="1">
            <a:off x="1285875" y="1000125"/>
            <a:ext cx="10001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2" name="TextBox 6"/>
          <p:cNvSpPr txBox="1">
            <a:spLocks noChangeArrowheads="1"/>
          </p:cNvSpPr>
          <p:nvPr/>
        </p:nvSpPr>
        <p:spPr bwMode="auto">
          <a:xfrm>
            <a:off x="357188" y="1052513"/>
            <a:ext cx="4672012" cy="5568950"/>
          </a:xfrm>
          <a:prstGeom prst="rect">
            <a:avLst/>
          </a:prstGeom>
          <a:noFill/>
          <a:ln w="9525">
            <a:noFill/>
            <a:miter lim="800000"/>
            <a:headEnd/>
            <a:tailEnd/>
          </a:ln>
        </p:spPr>
        <p:txBody>
          <a:bodyPr wrap="none">
            <a:spAutoFit/>
          </a:bodyPr>
          <a:lstStyle/>
          <a:p>
            <a:r>
              <a:rPr lang="ru-RU" sz="2400" b="1">
                <a:latin typeface="Bookman Old Style" pitchFamily="18" charset="0"/>
              </a:rPr>
              <a:t>Первая волна</a:t>
            </a:r>
          </a:p>
          <a:p>
            <a:r>
              <a:rPr lang="ru-RU" sz="2400" b="1">
                <a:latin typeface="Bookman Old Style" pitchFamily="18" charset="0"/>
              </a:rPr>
              <a:t>Маржинализм</a:t>
            </a:r>
          </a:p>
          <a:p>
            <a:r>
              <a:rPr lang="ru-RU" sz="2400" b="1">
                <a:latin typeface="Bookman Old Style" pitchFamily="18" charset="0"/>
              </a:rPr>
              <a:t>От лат. Марго – край, предел</a:t>
            </a:r>
            <a:endParaRPr lang="ru-RU" sz="2400" b="1"/>
          </a:p>
          <a:p>
            <a:r>
              <a:rPr lang="ru-RU" sz="2400" b="1">
                <a:latin typeface="Bookman Old Style" pitchFamily="18" charset="0"/>
              </a:rPr>
              <a:t> </a:t>
            </a:r>
          </a:p>
          <a:p>
            <a:r>
              <a:rPr lang="ru-RU" sz="2400" b="1">
                <a:latin typeface="Bookman Old Style" pitchFamily="18" charset="0"/>
              </a:rPr>
              <a:t>Уильям Джевонсон </a:t>
            </a:r>
          </a:p>
          <a:p>
            <a:r>
              <a:rPr lang="ru-RU" sz="2400" b="1">
                <a:latin typeface="Bookman Old Style" pitchFamily="18" charset="0"/>
              </a:rPr>
              <a:t>(1835-1882), Англия </a:t>
            </a:r>
            <a:endParaRPr lang="ru-RU" sz="2400" b="1"/>
          </a:p>
          <a:p>
            <a:endParaRPr lang="ru-RU" sz="2400" b="1"/>
          </a:p>
          <a:p>
            <a:r>
              <a:rPr lang="ru-RU" sz="2400" b="1">
                <a:latin typeface="Bookman Old Style" pitchFamily="18" charset="0"/>
              </a:rPr>
              <a:t>Леон Вальрас </a:t>
            </a:r>
          </a:p>
          <a:p>
            <a:r>
              <a:rPr lang="ru-RU" sz="2400" b="1">
                <a:latin typeface="Bookman Old Style" pitchFamily="18" charset="0"/>
              </a:rPr>
              <a:t>(1834-1910), Франция</a:t>
            </a:r>
            <a:endParaRPr lang="ru-RU" sz="2400" b="1"/>
          </a:p>
          <a:p>
            <a:endParaRPr lang="ru-RU" sz="2400" b="1"/>
          </a:p>
          <a:p>
            <a:r>
              <a:rPr lang="ru-RU" sz="2400" b="1">
                <a:latin typeface="Bookman Old Style" pitchFamily="18" charset="0"/>
              </a:rPr>
              <a:t> Карл Менгер </a:t>
            </a:r>
          </a:p>
          <a:p>
            <a:r>
              <a:rPr lang="ru-RU" sz="2400" b="1">
                <a:latin typeface="Bookman Old Style" pitchFamily="18" charset="0"/>
              </a:rPr>
              <a:t>(1840-1921), Австрия </a:t>
            </a:r>
            <a:endParaRPr lang="ru-RU" sz="2400" b="1"/>
          </a:p>
          <a:p>
            <a:endParaRPr lang="ru-RU" sz="2400" b="1"/>
          </a:p>
          <a:p>
            <a:r>
              <a:rPr lang="ru-RU" sz="2400" b="1">
                <a:latin typeface="Bookman Old Style" pitchFamily="18" charset="0"/>
              </a:rPr>
              <a:t>Ойген фон Бём-Баверк </a:t>
            </a:r>
          </a:p>
          <a:p>
            <a:r>
              <a:rPr lang="ru-RU" sz="2400" b="1">
                <a:latin typeface="Bookman Old Style" pitchFamily="18" charset="0"/>
              </a:rPr>
              <a:t>(1851-1914), Австрия </a:t>
            </a:r>
          </a:p>
        </p:txBody>
      </p:sp>
      <p:cxnSp>
        <p:nvCxnSpPr>
          <p:cNvPr id="9" name="Прямая со стрелкой 8"/>
          <p:cNvCxnSpPr/>
          <p:nvPr/>
        </p:nvCxnSpPr>
        <p:spPr>
          <a:xfrm>
            <a:off x="7000875" y="928688"/>
            <a:ext cx="92868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4" name="TextBox 9"/>
          <p:cNvSpPr txBox="1">
            <a:spLocks noChangeArrowheads="1"/>
          </p:cNvSpPr>
          <p:nvPr/>
        </p:nvSpPr>
        <p:spPr bwMode="auto">
          <a:xfrm>
            <a:off x="4929188" y="1357313"/>
            <a:ext cx="4130675" cy="4894262"/>
          </a:xfrm>
          <a:prstGeom prst="rect">
            <a:avLst/>
          </a:prstGeom>
          <a:noFill/>
          <a:ln w="9525">
            <a:noFill/>
            <a:miter lim="800000"/>
            <a:headEnd/>
            <a:tailEnd/>
          </a:ln>
        </p:spPr>
        <p:txBody>
          <a:bodyPr>
            <a:spAutoFit/>
          </a:bodyPr>
          <a:lstStyle/>
          <a:p>
            <a:pPr algn="r"/>
            <a:r>
              <a:rPr lang="ru-RU" sz="2400" b="1">
                <a:latin typeface="Bookman Old Style" pitchFamily="18" charset="0"/>
              </a:rPr>
              <a:t>Вторая волна</a:t>
            </a:r>
          </a:p>
          <a:p>
            <a:pPr algn="r"/>
            <a:endParaRPr lang="ru-RU" sz="2400" b="1">
              <a:latin typeface="Bookman Old Style" pitchFamily="18" charset="0"/>
            </a:endParaRPr>
          </a:p>
          <a:p>
            <a:pPr algn="r"/>
            <a:r>
              <a:rPr lang="ru-RU" sz="2400" b="1">
                <a:latin typeface="Bookman Old Style" pitchFamily="18" charset="0"/>
              </a:rPr>
              <a:t>Математическая школа  </a:t>
            </a:r>
          </a:p>
          <a:p>
            <a:pPr algn="r"/>
            <a:endParaRPr lang="ru-RU" sz="2400" b="1">
              <a:latin typeface="Bookman Old Style" pitchFamily="18" charset="0"/>
            </a:endParaRPr>
          </a:p>
          <a:p>
            <a:pPr algn="r"/>
            <a:r>
              <a:rPr lang="ru-RU" sz="2400" b="1">
                <a:latin typeface="Bookman Old Style" pitchFamily="18" charset="0"/>
              </a:rPr>
              <a:t>Альфред Маршалл </a:t>
            </a:r>
          </a:p>
          <a:p>
            <a:pPr algn="r"/>
            <a:r>
              <a:rPr lang="ru-RU" sz="2400" b="1">
                <a:latin typeface="Bookman Old Style" pitchFamily="18" charset="0"/>
              </a:rPr>
              <a:t>(1842-1924), Англия </a:t>
            </a:r>
          </a:p>
          <a:p>
            <a:pPr algn="r"/>
            <a:endParaRPr lang="ru-RU" sz="2400" b="1">
              <a:latin typeface="Bookman Old Style" pitchFamily="18" charset="0"/>
            </a:endParaRPr>
          </a:p>
          <a:p>
            <a:pPr algn="r"/>
            <a:r>
              <a:rPr lang="ru-RU" sz="2400" b="1">
                <a:latin typeface="Bookman Old Style" pitchFamily="18" charset="0"/>
              </a:rPr>
              <a:t>Вильфредо Парето </a:t>
            </a:r>
          </a:p>
          <a:p>
            <a:pPr algn="r"/>
            <a:r>
              <a:rPr lang="ru-RU" sz="2400" b="1">
                <a:latin typeface="Bookman Old Style" pitchFamily="18" charset="0"/>
              </a:rPr>
              <a:t>(1848-1923), Италия </a:t>
            </a:r>
          </a:p>
          <a:p>
            <a:pPr algn="r"/>
            <a:endParaRPr lang="ru-RU" sz="2400" b="1">
              <a:latin typeface="Bookman Old Style" pitchFamily="18" charset="0"/>
            </a:endParaRPr>
          </a:p>
          <a:p>
            <a:pPr algn="r"/>
            <a:r>
              <a:rPr lang="ru-RU" sz="2400" b="1">
                <a:latin typeface="Bookman Old Style" pitchFamily="18" charset="0"/>
              </a:rPr>
              <a:t>Артур Пигу</a:t>
            </a:r>
          </a:p>
          <a:p>
            <a:pPr algn="r"/>
            <a:r>
              <a:rPr lang="ru-RU" sz="2400" b="1">
                <a:latin typeface="Bookman Old Style" pitchFamily="18" charset="0"/>
              </a:rPr>
              <a:t>(1877-1959), Англия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85750" y="357188"/>
            <a:ext cx="8777288" cy="6556375"/>
          </a:xfrm>
          <a:prstGeom prst="rect">
            <a:avLst/>
          </a:prstGeom>
          <a:noFill/>
          <a:ln w="9525">
            <a:noFill/>
            <a:miter lim="800000"/>
            <a:headEnd/>
            <a:tailEnd/>
          </a:ln>
        </p:spPr>
        <p:txBody>
          <a:bodyPr wrap="none">
            <a:spAutoFit/>
          </a:bodyPr>
          <a:lstStyle/>
          <a:p>
            <a:r>
              <a:rPr lang="ru-RU" sz="2000" b="1">
                <a:latin typeface="Bookman Old Style" pitchFamily="18" charset="0"/>
              </a:rPr>
              <a:t>Первая волна неоклассиков (маржиналисты)</a:t>
            </a:r>
          </a:p>
          <a:p>
            <a:endParaRPr lang="ru-RU" sz="2000">
              <a:latin typeface="Bookman Old Style" pitchFamily="18" charset="0"/>
            </a:endParaRPr>
          </a:p>
          <a:p>
            <a:r>
              <a:rPr lang="ru-RU" sz="2000">
                <a:latin typeface="Bookman Old Style" pitchFamily="18" charset="0"/>
              </a:rPr>
              <a:t>Предмет изучения экономики – поведение отдельных субъектов, </a:t>
            </a:r>
          </a:p>
          <a:p>
            <a:r>
              <a:rPr lang="ru-RU" sz="2000">
                <a:latin typeface="Bookman Old Style" pitchFamily="18" charset="0"/>
              </a:rPr>
              <a:t>вовлеченных в хозяйственные отношения. Субъекты </a:t>
            </a:r>
          </a:p>
          <a:p>
            <a:r>
              <a:rPr lang="ru-RU" sz="2000">
                <a:latin typeface="Bookman Old Style" pitchFamily="18" charset="0"/>
              </a:rPr>
              <a:t>руководствуются в своей деятельности собственными </a:t>
            </a:r>
          </a:p>
          <a:p>
            <a:r>
              <a:rPr lang="ru-RU" sz="2000">
                <a:latin typeface="Bookman Old Style" pitchFamily="18" charset="0"/>
              </a:rPr>
              <a:t>субъективными оценками выгод и затрат, возникающих в </a:t>
            </a:r>
          </a:p>
          <a:p>
            <a:r>
              <a:rPr lang="ru-RU" sz="2000">
                <a:latin typeface="Bookman Old Style" pitchFamily="18" charset="0"/>
              </a:rPr>
              <a:t>процессе экономической деятельности.</a:t>
            </a:r>
          </a:p>
          <a:p>
            <a:endParaRPr lang="ru-RU" sz="2000">
              <a:latin typeface="Bookman Old Style" pitchFamily="18" charset="0"/>
            </a:endParaRPr>
          </a:p>
          <a:p>
            <a:r>
              <a:rPr lang="ru-RU" sz="2000">
                <a:latin typeface="Bookman Old Style" pitchFamily="18" charset="0"/>
              </a:rPr>
              <a:t>Маржиналисты ввели в экономическую науку концепцию </a:t>
            </a:r>
          </a:p>
          <a:p>
            <a:r>
              <a:rPr lang="ru-RU" sz="2000">
                <a:latin typeface="Bookman Old Style" pitchFamily="18" charset="0"/>
              </a:rPr>
              <a:t>предельных величин:</a:t>
            </a:r>
          </a:p>
          <a:p>
            <a:pPr>
              <a:buFontTx/>
              <a:buChar char="-"/>
            </a:pPr>
            <a:r>
              <a:rPr lang="ru-RU" sz="2000">
                <a:latin typeface="Bookman Old Style" pitchFamily="18" charset="0"/>
              </a:rPr>
              <a:t>Убывающая предельная полезность</a:t>
            </a:r>
          </a:p>
          <a:p>
            <a:pPr>
              <a:buFontTx/>
              <a:buChar char="-"/>
            </a:pPr>
            <a:r>
              <a:rPr lang="ru-RU" sz="2000">
                <a:latin typeface="Bookman Old Style" pitchFamily="18" charset="0"/>
              </a:rPr>
              <a:t> Предельные издержки </a:t>
            </a:r>
          </a:p>
          <a:p>
            <a:pPr>
              <a:buFontTx/>
              <a:buChar char="-"/>
            </a:pPr>
            <a:endParaRPr lang="ru-RU" sz="2000">
              <a:latin typeface="Bookman Old Style" pitchFamily="18" charset="0"/>
            </a:endParaRPr>
          </a:p>
          <a:p>
            <a:r>
              <a:rPr lang="ru-RU" sz="2000" b="1">
                <a:latin typeface="Bookman Old Style" pitchFamily="18" charset="0"/>
              </a:rPr>
              <a:t>Вторая волна неоклассиков</a:t>
            </a:r>
          </a:p>
          <a:p>
            <a:endParaRPr lang="ru-RU" sz="2000">
              <a:latin typeface="Bookman Old Style" pitchFamily="18" charset="0"/>
            </a:endParaRPr>
          </a:p>
          <a:p>
            <a:r>
              <a:rPr lang="ru-RU" sz="2000">
                <a:latin typeface="Bookman Old Style" pitchFamily="18" charset="0"/>
              </a:rPr>
              <a:t>Маршалл разработал современную теорию рынка, провел </a:t>
            </a:r>
          </a:p>
          <a:p>
            <a:r>
              <a:rPr lang="ru-RU" sz="2000">
                <a:latin typeface="Bookman Old Style" pitchFamily="18" charset="0"/>
              </a:rPr>
              <a:t>анализ механизма рыночного ценообразования, взаимодействия </a:t>
            </a:r>
          </a:p>
          <a:p>
            <a:r>
              <a:rPr lang="ru-RU" sz="2000">
                <a:latin typeface="Bookman Old Style" pitchFamily="18" charset="0"/>
              </a:rPr>
              <a:t>спроса и предложения, влияния различных факторов на спрос</a:t>
            </a:r>
          </a:p>
          <a:p>
            <a:r>
              <a:rPr lang="ru-RU" sz="2000">
                <a:latin typeface="Bookman Old Style" pitchFamily="18" charset="0"/>
              </a:rPr>
              <a:t> и предложение </a:t>
            </a:r>
          </a:p>
          <a:p>
            <a:endParaRPr lang="ru-RU" sz="2000">
              <a:latin typeface="Bookman Old Style" pitchFamily="18" charset="0"/>
            </a:endParaRPr>
          </a:p>
          <a:p>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3"/>
          <p:cNvSpPr>
            <a:spLocks noChangeArrowheads="1"/>
          </p:cNvSpPr>
          <p:nvPr/>
        </p:nvSpPr>
        <p:spPr bwMode="auto">
          <a:xfrm>
            <a:off x="2786063" y="285750"/>
            <a:ext cx="5359400" cy="400050"/>
          </a:xfrm>
          <a:prstGeom prst="rect">
            <a:avLst/>
          </a:prstGeom>
          <a:noFill/>
          <a:ln w="9525">
            <a:noFill/>
            <a:miter lim="800000"/>
            <a:headEnd/>
            <a:tailEnd/>
          </a:ln>
        </p:spPr>
        <p:txBody>
          <a:bodyPr wrap="none">
            <a:spAutoFit/>
          </a:bodyPr>
          <a:lstStyle/>
          <a:p>
            <a:r>
              <a:rPr lang="ru-RU" sz="2000" b="1">
                <a:latin typeface="Bookman Old Style" pitchFamily="18" charset="0"/>
              </a:rPr>
              <a:t>МАРКСИСТСКАЯ ПОЛИТЭКОНОМИЯ </a:t>
            </a:r>
          </a:p>
        </p:txBody>
      </p:sp>
      <p:pic>
        <p:nvPicPr>
          <p:cNvPr id="14339" name="Picture 2" descr="https://cdn.fishki.net/upload/post/201509/06/1653570/914101556223675bda176872376_prev.jpg"/>
          <p:cNvPicPr>
            <a:picLocks noChangeAspect="1" noChangeArrowheads="1"/>
          </p:cNvPicPr>
          <p:nvPr/>
        </p:nvPicPr>
        <p:blipFill>
          <a:blip r:embed="rId2" cstate="print"/>
          <a:srcRect/>
          <a:stretch>
            <a:fillRect/>
          </a:stretch>
        </p:blipFill>
        <p:spPr bwMode="auto">
          <a:xfrm>
            <a:off x="571500" y="785813"/>
            <a:ext cx="2857500" cy="3767137"/>
          </a:xfrm>
          <a:prstGeom prst="rect">
            <a:avLst/>
          </a:prstGeom>
          <a:noFill/>
          <a:ln w="9525">
            <a:noFill/>
            <a:miter lim="800000"/>
            <a:headEnd/>
            <a:tailEnd/>
          </a:ln>
        </p:spPr>
      </p:pic>
      <p:sp>
        <p:nvSpPr>
          <p:cNvPr id="14340" name="TextBox 5"/>
          <p:cNvSpPr txBox="1">
            <a:spLocks noChangeArrowheads="1"/>
          </p:cNvSpPr>
          <p:nvPr/>
        </p:nvSpPr>
        <p:spPr bwMode="auto">
          <a:xfrm>
            <a:off x="1000125" y="4643438"/>
            <a:ext cx="1806575"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Карл Маркс </a:t>
            </a:r>
          </a:p>
          <a:p>
            <a:pPr algn="ctr"/>
            <a:r>
              <a:rPr lang="ru-RU" sz="2000">
                <a:latin typeface="Bookman Old Style" pitchFamily="18" charset="0"/>
              </a:rPr>
              <a:t>1818-1883</a:t>
            </a:r>
          </a:p>
        </p:txBody>
      </p:sp>
      <p:sp>
        <p:nvSpPr>
          <p:cNvPr id="14341" name="TextBox 6"/>
          <p:cNvSpPr txBox="1">
            <a:spLocks noChangeArrowheads="1"/>
          </p:cNvSpPr>
          <p:nvPr/>
        </p:nvSpPr>
        <p:spPr bwMode="auto">
          <a:xfrm>
            <a:off x="3571875" y="1038225"/>
            <a:ext cx="5589588" cy="6248400"/>
          </a:xfrm>
          <a:prstGeom prst="rect">
            <a:avLst/>
          </a:prstGeom>
          <a:noFill/>
          <a:ln w="9525">
            <a:noFill/>
            <a:miter lim="800000"/>
            <a:headEnd/>
            <a:tailEnd/>
          </a:ln>
        </p:spPr>
        <p:txBody>
          <a:bodyPr wrap="none">
            <a:spAutoFit/>
          </a:bodyPr>
          <a:lstStyle/>
          <a:p>
            <a:r>
              <a:rPr lang="ru-RU" sz="2000">
                <a:latin typeface="Bookman Old Style" pitchFamily="18" charset="0"/>
              </a:rPr>
              <a:t>Отчуждение труда: богатство общества, </a:t>
            </a:r>
          </a:p>
          <a:p>
            <a:r>
              <a:rPr lang="ru-RU" sz="2000">
                <a:latin typeface="Bookman Old Style" pitchFamily="18" charset="0"/>
              </a:rPr>
              <a:t>Прогресс  создаются трудом человека, </a:t>
            </a:r>
          </a:p>
          <a:p>
            <a:r>
              <a:rPr lang="ru-RU" sz="2000">
                <a:latin typeface="Bookman Old Style" pitchFamily="18" charset="0"/>
              </a:rPr>
              <a:t>который отдачи  не получает. Продукт </a:t>
            </a:r>
          </a:p>
          <a:p>
            <a:r>
              <a:rPr lang="ru-RU" sz="2000">
                <a:latin typeface="Bookman Old Style" pitchFamily="18" charset="0"/>
              </a:rPr>
              <a:t>создается рабочим, а  присваивается</a:t>
            </a:r>
          </a:p>
          <a:p>
            <a:r>
              <a:rPr lang="ru-RU" sz="2000">
                <a:latin typeface="Bookman Old Style" pitchFamily="18" charset="0"/>
              </a:rPr>
              <a:t> собственником капитала. </a:t>
            </a:r>
            <a:r>
              <a:rPr lang="ru-RU" sz="2000">
                <a:latin typeface="Bookman Old Style" pitchFamily="18" charset="0"/>
                <a:sym typeface="Wingdings" pitchFamily="2" charset="2"/>
              </a:rPr>
              <a:t></a:t>
            </a:r>
          </a:p>
          <a:p>
            <a:r>
              <a:rPr lang="ru-RU" sz="2000">
                <a:latin typeface="Bookman Old Style" pitchFamily="18" charset="0"/>
                <a:sym typeface="Wingdings" pitchFamily="2" charset="2"/>
              </a:rPr>
              <a:t>Чужим становится не только результат </a:t>
            </a:r>
          </a:p>
          <a:p>
            <a:r>
              <a:rPr lang="ru-RU" sz="2000">
                <a:latin typeface="Bookman Old Style" pitchFamily="18" charset="0"/>
                <a:sym typeface="Wingdings" pitchFamily="2" charset="2"/>
              </a:rPr>
              <a:t>труда, но и сам труд, который</a:t>
            </a:r>
          </a:p>
          <a:p>
            <a:r>
              <a:rPr lang="ru-RU" sz="2000">
                <a:latin typeface="Bookman Old Style" pitchFamily="18" charset="0"/>
                <a:sym typeface="Wingdings" pitchFamily="2" charset="2"/>
              </a:rPr>
              <a:t> становится вынужденным. </a:t>
            </a:r>
          </a:p>
          <a:p>
            <a:r>
              <a:rPr lang="ru-RU" sz="2000">
                <a:latin typeface="Bookman Old Style" pitchFamily="18" charset="0"/>
                <a:sym typeface="Wingdings" pitchFamily="2" charset="2"/>
              </a:rPr>
              <a:t>Эксплуатация и социальная </a:t>
            </a:r>
          </a:p>
          <a:p>
            <a:r>
              <a:rPr lang="ru-RU" sz="2000">
                <a:latin typeface="Bookman Old Style" pitchFamily="18" charset="0"/>
                <a:sym typeface="Wingdings" pitchFamily="2" charset="2"/>
              </a:rPr>
              <a:t>несправедливость </a:t>
            </a:r>
          </a:p>
          <a:p>
            <a:r>
              <a:rPr lang="ru-RU" sz="2000">
                <a:latin typeface="Bookman Old Style" pitchFamily="18" charset="0"/>
                <a:sym typeface="Wingdings" pitchFamily="2" charset="2"/>
              </a:rPr>
              <a:t>Необходима революция, превращение </a:t>
            </a:r>
          </a:p>
          <a:p>
            <a:r>
              <a:rPr lang="ru-RU" sz="2000">
                <a:latin typeface="Bookman Old Style" pitchFamily="18" charset="0"/>
                <a:sym typeface="Wingdings" pitchFamily="2" charset="2"/>
              </a:rPr>
              <a:t>частной  собственности в общественную,</a:t>
            </a:r>
          </a:p>
          <a:p>
            <a:r>
              <a:rPr lang="ru-RU" sz="2000">
                <a:latin typeface="Bookman Old Style" pitchFamily="18" charset="0"/>
                <a:sym typeface="Wingdings" pitchFamily="2" charset="2"/>
              </a:rPr>
              <a:t>рынок заменить  планом, экономикой </a:t>
            </a:r>
          </a:p>
          <a:p>
            <a:r>
              <a:rPr lang="ru-RU" sz="2000">
                <a:latin typeface="Bookman Old Style" pitchFamily="18" charset="0"/>
                <a:sym typeface="Wingdings" pitchFamily="2" charset="2"/>
              </a:rPr>
              <a:t>должно руководить государство.</a:t>
            </a:r>
          </a:p>
          <a:p>
            <a:endParaRPr lang="ru-RU" sz="2000">
              <a:latin typeface="Bookman Old Style" pitchFamily="18" charset="0"/>
              <a:sym typeface="Wingdings" pitchFamily="2" charset="2"/>
            </a:endParaRPr>
          </a:p>
          <a:p>
            <a:endParaRPr lang="ru-RU" sz="2000">
              <a:latin typeface="Bookman Old Style" pitchFamily="18" charset="0"/>
              <a:sym typeface="Wingdings" pitchFamily="2" charset="2"/>
            </a:endParaRPr>
          </a:p>
          <a:p>
            <a:endParaRPr lang="ru-RU" sz="2000">
              <a:latin typeface="Bookman Old Style" pitchFamily="18" charset="0"/>
              <a:sym typeface="Wingdings" pitchFamily="2" charset="2"/>
            </a:endParaRPr>
          </a:p>
          <a:p>
            <a:endParaRPr lang="ru-RU" sz="2000">
              <a:latin typeface="Bookman Old Style" pitchFamily="18" charset="0"/>
            </a:endParaRPr>
          </a:p>
          <a:p>
            <a:endParaRPr lang="ru-RU" sz="2000">
              <a:latin typeface="Bookman Old Style" pitchFamily="18" charset="0"/>
            </a:endParaRPr>
          </a:p>
          <a:p>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28625" y="187325"/>
            <a:ext cx="8412163" cy="3170238"/>
          </a:xfrm>
          <a:prstGeom prst="rect">
            <a:avLst/>
          </a:prstGeom>
          <a:noFill/>
          <a:ln w="9525">
            <a:noFill/>
            <a:miter lim="800000"/>
            <a:headEnd/>
            <a:tailEnd/>
          </a:ln>
        </p:spPr>
        <p:txBody>
          <a:bodyPr>
            <a:spAutoFit/>
          </a:bodyPr>
          <a:lstStyle/>
          <a:p>
            <a:pPr algn="ctr"/>
            <a:r>
              <a:rPr lang="ru-RU" sz="2000" b="1">
                <a:latin typeface="Bookman Old Style" pitchFamily="18" charset="0"/>
              </a:rPr>
              <a:t>«КАПИТАЛ», 1867 год</a:t>
            </a:r>
          </a:p>
          <a:p>
            <a:pPr algn="ctr"/>
            <a:r>
              <a:rPr lang="ru-RU" sz="2000">
                <a:latin typeface="Bookman Old Style" pitchFamily="18" charset="0"/>
                <a:sym typeface="Wingdings" pitchFamily="2" charset="2"/>
              </a:rPr>
              <a:t></a:t>
            </a:r>
          </a:p>
          <a:p>
            <a:pPr algn="ctr"/>
            <a:r>
              <a:rPr lang="ru-RU" sz="2000">
                <a:latin typeface="Bookman Old Style" pitchFamily="18" charset="0"/>
                <a:sym typeface="Wingdings" pitchFamily="2" charset="2"/>
              </a:rPr>
              <a:t>Изучение процесса формирования прибавочной стоимости   </a:t>
            </a:r>
          </a:p>
          <a:p>
            <a:pPr algn="ctr"/>
            <a:endParaRPr lang="ru-RU" sz="2000">
              <a:latin typeface="Bookman Old Style" pitchFamily="18" charset="0"/>
              <a:sym typeface="Wingdings" pitchFamily="2" charset="2"/>
            </a:endParaRPr>
          </a:p>
          <a:p>
            <a:pPr algn="ctr"/>
            <a:endParaRPr lang="ru-RU" sz="2000">
              <a:latin typeface="Bookman Old Style" pitchFamily="18" charset="0"/>
              <a:sym typeface="Wingdings" pitchFamily="2" charset="2"/>
            </a:endParaRPr>
          </a:p>
          <a:p>
            <a:pPr algn="ctr"/>
            <a:endParaRPr lang="ru-RU" sz="2000">
              <a:latin typeface="Bookman Old Style" pitchFamily="18" charset="0"/>
              <a:sym typeface="Wingdings" pitchFamily="2" charset="2"/>
            </a:endParaRPr>
          </a:p>
          <a:p>
            <a:pPr algn="ctr"/>
            <a:endParaRPr lang="ru-RU" sz="2000">
              <a:latin typeface="Bookman Old Style" pitchFamily="18" charset="0"/>
              <a:sym typeface="Wingdings" pitchFamily="2" charset="2"/>
            </a:endParaRPr>
          </a:p>
          <a:p>
            <a:pPr algn="ctr"/>
            <a:endParaRPr lang="ru-RU" sz="2000">
              <a:latin typeface="Bookman Old Style" pitchFamily="18" charset="0"/>
            </a:endParaRPr>
          </a:p>
          <a:p>
            <a:pPr algn="ctr"/>
            <a:endParaRPr lang="ru-RU" sz="2000">
              <a:latin typeface="Bookman Old Style" pitchFamily="18" charset="0"/>
            </a:endParaRPr>
          </a:p>
          <a:p>
            <a:pPr algn="ctr"/>
            <a:endParaRPr lang="ru-RU" sz="2000">
              <a:latin typeface="Bookman Old Style" pitchFamily="18" charset="0"/>
            </a:endParaRPr>
          </a:p>
        </p:txBody>
      </p:sp>
      <p:sp>
        <p:nvSpPr>
          <p:cNvPr id="15363" name="TextBox 5"/>
          <p:cNvSpPr txBox="1">
            <a:spLocks noChangeArrowheads="1"/>
          </p:cNvSpPr>
          <p:nvPr/>
        </p:nvSpPr>
        <p:spPr bwMode="auto">
          <a:xfrm>
            <a:off x="214313" y="1500188"/>
            <a:ext cx="8715375" cy="4094162"/>
          </a:xfrm>
          <a:prstGeom prst="rect">
            <a:avLst/>
          </a:prstGeom>
          <a:noFill/>
          <a:ln w="9525">
            <a:noFill/>
            <a:miter lim="800000"/>
            <a:headEnd/>
            <a:tailEnd/>
          </a:ln>
        </p:spPr>
        <p:txBody>
          <a:bodyPr wrap="none">
            <a:spAutoFit/>
          </a:bodyPr>
          <a:lstStyle/>
          <a:p>
            <a:pPr algn="ctr"/>
            <a:r>
              <a:rPr lang="ru-RU" sz="2000" b="1">
                <a:latin typeface="Bookman Old Style" pitchFamily="18" charset="0"/>
              </a:rPr>
              <a:t>Прибавочная</a:t>
            </a:r>
            <a:r>
              <a:rPr lang="ru-RU" sz="2000">
                <a:latin typeface="Bookman Old Style" pitchFamily="18" charset="0"/>
              </a:rPr>
              <a:t> </a:t>
            </a:r>
            <a:r>
              <a:rPr lang="ru-RU" sz="2000" b="1">
                <a:latin typeface="Bookman Old Style" pitchFamily="18" charset="0"/>
              </a:rPr>
              <a:t>стоимость</a:t>
            </a:r>
            <a:r>
              <a:rPr lang="ru-RU" sz="2000">
                <a:latin typeface="Bookman Old Style" pitchFamily="18" charset="0"/>
              </a:rPr>
              <a:t> — </a:t>
            </a:r>
            <a:r>
              <a:rPr lang="ru-RU" sz="2000" b="1">
                <a:latin typeface="Bookman Old Style" pitchFamily="18" charset="0"/>
              </a:rPr>
              <a:t>стоимость</a:t>
            </a:r>
            <a:r>
              <a:rPr lang="ru-RU" sz="2000">
                <a:latin typeface="Bookman Old Style" pitchFamily="18" charset="0"/>
              </a:rPr>
              <a:t>, создаваемая </a:t>
            </a:r>
          </a:p>
          <a:p>
            <a:pPr algn="ctr"/>
            <a:r>
              <a:rPr lang="ru-RU" sz="2000">
                <a:latin typeface="Bookman Old Style" pitchFamily="18" charset="0"/>
              </a:rPr>
              <a:t>неоплаченным  трудом  наемного рабочего сверх  </a:t>
            </a:r>
          </a:p>
          <a:p>
            <a:pPr algn="ctr"/>
            <a:r>
              <a:rPr lang="ru-RU" sz="2000" b="1">
                <a:latin typeface="Bookman Old Style" pitchFamily="18" charset="0"/>
              </a:rPr>
              <a:t>стоимости</a:t>
            </a:r>
            <a:r>
              <a:rPr lang="ru-RU" sz="2000">
                <a:latin typeface="Bookman Old Style" pitchFamily="18" charset="0"/>
              </a:rPr>
              <a:t> его рабочей силы и безвозмездно </a:t>
            </a:r>
          </a:p>
          <a:p>
            <a:pPr algn="ctr"/>
            <a:r>
              <a:rPr lang="ru-RU" sz="2000">
                <a:latin typeface="Bookman Old Style" pitchFamily="18" charset="0"/>
              </a:rPr>
              <a:t>присваиваемая капиталистом.</a:t>
            </a:r>
          </a:p>
          <a:p>
            <a:pPr algn="ctr"/>
            <a:endParaRPr lang="ru-RU" sz="2000">
              <a:latin typeface="Bookman Old Style" pitchFamily="18" charset="0"/>
            </a:endParaRPr>
          </a:p>
          <a:p>
            <a:pPr algn="ctr"/>
            <a:r>
              <a:rPr lang="ru-RU" sz="2000">
                <a:latin typeface="Bookman Old Style" pitchFamily="18" charset="0"/>
              </a:rPr>
              <a:t>Деньги – всеобщее платежное и покупательное средство, которое</a:t>
            </a:r>
          </a:p>
          <a:p>
            <a:pPr algn="ctr"/>
            <a:r>
              <a:rPr lang="ru-RU" sz="2000">
                <a:latin typeface="Bookman Old Style" pitchFamily="18" charset="0"/>
              </a:rPr>
              <a:t> не может существовать без товарного обмена </a:t>
            </a:r>
          </a:p>
          <a:p>
            <a:pPr algn="ctr"/>
            <a:r>
              <a:rPr lang="ru-RU" sz="2000">
                <a:latin typeface="Bookman Old Style" pitchFamily="18" charset="0"/>
                <a:sym typeface="Wingdings" pitchFamily="2" charset="2"/>
              </a:rPr>
              <a:t></a:t>
            </a:r>
          </a:p>
          <a:p>
            <a:pPr algn="ctr"/>
            <a:r>
              <a:rPr lang="ru-RU" sz="2000">
                <a:latin typeface="Bookman Old Style" pitchFamily="18" charset="0"/>
                <a:sym typeface="Wingdings" pitchFamily="2" charset="2"/>
              </a:rPr>
              <a:t>Кругооборот капитала </a:t>
            </a:r>
          </a:p>
          <a:p>
            <a:pPr algn="ctr"/>
            <a:r>
              <a:rPr lang="ru-RU" sz="2000">
                <a:latin typeface="Bookman Old Style" pitchFamily="18" charset="0"/>
                <a:sym typeface="Wingdings" pitchFamily="2" charset="2"/>
              </a:rPr>
              <a:t>Товар – Деньги – Товар </a:t>
            </a:r>
          </a:p>
          <a:p>
            <a:pPr algn="ctr"/>
            <a:r>
              <a:rPr lang="ru-RU" sz="2000">
                <a:latin typeface="Bookman Old Style" pitchFamily="18" charset="0"/>
                <a:sym typeface="Wingdings" pitchFamily="2" charset="2"/>
              </a:rPr>
              <a:t></a:t>
            </a:r>
          </a:p>
          <a:p>
            <a:pPr algn="ctr"/>
            <a:r>
              <a:rPr lang="ru-RU" sz="2000">
                <a:latin typeface="Bookman Old Style" pitchFamily="18" charset="0"/>
                <a:sym typeface="Wingdings" pitchFamily="2" charset="2"/>
              </a:rPr>
              <a:t>Формы капитала</a:t>
            </a:r>
          </a:p>
          <a:p>
            <a:pPr algn="ctr"/>
            <a:r>
              <a:rPr lang="ru-RU" sz="2000">
                <a:latin typeface="Bookman Old Style" pitchFamily="18" charset="0"/>
              </a:rPr>
              <a:t>Денежная – Производительная– Товарная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714500" y="214313"/>
            <a:ext cx="5199063" cy="396875"/>
          </a:xfrm>
          <a:prstGeom prst="rect">
            <a:avLst/>
          </a:prstGeom>
          <a:noFill/>
          <a:ln w="9525">
            <a:noFill/>
            <a:miter lim="800000"/>
            <a:headEnd/>
            <a:tailEnd/>
          </a:ln>
        </p:spPr>
        <p:txBody>
          <a:bodyPr wrap="none">
            <a:spAutoFit/>
          </a:bodyPr>
          <a:lstStyle/>
          <a:p>
            <a:r>
              <a:rPr lang="ru-RU" sz="2000" b="1">
                <a:latin typeface="Bookman Old Style" pitchFamily="18" charset="0"/>
              </a:rPr>
              <a:t>КЕЙНСИАНСТВО Х</a:t>
            </a:r>
            <a:r>
              <a:rPr lang="en-US" sz="2000" b="1">
                <a:latin typeface="Bookman Old Style" pitchFamily="18" charset="0"/>
              </a:rPr>
              <a:t>I</a:t>
            </a:r>
            <a:r>
              <a:rPr lang="ru-RU" sz="2000" b="1">
                <a:latin typeface="Bookman Old Style" pitchFamily="18" charset="0"/>
              </a:rPr>
              <a:t>Х – НАЧАЛО </a:t>
            </a:r>
            <a:r>
              <a:rPr lang="en-US" sz="2000" b="1">
                <a:latin typeface="Bookman Old Style" pitchFamily="18" charset="0"/>
              </a:rPr>
              <a:t>XX</a:t>
            </a:r>
            <a:r>
              <a:rPr lang="ru-RU" sz="2000" b="1">
                <a:latin typeface="Bookman Old Style" pitchFamily="18" charset="0"/>
              </a:rPr>
              <a:t> ВВ</a:t>
            </a:r>
          </a:p>
        </p:txBody>
      </p:sp>
      <p:sp>
        <p:nvSpPr>
          <p:cNvPr id="16387" name="AutoShape 5" descr="https://www.mediastorehouse.com/p/164/john-maynard-keynes-1423229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6388" name="AutoShape 7" descr="https://www.mediastorehouse.com/p/164/john-maynard-keynes-1423229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p>
        </p:txBody>
      </p:sp>
      <p:pic>
        <p:nvPicPr>
          <p:cNvPr id="16389" name="Picture 9" descr="http://www.modernistarchives.com/sites/default/files/images/person/mw179587.jpg"/>
          <p:cNvPicPr>
            <a:picLocks noChangeAspect="1" noChangeArrowheads="1"/>
          </p:cNvPicPr>
          <p:nvPr/>
        </p:nvPicPr>
        <p:blipFill>
          <a:blip r:embed="rId2" cstate="print">
            <a:lum bright="20000"/>
          </a:blip>
          <a:srcRect/>
          <a:stretch>
            <a:fillRect/>
          </a:stretch>
        </p:blipFill>
        <p:spPr bwMode="auto">
          <a:xfrm>
            <a:off x="214313" y="714375"/>
            <a:ext cx="2928937" cy="4054475"/>
          </a:xfrm>
          <a:prstGeom prst="rect">
            <a:avLst/>
          </a:prstGeom>
          <a:noFill/>
          <a:ln w="9525">
            <a:noFill/>
            <a:miter lim="800000"/>
            <a:headEnd/>
            <a:tailEnd/>
          </a:ln>
        </p:spPr>
      </p:pic>
      <p:sp>
        <p:nvSpPr>
          <p:cNvPr id="16390" name="TextBox 7"/>
          <p:cNvSpPr txBox="1">
            <a:spLocks noChangeArrowheads="1"/>
          </p:cNvSpPr>
          <p:nvPr/>
        </p:nvSpPr>
        <p:spPr bwMode="auto">
          <a:xfrm>
            <a:off x="0" y="4929188"/>
            <a:ext cx="3241675" cy="708025"/>
          </a:xfrm>
          <a:prstGeom prst="rect">
            <a:avLst/>
          </a:prstGeom>
          <a:noFill/>
          <a:ln w="9525">
            <a:noFill/>
            <a:miter lim="800000"/>
            <a:headEnd/>
            <a:tailEnd/>
          </a:ln>
        </p:spPr>
        <p:txBody>
          <a:bodyPr wrap="none">
            <a:spAutoFit/>
          </a:bodyPr>
          <a:lstStyle/>
          <a:p>
            <a:pPr algn="ctr"/>
            <a:r>
              <a:rPr lang="ru-RU" sz="2000" b="1">
                <a:latin typeface="Bookman Old Style" pitchFamily="18" charset="0"/>
              </a:rPr>
              <a:t>Джон Мейнард Кейнс</a:t>
            </a:r>
          </a:p>
          <a:p>
            <a:pPr algn="ctr"/>
            <a:r>
              <a:rPr lang="ru-RU" sz="2000" b="1">
                <a:latin typeface="Bookman Old Style" pitchFamily="18" charset="0"/>
              </a:rPr>
              <a:t>1883 - 1946</a:t>
            </a:r>
          </a:p>
        </p:txBody>
      </p:sp>
      <p:sp>
        <p:nvSpPr>
          <p:cNvPr id="16391" name="TextBox 8"/>
          <p:cNvSpPr txBox="1">
            <a:spLocks noChangeArrowheads="1"/>
          </p:cNvSpPr>
          <p:nvPr/>
        </p:nvSpPr>
        <p:spPr bwMode="auto">
          <a:xfrm>
            <a:off x="3214688" y="714375"/>
            <a:ext cx="5945187" cy="5632450"/>
          </a:xfrm>
          <a:prstGeom prst="rect">
            <a:avLst/>
          </a:prstGeom>
          <a:noFill/>
          <a:ln w="9525">
            <a:noFill/>
            <a:miter lim="800000"/>
            <a:headEnd/>
            <a:tailEnd/>
          </a:ln>
        </p:spPr>
        <p:txBody>
          <a:bodyPr wrap="none">
            <a:spAutoFit/>
          </a:bodyPr>
          <a:lstStyle/>
          <a:p>
            <a:r>
              <a:rPr lang="ru-RU" sz="2000">
                <a:latin typeface="Bookman Old Style" pitchFamily="18" charset="0"/>
              </a:rPr>
              <a:t>У капиталистической системы (рынка) нет </a:t>
            </a:r>
          </a:p>
          <a:p>
            <a:r>
              <a:rPr lang="ru-RU" sz="2000">
                <a:latin typeface="Bookman Old Style" pitchFamily="18" charset="0"/>
              </a:rPr>
              <a:t>внутреннего механизма для достижения </a:t>
            </a:r>
          </a:p>
          <a:p>
            <a:r>
              <a:rPr lang="ru-RU" sz="2000">
                <a:latin typeface="Bookman Old Style" pitchFamily="18" charset="0"/>
              </a:rPr>
              <a:t>равновесия, то есть рыночный механизм не</a:t>
            </a:r>
          </a:p>
          <a:p>
            <a:r>
              <a:rPr lang="ru-RU" sz="2000">
                <a:latin typeface="Bookman Old Style" pitchFamily="18" charset="0"/>
              </a:rPr>
              <a:t>может самостоятельно справиться с </a:t>
            </a:r>
          </a:p>
          <a:p>
            <a:r>
              <a:rPr lang="ru-RU" sz="2000">
                <a:latin typeface="Bookman Old Style" pitchFamily="18" charset="0"/>
              </a:rPr>
              <a:t>инфляцией, кризисами, безработицей, </a:t>
            </a:r>
          </a:p>
          <a:p>
            <a:r>
              <a:rPr lang="ru-RU" sz="2000">
                <a:latin typeface="Bookman Old Style" pitchFamily="18" charset="0"/>
              </a:rPr>
              <a:t>монополизацией,  поэтому для снижения </a:t>
            </a:r>
          </a:p>
          <a:p>
            <a:r>
              <a:rPr lang="ru-RU" sz="2000">
                <a:latin typeface="Bookman Old Style" pitchFamily="18" charset="0"/>
              </a:rPr>
              <a:t>потерь общества  необходимо </a:t>
            </a:r>
          </a:p>
          <a:p>
            <a:r>
              <a:rPr lang="ru-RU" sz="2000">
                <a:latin typeface="Bookman Old Style" pitchFamily="18" charset="0"/>
              </a:rPr>
              <a:t>государственное вмешательство .</a:t>
            </a:r>
          </a:p>
          <a:p>
            <a:endParaRPr lang="ru-RU" sz="2000">
              <a:latin typeface="Bookman Old Style" pitchFamily="18" charset="0"/>
            </a:endParaRPr>
          </a:p>
          <a:p>
            <a:r>
              <a:rPr lang="ru-RU" sz="2000">
                <a:latin typeface="Bookman Old Style" pitchFamily="18" charset="0"/>
              </a:rPr>
              <a:t>Кейнс обосновал формы, методы</a:t>
            </a:r>
          </a:p>
          <a:p>
            <a:r>
              <a:rPr lang="ru-RU" sz="2000">
                <a:latin typeface="Bookman Old Style" pitchFamily="18" charset="0"/>
              </a:rPr>
              <a:t>государственного регулирования </a:t>
            </a:r>
          </a:p>
          <a:p>
            <a:r>
              <a:rPr lang="ru-RU" sz="2000">
                <a:latin typeface="Bookman Old Style" pitchFamily="18" charset="0"/>
              </a:rPr>
              <a:t>экономики, </a:t>
            </a:r>
          </a:p>
          <a:p>
            <a:r>
              <a:rPr lang="ru-RU" sz="2000">
                <a:latin typeface="Bookman Old Style" pitchFamily="18" charset="0"/>
              </a:rPr>
              <a:t>создал теорию смешанной экономики.</a:t>
            </a:r>
          </a:p>
          <a:p>
            <a:endParaRPr lang="ru-RU" sz="2000">
              <a:latin typeface="Bookman Old Style" pitchFamily="18" charset="0"/>
            </a:endParaRPr>
          </a:p>
          <a:p>
            <a:r>
              <a:rPr lang="ru-RU" sz="2000">
                <a:latin typeface="Bookman Old Style" pitchFamily="18" charset="0"/>
              </a:rPr>
              <a:t>Основной труд – «Общая теория занятости, </a:t>
            </a:r>
          </a:p>
          <a:p>
            <a:r>
              <a:rPr lang="ru-RU" sz="2000">
                <a:latin typeface="Bookman Old Style" pitchFamily="18" charset="0"/>
              </a:rPr>
              <a:t>процента и денег», 1936 г. </a:t>
            </a:r>
          </a:p>
          <a:p>
            <a:endParaRPr lang="ru-RU" sz="2000">
              <a:latin typeface="Bookman Old Style" pitchFamily="18" charset="0"/>
            </a:endParaRPr>
          </a:p>
          <a:p>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714500" y="214313"/>
            <a:ext cx="5264150" cy="396875"/>
          </a:xfrm>
          <a:prstGeom prst="rect">
            <a:avLst/>
          </a:prstGeom>
          <a:noFill/>
          <a:ln w="9525">
            <a:noFill/>
            <a:miter lim="800000"/>
            <a:headEnd/>
            <a:tailEnd/>
          </a:ln>
        </p:spPr>
        <p:txBody>
          <a:bodyPr wrap="none">
            <a:spAutoFit/>
          </a:bodyPr>
          <a:lstStyle/>
          <a:p>
            <a:r>
              <a:rPr lang="ru-RU" sz="2000" b="1">
                <a:latin typeface="Bookman Old Style" pitchFamily="18" charset="0"/>
              </a:rPr>
              <a:t>ИНСТИТУЦИОНАЛИЗМ  НАЧАЛО </a:t>
            </a:r>
            <a:r>
              <a:rPr lang="en-US" sz="2000" b="1">
                <a:latin typeface="Bookman Old Style" pitchFamily="18" charset="0"/>
              </a:rPr>
              <a:t>XX</a:t>
            </a:r>
            <a:r>
              <a:rPr lang="ru-RU" sz="2000" b="1">
                <a:latin typeface="Bookman Old Style" pitchFamily="18" charset="0"/>
              </a:rPr>
              <a:t> ВВ</a:t>
            </a:r>
          </a:p>
        </p:txBody>
      </p:sp>
      <p:pic>
        <p:nvPicPr>
          <p:cNvPr id="17411" name="Picture 2" descr="http://skepticism-images.s3-website-us-east-1.amazonaws.com/images/jreviews/Galbraith-1.jpg"/>
          <p:cNvPicPr>
            <a:picLocks noChangeAspect="1" noChangeArrowheads="1"/>
          </p:cNvPicPr>
          <p:nvPr/>
        </p:nvPicPr>
        <p:blipFill>
          <a:blip r:embed="rId2" cstate="print">
            <a:lum bright="20000"/>
          </a:blip>
          <a:srcRect l="13559" r="13559"/>
          <a:stretch>
            <a:fillRect/>
          </a:stretch>
        </p:blipFill>
        <p:spPr bwMode="auto">
          <a:xfrm>
            <a:off x="357188" y="785813"/>
            <a:ext cx="2498725" cy="3429000"/>
          </a:xfrm>
          <a:prstGeom prst="rect">
            <a:avLst/>
          </a:prstGeom>
          <a:noFill/>
          <a:ln w="9525">
            <a:noFill/>
            <a:miter lim="800000"/>
            <a:headEnd/>
            <a:tailEnd/>
          </a:ln>
        </p:spPr>
      </p:pic>
      <p:sp>
        <p:nvSpPr>
          <p:cNvPr id="17412" name="TextBox 5"/>
          <p:cNvSpPr txBox="1">
            <a:spLocks noChangeArrowheads="1"/>
          </p:cNvSpPr>
          <p:nvPr/>
        </p:nvSpPr>
        <p:spPr bwMode="auto">
          <a:xfrm>
            <a:off x="428625" y="4357688"/>
            <a:ext cx="2147888"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Джон Гэлбрейт</a:t>
            </a:r>
          </a:p>
          <a:p>
            <a:pPr algn="ctr"/>
            <a:r>
              <a:rPr lang="ru-RU" sz="2000">
                <a:latin typeface="Bookman Old Style" pitchFamily="18" charset="0"/>
              </a:rPr>
              <a:t>1908 – 2006 гг.</a:t>
            </a:r>
          </a:p>
        </p:txBody>
      </p:sp>
      <p:pic>
        <p:nvPicPr>
          <p:cNvPr id="17413" name="Picture 4" descr="http://s238.biblioclub.ru/services/fks.php?fks_action=get_file&amp;fks_id=12617735&amp;fks_flag=2"/>
          <p:cNvPicPr>
            <a:picLocks noChangeAspect="1" noChangeArrowheads="1"/>
          </p:cNvPicPr>
          <p:nvPr/>
        </p:nvPicPr>
        <p:blipFill>
          <a:blip r:embed="rId3" cstate="print">
            <a:lum bright="20000"/>
          </a:blip>
          <a:srcRect/>
          <a:stretch>
            <a:fillRect/>
          </a:stretch>
        </p:blipFill>
        <p:spPr bwMode="auto">
          <a:xfrm>
            <a:off x="3500438" y="785813"/>
            <a:ext cx="2428875" cy="3470275"/>
          </a:xfrm>
          <a:prstGeom prst="rect">
            <a:avLst/>
          </a:prstGeom>
          <a:noFill/>
          <a:ln w="9525">
            <a:noFill/>
            <a:miter lim="800000"/>
            <a:headEnd/>
            <a:tailEnd/>
          </a:ln>
        </p:spPr>
      </p:pic>
      <p:sp>
        <p:nvSpPr>
          <p:cNvPr id="17414" name="TextBox 7"/>
          <p:cNvSpPr txBox="1">
            <a:spLocks noChangeArrowheads="1"/>
          </p:cNvSpPr>
          <p:nvPr/>
        </p:nvSpPr>
        <p:spPr bwMode="auto">
          <a:xfrm>
            <a:off x="3357563" y="4357688"/>
            <a:ext cx="2443162"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Торстейн Веблен </a:t>
            </a:r>
          </a:p>
          <a:p>
            <a:pPr algn="ctr"/>
            <a:r>
              <a:rPr lang="ru-RU" sz="2000">
                <a:latin typeface="Bookman Old Style" pitchFamily="18" charset="0"/>
              </a:rPr>
              <a:t>1857 – 1929 гг.</a:t>
            </a:r>
          </a:p>
        </p:txBody>
      </p:sp>
      <p:pic>
        <p:nvPicPr>
          <p:cNvPr id="17415" name="Picture 6" descr="http://foundationforthestudyofcycles.org/wp-content/uploads/2014/09/Mitchell.jpg"/>
          <p:cNvPicPr>
            <a:picLocks noChangeAspect="1" noChangeArrowheads="1"/>
          </p:cNvPicPr>
          <p:nvPr/>
        </p:nvPicPr>
        <p:blipFill>
          <a:blip r:embed="rId4" cstate="print"/>
          <a:srcRect/>
          <a:stretch>
            <a:fillRect/>
          </a:stretch>
        </p:blipFill>
        <p:spPr bwMode="auto">
          <a:xfrm>
            <a:off x="6286500" y="785813"/>
            <a:ext cx="2571750" cy="3506787"/>
          </a:xfrm>
          <a:prstGeom prst="rect">
            <a:avLst/>
          </a:prstGeom>
          <a:noFill/>
          <a:ln w="9525">
            <a:noFill/>
            <a:miter lim="800000"/>
            <a:headEnd/>
            <a:tailEnd/>
          </a:ln>
        </p:spPr>
      </p:pic>
      <p:sp>
        <p:nvSpPr>
          <p:cNvPr id="17416" name="TextBox 9"/>
          <p:cNvSpPr txBox="1">
            <a:spLocks noChangeArrowheads="1"/>
          </p:cNvSpPr>
          <p:nvPr/>
        </p:nvSpPr>
        <p:spPr bwMode="auto">
          <a:xfrm>
            <a:off x="6505575" y="4429125"/>
            <a:ext cx="2147888"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Уэсли Митчелл</a:t>
            </a:r>
          </a:p>
          <a:p>
            <a:pPr algn="ctr"/>
            <a:r>
              <a:rPr lang="ru-RU" sz="2000">
                <a:latin typeface="Bookman Old Style" pitchFamily="18" charset="0"/>
              </a:rPr>
              <a:t>1874 – 1948 гг.</a:t>
            </a:r>
          </a:p>
        </p:txBody>
      </p:sp>
      <p:sp>
        <p:nvSpPr>
          <p:cNvPr id="11" name="Стрелка вниз 10"/>
          <p:cNvSpPr/>
          <p:nvPr/>
        </p:nvSpPr>
        <p:spPr>
          <a:xfrm>
            <a:off x="1143000" y="5072063"/>
            <a:ext cx="500063"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8" name="TextBox 11"/>
          <p:cNvSpPr txBox="1">
            <a:spLocks noChangeArrowheads="1"/>
          </p:cNvSpPr>
          <p:nvPr/>
        </p:nvSpPr>
        <p:spPr bwMode="auto">
          <a:xfrm>
            <a:off x="0" y="5429250"/>
            <a:ext cx="3305175"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«Новое индустриальное </a:t>
            </a:r>
          </a:p>
          <a:p>
            <a:pPr algn="ctr"/>
            <a:r>
              <a:rPr lang="ru-RU" sz="2000">
                <a:latin typeface="Bookman Old Style" pitchFamily="18" charset="0"/>
              </a:rPr>
              <a:t>общество» , 1961 г.</a:t>
            </a:r>
          </a:p>
        </p:txBody>
      </p:sp>
      <p:sp>
        <p:nvSpPr>
          <p:cNvPr id="17419" name="TextBox 13"/>
          <p:cNvSpPr txBox="1">
            <a:spLocks noChangeArrowheads="1"/>
          </p:cNvSpPr>
          <p:nvPr/>
        </p:nvSpPr>
        <p:spPr bwMode="auto">
          <a:xfrm>
            <a:off x="3249613" y="5429250"/>
            <a:ext cx="5940425" cy="923925"/>
          </a:xfrm>
          <a:prstGeom prst="rect">
            <a:avLst/>
          </a:prstGeom>
          <a:noFill/>
          <a:ln w="9525">
            <a:noFill/>
            <a:miter lim="800000"/>
            <a:headEnd/>
            <a:tailEnd/>
          </a:ln>
        </p:spPr>
        <p:txBody>
          <a:bodyPr wrap="none">
            <a:spAutoFit/>
          </a:bodyPr>
          <a:lstStyle/>
          <a:p>
            <a:pPr algn="ctr"/>
            <a:r>
              <a:rPr lang="ru-RU">
                <a:latin typeface="Bookman Old Style" pitchFamily="18" charset="0"/>
              </a:rPr>
              <a:t>Впервые термин «Институт» предложен в 1918 г.</a:t>
            </a:r>
          </a:p>
          <a:p>
            <a:pPr algn="ctr"/>
            <a:r>
              <a:rPr lang="ru-RU">
                <a:latin typeface="Bookman Old Style" pitchFamily="18" charset="0"/>
              </a:rPr>
              <a:t>Американским экономистом </a:t>
            </a:r>
          </a:p>
          <a:p>
            <a:pPr algn="ctr"/>
            <a:r>
              <a:rPr lang="ru-RU">
                <a:latin typeface="Bookman Old Style" pitchFamily="18" charset="0"/>
              </a:rPr>
              <a:t>Уолтоном Гамильтоном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642918"/>
            <a:ext cx="8358246" cy="3046988"/>
          </a:xfrm>
          <a:prstGeom prst="rect">
            <a:avLst/>
          </a:prstGeom>
        </p:spPr>
        <p:txBody>
          <a:bodyPr wrap="square">
            <a:spAutoFit/>
          </a:bodyPr>
          <a:lstStyle/>
          <a:p>
            <a:r>
              <a:rPr lang="ru-RU" sz="3200" dirty="0" smtClean="0"/>
              <a:t>Содержание лекции 1</a:t>
            </a:r>
          </a:p>
          <a:p>
            <a:r>
              <a:rPr lang="ru-RU" sz="3200" dirty="0" smtClean="0"/>
              <a:t>1. 1. Очерк развития мировой экономической науки. </a:t>
            </a:r>
          </a:p>
          <a:p>
            <a:r>
              <a:rPr lang="ru-RU" sz="3200" dirty="0" smtClean="0"/>
              <a:t>1.2. Вехи развития русской экономической мысли. </a:t>
            </a:r>
          </a:p>
          <a:p>
            <a:r>
              <a:rPr lang="ru-RU" sz="3200" dirty="0" smtClean="0"/>
              <a:t>1.3. Экономическая теория в системе наук.</a:t>
            </a:r>
            <a:endParaRPr lang="ru-RU"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71438" y="214313"/>
            <a:ext cx="9097962" cy="4094162"/>
          </a:xfrm>
          <a:prstGeom prst="rect">
            <a:avLst/>
          </a:prstGeom>
          <a:noFill/>
          <a:ln w="9525">
            <a:noFill/>
            <a:miter lim="800000"/>
            <a:headEnd/>
            <a:tailEnd/>
          </a:ln>
        </p:spPr>
        <p:txBody>
          <a:bodyPr wrap="none">
            <a:spAutoFit/>
          </a:bodyPr>
          <a:lstStyle/>
          <a:p>
            <a:pPr algn="ctr"/>
            <a:r>
              <a:rPr lang="ru-RU" sz="2000">
                <a:latin typeface="Bookman Old Style" pitchFamily="18" charset="0"/>
              </a:rPr>
              <a:t> </a:t>
            </a:r>
          </a:p>
          <a:p>
            <a:pPr algn="ctr"/>
            <a:r>
              <a:rPr lang="ru-RU" sz="2000" b="1">
                <a:latin typeface="Bookman Old Style" pitchFamily="18" charset="0"/>
              </a:rPr>
              <a:t>ИНСТИТУЦИОНАЛИЗМ</a:t>
            </a:r>
          </a:p>
          <a:p>
            <a:pPr algn="ctr"/>
            <a:endParaRPr lang="ru-RU" sz="2000" b="1">
              <a:latin typeface="Bookman Old Style" pitchFamily="18" charset="0"/>
            </a:endParaRPr>
          </a:p>
          <a:p>
            <a:pPr algn="ctr"/>
            <a:r>
              <a:rPr lang="ru-RU" sz="2000" b="1">
                <a:latin typeface="Bookman Old Style" pitchFamily="18" charset="0"/>
              </a:rPr>
              <a:t>Экономика – система, в которой отношения между </a:t>
            </a:r>
          </a:p>
          <a:p>
            <a:pPr algn="ctr"/>
            <a:r>
              <a:rPr lang="ru-RU" sz="2000" b="1">
                <a:latin typeface="Bookman Old Style" pitchFamily="18" charset="0"/>
              </a:rPr>
              <a:t>хозяйствующими субъектами определяются экономическими</a:t>
            </a:r>
          </a:p>
          <a:p>
            <a:pPr algn="ctr"/>
            <a:r>
              <a:rPr lang="ru-RU" sz="2000" b="1">
                <a:latin typeface="Bookman Old Style" pitchFamily="18" charset="0"/>
              </a:rPr>
              <a:t>и внеэкономическими факторами.</a:t>
            </a:r>
          </a:p>
          <a:p>
            <a:pPr algn="ctr"/>
            <a:endParaRPr lang="ru-RU" sz="2000" b="1">
              <a:latin typeface="Bookman Old Style" pitchFamily="18" charset="0"/>
            </a:endParaRPr>
          </a:p>
          <a:p>
            <a:pPr algn="ctr"/>
            <a:r>
              <a:rPr lang="ru-RU" sz="2000" b="1">
                <a:latin typeface="Bookman Old Style" pitchFamily="18" charset="0"/>
              </a:rPr>
              <a:t>Понятие «Институт» -  государство, корпорация, профсоюзы, </a:t>
            </a:r>
          </a:p>
          <a:p>
            <a:pPr algn="ctr"/>
            <a:r>
              <a:rPr lang="ru-RU" sz="2000" b="1">
                <a:latin typeface="Bookman Old Style" pitchFamily="18" charset="0"/>
              </a:rPr>
              <a:t>конкуренция, монополия, налоги, юридические нормы, образ </a:t>
            </a:r>
          </a:p>
          <a:p>
            <a:pPr algn="ctr"/>
            <a:r>
              <a:rPr lang="ru-RU" sz="2000" b="1">
                <a:latin typeface="Bookman Old Style" pitchFamily="18" charset="0"/>
              </a:rPr>
              <a:t>мышления </a:t>
            </a:r>
          </a:p>
          <a:p>
            <a:pPr algn="ctr"/>
            <a:endParaRPr lang="ru-RU" sz="2000" b="1">
              <a:latin typeface="Bookman Old Style" pitchFamily="18" charset="0"/>
            </a:endParaRPr>
          </a:p>
          <a:p>
            <a:pPr algn="ctr"/>
            <a:endParaRPr lang="ru-RU" sz="2000">
              <a:latin typeface="Bookman Old Style" pitchFamily="18" charset="0"/>
            </a:endParaRPr>
          </a:p>
          <a:p>
            <a:pPr algn="ctr"/>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0"/>
          <p:cNvSpPr txBox="1">
            <a:spLocks noChangeArrowheads="1"/>
          </p:cNvSpPr>
          <p:nvPr/>
        </p:nvSpPr>
        <p:spPr bwMode="auto">
          <a:xfrm>
            <a:off x="1928813" y="214313"/>
            <a:ext cx="5500687" cy="708025"/>
          </a:xfrm>
          <a:prstGeom prst="rect">
            <a:avLst/>
          </a:prstGeom>
          <a:noFill/>
          <a:ln w="9525">
            <a:noFill/>
            <a:miter lim="800000"/>
            <a:headEnd/>
            <a:tailEnd/>
          </a:ln>
        </p:spPr>
        <p:txBody>
          <a:bodyPr>
            <a:spAutoFit/>
          </a:bodyPr>
          <a:lstStyle/>
          <a:p>
            <a:pPr algn="ctr"/>
            <a:r>
              <a:rPr lang="ru-RU" sz="2000" b="1">
                <a:latin typeface="Bookman Old Style" pitchFamily="18" charset="0"/>
              </a:rPr>
              <a:t>«МОНЕТАРИЗМ», ХХ – НАЧАЛО </a:t>
            </a:r>
            <a:r>
              <a:rPr lang="en-US" sz="2000" b="1">
                <a:latin typeface="Bookman Old Style" pitchFamily="18" charset="0"/>
              </a:rPr>
              <a:t>XXI</a:t>
            </a:r>
            <a:r>
              <a:rPr lang="ru-RU" sz="2000" b="1">
                <a:latin typeface="Bookman Old Style" pitchFamily="18" charset="0"/>
              </a:rPr>
              <a:t> ВВ</a:t>
            </a:r>
          </a:p>
          <a:p>
            <a:pPr algn="ctr"/>
            <a:endParaRPr lang="ru-RU" sz="2000" b="1">
              <a:latin typeface="Bookman Old Style" pitchFamily="18" charset="0"/>
            </a:endParaRPr>
          </a:p>
        </p:txBody>
      </p:sp>
      <p:pic>
        <p:nvPicPr>
          <p:cNvPr id="19459" name="Picture 2" descr="http://www.hetwebsite.net/het/profiles/image/brunner.jpg"/>
          <p:cNvPicPr>
            <a:picLocks noChangeAspect="1" noChangeArrowheads="1"/>
          </p:cNvPicPr>
          <p:nvPr/>
        </p:nvPicPr>
        <p:blipFill>
          <a:blip r:embed="rId2" cstate="print">
            <a:lum bright="20000"/>
          </a:blip>
          <a:srcRect/>
          <a:stretch>
            <a:fillRect/>
          </a:stretch>
        </p:blipFill>
        <p:spPr bwMode="auto">
          <a:xfrm>
            <a:off x="1000125" y="714375"/>
            <a:ext cx="2857500" cy="3829050"/>
          </a:xfrm>
          <a:prstGeom prst="rect">
            <a:avLst/>
          </a:prstGeom>
          <a:noFill/>
          <a:ln w="9525">
            <a:noFill/>
            <a:miter lim="800000"/>
            <a:headEnd/>
            <a:tailEnd/>
          </a:ln>
        </p:spPr>
      </p:pic>
      <p:sp>
        <p:nvSpPr>
          <p:cNvPr id="19460" name="TextBox 12"/>
          <p:cNvSpPr txBox="1">
            <a:spLocks noChangeArrowheads="1"/>
          </p:cNvSpPr>
          <p:nvPr/>
        </p:nvSpPr>
        <p:spPr bwMode="auto">
          <a:xfrm>
            <a:off x="1357313" y="4572000"/>
            <a:ext cx="2005012" cy="646113"/>
          </a:xfrm>
          <a:prstGeom prst="rect">
            <a:avLst/>
          </a:prstGeom>
          <a:noFill/>
          <a:ln w="9525">
            <a:noFill/>
            <a:miter lim="800000"/>
            <a:headEnd/>
            <a:tailEnd/>
          </a:ln>
        </p:spPr>
        <p:txBody>
          <a:bodyPr wrap="none">
            <a:spAutoFit/>
          </a:bodyPr>
          <a:lstStyle/>
          <a:p>
            <a:pPr algn="ctr"/>
            <a:r>
              <a:rPr lang="ru-RU">
                <a:latin typeface="Bookman Old Style" pitchFamily="18" charset="0"/>
              </a:rPr>
              <a:t>КАРЛ БРУНЕР</a:t>
            </a:r>
          </a:p>
          <a:p>
            <a:pPr algn="ctr"/>
            <a:r>
              <a:rPr lang="ru-RU">
                <a:latin typeface="Bookman Old Style" pitchFamily="18" charset="0"/>
              </a:rPr>
              <a:t>1916 – 1989 ГГ.</a:t>
            </a:r>
          </a:p>
        </p:txBody>
      </p:sp>
      <p:pic>
        <p:nvPicPr>
          <p:cNvPr id="19461" name="Picture 4" descr="https://www.citeco.fr/10000-ans-histoire-economie/media/images/resize/w1000_1956_1_milton%20friedman.jpg"/>
          <p:cNvPicPr>
            <a:picLocks noChangeAspect="1" noChangeArrowheads="1"/>
          </p:cNvPicPr>
          <p:nvPr/>
        </p:nvPicPr>
        <p:blipFill>
          <a:blip r:embed="rId3" cstate="print">
            <a:lum bright="20000"/>
          </a:blip>
          <a:srcRect/>
          <a:stretch>
            <a:fillRect/>
          </a:stretch>
        </p:blipFill>
        <p:spPr bwMode="auto">
          <a:xfrm>
            <a:off x="5500688" y="785813"/>
            <a:ext cx="2895600" cy="3643312"/>
          </a:xfrm>
          <a:prstGeom prst="rect">
            <a:avLst/>
          </a:prstGeom>
          <a:noFill/>
          <a:ln w="9525">
            <a:noFill/>
            <a:miter lim="800000"/>
            <a:headEnd/>
            <a:tailEnd/>
          </a:ln>
        </p:spPr>
      </p:pic>
      <p:sp>
        <p:nvSpPr>
          <p:cNvPr id="19462" name="TextBox 15"/>
          <p:cNvSpPr txBox="1">
            <a:spLocks noChangeArrowheads="1"/>
          </p:cNvSpPr>
          <p:nvPr/>
        </p:nvSpPr>
        <p:spPr bwMode="auto">
          <a:xfrm>
            <a:off x="5643563" y="4500563"/>
            <a:ext cx="2573337" cy="646112"/>
          </a:xfrm>
          <a:prstGeom prst="rect">
            <a:avLst/>
          </a:prstGeom>
          <a:noFill/>
          <a:ln w="9525">
            <a:noFill/>
            <a:miter lim="800000"/>
            <a:headEnd/>
            <a:tailEnd/>
          </a:ln>
        </p:spPr>
        <p:txBody>
          <a:bodyPr wrap="none">
            <a:spAutoFit/>
          </a:bodyPr>
          <a:lstStyle/>
          <a:p>
            <a:pPr algn="ctr"/>
            <a:r>
              <a:rPr lang="ru-RU">
                <a:latin typeface="Bookman Old Style" pitchFamily="18" charset="0"/>
              </a:rPr>
              <a:t>МИЛТОН ФРИДМЕН</a:t>
            </a:r>
          </a:p>
          <a:p>
            <a:pPr algn="ctr"/>
            <a:r>
              <a:rPr lang="ru-RU">
                <a:latin typeface="Bookman Old Style" pitchFamily="18" charset="0"/>
              </a:rPr>
              <a:t>1912 – 2006 ГГ.</a:t>
            </a:r>
          </a:p>
        </p:txBody>
      </p:sp>
      <p:sp>
        <p:nvSpPr>
          <p:cNvPr id="17" name="Стрелка вниз 16"/>
          <p:cNvSpPr/>
          <p:nvPr/>
        </p:nvSpPr>
        <p:spPr>
          <a:xfrm>
            <a:off x="6715125" y="5143500"/>
            <a:ext cx="42862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64" name="TextBox 17"/>
          <p:cNvSpPr txBox="1">
            <a:spLocks noChangeArrowheads="1"/>
          </p:cNvSpPr>
          <p:nvPr/>
        </p:nvSpPr>
        <p:spPr bwMode="auto">
          <a:xfrm>
            <a:off x="4673600" y="5715000"/>
            <a:ext cx="4398963"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«Количественная теория денег», </a:t>
            </a:r>
          </a:p>
          <a:p>
            <a:pPr algn="ctr"/>
            <a:r>
              <a:rPr lang="ru-RU" sz="2000">
                <a:latin typeface="Bookman Old Style" pitchFamily="18" charset="0"/>
              </a:rPr>
              <a:t>1956 г.</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112713" y="285750"/>
            <a:ext cx="9083675" cy="6862763"/>
          </a:xfrm>
          <a:prstGeom prst="rect">
            <a:avLst/>
          </a:prstGeom>
          <a:noFill/>
          <a:ln w="9525">
            <a:noFill/>
            <a:miter lim="800000"/>
            <a:headEnd/>
            <a:tailEnd/>
          </a:ln>
        </p:spPr>
        <p:txBody>
          <a:bodyPr wrap="none">
            <a:spAutoFit/>
          </a:bodyPr>
          <a:lstStyle/>
          <a:p>
            <a:pPr algn="ctr"/>
            <a:r>
              <a:rPr lang="ru-RU" sz="2000" b="1" u="sng">
                <a:latin typeface="Bookman Old Style" pitchFamily="18" charset="0"/>
              </a:rPr>
              <a:t>МОНЕТАРИЗМ </a:t>
            </a:r>
            <a:r>
              <a:rPr lang="ru-RU" sz="2000">
                <a:latin typeface="Bookman Old Style" pitchFamily="18" charset="0"/>
              </a:rPr>
              <a:t>признает исключительную важность денег </a:t>
            </a:r>
          </a:p>
          <a:p>
            <a:pPr algn="ctr"/>
            <a:r>
              <a:rPr lang="ru-RU" sz="2000">
                <a:latin typeface="Bookman Old Style" pitchFamily="18" charset="0"/>
              </a:rPr>
              <a:t>в экономике.</a:t>
            </a:r>
          </a:p>
          <a:p>
            <a:pPr algn="ctr"/>
            <a:r>
              <a:rPr lang="ru-RU" sz="2000">
                <a:latin typeface="Bookman Old Style" pitchFamily="18" charset="0"/>
              </a:rPr>
              <a:t>Государство обладает прерогативой выпуска денег в обращение, </a:t>
            </a:r>
          </a:p>
          <a:p>
            <a:pPr algn="ctr"/>
            <a:r>
              <a:rPr lang="ru-RU" sz="2000">
                <a:latin typeface="Bookman Old Style" pitchFamily="18" charset="0"/>
              </a:rPr>
              <a:t>может  регулировать их количество и тем самым может влиять</a:t>
            </a:r>
          </a:p>
          <a:p>
            <a:pPr algn="ctr"/>
            <a:r>
              <a:rPr lang="ru-RU" sz="2000">
                <a:latin typeface="Bookman Old Style" pitchFamily="18" charset="0"/>
              </a:rPr>
              <a:t> на темпы экономического развития, безработицу, уровень цен.</a:t>
            </a:r>
          </a:p>
          <a:p>
            <a:pPr algn="ctr"/>
            <a:endParaRPr lang="ru-RU" sz="2000">
              <a:latin typeface="Bookman Old Style" pitchFamily="18" charset="0"/>
            </a:endParaRPr>
          </a:p>
          <a:p>
            <a:pPr algn="ctr"/>
            <a:r>
              <a:rPr lang="ru-RU" sz="2000">
                <a:latin typeface="Bookman Old Style" pitchFamily="18" charset="0"/>
              </a:rPr>
              <a:t>Экономическая теория служит для прогнозирования динамики</a:t>
            </a:r>
          </a:p>
          <a:p>
            <a:pPr algn="ctr"/>
            <a:r>
              <a:rPr lang="ru-RU" sz="2000">
                <a:latin typeface="Bookman Old Style" pitchFamily="18" charset="0"/>
              </a:rPr>
              <a:t>экономических показателей и является инструментом анализа.</a:t>
            </a:r>
          </a:p>
          <a:p>
            <a:pPr algn="ctr"/>
            <a:endParaRPr lang="ru-RU" sz="2000">
              <a:latin typeface="Bookman Old Style" pitchFamily="18" charset="0"/>
            </a:endParaRPr>
          </a:p>
          <a:p>
            <a:pPr algn="ctr"/>
            <a:r>
              <a:rPr lang="ru-RU" sz="2000">
                <a:latin typeface="Bookman Old Style" pitchFamily="18" charset="0"/>
              </a:rPr>
              <a:t>Устойчивость экономики заключается в устойчивой </a:t>
            </a:r>
          </a:p>
          <a:p>
            <a:pPr algn="ctr"/>
            <a:r>
              <a:rPr lang="ru-RU" sz="2000">
                <a:latin typeface="Bookman Old Style" pitchFamily="18" charset="0"/>
              </a:rPr>
              <a:t>зависимости между  массой денег в обращении и</a:t>
            </a:r>
          </a:p>
          <a:p>
            <a:pPr algn="ctr"/>
            <a:r>
              <a:rPr lang="ru-RU" sz="2000">
                <a:latin typeface="Bookman Old Style" pitchFamily="18" charset="0"/>
              </a:rPr>
              <a:t> важнейшими экономическими показателями в виде функции. </a:t>
            </a:r>
          </a:p>
          <a:p>
            <a:pPr algn="ctr"/>
            <a:endParaRPr lang="ru-RU" sz="2000">
              <a:latin typeface="Bookman Old Style" pitchFamily="18" charset="0"/>
            </a:endParaRPr>
          </a:p>
          <a:p>
            <a:pPr algn="ctr"/>
            <a:r>
              <a:rPr lang="ru-RU" sz="2000">
                <a:latin typeface="Bookman Old Style" pitchFamily="18" charset="0"/>
              </a:rPr>
              <a:t>Главная цель экономической политики – поддержание стабильного</a:t>
            </a:r>
          </a:p>
          <a:p>
            <a:pPr algn="ctr"/>
            <a:r>
              <a:rPr lang="ru-RU" sz="2000">
                <a:latin typeface="Bookman Old Style" pitchFamily="18" charset="0"/>
              </a:rPr>
              <a:t>уровня цен и денежного обращения. </a:t>
            </a:r>
          </a:p>
          <a:p>
            <a:pPr algn="ctr"/>
            <a:r>
              <a:rPr lang="ru-RU" sz="2000">
                <a:latin typeface="Bookman Old Style" pitchFamily="18" charset="0"/>
              </a:rPr>
              <a:t>Масса денег должна расти умеренными темпами, которые зависит </a:t>
            </a:r>
          </a:p>
          <a:p>
            <a:pPr algn="ctr"/>
            <a:r>
              <a:rPr lang="ru-RU" sz="2000">
                <a:latin typeface="Bookman Old Style" pitchFamily="18" charset="0"/>
              </a:rPr>
              <a:t>от темпа роста производства и скорости обращения денежной </a:t>
            </a:r>
          </a:p>
          <a:p>
            <a:pPr algn="ctr"/>
            <a:r>
              <a:rPr lang="ru-RU" sz="2000">
                <a:latin typeface="Bookman Old Style" pitchFamily="18" charset="0"/>
              </a:rPr>
              <a:t>массы. Объем денежной массы и ее оборот находятся под </a:t>
            </a:r>
          </a:p>
          <a:p>
            <a:pPr algn="ctr"/>
            <a:r>
              <a:rPr lang="ru-RU" sz="2000">
                <a:latin typeface="Bookman Old Style" pitchFamily="18" charset="0"/>
              </a:rPr>
              <a:t>контролем и воздействием Центрального Банка</a:t>
            </a:r>
          </a:p>
          <a:p>
            <a:pPr algn="ctr"/>
            <a:endParaRPr lang="ru-RU" sz="2000">
              <a:latin typeface="Bookman Old Style" pitchFamily="18" charset="0"/>
            </a:endParaRPr>
          </a:p>
          <a:p>
            <a:pPr algn="ctr"/>
            <a:endParaRPr lang="ru-RU" sz="2000">
              <a:latin typeface="Bookman Old Style" pitchFamily="18" charset="0"/>
            </a:endParaRPr>
          </a:p>
          <a:p>
            <a:pPr algn="ctr"/>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928813" y="214313"/>
            <a:ext cx="5500687" cy="1323975"/>
          </a:xfrm>
          <a:prstGeom prst="rect">
            <a:avLst/>
          </a:prstGeom>
          <a:noFill/>
          <a:ln w="9525">
            <a:noFill/>
            <a:miter lim="800000"/>
            <a:headEnd/>
            <a:tailEnd/>
          </a:ln>
        </p:spPr>
        <p:txBody>
          <a:bodyPr>
            <a:spAutoFit/>
          </a:bodyPr>
          <a:lstStyle/>
          <a:p>
            <a:pPr algn="ctr"/>
            <a:r>
              <a:rPr lang="ru-RU" sz="2000" b="1">
                <a:latin typeface="Bookman Old Style" pitchFamily="18" charset="0"/>
              </a:rPr>
              <a:t>«НЕОКЛАССИЧЕСКИЙ СИНТЕЗ», </a:t>
            </a:r>
            <a:r>
              <a:rPr lang="en-US" sz="2000" b="1">
                <a:latin typeface="Bookman Old Style" pitchFamily="18" charset="0"/>
              </a:rPr>
              <a:t>XX</a:t>
            </a:r>
            <a:r>
              <a:rPr lang="ru-RU" sz="2000" b="1">
                <a:latin typeface="Bookman Old Style" pitchFamily="18" charset="0"/>
              </a:rPr>
              <a:t> ВВ – НАЧАЛО ХХ</a:t>
            </a:r>
            <a:r>
              <a:rPr lang="en-US" sz="2000" b="1">
                <a:latin typeface="Bookman Old Style" pitchFamily="18" charset="0"/>
              </a:rPr>
              <a:t>I</a:t>
            </a:r>
            <a:r>
              <a:rPr lang="ru-RU" sz="2000" b="1">
                <a:latin typeface="Bookman Old Style" pitchFamily="18" charset="0"/>
              </a:rPr>
              <a:t> ВВ</a:t>
            </a:r>
          </a:p>
          <a:p>
            <a:pPr algn="ctr"/>
            <a:endParaRPr lang="ru-RU" sz="2000" b="1">
              <a:latin typeface="Bookman Old Style" pitchFamily="18" charset="0"/>
            </a:endParaRPr>
          </a:p>
          <a:p>
            <a:pPr algn="ctr"/>
            <a:endParaRPr lang="ru-RU" sz="2000" b="1">
              <a:latin typeface="Bookman Old Style" pitchFamily="18" charset="0"/>
            </a:endParaRPr>
          </a:p>
        </p:txBody>
      </p:sp>
      <p:pic>
        <p:nvPicPr>
          <p:cNvPr id="21507" name="Picture 2" descr="http://fb.ru/misc/i/gallery/25681/1070483.jpg"/>
          <p:cNvPicPr>
            <a:picLocks noChangeAspect="1" noChangeArrowheads="1"/>
          </p:cNvPicPr>
          <p:nvPr/>
        </p:nvPicPr>
        <p:blipFill>
          <a:blip r:embed="rId2" cstate="print"/>
          <a:srcRect l="12857" r="13214"/>
          <a:stretch>
            <a:fillRect/>
          </a:stretch>
        </p:blipFill>
        <p:spPr bwMode="auto">
          <a:xfrm>
            <a:off x="714375" y="1143000"/>
            <a:ext cx="2825750" cy="3822700"/>
          </a:xfrm>
          <a:prstGeom prst="rect">
            <a:avLst/>
          </a:prstGeom>
          <a:noFill/>
          <a:ln w="9525">
            <a:noFill/>
            <a:miter lim="800000"/>
            <a:headEnd/>
            <a:tailEnd/>
          </a:ln>
        </p:spPr>
      </p:pic>
      <p:sp>
        <p:nvSpPr>
          <p:cNvPr id="21508" name="TextBox 5"/>
          <p:cNvSpPr txBox="1">
            <a:spLocks noChangeArrowheads="1"/>
          </p:cNvSpPr>
          <p:nvPr/>
        </p:nvSpPr>
        <p:spPr bwMode="auto">
          <a:xfrm>
            <a:off x="855663" y="5214938"/>
            <a:ext cx="2338387"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Пол Самуэльсон </a:t>
            </a:r>
          </a:p>
          <a:p>
            <a:pPr algn="ctr"/>
            <a:r>
              <a:rPr lang="ru-RU" sz="2000">
                <a:latin typeface="Bookman Old Style" pitchFamily="18" charset="0"/>
              </a:rPr>
              <a:t>1915 – 2009 гг.</a:t>
            </a:r>
          </a:p>
        </p:txBody>
      </p:sp>
      <p:sp>
        <p:nvSpPr>
          <p:cNvPr id="21509" name="TextBox 6"/>
          <p:cNvSpPr txBox="1">
            <a:spLocks noChangeArrowheads="1"/>
          </p:cNvSpPr>
          <p:nvPr/>
        </p:nvSpPr>
        <p:spPr bwMode="auto">
          <a:xfrm>
            <a:off x="5214938" y="1214438"/>
            <a:ext cx="2260600" cy="400050"/>
          </a:xfrm>
          <a:prstGeom prst="rect">
            <a:avLst/>
          </a:prstGeom>
          <a:noFill/>
          <a:ln w="9525">
            <a:noFill/>
            <a:miter lim="800000"/>
            <a:headEnd/>
            <a:tailEnd/>
          </a:ln>
        </p:spPr>
        <p:txBody>
          <a:bodyPr wrap="none">
            <a:spAutoFit/>
          </a:bodyPr>
          <a:lstStyle/>
          <a:p>
            <a:pPr algn="ctr"/>
            <a:r>
              <a:rPr lang="ru-RU" sz="2000">
                <a:latin typeface="Bookman Old Style" pitchFamily="18" charset="0"/>
              </a:rPr>
              <a:t>«ЭКОНОМИКС» </a:t>
            </a:r>
          </a:p>
        </p:txBody>
      </p:sp>
      <p:sp>
        <p:nvSpPr>
          <p:cNvPr id="8" name="Стрелка вниз 7"/>
          <p:cNvSpPr/>
          <p:nvPr/>
        </p:nvSpPr>
        <p:spPr>
          <a:xfrm>
            <a:off x="6215063" y="1643063"/>
            <a:ext cx="28575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11" name="TextBox 8"/>
          <p:cNvSpPr txBox="1">
            <a:spLocks noChangeArrowheads="1"/>
          </p:cNvSpPr>
          <p:nvPr/>
        </p:nvSpPr>
        <p:spPr bwMode="auto">
          <a:xfrm>
            <a:off x="3643313" y="2071688"/>
            <a:ext cx="5286375" cy="2246312"/>
          </a:xfrm>
          <a:prstGeom prst="rect">
            <a:avLst/>
          </a:prstGeom>
          <a:noFill/>
          <a:ln w="9525">
            <a:noFill/>
            <a:miter lim="800000"/>
            <a:headEnd/>
            <a:tailEnd/>
          </a:ln>
        </p:spPr>
        <p:txBody>
          <a:bodyPr>
            <a:spAutoFit/>
          </a:bodyPr>
          <a:lstStyle/>
          <a:p>
            <a:pPr algn="ctr"/>
            <a:r>
              <a:rPr lang="ru-RU" sz="2000">
                <a:latin typeface="Bookman Old Style" pitchFamily="18" charset="0"/>
              </a:rPr>
              <a:t>Рынок должен регулироваться </a:t>
            </a:r>
          </a:p>
          <a:p>
            <a:pPr algn="ctr"/>
            <a:r>
              <a:rPr lang="ru-RU" sz="2000">
                <a:latin typeface="Bookman Old Style" pitchFamily="18" charset="0"/>
              </a:rPr>
              <a:t>осторожными мерами со стороны государства, добиваясь оптимального </a:t>
            </a:r>
          </a:p>
          <a:p>
            <a:pPr algn="ctr"/>
            <a:r>
              <a:rPr lang="ru-RU" sz="2000">
                <a:latin typeface="Bookman Old Style" pitchFamily="18" charset="0"/>
              </a:rPr>
              <a:t>соотношения  между стихийными</a:t>
            </a:r>
          </a:p>
          <a:p>
            <a:pPr algn="ctr"/>
            <a:r>
              <a:rPr lang="ru-RU" sz="2000">
                <a:latin typeface="Bookman Old Style" pitchFamily="18" charset="0"/>
              </a:rPr>
              <a:t>силами рынка и методами регулирования.</a:t>
            </a:r>
          </a:p>
          <a:p>
            <a:pPr algn="ctr"/>
            <a:endParaRPr lang="ru-RU" sz="2000">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1071546"/>
            <a:ext cx="7715304" cy="1323439"/>
          </a:xfrm>
          <a:prstGeom prst="rect">
            <a:avLst/>
          </a:prstGeom>
        </p:spPr>
        <p:txBody>
          <a:bodyPr wrap="square">
            <a:spAutoFit/>
          </a:bodyPr>
          <a:lstStyle/>
          <a:p>
            <a:r>
              <a:rPr lang="ru-RU" sz="4000" dirty="0" smtClean="0"/>
              <a:t>1.2. Вехи развития русской экономической мысли.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small" dirty="0" smtClean="0"/>
              <a:t>Экономические идеи в России в XVII — XVII вв.</a:t>
            </a:r>
            <a:br>
              <a:rPr lang="ru-RU" cap="small" dirty="0" smtClean="0"/>
            </a:br>
            <a:endParaRPr lang="ru-RU" dirty="0"/>
          </a:p>
        </p:txBody>
      </p:sp>
      <p:sp>
        <p:nvSpPr>
          <p:cNvPr id="3" name="Содержимое 2"/>
          <p:cNvSpPr>
            <a:spLocks noGrp="1"/>
          </p:cNvSpPr>
          <p:nvPr>
            <p:ph sz="half" idx="1"/>
          </p:nvPr>
        </p:nvSpPr>
        <p:spPr>
          <a:xfrm>
            <a:off x="142844" y="980728"/>
            <a:ext cx="4933212" cy="5734420"/>
          </a:xfrm>
        </p:spPr>
        <p:txBody>
          <a:bodyPr>
            <a:normAutofit fontScale="77500" lnSpcReduction="20000"/>
          </a:bodyPr>
          <a:lstStyle/>
          <a:p>
            <a:pPr>
              <a:buNone/>
            </a:pPr>
            <a:r>
              <a:rPr lang="ru-RU" dirty="0" smtClean="0"/>
              <a:t>	История русской экономической мысли началась в 17 веке.</a:t>
            </a:r>
          </a:p>
          <a:p>
            <a:pPr>
              <a:buNone/>
            </a:pPr>
            <a:r>
              <a:rPr lang="ru-RU" dirty="0" smtClean="0"/>
              <a:t>	Наиболее ярким   выразителем направления русской экономической мысли второй половины XVII в. был государственный деятель, политик и дипломат</a:t>
            </a:r>
            <a:r>
              <a:rPr lang="ru-RU" b="1" dirty="0" smtClean="0"/>
              <a:t> А.Л. </a:t>
            </a:r>
            <a:r>
              <a:rPr lang="ru-RU" b="1" dirty="0" err="1" smtClean="0"/>
              <a:t>Ордын</a:t>
            </a:r>
            <a:r>
              <a:rPr lang="ru-RU" b="1" dirty="0" smtClean="0"/>
              <a:t>- </a:t>
            </a:r>
            <a:r>
              <a:rPr lang="ru-RU" b="1" dirty="0" err="1" smtClean="0"/>
              <a:t>Нащекин</a:t>
            </a:r>
            <a:r>
              <a:rPr lang="ru-RU" b="1" dirty="0" smtClean="0"/>
              <a:t> (1605 — 1680 гг.).</a:t>
            </a:r>
            <a:r>
              <a:rPr lang="ru-RU" dirty="0" smtClean="0"/>
              <a:t>  Его основные идеи были отражены в Новоторговом  уставе (1667 г.) которые регулировал торговые ,пошлины. Документ написан в духе меркантилизма, пронизан стремлением привлечь в страну золото и серебро; покровительством отечественной торговле и купечеству ,обеспечивать активный торговый баланс.</a:t>
            </a:r>
            <a:endParaRPr lang="ru-RU" dirty="0"/>
          </a:p>
        </p:txBody>
      </p:sp>
      <p:pic>
        <p:nvPicPr>
          <p:cNvPr id="1026" name="Picture 2" descr="C:\Users\Лизунька\Desktop\img4.JPEG"/>
          <p:cNvPicPr>
            <a:picLocks noGrp="1" noChangeAspect="1" noChangeArrowheads="1"/>
          </p:cNvPicPr>
          <p:nvPr>
            <p:ph sz="half" idx="2"/>
          </p:nvPr>
        </p:nvPicPr>
        <p:blipFill>
          <a:blip r:embed="rId2" cstate="print"/>
          <a:srcRect/>
          <a:stretch>
            <a:fillRect/>
          </a:stretch>
        </p:blipFill>
        <p:spPr bwMode="auto">
          <a:xfrm>
            <a:off x="5267324" y="1554644"/>
            <a:ext cx="2905075" cy="44564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580112" cy="6858000"/>
          </a:xfrm>
        </p:spPr>
        <p:txBody>
          <a:bodyPr>
            <a:normAutofit fontScale="92500" lnSpcReduction="20000"/>
          </a:bodyPr>
          <a:lstStyle/>
          <a:p>
            <a:pPr>
              <a:buNone/>
            </a:pPr>
            <a:r>
              <a:rPr lang="ru-RU" dirty="0" smtClean="0"/>
              <a:t>	</a:t>
            </a:r>
          </a:p>
          <a:p>
            <a:pPr>
              <a:buNone/>
            </a:pPr>
            <a:r>
              <a:rPr lang="ru-RU" dirty="0" smtClean="0"/>
              <a:t>    Первым русским экономистом называют Ивана Тихонович Посошков (1652 — 1726 гг.). Работа </a:t>
            </a:r>
            <a:r>
              <a:rPr lang="ru-RU" dirty="0" err="1" smtClean="0"/>
              <a:t>Посошкова</a:t>
            </a:r>
            <a:r>
              <a:rPr lang="ru-RU" b="1" dirty="0" smtClean="0"/>
              <a:t> «О скудости и богатстве»</a:t>
            </a:r>
            <a:r>
              <a:rPr lang="ru-RU" dirty="0" smtClean="0"/>
              <a:t> была написана в 1724 г. Он считал, что богатство общества воплощается не только в золоте и серебре, но и в материальных благах. Посошков различает богатство вещественное и невещественное. Под вещественным он понимал богатство государства (казны) и богатство народа, под невещественным — законность, эффективное управление страной. Основная идея </a:t>
            </a:r>
            <a:r>
              <a:rPr lang="ru-RU" dirty="0" err="1" smtClean="0"/>
              <a:t>Посошкова</a:t>
            </a:r>
            <a:r>
              <a:rPr lang="ru-RU" dirty="0" smtClean="0"/>
              <a:t>: рост народного богатства выгоден и народу, и государству. </a:t>
            </a:r>
          </a:p>
          <a:p>
            <a:endParaRPr lang="ru-RU" dirty="0"/>
          </a:p>
        </p:txBody>
      </p:sp>
      <p:pic>
        <p:nvPicPr>
          <p:cNvPr id="2050" name="Picture 2" descr="C:\Users\Лизунька\Desktop\ivan-tixonovich-pososhkov_1.jpg"/>
          <p:cNvPicPr>
            <a:picLocks noGrp="1" noChangeAspect="1" noChangeArrowheads="1"/>
          </p:cNvPicPr>
          <p:nvPr>
            <p:ph sz="half" idx="2"/>
          </p:nvPr>
        </p:nvPicPr>
        <p:blipFill>
          <a:blip r:embed="rId2" cstate="print"/>
          <a:srcRect/>
          <a:stretch>
            <a:fillRect/>
          </a:stretch>
        </p:blipFill>
        <p:spPr bwMode="auto">
          <a:xfrm>
            <a:off x="5929322" y="500042"/>
            <a:ext cx="2919267" cy="3307808"/>
          </a:xfrm>
          <a:prstGeom prst="rect">
            <a:avLst/>
          </a:prstGeom>
          <a:noFill/>
        </p:spPr>
      </p:pic>
      <p:sp>
        <p:nvSpPr>
          <p:cNvPr id="4" name="Прямоугольник 3"/>
          <p:cNvSpPr/>
          <p:nvPr/>
        </p:nvSpPr>
        <p:spPr>
          <a:xfrm>
            <a:off x="5357818" y="4071942"/>
            <a:ext cx="3571900" cy="2308324"/>
          </a:xfrm>
          <a:prstGeom prst="rect">
            <a:avLst/>
          </a:prstGeom>
        </p:spPr>
        <p:txBody>
          <a:bodyPr wrap="square">
            <a:spAutoFit/>
          </a:bodyPr>
          <a:lstStyle/>
          <a:p>
            <a:r>
              <a:rPr lang="ru-RU" dirty="0" smtClean="0"/>
              <a:t>Для достижения богатства в стране наибольшее значение имеют два условия: А) уничтожение праздности во всех видах; Б)строжайшая экономия во всем, борьба с непроизводительными затратами.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507288" cy="6408712"/>
          </a:xfrm>
        </p:spPr>
        <p:txBody>
          <a:bodyPr>
            <a:normAutofit fontScale="77500" lnSpcReduction="20000"/>
          </a:bodyPr>
          <a:lstStyle/>
          <a:p>
            <a:pPr>
              <a:buNone/>
            </a:pPr>
            <a:r>
              <a:rPr lang="ru-RU" b="1" dirty="0" smtClean="0"/>
              <a:t> 	Александр Николаевич Радищев (1749 — 1802 гг.),</a:t>
            </a:r>
            <a:r>
              <a:rPr lang="ru-RU" dirty="0" smtClean="0"/>
              <a:t> автора   политэкономического произведения </a:t>
            </a:r>
            <a:r>
              <a:rPr lang="ru-RU" b="1" dirty="0" smtClean="0"/>
              <a:t> «Письмо о китайском торге».</a:t>
            </a:r>
            <a:endParaRPr lang="ru-RU" dirty="0" smtClean="0"/>
          </a:p>
          <a:p>
            <a:pPr algn="just">
              <a:buNone/>
            </a:pPr>
            <a:r>
              <a:rPr lang="ru-RU" dirty="0" smtClean="0"/>
              <a:t>		Заботила  промышленное развитии страны. Он считал необходимым увеличение собственного производства товаров, рост их внутреннего потребления, повышение народного благосостояния. Радищев не исключал развития мануфактур, хотя не видел преимуществ в крупном производстве, и отдавал предпочтение мелкому производству, крестьянским промыслам, основанным на личном труде свободных предпринимателей. Если для внутренней торговли Радищев рекомендовал свободное развитие, то для внешней считал необходимым проведение протекционистской политики со стороны государства.</a:t>
            </a:r>
          </a:p>
          <a:p>
            <a:pPr algn="just"/>
            <a:r>
              <a:rPr lang="ru-RU" b="1" dirty="0" smtClean="0"/>
              <a:t>Радищев подверг критике существовавшую в России налоговую систему, требуя отмены подушной подати и установления подоходно-поимущественного налога.</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940152" cy="6858000"/>
          </a:xfrm>
        </p:spPr>
        <p:txBody>
          <a:bodyPr>
            <a:normAutofit fontScale="77500" lnSpcReduction="20000"/>
          </a:bodyPr>
          <a:lstStyle/>
          <a:p>
            <a:pPr>
              <a:buNone/>
            </a:pPr>
            <a:r>
              <a:rPr lang="ru-RU" dirty="0" smtClean="0"/>
              <a:t> </a:t>
            </a:r>
          </a:p>
          <a:p>
            <a:r>
              <a:rPr lang="ru-RU" b="1" dirty="0" smtClean="0"/>
              <a:t>Михаил Михайловича Сперанский (1772-1839) </a:t>
            </a:r>
            <a:r>
              <a:rPr lang="ru-RU" dirty="0" smtClean="0"/>
              <a:t>концепцию невмешательства государства в хозяйственную деятельность  принимал далеко не полностью, считая, что в России государство должно покровительствовать национальной промышленности. </a:t>
            </a:r>
          </a:p>
          <a:p>
            <a:pPr lvl="1"/>
            <a:r>
              <a:rPr lang="ru-RU" dirty="0" smtClean="0"/>
              <a:t>В записке 1803 г.</a:t>
            </a:r>
            <a:r>
              <a:rPr lang="ru-RU" b="1" dirty="0" smtClean="0"/>
              <a:t> «Об устройстве судебных и правительственных учреждений в России»</a:t>
            </a:r>
            <a:r>
              <a:rPr lang="ru-RU" dirty="0" smtClean="0"/>
              <a:t> содержится раздел о государственной экономии, в котором он рассматривает способы стимулирования земледелия, мануфактур, коммерции, промыслов. </a:t>
            </a:r>
          </a:p>
          <a:p>
            <a:pPr lvl="1"/>
            <a:r>
              <a:rPr lang="ru-RU" dirty="0" smtClean="0"/>
              <a:t>Введенный Сперанским таможенный тариф 1810 г. носил четко выраженный протекционный характер. </a:t>
            </a:r>
          </a:p>
          <a:p>
            <a:pPr lvl="1"/>
            <a:r>
              <a:rPr lang="ru-RU" dirty="0" smtClean="0"/>
              <a:t>Сперанский выдвигал глубокие и прогрессивные для своего времени идеи в области финансов и денежного обращения. Натуральные трудовые повинности крестьян он предлагал заменить умеренными денежными податями, считая что принудительный труд </a:t>
            </a:r>
            <a:r>
              <a:rPr lang="ru-RU" dirty="0" err="1" smtClean="0"/>
              <a:t>низкопроизводителен</a:t>
            </a:r>
            <a:r>
              <a:rPr lang="ru-RU" dirty="0" smtClean="0"/>
              <a:t> и особенно ненавистен для тех, кого принуждают.</a:t>
            </a:r>
          </a:p>
          <a:p>
            <a:endParaRPr lang="ru-RU" dirty="0"/>
          </a:p>
        </p:txBody>
      </p:sp>
      <p:pic>
        <p:nvPicPr>
          <p:cNvPr id="3074" name="Picture 2" descr="C:\Users\Лизунька\Desktop\1262936579_sper14.jpg"/>
          <p:cNvPicPr>
            <a:picLocks noGrp="1" noChangeAspect="1" noChangeArrowheads="1"/>
          </p:cNvPicPr>
          <p:nvPr>
            <p:ph sz="half" idx="2"/>
          </p:nvPr>
        </p:nvPicPr>
        <p:blipFill>
          <a:blip r:embed="rId2" cstate="print"/>
          <a:srcRect/>
          <a:stretch>
            <a:fillRect/>
          </a:stretch>
        </p:blipFill>
        <p:spPr bwMode="auto">
          <a:xfrm>
            <a:off x="5796136" y="285728"/>
            <a:ext cx="3205020" cy="428364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940152" cy="7101408"/>
          </a:xfrm>
        </p:spPr>
        <p:txBody>
          <a:bodyPr>
            <a:normAutofit fontScale="70000" lnSpcReduction="20000"/>
          </a:bodyPr>
          <a:lstStyle/>
          <a:p>
            <a:pPr>
              <a:buNone/>
            </a:pPr>
            <a:endParaRPr lang="ru-RU" dirty="0" smtClean="0"/>
          </a:p>
          <a:p>
            <a:pPr>
              <a:buNone/>
            </a:pPr>
            <a:r>
              <a:rPr lang="ru-RU" dirty="0" smtClean="0"/>
              <a:t>Другим представителем либерального дворянства был</a:t>
            </a:r>
            <a:r>
              <a:rPr lang="ru-RU" b="1" dirty="0" smtClean="0"/>
              <a:t> Николай Семенович Мордвинов (1754 — 1845 гг.).</a:t>
            </a:r>
            <a:r>
              <a:rPr lang="ru-RU" dirty="0" smtClean="0"/>
              <a:t> </a:t>
            </a:r>
          </a:p>
          <a:p>
            <a:pPr algn="just">
              <a:buNone/>
            </a:pPr>
            <a:r>
              <a:rPr lang="ru-RU" dirty="0" smtClean="0"/>
              <a:t>	Мордвинов принимал и развивал многие важные принципы учения А. Смита: свободу частной собственности, благотворную роль конкуренции, необходимость и пользу разделения труда и создания многоотраслевой экономики, всемирное вовлечение населения в сферу производительного труда, ограничение роскоши и непроизводительного труда, упор на накопление капитала.</a:t>
            </a:r>
          </a:p>
          <a:p>
            <a:pPr algn="just">
              <a:buNone/>
            </a:pPr>
            <a:r>
              <a:rPr lang="ru-RU" dirty="0" smtClean="0"/>
              <a:t>	Но, вместе с тем, Мордвинов с полным основание считал, что промышленный рост России невозможен без государственного вмешательства и без ограничения ввоза иностранных промышленных товаров. Поэтому он выступал за высокие импортные пошлины на эти товары, особенно на предметы роскоши, из которых в значительной мере состоял русский импорт. Аргументация </a:t>
            </a:r>
            <a:r>
              <a:rPr lang="ru-RU" dirty="0" err="1" smtClean="0"/>
              <a:t>Мордвинова</a:t>
            </a:r>
            <a:r>
              <a:rPr lang="ru-RU" dirty="0" smtClean="0"/>
              <a:t> на четверть века предвосхитила выводы Фридриха Листа, который изучал проблемы роста в отставших странах.</a:t>
            </a:r>
          </a:p>
          <a:p>
            <a:endParaRPr lang="ru-RU" dirty="0"/>
          </a:p>
        </p:txBody>
      </p:sp>
      <p:pic>
        <p:nvPicPr>
          <p:cNvPr id="4098" name="Picture 2" descr="C:\Users\Лизунька\Desktop\st1_276_4.jpg"/>
          <p:cNvPicPr>
            <a:picLocks noGrp="1" noChangeAspect="1" noChangeArrowheads="1"/>
          </p:cNvPicPr>
          <p:nvPr>
            <p:ph sz="half" idx="2"/>
          </p:nvPr>
        </p:nvPicPr>
        <p:blipFill>
          <a:blip r:embed="rId2" cstate="print"/>
          <a:srcRect/>
          <a:stretch>
            <a:fillRect/>
          </a:stretch>
        </p:blipFill>
        <p:spPr bwMode="auto">
          <a:xfrm>
            <a:off x="5929322" y="142852"/>
            <a:ext cx="2989565" cy="37862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928670"/>
            <a:ext cx="7500990" cy="1323439"/>
          </a:xfrm>
          <a:prstGeom prst="rect">
            <a:avLst/>
          </a:prstGeom>
        </p:spPr>
        <p:txBody>
          <a:bodyPr wrap="square">
            <a:spAutoFit/>
          </a:bodyPr>
          <a:lstStyle/>
          <a:p>
            <a:r>
              <a:rPr lang="ru-RU" sz="4000" dirty="0" smtClean="0"/>
              <a:t>1.1. Очерк развития мировой экономической науки. </a:t>
            </a:r>
            <a:endParaRPr lang="ru-RU"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869560" cy="738336"/>
          </a:xfrm>
        </p:spPr>
        <p:txBody>
          <a:bodyPr>
            <a:normAutofit fontScale="90000"/>
          </a:bodyPr>
          <a:lstStyle/>
          <a:p>
            <a:r>
              <a:rPr lang="ru-RU" b="1" cap="small" dirty="0" smtClean="0"/>
              <a:t>Экономические идеи в России в первой половине XIX в</a:t>
            </a:r>
            <a:br>
              <a:rPr lang="ru-RU" b="1" cap="small" dirty="0" smtClean="0"/>
            </a:br>
            <a:endParaRPr lang="ru-RU" dirty="0"/>
          </a:p>
        </p:txBody>
      </p:sp>
      <p:sp>
        <p:nvSpPr>
          <p:cNvPr id="3" name="Содержимое 2"/>
          <p:cNvSpPr>
            <a:spLocks noGrp="1"/>
          </p:cNvSpPr>
          <p:nvPr>
            <p:ph sz="half" idx="1"/>
          </p:nvPr>
        </p:nvSpPr>
        <p:spPr>
          <a:xfrm>
            <a:off x="0" y="980728"/>
            <a:ext cx="5796136" cy="6048672"/>
          </a:xfrm>
        </p:spPr>
        <p:txBody>
          <a:bodyPr>
            <a:normAutofit fontScale="77500" lnSpcReduction="20000"/>
          </a:bodyPr>
          <a:lstStyle/>
          <a:p>
            <a:pPr algn="just">
              <a:buNone/>
            </a:pPr>
            <a:r>
              <a:rPr lang="ru-RU" dirty="0" smtClean="0"/>
              <a:t>	В числе мыслителей первой половины XIX в. — декабристы П. И. Пестель, Н. И. Тургенев, Н. М. Муравьев, В. Ф. Раевский и др. Главное место в трудах этих авторов занимали аграрные проблемы.</a:t>
            </a:r>
          </a:p>
          <a:p>
            <a:pPr algn="just">
              <a:buNone/>
            </a:pPr>
            <a:r>
              <a:rPr lang="ru-RU" dirty="0" smtClean="0"/>
              <a:t>	В работах</a:t>
            </a:r>
            <a:r>
              <a:rPr lang="ru-RU" b="1" dirty="0" smtClean="0"/>
              <a:t> Павла Ивановича Пестеля (1793 — 1826 гг.) «Русская правда», «Дележ земель»</a:t>
            </a:r>
            <a:r>
              <a:rPr lang="ru-RU" dirty="0" smtClean="0"/>
              <a:t> предусматривались уничтожение крепостного права, ликвидация монополии помещиков на землю со значительным сокращением их землевладения. Пестель предлагал конфисковать часть земли у помещиков с частным выкупом, установить максимальные размеры земельного владения, разрешить частную собственность крестьян на землю, создать общественный земельный фонд, из которого наделять нуждающихся для ведения своего хозяйства.</a:t>
            </a:r>
          </a:p>
          <a:p>
            <a:pPr>
              <a:buNone/>
            </a:pPr>
            <a:endParaRPr lang="ru-RU" dirty="0"/>
          </a:p>
        </p:txBody>
      </p:sp>
      <p:pic>
        <p:nvPicPr>
          <p:cNvPr id="5122" name="Picture 2" descr="C:\Users\Лизунька\Desktop\pp_001.jpg"/>
          <p:cNvPicPr>
            <a:picLocks noGrp="1" noChangeAspect="1" noChangeArrowheads="1"/>
          </p:cNvPicPr>
          <p:nvPr>
            <p:ph sz="half" idx="2"/>
          </p:nvPr>
        </p:nvPicPr>
        <p:blipFill>
          <a:blip r:embed="rId2" cstate="print"/>
          <a:srcRect/>
          <a:stretch>
            <a:fillRect/>
          </a:stretch>
        </p:blipFill>
        <p:spPr bwMode="auto">
          <a:xfrm>
            <a:off x="6357950" y="1071546"/>
            <a:ext cx="2357454" cy="2804322"/>
          </a:xfrm>
          <a:prstGeom prst="rect">
            <a:avLst/>
          </a:prstGeom>
          <a:noFill/>
        </p:spPr>
      </p:pic>
      <p:sp>
        <p:nvSpPr>
          <p:cNvPr id="5" name="Прямоугольник 4"/>
          <p:cNvSpPr/>
          <p:nvPr/>
        </p:nvSpPr>
        <p:spPr>
          <a:xfrm>
            <a:off x="5929322" y="4000504"/>
            <a:ext cx="3071834" cy="2831544"/>
          </a:xfrm>
          <a:prstGeom prst="rect">
            <a:avLst/>
          </a:prstGeom>
        </p:spPr>
        <p:txBody>
          <a:bodyPr wrap="square">
            <a:spAutoFit/>
          </a:bodyPr>
          <a:lstStyle/>
          <a:p>
            <a:r>
              <a:rPr lang="ru-RU" dirty="0" smtClean="0"/>
              <a:t>Создание общественного фонда должно было, по мнению Пестеля, предупредить обезземеливание крестьян. </a:t>
            </a:r>
            <a:r>
              <a:rPr lang="ru-RU" sz="1400" b="1" dirty="0" smtClean="0"/>
              <a:t>С его помощью он предлагал бороться с нищетой народных масс. Аграрный проект Пестеля был наиболее радикальным и носил утопический характер.</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8858280" cy="6500834"/>
          </a:xfrm>
        </p:spPr>
        <p:txBody>
          <a:bodyPr>
            <a:normAutofit/>
          </a:bodyPr>
          <a:lstStyle/>
          <a:p>
            <a:pPr algn="just">
              <a:buNone/>
            </a:pPr>
            <a:r>
              <a:rPr lang="ru-RU" dirty="0" smtClean="0"/>
              <a:t>	С осуждением крепостного права выступал</a:t>
            </a:r>
            <a:r>
              <a:rPr lang="ru-RU" b="1" dirty="0" smtClean="0"/>
              <a:t>  еще один декабрист Николай Иванович Тургенев (1789 — 1871 гг.).</a:t>
            </a:r>
            <a:r>
              <a:rPr lang="ru-RU" dirty="0" smtClean="0"/>
              <a:t> </a:t>
            </a:r>
            <a:r>
              <a:rPr lang="ru-RU" sz="2400" dirty="0" smtClean="0"/>
              <a:t>В работе</a:t>
            </a:r>
            <a:r>
              <a:rPr lang="ru-RU" sz="2400" b="1" dirty="0" smtClean="0"/>
              <a:t> «Опыт теории налогов»</a:t>
            </a:r>
            <a:r>
              <a:rPr lang="ru-RU" sz="2400" dirty="0" smtClean="0"/>
              <a:t> (1818 г.) он выступал за личное освобождение крестьян. Вначале он предлагал освобождение крестьян без земли, но в дальнейшем включил требование о наделении их небольшими участками. </a:t>
            </a:r>
          </a:p>
          <a:p>
            <a:pPr algn="just">
              <a:buNone/>
            </a:pPr>
            <a:r>
              <a:rPr lang="ru-RU" dirty="0" smtClean="0"/>
              <a:t>	</a:t>
            </a:r>
            <a:r>
              <a:rPr lang="ru-RU" sz="1600" dirty="0" smtClean="0"/>
              <a:t>Такое освобождение привязало бы их экономическую зависимость.  Помимо аграрных проблем, Н. И. Тургенев изучал социально-экономическую сущность налогов, критиковал феодальную налоговую систему, налоговые льготы и привилегии дворянства, требовал ликвидировать феодальные повинности крестьян. Он развивал западную концепцию налогообложения, согласно которой все граждане обязаны платить налоги в соответствии с доходами, включая и дворян. Бумажные деньги рассматривались им в качестве заменителя золотых монет, выполняющего роль средства обращения. Тургенев подчеркивал, что бумажные деньги только в том случае равны в действии металлическим монетам, если их количество соответствует потребностям обращения.</a:t>
            </a:r>
            <a:endParaRPr lang="ru-RU" sz="1600" dirty="0"/>
          </a:p>
        </p:txBody>
      </p:sp>
      <p:pic>
        <p:nvPicPr>
          <p:cNvPr id="5" name="Picture 2" descr="C:\Users\Лизунька\Desktop\20110201_3.jpg"/>
          <p:cNvPicPr>
            <a:picLocks noChangeAspect="1" noChangeArrowheads="1"/>
          </p:cNvPicPr>
          <p:nvPr/>
        </p:nvPicPr>
        <p:blipFill>
          <a:blip r:embed="rId2" cstate="print"/>
          <a:srcRect/>
          <a:stretch>
            <a:fillRect/>
          </a:stretch>
        </p:blipFill>
        <p:spPr bwMode="auto">
          <a:xfrm>
            <a:off x="5214942" y="4643446"/>
            <a:ext cx="1785918"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14290"/>
            <a:ext cx="8584632" cy="1160686"/>
          </a:xfrm>
        </p:spPr>
        <p:txBody>
          <a:bodyPr>
            <a:normAutofit fontScale="90000"/>
          </a:bodyPr>
          <a:lstStyle/>
          <a:p>
            <a:r>
              <a:rPr lang="ru-RU" sz="4000" b="1" cap="small" dirty="0" smtClean="0"/>
              <a:t>Экономическая мысль в России во второй половине XIX в.</a:t>
            </a:r>
            <a:r>
              <a:rPr lang="ru-RU" b="1" cap="small" dirty="0" smtClean="0"/>
              <a:t/>
            </a:r>
            <a:br>
              <a:rPr lang="ru-RU" b="1" cap="small" dirty="0" smtClean="0"/>
            </a:br>
            <a:endParaRPr lang="ru-RU" dirty="0"/>
          </a:p>
        </p:txBody>
      </p:sp>
      <p:sp>
        <p:nvSpPr>
          <p:cNvPr id="3" name="Содержимое 2"/>
          <p:cNvSpPr>
            <a:spLocks noGrp="1"/>
          </p:cNvSpPr>
          <p:nvPr>
            <p:ph idx="1"/>
          </p:nvPr>
        </p:nvSpPr>
        <p:spPr>
          <a:xfrm>
            <a:off x="0" y="908720"/>
            <a:ext cx="8929718" cy="5949280"/>
          </a:xfrm>
        </p:spPr>
        <p:txBody>
          <a:bodyPr>
            <a:normAutofit fontScale="85000" lnSpcReduction="20000"/>
          </a:bodyPr>
          <a:lstStyle/>
          <a:p>
            <a:pPr algn="just"/>
            <a:r>
              <a:rPr lang="ru-RU" dirty="0" smtClean="0"/>
              <a:t>Одним из ведущих направлений общественно- политической мысли в России в 70-е г. XIX в. было</a:t>
            </a:r>
            <a:r>
              <a:rPr lang="ru-RU" b="1" dirty="0" smtClean="0"/>
              <a:t> народничество.</a:t>
            </a:r>
            <a:r>
              <a:rPr lang="ru-RU" dirty="0" smtClean="0"/>
              <a:t> Наиболее яркими представителями народничества в России в 60-70-е гг. XIX в. были П. Л. Лавров (1823-1900 гг.), М. А. Бакунин (1814-1876 гг.), П. Н. Ткачев (1844-1885 гг.). Ведущими представителями народников в 80-90-е гг. были </a:t>
            </a:r>
            <a:r>
              <a:rPr lang="ru-RU" b="1" dirty="0" smtClean="0"/>
              <a:t>Н. Ф. </a:t>
            </a:r>
            <a:r>
              <a:rPr lang="ru-RU" b="1" dirty="0" err="1" smtClean="0"/>
              <a:t>Даниельсон</a:t>
            </a:r>
            <a:r>
              <a:rPr lang="ru-RU" b="1" dirty="0" smtClean="0"/>
              <a:t> (1844-1918 гг.), В. П. Воронцов (18471918 гг.),</a:t>
            </a:r>
            <a:r>
              <a:rPr lang="ru-RU" dirty="0" smtClean="0"/>
              <a:t> которые вошли в историю общественно- экономической мысли как</a:t>
            </a:r>
            <a:r>
              <a:rPr lang="ru-RU" b="1" dirty="0" smtClean="0"/>
              <a:t> либеральные народники.</a:t>
            </a:r>
            <a:r>
              <a:rPr lang="ru-RU" dirty="0" smtClean="0"/>
              <a:t> Их интересовали вопросы организации крестьянского землевладения, развития аренды, налогообложения, страхования крестьянских посевов от неурожаев. Важнейшим оставался вопрос о русской общине, ее происхождении, современном состоянии, перспективах развития.</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796136" cy="6858000"/>
          </a:xfrm>
        </p:spPr>
        <p:txBody>
          <a:bodyPr>
            <a:normAutofit fontScale="77500" lnSpcReduction="20000"/>
          </a:bodyPr>
          <a:lstStyle/>
          <a:p>
            <a:pPr algn="just"/>
            <a:r>
              <a:rPr lang="ru-RU" dirty="0" smtClean="0"/>
              <a:t> Затем Россию охватывают идеи марксизма. Первым русским марксистом был</a:t>
            </a:r>
            <a:r>
              <a:rPr lang="ru-RU" b="1" dirty="0" smtClean="0"/>
              <a:t> Г. В. Плеханов (1856-1918 гг.).</a:t>
            </a:r>
            <a:r>
              <a:rPr lang="ru-RU" dirty="0" smtClean="0"/>
              <a:t> В конце 70-х начале 80-х гг. он разделял взгляды народников и, следовательно, пытался доказать, что Россия в силу своей историко-экономической специфики может миновать стадию капитализма. Плеханов разделял народническую точку зрения по вопросу о происхождении крестьянской общины в России. Он противопоставлял общинную и коллективистскую по своему духу Россию индивидуалистическому Западу.</a:t>
            </a:r>
          </a:p>
          <a:p>
            <a:pPr algn="just"/>
            <a:r>
              <a:rPr lang="ru-RU" dirty="0" smtClean="0"/>
              <a:t>Степень промышленного развития России он оценивал тогда как минимальную. Как и другие народники, Г. В. Плеханов полагал, что в стране нет достаточного рынка для полной реализации производимой в стране продукции, поэтому нет необходимых условий для развития капитализма.</a:t>
            </a:r>
          </a:p>
          <a:p>
            <a:endParaRPr lang="ru-RU" dirty="0"/>
          </a:p>
        </p:txBody>
      </p:sp>
      <p:pic>
        <p:nvPicPr>
          <p:cNvPr id="7170" name="Picture 2" descr="C:\Users\Лизунька\Desktop\Georgi_Plekhanov.jpg"/>
          <p:cNvPicPr>
            <a:picLocks noGrp="1" noChangeAspect="1" noChangeArrowheads="1"/>
          </p:cNvPicPr>
          <p:nvPr>
            <p:ph sz="half" idx="2"/>
          </p:nvPr>
        </p:nvPicPr>
        <p:blipFill>
          <a:blip r:embed="rId2" cstate="print"/>
          <a:srcRect/>
          <a:stretch>
            <a:fillRect/>
          </a:stretch>
        </p:blipFill>
        <p:spPr bwMode="auto">
          <a:xfrm>
            <a:off x="5789544" y="620687"/>
            <a:ext cx="3354455" cy="403466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29718" cy="6858000"/>
          </a:xfrm>
        </p:spPr>
        <p:txBody>
          <a:bodyPr>
            <a:normAutofit fontScale="77500" lnSpcReduction="20000"/>
          </a:bodyPr>
          <a:lstStyle/>
          <a:p>
            <a:pPr algn="just"/>
            <a:r>
              <a:rPr lang="ru-RU" dirty="0" smtClean="0"/>
              <a:t>В конце XIX в. возникает течение в отечественной экономической мысли, которое становится влиятельным — так называемый</a:t>
            </a:r>
            <a:r>
              <a:rPr lang="ru-RU" b="1" dirty="0" smtClean="0"/>
              <a:t> «легальный марксизм».</a:t>
            </a:r>
            <a:r>
              <a:rPr lang="ru-RU" dirty="0" smtClean="0"/>
              <a:t> .Легальные марксисты изучали и противоречия капиталистического общества. Они не соглашались с теорией трудовой стоимости и утверждали, что стоимость — категория абстрактная, существующая только в воображении человека. В действительности же, говорили они, существует просто цена, которая может быть двух видов: свободная рыночная, формирующаяся под влиянием спроса и предложения; и фиксированная. Легальные марксисты, таким образом, восприняли теорию предельной полезности.</a:t>
            </a:r>
          </a:p>
          <a:p>
            <a:pPr algn="just"/>
            <a:r>
              <a:rPr lang="ru-RU" dirty="0" smtClean="0"/>
              <a:t> В конце XIX в. в русской экономической мысли существовало еще одно направление и, возможно, самое интересное —</a:t>
            </a:r>
            <a:r>
              <a:rPr lang="ru-RU" b="1" dirty="0" smtClean="0"/>
              <a:t>математическое.</a:t>
            </a:r>
            <a:r>
              <a:rPr lang="ru-RU" dirty="0" smtClean="0"/>
              <a:t> Его представляли Л. Винярский, П. Г. Георгиевский, Л. З. Слонимский, В. К. Дмитриев, Ю. Г. Жуковский. Их внимание было обращено не только на экономические проблемы, но и на то, каким образом исследователи решали эти проблемы. Эти ученые подчеркивали важность математики при разработке проблем экономики.</a:t>
            </a:r>
          </a:p>
          <a:p>
            <a:endParaRPr lang="ru-RU" dirty="0" smtClean="0"/>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001156" cy="6858000"/>
          </a:xfrm>
        </p:spPr>
        <p:txBody>
          <a:bodyPr>
            <a:normAutofit fontScale="77500" lnSpcReduction="20000"/>
          </a:bodyPr>
          <a:lstStyle/>
          <a:p>
            <a:pPr algn="just"/>
            <a:r>
              <a:rPr lang="ru-RU" dirty="0" smtClean="0"/>
              <a:t>В конце XIX в. возникает течение в отечественной экономической мысли, которое становится влиятельным — так называемый</a:t>
            </a:r>
            <a:r>
              <a:rPr lang="ru-RU" b="1" dirty="0" smtClean="0"/>
              <a:t> «легальный марксизм».</a:t>
            </a:r>
            <a:r>
              <a:rPr lang="ru-RU" dirty="0" smtClean="0"/>
              <a:t> .Легальные марксисты изучали и противоречия капиталистического общества. Они не соглашались с теорией трудовой стоимости и утверждали, что стоимость — категория абстрактная, существующая только в воображении человека. В действительности же, говорили они, существует просто цена, которая может быть двух видов: свободная рыночная, формирующаяся под влиянием спроса и предложения; и фиксированная. Легальные марксисты, таким образом, восприняли теорию предельной полезности.</a:t>
            </a:r>
          </a:p>
          <a:p>
            <a:pPr algn="just"/>
            <a:r>
              <a:rPr lang="ru-RU" dirty="0" smtClean="0"/>
              <a:t> В конце XIX в. в русской экономической мысли существовало еще одно направление и, возможно, самое интересное —</a:t>
            </a:r>
            <a:r>
              <a:rPr lang="ru-RU" b="1" dirty="0" smtClean="0"/>
              <a:t>математическое.</a:t>
            </a:r>
            <a:r>
              <a:rPr lang="ru-RU" dirty="0" smtClean="0"/>
              <a:t> Его представляли Л. Винярский, П. Г. Георгиевский, Л. З. Слонимский, В. К. Дмитриев, Ю. Г. Жуковский. Их внимание было обращено не только на экономические проблемы, но и на то, каким образом исследователи решали эти проблемы. Эти ученые подчеркивали важность математики при разработке проблем экономики.</a:t>
            </a:r>
          </a:p>
          <a:p>
            <a:endParaRPr lang="ru-RU" dirty="0" smtClean="0"/>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36152" cy="1688232"/>
          </a:xfrm>
        </p:spPr>
        <p:txBody>
          <a:bodyPr>
            <a:normAutofit fontScale="90000"/>
          </a:bodyPr>
          <a:lstStyle/>
          <a:p>
            <a:r>
              <a:rPr lang="ru-RU" b="1" cap="small" dirty="0" smtClean="0"/>
              <a:t>Экономическая мысль в России конца XIX — начала XX вв.</a:t>
            </a:r>
            <a:br>
              <a:rPr lang="ru-RU" b="1" cap="small" dirty="0" smtClean="0"/>
            </a:br>
            <a:endParaRPr lang="ru-RU" dirty="0"/>
          </a:p>
        </p:txBody>
      </p:sp>
      <p:sp>
        <p:nvSpPr>
          <p:cNvPr id="3" name="Содержимое 2"/>
          <p:cNvSpPr>
            <a:spLocks noGrp="1"/>
          </p:cNvSpPr>
          <p:nvPr>
            <p:ph idx="1"/>
          </p:nvPr>
        </p:nvSpPr>
        <p:spPr>
          <a:xfrm>
            <a:off x="0" y="1268760"/>
            <a:ext cx="8929718" cy="5589240"/>
          </a:xfrm>
        </p:spPr>
        <p:txBody>
          <a:bodyPr>
            <a:normAutofit fontScale="70000" lnSpcReduction="20000"/>
          </a:bodyPr>
          <a:lstStyle/>
          <a:p>
            <a:pPr algn="just"/>
            <a:r>
              <a:rPr lang="ru-RU" b="1" dirty="0" smtClean="0"/>
              <a:t>В. К. Дмитриев (1868-1913 гг.)</a:t>
            </a:r>
            <a:r>
              <a:rPr lang="ru-RU" dirty="0" smtClean="0"/>
              <a:t> доказал совместимость трудовой теории стоимости и теории предельной полезности. Он анализировал факторы, определяющие конкретную величину цены, начиная от издержек производства и кончая взаимоотношениями между спросом и предложением; составил систему линейных уравнений, при помощи которых выразил производственные затраты и впервые в мировой литературе дал способ выражения полных затрат.</a:t>
            </a:r>
          </a:p>
          <a:p>
            <a:pPr algn="just"/>
            <a:r>
              <a:rPr lang="ru-RU" dirty="0" smtClean="0"/>
              <a:t>Дмитриев пытался связать этот анализ с соотношением спроса и предложения. В результате он пришел к выводу, что уровень общественно-необходимых затрат определяется не при средних, а при наихудших условия, т.е. на предприятиях с наивысшими издержками, продукция которых необходима для удовлетворения общественного спроса. Дмитриев ввел понятие</a:t>
            </a:r>
            <a:r>
              <a:rPr lang="ru-RU" b="1" dirty="0" smtClean="0"/>
              <a:t> технологических коэффициентов затрат</a:t>
            </a:r>
            <a:r>
              <a:rPr lang="ru-RU" dirty="0" smtClean="0"/>
              <a:t> продукции одной отрасли на производство продукции других отраслей. Оно лежит в основе современного метода межотраслевых балансов, в частности метода «затраты — выпуск», развитого американским экономистом русского происхождения В. В. Леонтьевым (род. 1906 г.).</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858280" cy="6858000"/>
          </a:xfrm>
        </p:spPr>
        <p:txBody>
          <a:bodyPr>
            <a:normAutofit fontScale="70000" lnSpcReduction="20000"/>
          </a:bodyPr>
          <a:lstStyle/>
          <a:p>
            <a:pPr algn="just"/>
            <a:r>
              <a:rPr lang="ru-RU" sz="3000" dirty="0" smtClean="0"/>
              <a:t> Далее появилась социальная школа . Представители этого направления сводили социальные отношения к правовым, имущественным и этическим. В России представителем социального направления был </a:t>
            </a:r>
            <a:r>
              <a:rPr lang="ru-RU" sz="3000" b="1" dirty="0" smtClean="0"/>
              <a:t>М. И. </a:t>
            </a:r>
            <a:r>
              <a:rPr lang="ru-RU" sz="3000" b="1" dirty="0" err="1" smtClean="0"/>
              <a:t>Туган-Барановский</a:t>
            </a:r>
            <a:r>
              <a:rPr lang="ru-RU" sz="3000" b="1" dirty="0" smtClean="0"/>
              <a:t> (1865-1919 гг.).</a:t>
            </a:r>
            <a:r>
              <a:rPr lang="ru-RU" sz="3000" dirty="0" smtClean="0"/>
              <a:t> С точки зрения сторонников социального направления, распределение представляет собой социальный феномен, предполагающий совместное действие многочисленных социальных групп. Распределение изображалось М. И. </a:t>
            </a:r>
            <a:r>
              <a:rPr lang="ru-RU" sz="3000" dirty="0" err="1" smtClean="0"/>
              <a:t>Туган-Барановским</a:t>
            </a:r>
            <a:r>
              <a:rPr lang="ru-RU" sz="3000" dirty="0" smtClean="0"/>
              <a:t> в виде борьбы различных социальных групп за свою долю в общественном продукте. Размер доли, приходящейся тому или иному классу, определяется общим количеством произведенных благ и «социальной силой» данного общественного класса. Отношения производства не оказывают определяющего влияния на характер распределения. Роль производства сводится к приращению массы подлежащей разделу продукции, а потому все классы, участвующие в производстве, оказываются одинаково заинтересованными в увеличении производительности труда.</a:t>
            </a:r>
          </a:p>
          <a:p>
            <a:pPr algn="just"/>
            <a:r>
              <a:rPr lang="ru-RU" sz="3000" dirty="0" smtClean="0"/>
              <a:t>Важнейшая распределительная категория -</a:t>
            </a:r>
            <a:r>
              <a:rPr lang="ru-RU" sz="3000" b="1" dirty="0" smtClean="0"/>
              <a:t> заработная плата.</a:t>
            </a:r>
            <a:r>
              <a:rPr lang="ru-RU" sz="3000" dirty="0" smtClean="0"/>
              <a:t> Величина ее регулируется, с одной стороны, производительностью труда, а с другой — социальной силой рабочего класса. Рост социальной силы рабочих </a:t>
            </a:r>
            <a:r>
              <a:rPr lang="ru-RU" sz="3000" dirty="0" err="1" smtClean="0"/>
              <a:t>Туган-Барановский</a:t>
            </a:r>
            <a:r>
              <a:rPr lang="ru-RU" sz="3000" dirty="0" smtClean="0"/>
              <a:t> усматривал в росте профсоюзов, улучшении фабричного законодательства. Социальная теория распределения в своих основных чертах служит отправным пунктом анализа у многих современных исследователей, занимающихся вопросами заработной платы, прибыли, ренты и других форм доходов</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6858000"/>
          </a:xfrm>
        </p:spPr>
        <p:txBody>
          <a:bodyPr/>
          <a:lstStyle/>
          <a:p>
            <a:r>
              <a:rPr lang="ru-RU" sz="2400" b="1" dirty="0" smtClean="0"/>
              <a:t>В 1906 году  </a:t>
            </a:r>
            <a:r>
              <a:rPr lang="ru-RU" sz="2400" dirty="0" smtClean="0"/>
              <a:t>русский экономист </a:t>
            </a:r>
            <a:r>
              <a:rPr lang="ru-RU" sz="2400" b="1" dirty="0" smtClean="0"/>
              <a:t>П. А  Столыпин </a:t>
            </a:r>
            <a:r>
              <a:rPr lang="ru-RU" sz="2400" dirty="0" smtClean="0"/>
              <a:t>разработал и провел аграрную реформу, целью которой было  отменив оставшиеся выкупные платежи, дать возможность всем крестьянам право свободно выходить из общины и закреплять за собой надельную землю в наследуемую частную собственность. Основными направлениями реформы были передача надельных земель в собственность крестьян, постепенное упразднение сельской общины как коллективного собственника земель, широкое кредитование крестьян, скупка помещичьих земель для перепродажи крестьянам на льготных условиях, землеустройство, позволяющее оптимизировать крестьянское хозяйство за счёт ликвидации </a:t>
            </a:r>
            <a:r>
              <a:rPr lang="ru-RU" sz="2400" u="sng" dirty="0" smtClean="0"/>
              <a:t>чересполосицы</a:t>
            </a:r>
            <a:endParaRPr lang="ru-RU"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786842" cy="7245424"/>
          </a:xfrm>
        </p:spPr>
        <p:txBody>
          <a:bodyPr/>
          <a:lstStyle/>
          <a:p>
            <a:pPr algn="just"/>
            <a:endParaRPr lang="ru-RU" sz="2800" dirty="0" smtClean="0"/>
          </a:p>
          <a:p>
            <a:pPr algn="just"/>
            <a:endParaRPr lang="ru-RU" sz="2800" dirty="0" smtClean="0"/>
          </a:p>
          <a:p>
            <a:pPr algn="just"/>
            <a:r>
              <a:rPr lang="ru-RU" sz="2800" dirty="0" smtClean="0"/>
              <a:t>В Российской истории было множество мыслителей, которые внесли огромный вклад в экономическое развитие государство, их идеи не только отражают эволюцию всего общества , но и являются базисом современных экономических учений.</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ds02.infourok.ru/uploads/ex/0b1d/000093d4-531c6478/img2.jpg"/>
          <p:cNvPicPr>
            <a:picLocks noChangeAspect="1" noChangeArrowheads="1"/>
          </p:cNvPicPr>
          <p:nvPr/>
        </p:nvPicPr>
        <p:blipFill>
          <a:blip r:embed="rId2" cstate="print"/>
          <a:srcRect/>
          <a:stretch>
            <a:fillRect/>
          </a:stretch>
        </p:blipFill>
        <p:spPr bwMode="auto">
          <a:xfrm>
            <a:off x="0" y="0"/>
            <a:ext cx="9144000" cy="4149725"/>
          </a:xfrm>
          <a:prstGeom prst="rect">
            <a:avLst/>
          </a:prstGeom>
          <a:noFill/>
          <a:ln w="9525">
            <a:noFill/>
            <a:miter lim="800000"/>
            <a:headEnd/>
            <a:tailEnd/>
          </a:ln>
        </p:spPr>
      </p:pic>
      <p:sp>
        <p:nvSpPr>
          <p:cNvPr id="23555" name="TextBox 2"/>
          <p:cNvSpPr txBox="1">
            <a:spLocks noChangeArrowheads="1"/>
          </p:cNvSpPr>
          <p:nvPr/>
        </p:nvSpPr>
        <p:spPr bwMode="auto">
          <a:xfrm>
            <a:off x="611188" y="4437063"/>
            <a:ext cx="7921625" cy="1816100"/>
          </a:xfrm>
          <a:prstGeom prst="rect">
            <a:avLst/>
          </a:prstGeom>
          <a:noFill/>
          <a:ln w="9525">
            <a:noFill/>
            <a:miter lim="800000"/>
            <a:headEnd/>
            <a:tailEnd/>
          </a:ln>
        </p:spPr>
        <p:txBody>
          <a:bodyPr>
            <a:spAutoFit/>
          </a:bodyPr>
          <a:lstStyle/>
          <a:p>
            <a:r>
              <a:rPr lang="ru-RU" sz="2800" dirty="0"/>
              <a:t>То есть экономика – это наука, изучающая проблемы распределения</a:t>
            </a:r>
          </a:p>
          <a:p>
            <a:r>
              <a:rPr lang="ru-RU" sz="2800" dirty="0"/>
              <a:t> ограниченных ресурсов между неограниченными потребностями</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1214422"/>
            <a:ext cx="7500990" cy="1323439"/>
          </a:xfrm>
          <a:prstGeom prst="rect">
            <a:avLst/>
          </a:prstGeom>
        </p:spPr>
        <p:txBody>
          <a:bodyPr wrap="square">
            <a:spAutoFit/>
          </a:bodyPr>
          <a:lstStyle/>
          <a:p>
            <a:r>
              <a:rPr lang="ru-RU" sz="4000" dirty="0" smtClean="0"/>
              <a:t>1.3. Экономическая теория в системе наук.</a:t>
            </a:r>
            <a:endParaRPr lang="ru-RU"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8286808" cy="3139321"/>
          </a:xfrm>
          <a:prstGeom prst="rect">
            <a:avLst/>
          </a:prstGeom>
        </p:spPr>
        <p:txBody>
          <a:bodyPr wrap="square">
            <a:spAutoFit/>
          </a:bodyPr>
          <a:lstStyle/>
          <a:p>
            <a:pPr algn="just"/>
            <a:r>
              <a:rPr lang="ru-RU" dirty="0" smtClean="0"/>
              <a:t>Рассматривая место экономической теории в совокупности общественных наук, необходимо заметить, что она тоже является общественной наукой, которая анализирует поведение человека, рассматривает процессы и явления, наблюдающиеся в обществе. Экономическая теория тесно связана с философией, политологией, социологией, юридической наукой и др. Экономическая теория не имеет монополию на рассмотрение общественных процессов и явлений, однако, обладает своим ракурсом исследования данных явлений по отношению к другим наукам. Экономическая наука в первую очередь изучает хозяйственную деятельность людей во всех ее проявлениях.</a:t>
            </a:r>
            <a:br>
              <a:rPr lang="ru-RU" dirty="0" smtClean="0"/>
            </a:br>
            <a:endParaRPr lang="ru-RU" dirty="0"/>
          </a:p>
        </p:txBody>
      </p:sp>
      <p:sp>
        <p:nvSpPr>
          <p:cNvPr id="3" name="Прямоугольник 2"/>
          <p:cNvSpPr/>
          <p:nvPr/>
        </p:nvSpPr>
        <p:spPr>
          <a:xfrm>
            <a:off x="285720" y="3929066"/>
            <a:ext cx="8643966" cy="1754326"/>
          </a:xfrm>
          <a:prstGeom prst="rect">
            <a:avLst/>
          </a:prstGeom>
        </p:spPr>
        <p:txBody>
          <a:bodyPr wrap="square">
            <a:spAutoFit/>
          </a:bodyPr>
          <a:lstStyle/>
          <a:p>
            <a:r>
              <a:rPr lang="ru-RU" dirty="0" smtClean="0">
                <a:solidFill>
                  <a:srgbClr val="FF0000"/>
                </a:solidFill>
              </a:rPr>
              <a:t>Рассматривая место экономической теории среди других наук, следует отметить, что еще австрийский экономист К. </a:t>
            </a:r>
            <a:r>
              <a:rPr lang="ru-RU" dirty="0" err="1" smtClean="0">
                <a:solidFill>
                  <a:srgbClr val="FF0000"/>
                </a:solidFill>
              </a:rPr>
              <a:t>Менгер</a:t>
            </a:r>
            <a:r>
              <a:rPr lang="ru-RU" dirty="0" smtClean="0">
                <a:solidFill>
                  <a:srgbClr val="FF0000"/>
                </a:solidFill>
              </a:rPr>
              <a:t> подчеркивал, что знание об общем состоянии экономики дает не одна наука, а совокупность самостоятельных дисциплин, имеющих особые задачи, предметы и логические приемы.</a:t>
            </a:r>
            <a:r>
              <a:rPr lang="ru-RU" dirty="0" smtClean="0"/>
              <a:t/>
            </a:r>
            <a:br>
              <a:rPr lang="ru-RU" dirty="0" smtClean="0"/>
            </a:b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42875" y="285750"/>
            <a:ext cx="8858250" cy="63579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3"/>
          <p:cNvSpPr>
            <a:spLocks noChangeArrowheads="1"/>
          </p:cNvSpPr>
          <p:nvPr/>
        </p:nvSpPr>
        <p:spPr bwMode="auto">
          <a:xfrm>
            <a:off x="357188" y="428625"/>
            <a:ext cx="8501062" cy="6248400"/>
          </a:xfrm>
          <a:prstGeom prst="rect">
            <a:avLst/>
          </a:prstGeom>
          <a:noFill/>
          <a:ln w="9525">
            <a:noFill/>
            <a:miter lim="800000"/>
            <a:headEnd/>
            <a:tailEnd/>
          </a:ln>
        </p:spPr>
        <p:txBody>
          <a:bodyPr>
            <a:spAutoFit/>
          </a:bodyPr>
          <a:lstStyle/>
          <a:p>
            <a:pPr algn="ctr"/>
            <a:r>
              <a:rPr lang="ru-RU" sz="4000" b="1">
                <a:latin typeface="Calibri" pitchFamily="34" charset="0"/>
              </a:rPr>
              <a:t>Экономика</a:t>
            </a:r>
            <a:r>
              <a:rPr lang="ru-RU" sz="4000">
                <a:latin typeface="Calibri" pitchFamily="34" charset="0"/>
              </a:rPr>
              <a:t>  (экономия) происходит от древ-</a:t>
            </a:r>
          </a:p>
          <a:p>
            <a:pPr algn="ctr"/>
            <a:r>
              <a:rPr lang="ru-RU" sz="4000">
                <a:latin typeface="Calibri" pitchFamily="34" charset="0"/>
              </a:rPr>
              <a:t>негреческого </a:t>
            </a:r>
            <a:r>
              <a:rPr lang="ru-RU" sz="4000" i="1" u="sng">
                <a:latin typeface="Calibri" pitchFamily="34" charset="0"/>
              </a:rPr>
              <a:t>ойкономия</a:t>
            </a:r>
            <a:r>
              <a:rPr lang="ru-RU" sz="4000">
                <a:latin typeface="Calibri" pitchFamily="34" charset="0"/>
              </a:rPr>
              <a:t>, что означает </a:t>
            </a:r>
            <a:r>
              <a:rPr lang="ru-RU" sz="4000" i="1" u="sng">
                <a:latin typeface="Calibri" pitchFamily="34" charset="0"/>
              </a:rPr>
              <a:t>ойкос</a:t>
            </a:r>
            <a:r>
              <a:rPr lang="ru-RU" sz="4000" u="sng">
                <a:latin typeface="Calibri" pitchFamily="34" charset="0"/>
              </a:rPr>
              <a:t> </a:t>
            </a:r>
            <a:r>
              <a:rPr lang="ru-RU" sz="4000">
                <a:latin typeface="Calibri" pitchFamily="34" charset="0"/>
              </a:rPr>
              <a:t>– дом, </a:t>
            </a:r>
            <a:r>
              <a:rPr lang="ru-RU" sz="4000" i="1" u="sng">
                <a:latin typeface="Calibri" pitchFamily="34" charset="0"/>
              </a:rPr>
              <a:t>ном</a:t>
            </a:r>
            <a:r>
              <a:rPr lang="ru-RU" sz="4000">
                <a:latin typeface="Calibri" pitchFamily="34" charset="0"/>
              </a:rPr>
              <a:t> – закон или </a:t>
            </a:r>
          </a:p>
          <a:p>
            <a:pPr algn="ctr"/>
            <a:r>
              <a:rPr lang="ru-RU" sz="4000" i="1" u="sng">
                <a:latin typeface="Calibri" pitchFamily="34" charset="0"/>
              </a:rPr>
              <a:t>нем</a:t>
            </a:r>
            <a:r>
              <a:rPr lang="ru-RU" sz="4000">
                <a:latin typeface="Calibri" pitchFamily="34" charset="0"/>
              </a:rPr>
              <a:t>  –  регулировать,  организовывать,  поэтому  </a:t>
            </a:r>
            <a:r>
              <a:rPr lang="ru-RU" sz="4000" i="1" u="sng">
                <a:latin typeface="Calibri" pitchFamily="34" charset="0"/>
              </a:rPr>
              <a:t>ойкономия</a:t>
            </a:r>
            <a:r>
              <a:rPr lang="ru-RU" sz="4000">
                <a:latin typeface="Calibri" pitchFamily="34" charset="0"/>
              </a:rPr>
              <a:t>  – наука  о </a:t>
            </a:r>
          </a:p>
          <a:p>
            <a:pPr algn="ctr"/>
            <a:r>
              <a:rPr lang="ru-RU" sz="4000">
                <a:latin typeface="Calibri" pitchFamily="34" charset="0"/>
              </a:rPr>
              <a:t>доме  или  искусство  управления  домом.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livelib.ru/auface/016904/o/5f5a/Ksenofont_.jpg"/>
          <p:cNvPicPr>
            <a:picLocks noChangeAspect="1" noChangeArrowheads="1"/>
          </p:cNvPicPr>
          <p:nvPr/>
        </p:nvPicPr>
        <p:blipFill>
          <a:blip r:embed="rId2" cstate="print">
            <a:lum bright="20000"/>
          </a:blip>
          <a:srcRect/>
          <a:stretch>
            <a:fillRect/>
          </a:stretch>
        </p:blipFill>
        <p:spPr bwMode="auto">
          <a:xfrm>
            <a:off x="285750" y="1071563"/>
            <a:ext cx="4071938" cy="4071937"/>
          </a:xfrm>
          <a:prstGeom prst="rect">
            <a:avLst/>
          </a:prstGeom>
          <a:noFill/>
          <a:ln w="9525">
            <a:noFill/>
            <a:miter lim="800000"/>
            <a:headEnd/>
            <a:tailEnd/>
          </a:ln>
        </p:spPr>
      </p:pic>
      <p:sp>
        <p:nvSpPr>
          <p:cNvPr id="4099" name="TextBox 4"/>
          <p:cNvSpPr txBox="1">
            <a:spLocks noChangeArrowheads="1"/>
          </p:cNvSpPr>
          <p:nvPr/>
        </p:nvSpPr>
        <p:spPr bwMode="auto">
          <a:xfrm>
            <a:off x="1071563" y="5857875"/>
            <a:ext cx="2425700" cy="369888"/>
          </a:xfrm>
          <a:prstGeom prst="rect">
            <a:avLst/>
          </a:prstGeom>
          <a:noFill/>
          <a:ln w="9525">
            <a:noFill/>
            <a:miter lim="800000"/>
            <a:headEnd/>
            <a:tailEnd/>
          </a:ln>
        </p:spPr>
        <p:txBody>
          <a:bodyPr wrap="none">
            <a:spAutoFit/>
          </a:bodyPr>
          <a:lstStyle/>
          <a:p>
            <a:r>
              <a:rPr lang="ru-RU" b="1">
                <a:latin typeface="Bookman Old Style" pitchFamily="18" charset="0"/>
              </a:rPr>
              <a:t>430-354 гг до н.э.</a:t>
            </a:r>
          </a:p>
        </p:txBody>
      </p:sp>
      <p:sp>
        <p:nvSpPr>
          <p:cNvPr id="4100" name="TextBox 5"/>
          <p:cNvSpPr txBox="1">
            <a:spLocks noChangeArrowheads="1"/>
          </p:cNvSpPr>
          <p:nvPr/>
        </p:nvSpPr>
        <p:spPr bwMode="auto">
          <a:xfrm>
            <a:off x="500063" y="5143500"/>
            <a:ext cx="3678237" cy="646113"/>
          </a:xfrm>
          <a:prstGeom prst="rect">
            <a:avLst/>
          </a:prstGeom>
          <a:noFill/>
          <a:ln w="9525">
            <a:noFill/>
            <a:miter lim="800000"/>
            <a:headEnd/>
            <a:tailEnd/>
          </a:ln>
        </p:spPr>
        <p:txBody>
          <a:bodyPr wrap="none">
            <a:spAutoFit/>
          </a:bodyPr>
          <a:lstStyle/>
          <a:p>
            <a:pPr algn="ctr"/>
            <a:r>
              <a:rPr lang="ru-RU" b="1">
                <a:latin typeface="Bookman Old Style" pitchFamily="18" charset="0"/>
              </a:rPr>
              <a:t>Древнегреческий философ </a:t>
            </a:r>
          </a:p>
          <a:p>
            <a:pPr algn="ctr"/>
            <a:r>
              <a:rPr lang="ru-RU" b="1">
                <a:latin typeface="Bookman Old Style" pitchFamily="18" charset="0"/>
              </a:rPr>
              <a:t>КСЕНОФОНТ</a:t>
            </a:r>
          </a:p>
        </p:txBody>
      </p:sp>
      <p:sp>
        <p:nvSpPr>
          <p:cNvPr id="4101" name="TextBox 5"/>
          <p:cNvSpPr txBox="1">
            <a:spLocks noChangeArrowheads="1"/>
          </p:cNvSpPr>
          <p:nvPr/>
        </p:nvSpPr>
        <p:spPr bwMode="auto">
          <a:xfrm>
            <a:off x="4424363" y="1285875"/>
            <a:ext cx="4568825" cy="4094163"/>
          </a:xfrm>
          <a:prstGeom prst="rect">
            <a:avLst/>
          </a:prstGeom>
          <a:noFill/>
          <a:ln w="9525">
            <a:noFill/>
            <a:miter lim="800000"/>
            <a:headEnd/>
            <a:tailEnd/>
          </a:ln>
        </p:spPr>
        <p:txBody>
          <a:bodyPr wrap="none">
            <a:spAutoFit/>
          </a:bodyPr>
          <a:lstStyle/>
          <a:p>
            <a:pPr algn="ctr"/>
            <a:r>
              <a:rPr lang="ru-RU" sz="2000">
                <a:latin typeface="Bookman Old Style" pitchFamily="18" charset="0"/>
              </a:rPr>
              <a:t>Трактат «ДОМОСТРОЙ»</a:t>
            </a:r>
          </a:p>
          <a:p>
            <a:pPr algn="ctr"/>
            <a:endParaRPr lang="ru-RU" sz="2000">
              <a:latin typeface="Bookman Old Style" pitchFamily="18" charset="0"/>
            </a:endParaRPr>
          </a:p>
          <a:p>
            <a:pPr algn="ctr"/>
            <a:r>
              <a:rPr lang="ru-RU" sz="2000">
                <a:latin typeface="Bookman Old Style" pitchFamily="18" charset="0"/>
              </a:rPr>
              <a:t>РАЦИОНАЛЬНОЕ ВЕДЕНИЕ </a:t>
            </a:r>
          </a:p>
          <a:p>
            <a:pPr algn="ctr"/>
            <a:r>
              <a:rPr lang="ru-RU" sz="2000">
                <a:latin typeface="Bookman Old Style" pitchFamily="18" charset="0"/>
              </a:rPr>
              <a:t>ХОЗЯЙСТВА</a:t>
            </a:r>
          </a:p>
          <a:p>
            <a:pPr algn="ctr"/>
            <a:endParaRPr lang="ru-RU" sz="2000">
              <a:latin typeface="Bookman Old Style" pitchFamily="18" charset="0"/>
            </a:endParaRPr>
          </a:p>
          <a:p>
            <a:pPr algn="ctr"/>
            <a:r>
              <a:rPr lang="ru-RU" sz="2000">
                <a:latin typeface="Bookman Old Style" pitchFamily="18" charset="0"/>
              </a:rPr>
              <a:t>ПРИНЦИПИАЛЬНОЕ ЗНАЧЕНИЕ </a:t>
            </a:r>
          </a:p>
          <a:p>
            <a:pPr algn="ctr"/>
            <a:r>
              <a:rPr lang="ru-RU" sz="2000">
                <a:latin typeface="Bookman Old Style" pitchFamily="18" charset="0"/>
              </a:rPr>
              <a:t>НАТУРАЛЬНОГО ХОЗЯЙСТВА</a:t>
            </a:r>
          </a:p>
          <a:p>
            <a:pPr algn="ctr"/>
            <a:endParaRPr lang="ru-RU" sz="2000">
              <a:latin typeface="Bookman Old Style" pitchFamily="18" charset="0"/>
            </a:endParaRPr>
          </a:p>
          <a:p>
            <a:pPr algn="ctr"/>
            <a:r>
              <a:rPr lang="ru-RU" sz="2000">
                <a:latin typeface="Bookman Old Style" pitchFamily="18" charset="0"/>
              </a:rPr>
              <a:t>ПРИЗНАНИЕ РАБСТВА </a:t>
            </a:r>
            <a:r>
              <a:rPr lang="ru-RU" sz="2000">
                <a:latin typeface="Bookman Old Style" pitchFamily="18" charset="0"/>
                <a:sym typeface="Wingdings" pitchFamily="2" charset="2"/>
              </a:rPr>
              <a:t></a:t>
            </a:r>
            <a:endParaRPr lang="ru-RU" sz="2000">
              <a:latin typeface="Bookman Old Style" pitchFamily="18" charset="0"/>
            </a:endParaRPr>
          </a:p>
          <a:p>
            <a:pPr algn="ctr"/>
            <a:r>
              <a:rPr lang="ru-RU" sz="2000">
                <a:latin typeface="Bookman Old Style" pitchFamily="18" charset="0"/>
              </a:rPr>
              <a:t>РЕКОМЕНДАЦИИ ПО ЛУЧШЕМУ </a:t>
            </a:r>
          </a:p>
          <a:p>
            <a:pPr algn="ctr"/>
            <a:r>
              <a:rPr lang="ru-RU" sz="2000">
                <a:latin typeface="Bookman Old Style" pitchFamily="18" charset="0"/>
              </a:rPr>
              <a:t>УПРАВЛЕНИЮ ИМИ И </a:t>
            </a:r>
          </a:p>
          <a:p>
            <a:pPr algn="ctr"/>
            <a:r>
              <a:rPr lang="ru-RU" sz="2000">
                <a:latin typeface="Bookman Old Style" pitchFamily="18" charset="0"/>
              </a:rPr>
              <a:t>СТИМУЛИРОВАНИЮ РАБОТЫ </a:t>
            </a:r>
          </a:p>
          <a:p>
            <a:pPr algn="ctr"/>
            <a:endParaRPr lang="ru-RU" sz="2000">
              <a:latin typeface="Bookman Old Style" pitchFamily="18" charset="0"/>
            </a:endParaRPr>
          </a:p>
        </p:txBody>
      </p:sp>
      <p:sp>
        <p:nvSpPr>
          <p:cNvPr id="4102" name="TextBox 5"/>
          <p:cNvSpPr txBox="1">
            <a:spLocks noChangeArrowheads="1"/>
          </p:cNvSpPr>
          <p:nvPr/>
        </p:nvSpPr>
        <p:spPr bwMode="auto">
          <a:xfrm>
            <a:off x="-26988" y="357188"/>
            <a:ext cx="9242426" cy="646112"/>
          </a:xfrm>
          <a:prstGeom prst="rect">
            <a:avLst/>
          </a:prstGeom>
          <a:noFill/>
          <a:ln w="9525">
            <a:noFill/>
            <a:miter lim="800000"/>
            <a:headEnd/>
            <a:tailEnd/>
          </a:ln>
        </p:spPr>
        <p:txBody>
          <a:bodyPr wrap="none">
            <a:spAutoFit/>
          </a:bodyPr>
          <a:lstStyle/>
          <a:p>
            <a:pPr algn="ctr"/>
            <a:r>
              <a:rPr lang="ru-RU" b="1">
                <a:latin typeface="Bookman Old Style" pitchFamily="18" charset="0"/>
              </a:rPr>
              <a:t>Начало экономики, первые представления об экономических знаниях </a:t>
            </a:r>
          </a:p>
          <a:p>
            <a:pPr algn="ctr"/>
            <a:r>
              <a:rPr lang="ru-RU" b="1">
                <a:latin typeface="Bookman Old Style" pitchFamily="18" charset="0"/>
              </a:rPr>
              <a:t>До н.э.</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11.nnm.me/6/f/4/9/7/3c4081130fae487380ae4ae10d6.jpg"/>
          <p:cNvPicPr>
            <a:picLocks noChangeAspect="1" noChangeArrowheads="1"/>
          </p:cNvPicPr>
          <p:nvPr/>
        </p:nvPicPr>
        <p:blipFill>
          <a:blip r:embed="rId2" cstate="print">
            <a:lum bright="20000"/>
          </a:blip>
          <a:srcRect/>
          <a:stretch>
            <a:fillRect/>
          </a:stretch>
        </p:blipFill>
        <p:spPr bwMode="auto">
          <a:xfrm>
            <a:off x="285750" y="857250"/>
            <a:ext cx="3770313" cy="4703763"/>
          </a:xfrm>
          <a:prstGeom prst="rect">
            <a:avLst/>
          </a:prstGeom>
          <a:noFill/>
          <a:ln w="9525">
            <a:noFill/>
            <a:miter lim="800000"/>
            <a:headEnd/>
            <a:tailEnd/>
          </a:ln>
        </p:spPr>
      </p:pic>
      <p:sp>
        <p:nvSpPr>
          <p:cNvPr id="5123" name="TextBox 4"/>
          <p:cNvSpPr txBox="1">
            <a:spLocks noChangeArrowheads="1"/>
          </p:cNvSpPr>
          <p:nvPr/>
        </p:nvSpPr>
        <p:spPr bwMode="auto">
          <a:xfrm>
            <a:off x="785813" y="5715000"/>
            <a:ext cx="2757487" cy="400050"/>
          </a:xfrm>
          <a:prstGeom prst="rect">
            <a:avLst/>
          </a:prstGeom>
          <a:noFill/>
          <a:ln w="9525">
            <a:noFill/>
            <a:miter lim="800000"/>
            <a:headEnd/>
            <a:tailEnd/>
          </a:ln>
        </p:spPr>
        <p:txBody>
          <a:bodyPr wrap="none">
            <a:spAutoFit/>
          </a:bodyPr>
          <a:lstStyle/>
          <a:p>
            <a:r>
              <a:rPr lang="ru-RU" sz="2000">
                <a:latin typeface="Bookman Old Style" pitchFamily="18" charset="0"/>
              </a:rPr>
              <a:t>384 – 322 гг. до н.э.</a:t>
            </a:r>
          </a:p>
        </p:txBody>
      </p:sp>
      <p:sp>
        <p:nvSpPr>
          <p:cNvPr id="5124" name="TextBox 5"/>
          <p:cNvSpPr txBox="1">
            <a:spLocks noChangeArrowheads="1"/>
          </p:cNvSpPr>
          <p:nvPr/>
        </p:nvSpPr>
        <p:spPr bwMode="auto">
          <a:xfrm>
            <a:off x="4500563" y="714375"/>
            <a:ext cx="4002087" cy="400050"/>
          </a:xfrm>
          <a:prstGeom prst="rect">
            <a:avLst/>
          </a:prstGeom>
          <a:noFill/>
          <a:ln w="9525">
            <a:noFill/>
            <a:miter lim="800000"/>
            <a:headEnd/>
            <a:tailEnd/>
          </a:ln>
        </p:spPr>
        <p:txBody>
          <a:bodyPr wrap="none">
            <a:spAutoFit/>
          </a:bodyPr>
          <a:lstStyle/>
          <a:p>
            <a:r>
              <a:rPr lang="ru-RU" sz="2000">
                <a:latin typeface="Bookman Old Style" pitchFamily="18" charset="0"/>
              </a:rPr>
              <a:t>Хозяйственная деятельность </a:t>
            </a:r>
          </a:p>
        </p:txBody>
      </p:sp>
      <p:cxnSp>
        <p:nvCxnSpPr>
          <p:cNvPr id="8" name="Прямая со стрелкой 7"/>
          <p:cNvCxnSpPr/>
          <p:nvPr/>
        </p:nvCxnSpPr>
        <p:spPr>
          <a:xfrm rot="5400000">
            <a:off x="4679157" y="1535906"/>
            <a:ext cx="857250"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6" name="TextBox 8"/>
          <p:cNvSpPr txBox="1">
            <a:spLocks noChangeArrowheads="1"/>
          </p:cNvSpPr>
          <p:nvPr/>
        </p:nvSpPr>
        <p:spPr bwMode="auto">
          <a:xfrm>
            <a:off x="4286250" y="2143125"/>
            <a:ext cx="1881188" cy="400050"/>
          </a:xfrm>
          <a:prstGeom prst="rect">
            <a:avLst/>
          </a:prstGeom>
          <a:noFill/>
          <a:ln w="9525">
            <a:noFill/>
            <a:miter lim="800000"/>
            <a:headEnd/>
            <a:tailEnd/>
          </a:ln>
        </p:spPr>
        <p:txBody>
          <a:bodyPr wrap="none">
            <a:spAutoFit/>
          </a:bodyPr>
          <a:lstStyle/>
          <a:p>
            <a:r>
              <a:rPr lang="ru-RU" sz="2000">
                <a:latin typeface="Bookman Old Style" pitchFamily="18" charset="0"/>
              </a:rPr>
              <a:t>ЭКОНОМИЯ </a:t>
            </a:r>
          </a:p>
        </p:txBody>
      </p:sp>
      <p:sp>
        <p:nvSpPr>
          <p:cNvPr id="5127" name="TextBox 9"/>
          <p:cNvSpPr txBox="1">
            <a:spLocks noChangeArrowheads="1"/>
          </p:cNvSpPr>
          <p:nvPr/>
        </p:nvSpPr>
        <p:spPr bwMode="auto">
          <a:xfrm>
            <a:off x="6715125" y="2143125"/>
            <a:ext cx="2479675" cy="400050"/>
          </a:xfrm>
          <a:prstGeom prst="rect">
            <a:avLst/>
          </a:prstGeom>
          <a:noFill/>
          <a:ln w="9525">
            <a:noFill/>
            <a:miter lim="800000"/>
            <a:headEnd/>
            <a:tailEnd/>
          </a:ln>
        </p:spPr>
        <p:txBody>
          <a:bodyPr wrap="none">
            <a:spAutoFit/>
          </a:bodyPr>
          <a:lstStyle/>
          <a:p>
            <a:r>
              <a:rPr lang="ru-RU" sz="2000">
                <a:latin typeface="Bookman Old Style" pitchFamily="18" charset="0"/>
              </a:rPr>
              <a:t>ХРЕМАТИСТИКА </a:t>
            </a:r>
          </a:p>
        </p:txBody>
      </p:sp>
      <p:cxnSp>
        <p:nvCxnSpPr>
          <p:cNvPr id="12" name="Прямая со стрелкой 11"/>
          <p:cNvCxnSpPr/>
          <p:nvPr/>
        </p:nvCxnSpPr>
        <p:spPr>
          <a:xfrm rot="16200000" flipH="1">
            <a:off x="7000876" y="1571625"/>
            <a:ext cx="8572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9" name="TextBox 13"/>
          <p:cNvSpPr txBox="1">
            <a:spLocks noChangeArrowheads="1"/>
          </p:cNvSpPr>
          <p:nvPr/>
        </p:nvSpPr>
        <p:spPr bwMode="auto">
          <a:xfrm>
            <a:off x="4214813" y="2928938"/>
            <a:ext cx="4846637" cy="400050"/>
          </a:xfrm>
          <a:prstGeom prst="rect">
            <a:avLst/>
          </a:prstGeom>
          <a:noFill/>
          <a:ln w="9525">
            <a:noFill/>
            <a:miter lim="800000"/>
            <a:headEnd/>
            <a:tailEnd/>
          </a:ln>
        </p:spPr>
        <p:txBody>
          <a:bodyPr wrap="none">
            <a:spAutoFit/>
          </a:bodyPr>
          <a:lstStyle/>
          <a:p>
            <a:r>
              <a:rPr lang="ru-RU" sz="2000">
                <a:latin typeface="Bookman Old Style" pitchFamily="18" charset="0"/>
              </a:rPr>
              <a:t>ХОЗЯЙСТВЕННАЯ ЖИЗНЬ ЛЮДЕЙ</a:t>
            </a:r>
          </a:p>
        </p:txBody>
      </p:sp>
      <p:cxnSp>
        <p:nvCxnSpPr>
          <p:cNvPr id="16" name="Прямая со стрелкой 15"/>
          <p:cNvCxnSpPr/>
          <p:nvPr/>
        </p:nvCxnSpPr>
        <p:spPr>
          <a:xfrm rot="5400000">
            <a:off x="6251576" y="3606800"/>
            <a:ext cx="500062"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131" name="TextBox 16"/>
          <p:cNvSpPr txBox="1">
            <a:spLocks noChangeArrowheads="1"/>
          </p:cNvSpPr>
          <p:nvPr/>
        </p:nvSpPr>
        <p:spPr bwMode="auto">
          <a:xfrm>
            <a:off x="4094163" y="3929063"/>
            <a:ext cx="5049837" cy="400050"/>
          </a:xfrm>
          <a:prstGeom prst="rect">
            <a:avLst/>
          </a:prstGeom>
          <a:noFill/>
          <a:ln w="9525">
            <a:noFill/>
            <a:miter lim="800000"/>
            <a:headEnd/>
            <a:tailEnd/>
          </a:ln>
        </p:spPr>
        <p:txBody>
          <a:bodyPr wrap="none">
            <a:spAutoFit/>
          </a:bodyPr>
          <a:lstStyle/>
          <a:p>
            <a:r>
              <a:rPr lang="ru-RU" sz="2000">
                <a:latin typeface="Bookman Old Style" pitchFamily="18" charset="0"/>
              </a:rPr>
              <a:t>РАЗУМНЫЙ ХАРАКТЕР ПОВЕДЕНИЯ</a:t>
            </a:r>
          </a:p>
        </p:txBody>
      </p:sp>
      <p:sp>
        <p:nvSpPr>
          <p:cNvPr id="5132" name="TextBox 20"/>
          <p:cNvSpPr txBox="1">
            <a:spLocks noChangeArrowheads="1"/>
          </p:cNvSpPr>
          <p:nvPr/>
        </p:nvSpPr>
        <p:spPr bwMode="auto">
          <a:xfrm>
            <a:off x="4157663" y="4857750"/>
            <a:ext cx="4986337" cy="400050"/>
          </a:xfrm>
          <a:prstGeom prst="rect">
            <a:avLst/>
          </a:prstGeom>
          <a:noFill/>
          <a:ln w="9525">
            <a:noFill/>
            <a:miter lim="800000"/>
            <a:headEnd/>
            <a:tailEnd/>
          </a:ln>
        </p:spPr>
        <p:txBody>
          <a:bodyPr wrap="none">
            <a:spAutoFit/>
          </a:bodyPr>
          <a:lstStyle/>
          <a:p>
            <a:r>
              <a:rPr lang="ru-RU" sz="2000">
                <a:latin typeface="Bookman Old Style" pitchFamily="18" charset="0"/>
              </a:rPr>
              <a:t>РАЗУМНОСТЬ = РАЦИОНАЛЬНОСТЬ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284163" y="269875"/>
            <a:ext cx="8359775" cy="1016000"/>
          </a:xfrm>
          <a:prstGeom prst="rect">
            <a:avLst/>
          </a:prstGeom>
          <a:noFill/>
          <a:ln w="9525">
            <a:noFill/>
            <a:miter lim="800000"/>
            <a:headEnd/>
            <a:tailEnd/>
          </a:ln>
        </p:spPr>
        <p:txBody>
          <a:bodyPr>
            <a:spAutoFit/>
          </a:bodyPr>
          <a:lstStyle/>
          <a:p>
            <a:pPr algn="ctr"/>
            <a:r>
              <a:rPr lang="ru-RU" sz="2000" b="1">
                <a:latin typeface="Bookman Old Style" pitchFamily="18" charset="0"/>
              </a:rPr>
              <a:t>ЭПОХА ХРИСТИАНСТВА – СХОЛАСТИКА</a:t>
            </a:r>
          </a:p>
          <a:p>
            <a:pPr algn="ctr"/>
            <a:r>
              <a:rPr lang="ru-RU" sz="2000">
                <a:latin typeface="Bookman Old Style" pitchFamily="18" charset="0"/>
              </a:rPr>
              <a:t>Экономика как приложение к христианской морали</a:t>
            </a:r>
            <a:r>
              <a:rPr lang="ru-RU" sz="2000" b="1">
                <a:latin typeface="Bookman Old Style" pitchFamily="18" charset="0"/>
              </a:rPr>
              <a:t> </a:t>
            </a:r>
          </a:p>
          <a:p>
            <a:pPr algn="ctr"/>
            <a:r>
              <a:rPr lang="en-US" sz="2000">
                <a:latin typeface="Bookman Old Style" pitchFamily="18" charset="0"/>
              </a:rPr>
              <a:t>II </a:t>
            </a:r>
            <a:r>
              <a:rPr lang="ru-RU" sz="2000">
                <a:latin typeface="Bookman Old Style" pitchFamily="18" charset="0"/>
              </a:rPr>
              <a:t>ВЕК ДО Н.Э. – </a:t>
            </a:r>
            <a:r>
              <a:rPr lang="en-US" sz="2000">
                <a:latin typeface="Bookman Old Style" pitchFamily="18" charset="0"/>
              </a:rPr>
              <a:t>I </a:t>
            </a:r>
            <a:r>
              <a:rPr lang="ru-RU" sz="2000">
                <a:latin typeface="Bookman Old Style" pitchFamily="18" charset="0"/>
              </a:rPr>
              <a:t>ВЕК Н.Э.</a:t>
            </a:r>
          </a:p>
        </p:txBody>
      </p:sp>
      <p:pic>
        <p:nvPicPr>
          <p:cNvPr id="6147" name="Picture 2" descr="http://ruvera.ru/data/img/content/1479482835.7084ioann_zlatoust_7.jpg"/>
          <p:cNvPicPr>
            <a:picLocks noChangeAspect="1" noChangeArrowheads="1"/>
          </p:cNvPicPr>
          <p:nvPr/>
        </p:nvPicPr>
        <p:blipFill>
          <a:blip r:embed="rId2" cstate="print">
            <a:lum bright="20000"/>
          </a:blip>
          <a:srcRect/>
          <a:stretch>
            <a:fillRect/>
          </a:stretch>
        </p:blipFill>
        <p:spPr bwMode="auto">
          <a:xfrm>
            <a:off x="500063" y="1435100"/>
            <a:ext cx="2376487" cy="3187700"/>
          </a:xfrm>
          <a:prstGeom prst="rect">
            <a:avLst/>
          </a:prstGeom>
          <a:noFill/>
          <a:ln w="9525">
            <a:noFill/>
            <a:miter lim="800000"/>
            <a:headEnd/>
            <a:tailEnd/>
          </a:ln>
        </p:spPr>
      </p:pic>
      <p:sp>
        <p:nvSpPr>
          <p:cNvPr id="6148" name="TextBox 5"/>
          <p:cNvSpPr txBox="1">
            <a:spLocks noChangeArrowheads="1"/>
          </p:cNvSpPr>
          <p:nvPr/>
        </p:nvSpPr>
        <p:spPr bwMode="auto">
          <a:xfrm>
            <a:off x="295275" y="4721225"/>
            <a:ext cx="2662238"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ИОАНН ЗЛАТОУСТ</a:t>
            </a:r>
          </a:p>
          <a:p>
            <a:pPr algn="ctr"/>
            <a:r>
              <a:rPr lang="ru-RU" sz="2000">
                <a:latin typeface="Bookman Old Style" pitchFamily="18" charset="0"/>
              </a:rPr>
              <a:t>347 – 407 ГГ.</a:t>
            </a:r>
          </a:p>
        </p:txBody>
      </p:sp>
      <p:pic>
        <p:nvPicPr>
          <p:cNvPr id="6149" name="Picture 4" descr="https://80l7p44g40g1tthgg34ewzoc3a-wpengine.netdna-ssl.com/wp-content/uploads/st_augustine_hippo_24.jpg"/>
          <p:cNvPicPr>
            <a:picLocks noChangeAspect="1" noChangeArrowheads="1"/>
          </p:cNvPicPr>
          <p:nvPr/>
        </p:nvPicPr>
        <p:blipFill>
          <a:blip r:embed="rId3" cstate="print">
            <a:lum bright="20000"/>
          </a:blip>
          <a:srcRect/>
          <a:stretch>
            <a:fillRect/>
          </a:stretch>
        </p:blipFill>
        <p:spPr bwMode="auto">
          <a:xfrm>
            <a:off x="3143250" y="1428750"/>
            <a:ext cx="2784475" cy="2784475"/>
          </a:xfrm>
          <a:prstGeom prst="rect">
            <a:avLst/>
          </a:prstGeom>
          <a:noFill/>
          <a:ln w="9525">
            <a:noFill/>
            <a:miter lim="800000"/>
            <a:headEnd/>
            <a:tailEnd/>
          </a:ln>
        </p:spPr>
      </p:pic>
      <p:sp>
        <p:nvSpPr>
          <p:cNvPr id="6150" name="TextBox 7"/>
          <p:cNvSpPr txBox="1">
            <a:spLocks noChangeArrowheads="1"/>
          </p:cNvSpPr>
          <p:nvPr/>
        </p:nvSpPr>
        <p:spPr bwMode="auto">
          <a:xfrm>
            <a:off x="2787650" y="4286250"/>
            <a:ext cx="3559175"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АВГУСТИН БЛАЖЕННЫЙ</a:t>
            </a:r>
          </a:p>
          <a:p>
            <a:pPr algn="ctr"/>
            <a:r>
              <a:rPr lang="ru-RU" sz="2000">
                <a:latin typeface="Bookman Old Style" pitchFamily="18" charset="0"/>
              </a:rPr>
              <a:t>354 – 430 ГГ.</a:t>
            </a:r>
          </a:p>
        </p:txBody>
      </p:sp>
      <p:pic>
        <p:nvPicPr>
          <p:cNvPr id="6151" name="Picture 6" descr="https://cdn-s-static.arzamas.academy/uploads/ckeditor/pictures/1302/content_s_thomas_quinas.jpg"/>
          <p:cNvPicPr>
            <a:picLocks noChangeAspect="1" noChangeArrowheads="1"/>
          </p:cNvPicPr>
          <p:nvPr/>
        </p:nvPicPr>
        <p:blipFill>
          <a:blip r:embed="rId4" cstate="print"/>
          <a:srcRect/>
          <a:stretch>
            <a:fillRect/>
          </a:stretch>
        </p:blipFill>
        <p:spPr bwMode="auto">
          <a:xfrm>
            <a:off x="6357938" y="1435100"/>
            <a:ext cx="2286000" cy="3151188"/>
          </a:xfrm>
          <a:prstGeom prst="rect">
            <a:avLst/>
          </a:prstGeom>
          <a:noFill/>
          <a:ln w="9525">
            <a:noFill/>
            <a:miter lim="800000"/>
            <a:headEnd/>
            <a:tailEnd/>
          </a:ln>
        </p:spPr>
      </p:pic>
      <p:sp>
        <p:nvSpPr>
          <p:cNvPr id="6152" name="TextBox 9"/>
          <p:cNvSpPr txBox="1">
            <a:spLocks noChangeArrowheads="1"/>
          </p:cNvSpPr>
          <p:nvPr/>
        </p:nvSpPr>
        <p:spPr bwMode="auto">
          <a:xfrm>
            <a:off x="6286500" y="4649788"/>
            <a:ext cx="2830513"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ФОМА АКВИНСКИЙ</a:t>
            </a:r>
          </a:p>
          <a:p>
            <a:pPr algn="ctr"/>
            <a:r>
              <a:rPr lang="ru-RU" sz="2000">
                <a:latin typeface="Bookman Old Style" pitchFamily="18" charset="0"/>
              </a:rPr>
              <a:t>1225 – 1274 ГГ.</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74700" y="357188"/>
            <a:ext cx="7331075" cy="1016000"/>
          </a:xfrm>
          <a:prstGeom prst="rect">
            <a:avLst/>
          </a:prstGeom>
          <a:noFill/>
          <a:ln w="9525">
            <a:noFill/>
            <a:miter lim="800000"/>
            <a:headEnd/>
            <a:tailEnd/>
          </a:ln>
        </p:spPr>
        <p:txBody>
          <a:bodyPr wrap="none">
            <a:spAutoFit/>
          </a:bodyPr>
          <a:lstStyle/>
          <a:p>
            <a:pPr algn="ctr"/>
            <a:r>
              <a:rPr lang="ru-RU" sz="2000">
                <a:latin typeface="Bookman Old Style" pitchFamily="18" charset="0"/>
              </a:rPr>
              <a:t>Меркантилизм – от итал. Мерканто – торговец, купец, </a:t>
            </a:r>
          </a:p>
          <a:p>
            <a:pPr algn="ctr"/>
            <a:r>
              <a:rPr lang="ru-RU" sz="2000">
                <a:latin typeface="Bookman Old Style" pitchFamily="18" charset="0"/>
              </a:rPr>
              <a:t>Первая научная школа в экономической науке</a:t>
            </a:r>
          </a:p>
          <a:p>
            <a:pPr algn="ctr"/>
            <a:r>
              <a:rPr lang="en-US" sz="2000">
                <a:latin typeface="Bookman Old Style" pitchFamily="18" charset="0"/>
              </a:rPr>
              <a:t>XIV – XVIII </a:t>
            </a:r>
            <a:r>
              <a:rPr lang="ru-RU" sz="2000">
                <a:latin typeface="Bookman Old Style" pitchFamily="18" charset="0"/>
              </a:rPr>
              <a:t>вв. </a:t>
            </a:r>
          </a:p>
        </p:txBody>
      </p:sp>
      <p:cxnSp>
        <p:nvCxnSpPr>
          <p:cNvPr id="6" name="Прямая со стрелкой 5"/>
          <p:cNvCxnSpPr/>
          <p:nvPr/>
        </p:nvCxnSpPr>
        <p:spPr>
          <a:xfrm rot="10800000" flipV="1">
            <a:off x="1785938" y="1000125"/>
            <a:ext cx="785812"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500813" y="1000125"/>
            <a:ext cx="857250"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 name="TextBox 8"/>
          <p:cNvSpPr txBox="1">
            <a:spLocks noChangeArrowheads="1"/>
          </p:cNvSpPr>
          <p:nvPr/>
        </p:nvSpPr>
        <p:spPr bwMode="auto">
          <a:xfrm>
            <a:off x="285750" y="1643063"/>
            <a:ext cx="3116263"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Ранний меркантилизм</a:t>
            </a:r>
          </a:p>
          <a:p>
            <a:pPr algn="ctr"/>
            <a:r>
              <a:rPr lang="ru-RU" sz="2000">
                <a:latin typeface="Bookman Old Style" pitchFamily="18" charset="0"/>
              </a:rPr>
              <a:t> </a:t>
            </a:r>
            <a:r>
              <a:rPr lang="en-US" sz="2000">
                <a:latin typeface="Bookman Old Style" pitchFamily="18" charset="0"/>
              </a:rPr>
              <a:t>XIV – XVI </a:t>
            </a:r>
            <a:r>
              <a:rPr lang="ru-RU" sz="2000">
                <a:latin typeface="Bookman Old Style" pitchFamily="18" charset="0"/>
              </a:rPr>
              <a:t>вв. </a:t>
            </a:r>
          </a:p>
        </p:txBody>
      </p:sp>
      <p:sp>
        <p:nvSpPr>
          <p:cNvPr id="7174" name="TextBox 9"/>
          <p:cNvSpPr txBox="1">
            <a:spLocks noChangeArrowheads="1"/>
          </p:cNvSpPr>
          <p:nvPr/>
        </p:nvSpPr>
        <p:spPr bwMode="auto">
          <a:xfrm>
            <a:off x="5072063" y="1714500"/>
            <a:ext cx="3351212" cy="708025"/>
          </a:xfrm>
          <a:prstGeom prst="rect">
            <a:avLst/>
          </a:prstGeom>
          <a:noFill/>
          <a:ln w="9525">
            <a:noFill/>
            <a:miter lim="800000"/>
            <a:headEnd/>
            <a:tailEnd/>
          </a:ln>
        </p:spPr>
        <p:txBody>
          <a:bodyPr wrap="none">
            <a:spAutoFit/>
          </a:bodyPr>
          <a:lstStyle/>
          <a:p>
            <a:pPr algn="ctr"/>
            <a:r>
              <a:rPr lang="ru-RU" sz="2000">
                <a:latin typeface="Bookman Old Style" pitchFamily="18" charset="0"/>
              </a:rPr>
              <a:t>Поздний меркантилизм</a:t>
            </a:r>
          </a:p>
          <a:p>
            <a:pPr algn="ctr"/>
            <a:r>
              <a:rPr lang="ru-RU" sz="2000">
                <a:latin typeface="Bookman Old Style" pitchFamily="18" charset="0"/>
              </a:rPr>
              <a:t> </a:t>
            </a:r>
            <a:r>
              <a:rPr lang="en-US" sz="2000">
                <a:latin typeface="Bookman Old Style" pitchFamily="18" charset="0"/>
              </a:rPr>
              <a:t>XVI – XVIII </a:t>
            </a:r>
            <a:r>
              <a:rPr lang="ru-RU" sz="2000">
                <a:latin typeface="Bookman Old Style" pitchFamily="18" charset="0"/>
              </a:rPr>
              <a:t>вв. </a:t>
            </a:r>
          </a:p>
        </p:txBody>
      </p:sp>
      <p:sp>
        <p:nvSpPr>
          <p:cNvPr id="11" name="Стрелка вниз 10"/>
          <p:cNvSpPr/>
          <p:nvPr/>
        </p:nvSpPr>
        <p:spPr>
          <a:xfrm>
            <a:off x="1785938" y="2500313"/>
            <a:ext cx="50006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6572250" y="2500313"/>
            <a:ext cx="50006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77" name="TextBox 12"/>
          <p:cNvSpPr txBox="1">
            <a:spLocks noChangeArrowheads="1"/>
          </p:cNvSpPr>
          <p:nvPr/>
        </p:nvSpPr>
        <p:spPr bwMode="auto">
          <a:xfrm>
            <a:off x="214313" y="3000375"/>
            <a:ext cx="4102100" cy="1938338"/>
          </a:xfrm>
          <a:prstGeom prst="rect">
            <a:avLst/>
          </a:prstGeom>
          <a:noFill/>
          <a:ln w="9525">
            <a:noFill/>
            <a:miter lim="800000"/>
            <a:headEnd/>
            <a:tailEnd/>
          </a:ln>
        </p:spPr>
        <p:txBody>
          <a:bodyPr>
            <a:spAutoFit/>
          </a:bodyPr>
          <a:lstStyle/>
          <a:p>
            <a:pPr algn="ctr"/>
            <a:r>
              <a:rPr lang="ru-RU" sz="2000">
                <a:latin typeface="Bookman Old Style" pitchFamily="18" charset="0"/>
              </a:rPr>
              <a:t>*Денежный баланс </a:t>
            </a:r>
          </a:p>
          <a:p>
            <a:pPr algn="ctr"/>
            <a:r>
              <a:rPr lang="ru-RU" sz="2000">
                <a:latin typeface="Bookman Old Style" pitchFamily="18" charset="0"/>
              </a:rPr>
              <a:t>*Протекционизм </a:t>
            </a:r>
          </a:p>
          <a:p>
            <a:pPr algn="ctr"/>
            <a:r>
              <a:rPr lang="ru-RU" sz="2000">
                <a:latin typeface="Bookman Old Style" pitchFamily="18" charset="0"/>
              </a:rPr>
              <a:t>*Бульонизм</a:t>
            </a:r>
          </a:p>
          <a:p>
            <a:pPr algn="ctr"/>
            <a:r>
              <a:rPr lang="ru-RU" sz="2000">
                <a:latin typeface="Bookman Old Style" pitchFamily="18" charset="0"/>
              </a:rPr>
              <a:t> (от англ. Золотой слиток) </a:t>
            </a:r>
          </a:p>
          <a:p>
            <a:pPr algn="ctr"/>
            <a:endParaRPr lang="ru-RU" sz="2000">
              <a:latin typeface="Bookman Old Style" pitchFamily="18" charset="0"/>
            </a:endParaRPr>
          </a:p>
          <a:p>
            <a:pPr algn="ctr"/>
            <a:endParaRPr lang="ru-RU" sz="2000">
              <a:latin typeface="Bookman Old Style" pitchFamily="18" charset="0"/>
            </a:endParaRPr>
          </a:p>
        </p:txBody>
      </p:sp>
      <p:sp>
        <p:nvSpPr>
          <p:cNvPr id="7178" name="TextBox 13"/>
          <p:cNvSpPr txBox="1">
            <a:spLocks noChangeArrowheads="1"/>
          </p:cNvSpPr>
          <p:nvPr/>
        </p:nvSpPr>
        <p:spPr bwMode="auto">
          <a:xfrm>
            <a:off x="4714875" y="3071813"/>
            <a:ext cx="4102100" cy="1631950"/>
          </a:xfrm>
          <a:prstGeom prst="rect">
            <a:avLst/>
          </a:prstGeom>
          <a:noFill/>
          <a:ln w="9525">
            <a:noFill/>
            <a:miter lim="800000"/>
            <a:headEnd/>
            <a:tailEnd/>
          </a:ln>
        </p:spPr>
        <p:txBody>
          <a:bodyPr>
            <a:spAutoFit/>
          </a:bodyPr>
          <a:lstStyle/>
          <a:p>
            <a:pPr algn="ctr"/>
            <a:r>
              <a:rPr lang="ru-RU" sz="2000">
                <a:latin typeface="Bookman Old Style" pitchFamily="18" charset="0"/>
              </a:rPr>
              <a:t>Инфляция </a:t>
            </a:r>
          </a:p>
          <a:p>
            <a:pPr algn="ctr"/>
            <a:endParaRPr lang="ru-RU" sz="2000">
              <a:latin typeface="Bookman Old Style" pitchFamily="18" charset="0"/>
            </a:endParaRPr>
          </a:p>
          <a:p>
            <a:pPr algn="ctr"/>
            <a:r>
              <a:rPr lang="ru-RU" sz="2000">
                <a:latin typeface="Bookman Old Style" pitchFamily="18" charset="0"/>
              </a:rPr>
              <a:t>Торговый баланс </a:t>
            </a:r>
          </a:p>
          <a:p>
            <a:pPr algn="ctr"/>
            <a:endParaRPr lang="ru-RU" sz="2000">
              <a:latin typeface="Bookman Old Style" pitchFamily="18" charset="0"/>
            </a:endParaRPr>
          </a:p>
          <a:p>
            <a:pPr algn="ctr"/>
            <a:endParaRPr lang="ru-RU" sz="2000">
              <a:latin typeface="Bookman Old Style" pitchFamily="18" charset="0"/>
            </a:endParaRPr>
          </a:p>
        </p:txBody>
      </p:sp>
      <p:sp>
        <p:nvSpPr>
          <p:cNvPr id="7179" name="TextBox 14"/>
          <p:cNvSpPr txBox="1">
            <a:spLocks noChangeArrowheads="1"/>
          </p:cNvSpPr>
          <p:nvPr/>
        </p:nvSpPr>
        <p:spPr bwMode="auto">
          <a:xfrm>
            <a:off x="214313" y="6072188"/>
            <a:ext cx="8618537" cy="400050"/>
          </a:xfrm>
          <a:prstGeom prst="rect">
            <a:avLst/>
          </a:prstGeom>
          <a:noFill/>
          <a:ln w="9525">
            <a:noFill/>
            <a:miter lim="800000"/>
            <a:headEnd/>
            <a:tailEnd/>
          </a:ln>
        </p:spPr>
        <p:txBody>
          <a:bodyPr wrap="none">
            <a:spAutoFit/>
          </a:bodyPr>
          <a:lstStyle/>
          <a:p>
            <a:r>
              <a:rPr lang="ru-RU" sz="2000">
                <a:latin typeface="Bookman Old Style" pitchFamily="18" charset="0"/>
              </a:rPr>
              <a:t>Дэвид Юм, Антуан де Монкретьен, Джон Лоу, Томас Мэн (Ман)  </a:t>
            </a:r>
          </a:p>
        </p:txBody>
      </p:sp>
      <p:sp>
        <p:nvSpPr>
          <p:cNvPr id="7180" name="TextBox 12"/>
          <p:cNvSpPr txBox="1">
            <a:spLocks noChangeArrowheads="1"/>
          </p:cNvSpPr>
          <p:nvPr/>
        </p:nvSpPr>
        <p:spPr bwMode="auto">
          <a:xfrm>
            <a:off x="714375" y="4857750"/>
            <a:ext cx="7304088" cy="923925"/>
          </a:xfrm>
          <a:prstGeom prst="rect">
            <a:avLst/>
          </a:prstGeom>
          <a:noFill/>
          <a:ln w="9525">
            <a:noFill/>
            <a:miter lim="800000"/>
            <a:headEnd/>
            <a:tailEnd/>
          </a:ln>
        </p:spPr>
        <p:txBody>
          <a:bodyPr wrap="none">
            <a:spAutoFit/>
          </a:bodyPr>
          <a:lstStyle/>
          <a:p>
            <a:pPr algn="ctr"/>
            <a:r>
              <a:rPr lang="ru-RU">
                <a:latin typeface="Bookman Old Style" pitchFamily="18" charset="0"/>
              </a:rPr>
              <a:t>ТОРГОВЛЯ – СФЕРА ПОЛУЧЕНИЯ БОГАТСТВА, </a:t>
            </a:r>
          </a:p>
          <a:p>
            <a:pPr algn="ctr"/>
            <a:r>
              <a:rPr lang="ru-RU">
                <a:latin typeface="Bookman Old Style" pitchFamily="18" charset="0"/>
              </a:rPr>
              <a:t>ДЕНЬГИ – ОЛИЦЕТВОРЕНИЕ БОГАТСТВА,</a:t>
            </a:r>
          </a:p>
          <a:p>
            <a:pPr algn="ctr"/>
            <a:r>
              <a:rPr lang="ru-RU">
                <a:latin typeface="Bookman Old Style" pitchFamily="18" charset="0"/>
              </a:rPr>
              <a:t>ДЕНЬГИ – СЧЕТНАЯ ЕДИНИЦА И СРЕДСТВО ОБРАЩЕНИЯ </a:t>
            </a:r>
          </a:p>
        </p:txBody>
      </p:sp>
      <p:sp>
        <p:nvSpPr>
          <p:cNvPr id="15" name="Правая фигурная скобка 14"/>
          <p:cNvSpPr/>
          <p:nvPr/>
        </p:nvSpPr>
        <p:spPr>
          <a:xfrm rot="5400000">
            <a:off x="4286250" y="3357563"/>
            <a:ext cx="428625" cy="24288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1539</Words>
  <Application>Microsoft Office PowerPoint</Application>
  <PresentationFormat>Экран (4:3)</PresentationFormat>
  <Paragraphs>330</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Экономические идеи в России в XVII — XVII вв. </vt:lpstr>
      <vt:lpstr>Слайд 26</vt:lpstr>
      <vt:lpstr>Слайд 27</vt:lpstr>
      <vt:lpstr>Слайд 28</vt:lpstr>
      <vt:lpstr>Слайд 29</vt:lpstr>
      <vt:lpstr>Экономические идеи в России в первой половине XIX в </vt:lpstr>
      <vt:lpstr>Слайд 31</vt:lpstr>
      <vt:lpstr>Экономическая мысль в России во второй половине XIX в. </vt:lpstr>
      <vt:lpstr>Слайд 33</vt:lpstr>
      <vt:lpstr>Слайд 34</vt:lpstr>
      <vt:lpstr>Слайд 35</vt:lpstr>
      <vt:lpstr>Экономическая мысль в России конца XIX — начала XX вв. </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Света</cp:lastModifiedBy>
  <cp:revision>82</cp:revision>
  <dcterms:created xsi:type="dcterms:W3CDTF">2018-01-25T15:47:34Z</dcterms:created>
  <dcterms:modified xsi:type="dcterms:W3CDTF">2020-08-31T13:12:46Z</dcterms:modified>
</cp:coreProperties>
</file>