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67" r:id="rId3"/>
    <p:sldId id="269" r:id="rId4"/>
    <p:sldId id="270" r:id="rId5"/>
    <p:sldId id="271" r:id="rId6"/>
    <p:sldId id="272" r:id="rId7"/>
    <p:sldId id="273" r:id="rId8"/>
    <p:sldId id="274" r:id="rId9"/>
    <p:sldId id="275" r:id="rId10"/>
    <p:sldId id="276" r:id="rId11"/>
    <p:sldId id="277" r:id="rId12"/>
    <p:sldId id="279" r:id="rId13"/>
    <p:sldId id="280" r:id="rId14"/>
    <p:sldId id="282" r:id="rId15"/>
    <p:sldId id="281" r:id="rId16"/>
    <p:sldId id="278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-27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F0FEFCD0-4E3D-4028-92C2-B0178D3DF47B}" type="datetimeFigureOut">
              <a:rPr lang="ru-RU"/>
              <a:pPr>
                <a:defRPr/>
              </a:pPr>
              <a:t>17.03.2020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F10B2ABC-512C-4270-B04C-A23AA04826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331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2A24B64-2DDA-4054-A964-CE6D033AA726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8DD8D5-D4FF-4923-A129-C5CA6063B094}" type="datetimeFigureOut">
              <a:rPr lang="ru-RU"/>
              <a:pPr>
                <a:defRPr/>
              </a:pPr>
              <a:t>17.03.2020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A88055-74C4-43B6-B889-9BF3C8112A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614FF9-18CA-4537-BD46-1FBAD9538B9E}" type="datetimeFigureOut">
              <a:rPr lang="ru-RU"/>
              <a:pPr>
                <a:defRPr/>
              </a:pPr>
              <a:t>17.03.2020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A26485-F199-4FD1-8651-3BACC0BA98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0C144A-0B18-4756-96DA-1140A52C10C6}" type="datetimeFigureOut">
              <a:rPr lang="ru-RU"/>
              <a:pPr>
                <a:defRPr/>
              </a:pPr>
              <a:t>17.03.2020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F72CF0-E20A-48E7-B1F5-0A946F2C7E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74CD64-33E6-461B-974D-1CC46B41EF8A}" type="datetimeFigureOut">
              <a:rPr lang="ru-RU"/>
              <a:pPr>
                <a:defRPr/>
              </a:pPr>
              <a:t>17.03.2020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0079CE-5D44-496A-BFAA-12019C6438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A3B587-5F33-42F3-A416-04BE729FE34C}" type="datetimeFigureOut">
              <a:rPr lang="ru-RU"/>
              <a:pPr>
                <a:defRPr/>
              </a:pPr>
              <a:t>17.03.2020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C6C74D-0E3B-4A0C-A6F4-38279E427F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82A308-BF3F-4975-B160-C40F20F36F20}" type="datetimeFigureOut">
              <a:rPr lang="ru-RU"/>
              <a:pPr>
                <a:defRPr/>
              </a:pPr>
              <a:t>17.03.2020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1C5362-FF21-449A-AF10-6C4B94116B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B30E67-1F97-42C5-9701-6353E1ABD6ED}" type="datetimeFigureOut">
              <a:rPr lang="ru-RU"/>
              <a:pPr>
                <a:defRPr/>
              </a:pPr>
              <a:t>17.03.2020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70FFAC-228A-4C08-9A27-DD8CCF892B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0B27D-B6D0-4B29-9860-FD071F02442C}" type="datetimeFigureOut">
              <a:rPr lang="ru-RU"/>
              <a:pPr>
                <a:defRPr/>
              </a:pPr>
              <a:t>17.03.2020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9BA82F-F1C7-418E-831A-50509EA584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16D03F-F341-4FCB-80C3-445AA87EE58A}" type="datetimeFigureOut">
              <a:rPr lang="ru-RU"/>
              <a:pPr>
                <a:defRPr/>
              </a:pPr>
              <a:t>17.03.2020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09BAB4-71FB-4098-A319-46F6486DEF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636C77-8A77-4752-9153-BF2DF6321F6C}" type="datetimeFigureOut">
              <a:rPr lang="ru-RU"/>
              <a:pPr>
                <a:defRPr/>
              </a:pPr>
              <a:t>17.03.2020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AD258E-D9BE-460A-94C4-572B80A522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111D4C-E7DD-4AA7-AD65-94F993F96F14}" type="datetimeFigureOut">
              <a:rPr lang="ru-RU"/>
              <a:pPr>
                <a:defRPr/>
              </a:pPr>
              <a:t>17.03.2020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A6992A-1B1C-4583-9C52-1A2D4D5784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0C81C8A-CBD8-4D54-B00E-9173FEA1A48A}" type="datetimeFigureOut">
              <a:rPr lang="ru-RU"/>
              <a:pPr>
                <a:defRPr/>
              </a:pPr>
              <a:t>17.03.2020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99C59C5-D494-43F7-9090-F84B76ECCD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A1%D1%80%D0%B5%D0%B4%D1%81%D1%82%D0%B2%D0%B0_%D0%BF%D1%80%D0%BE%D0%B8%D0%B7%D0%B2%D0%BE%D0%B4%D1%81%D1%82%D0%B2%D0%B0" TargetMode="External"/><Relationship Id="rId7" Type="http://schemas.openxmlformats.org/officeDocument/2006/relationships/hyperlink" Target="https://ru.wikipedia.org/wiki/%D0%9F%D0%BE%D0%BB%D1%83%D1%84%D0%B0%D0%B1%D1%80%D0%B8%D0%BA%D0%B0%D1%82" TargetMode="External"/><Relationship Id="rId2" Type="http://schemas.openxmlformats.org/officeDocument/2006/relationships/hyperlink" Target="https://ru.wikipedia.org/wiki/%D0%9F%D1%80%D0%BE%D0%B8%D0%B7%D0%B2%D0%BE%D0%B4%D1%81%D1%82%D0%B2%D0%B5%D0%BD%D0%BD%D1%8B%D0%B9_%D0%BA%D0%B0%D0%BF%D0%B8%D1%82%D0%B0%D0%BB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ru.wikipedia.org/wiki/%D0%A1%D1%8B%D1%80%D1%8C%D1%91" TargetMode="External"/><Relationship Id="rId5" Type="http://schemas.openxmlformats.org/officeDocument/2006/relationships/hyperlink" Target="https://ru.wikipedia.org/wiki/%D0%9F%D0%BE%D0%BB%D0%B5%D0%B7%D0%BD%D1%8B%D0%B5_%D0%B8%D1%81%D0%BA%D0%BE%D0%BF%D0%B0%D0%B5%D0%BC%D1%8B%D0%B5" TargetMode="External"/><Relationship Id="rId4" Type="http://schemas.openxmlformats.org/officeDocument/2006/relationships/hyperlink" Target="https://ru.wikipedia.org/wiki/%D0%97%D0%B5%D0%BC%D0%BB%D1%8F_(%D1%8D%D0%BA%D0%BE%D0%BD%D0%BE%D0%BC%D0%B8%D1%87%D0%B5%D1%81%D0%BA%D0%B0%D1%8F_%D0%BA%D0%B0%D1%82%D0%B5%D0%B3%D0%BE%D1%80%D0%B8%D1%8F)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A0%D0%B0%D0%B1%D0%BE%D1%87%D0%B0%D1%8F_%D1%81%D0%B8%D0%BB%D0%B0" TargetMode="External"/><Relationship Id="rId3" Type="http://schemas.openxmlformats.org/officeDocument/2006/relationships/hyperlink" Target="https://ru.wikipedia.org/wiki/%D0%A1%D1%80%D0%B5%D0%B4%D1%81%D1%82%D0%B2%D0%B0_%D1%82%D1%80%D1%83%D0%B4%D0%B0" TargetMode="External"/><Relationship Id="rId7" Type="http://schemas.openxmlformats.org/officeDocument/2006/relationships/hyperlink" Target="https://ru.wikipedia.org/wiki/%D0%AD%D0%BA%D0%BE%D0%BD%D0%BE%D0%BC%D0%B8%D1%87%D0%B5%D1%81%D0%BA%D0%B8%D0%B5_%D0%BE%D1%82%D0%BD%D0%BE%D1%88%D0%B5%D0%BD%D0%B8%D1%8F" TargetMode="External"/><Relationship Id="rId2" Type="http://schemas.openxmlformats.org/officeDocument/2006/relationships/hyperlink" Target="https://ru.wikipedia.org/wiki/%D0%9A%D0%BB%D0%B0%D1%81%D1%81%D0%B8%D1%87%D0%B5%D1%81%D0%BA%D0%B0%D1%8F_%D0%BF%D0%BE%D0%BB%D0%B8%D1%82%D0%B8%D1%87%D0%B5%D1%81%D0%BA%D0%B0%D1%8F_%D1%8D%D0%BA%D0%BE%D0%BD%D0%BE%D0%BC%D0%B8%D1%8F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ru.wikipedia.org/wiki/%D0%A1%D1%82%D0%BE%D0%B8%D0%BC%D0%BE%D1%81%D1%82%D1%8C" TargetMode="External"/><Relationship Id="rId5" Type="http://schemas.openxmlformats.org/officeDocument/2006/relationships/hyperlink" Target="https://ru.wikipedia.org/wiki/%D0%9C%D0%B0%D1%80%D0%BA%D1%81,_%D0%9A%D0%B0%D1%80%D0%BB" TargetMode="External"/><Relationship Id="rId4" Type="http://schemas.openxmlformats.org/officeDocument/2006/relationships/hyperlink" Target="https://ru.wikipedia.org/wiki/%D0%A4%D0%B8%D0%B7%D0%B8%D1%87%D0%B5%D1%81%D0%BA%D0%B8%D0%B9_%D0%BA%D0%B0%D0%BF%D0%B8%D1%82%D0%B0%D0%BB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8%D1%81%D1%81%D0%BB%D0%B5%D0%B4%D0%BE%D0%B2%D0%B0%D0%BD%D0%B8%D0%B5_%D0%BE_%D0%BF%D1%80%D0%B8%D1%80%D0%BE%D0%B4%D0%B5_%D0%B8_%D0%BF%D1%80%D0%B8%D1%87%D0%B8%D0%BD%D0%B0%D1%85_%D0%B1%D0%BE%D0%B3%D0%B0%D1%82%D1%81%D1%82%D0%B2%D0%B0_%D0%BD%D0%B0%D1%80%D0%BE%D0%B4%D0%BE%D0%B2" TargetMode="External"/><Relationship Id="rId7" Type="http://schemas.openxmlformats.org/officeDocument/2006/relationships/hyperlink" Target="https://ru.wikipedia.org/wiki/%D0%9C%D1%83%D0%BA%D0%B0" TargetMode="External"/><Relationship Id="rId2" Type="http://schemas.openxmlformats.org/officeDocument/2006/relationships/hyperlink" Target="https://ru.wikipedia.org/wiki/%D0%90%D0%B4%D0%B0%D0%BC_%D0%A1%D0%BC%D0%B8%D1%82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ru.wikipedia.org/wiki/%D0%9E%D0%B1%D0%BE%D1%80%D0%BE%D1%82%D0%BD%D1%8B%D0%B9_%D0%BA%D0%B0%D0%BF%D0%B8%D1%82%D0%B0%D0%BB" TargetMode="External"/><Relationship Id="rId5" Type="http://schemas.openxmlformats.org/officeDocument/2006/relationships/hyperlink" Target="https://ru.wikipedia.org/wiki/%D0%90%D0%BC%D0%BE%D1%80%D1%82%D0%B8%D0%B7%D0%B0%D1%86%D0%B8%D1%8F_(%D0%B1%D1%83%D1%85%D0%B3%D0%B0%D0%BB%D1%82%D0%B5%D1%80%D0%B8%D1%8F)" TargetMode="External"/><Relationship Id="rId4" Type="http://schemas.openxmlformats.org/officeDocument/2006/relationships/hyperlink" Target="https://ru.wikipedia.org/wiki/%D0%9E%D1%81%D0%BD%D0%BE%D0%B2%D0%BD%D0%BE%D0%B9_%D0%BA%D0%B0%D0%BF%D0%B8%D1%82%D0%B0%D0%BB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ru.wikipedia.org/wiki/%D0%91%D1%83%D1%85%D0%B3%D0%B0%D0%BB%D1%82%D0%B5%D1%80%D1%81%D0%BA%D0%B8%D0%B9_%D1%83%D1%87%D1%91%D1%82" TargetMode="Externa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utmagazine.ru/posts/16111-sobstvennyy-kapital-predpriyatiya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857250"/>
            <a:ext cx="7772400" cy="142875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/>
              <a:t>Тема 5. Фирма (Предприятие) как субъект рыночной экономики</a:t>
            </a:r>
            <a:br>
              <a:rPr lang="ru-RU" b="1" dirty="0" smtClean="0"/>
            </a:br>
            <a:endParaRPr lang="ru-RU" dirty="0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338138"/>
            <a:ext cx="8569325" cy="618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50" y="333375"/>
            <a:ext cx="8856663" cy="604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474345"/>
            <a:ext cx="821537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В классической политической экономии под «</a:t>
            </a:r>
            <a:r>
              <a:rPr lang="ru-RU" sz="2400" b="1" dirty="0" smtClean="0"/>
              <a:t>капитало</a:t>
            </a:r>
            <a:r>
              <a:rPr lang="ru-RU" sz="2400" dirty="0" smtClean="0"/>
              <a:t>м </a:t>
            </a:r>
            <a:r>
              <a:rPr lang="ru-RU" sz="2400" b="1" dirty="0" smtClean="0"/>
              <a:t>фирмы» </a:t>
            </a:r>
            <a:r>
              <a:rPr lang="ru-RU" sz="2400" dirty="0" smtClean="0"/>
              <a:t>обычно подразумевается </a:t>
            </a:r>
            <a:r>
              <a:rPr lang="ru-RU" sz="2400" dirty="0" smtClean="0">
                <a:hlinkClick r:id="rId2" tooltip="Производственный капитал"/>
              </a:rPr>
              <a:t>физический (реальный, производственный) капитал</a:t>
            </a:r>
            <a:r>
              <a:rPr lang="ru-RU" sz="2400" dirty="0" smtClean="0"/>
              <a:t> — используемые для производства товаров и услуг </a:t>
            </a:r>
            <a:r>
              <a:rPr lang="ru-RU" sz="2400" dirty="0" smtClean="0">
                <a:hlinkClick r:id="rId3" tooltip="Средства производства"/>
              </a:rPr>
              <a:t>средства производства</a:t>
            </a:r>
            <a:r>
              <a:rPr lang="ru-RU" sz="2400" dirty="0" smtClean="0"/>
              <a:t>:</a:t>
            </a:r>
          </a:p>
          <a:p>
            <a:pPr algn="just"/>
            <a:r>
              <a:rPr lang="ru-RU" sz="2400" dirty="0" smtClean="0"/>
              <a:t> - машины, оборудование, здания, сооружения. Чтобы вещь считалась капиталом, она должна обладать следующими характеристиками:</a:t>
            </a:r>
          </a:p>
          <a:p>
            <a:pPr algn="just"/>
            <a:r>
              <a:rPr lang="ru-RU" sz="2400" dirty="0" smtClean="0"/>
              <a:t>- её можно использовать при производстве других товаров (это делает его </a:t>
            </a:r>
            <a:r>
              <a:rPr lang="ru-RU" sz="2400" i="1" dirty="0" smtClean="0"/>
              <a:t>фактором производства</a:t>
            </a:r>
            <a:r>
              <a:rPr lang="ru-RU" sz="2400" dirty="0" smtClean="0"/>
              <a:t>);</a:t>
            </a:r>
          </a:p>
          <a:p>
            <a:pPr algn="just"/>
            <a:r>
              <a:rPr lang="ru-RU" sz="2400" dirty="0" smtClean="0"/>
              <a:t>- она является результатом переработки (к </a:t>
            </a:r>
            <a:r>
              <a:rPr lang="ru-RU" sz="2400" i="1" dirty="0" smtClean="0">
                <a:hlinkClick r:id="rId4" tooltip="Земля (экономическая категория)"/>
              </a:rPr>
              <a:t>земле</a:t>
            </a:r>
            <a:r>
              <a:rPr lang="ru-RU" sz="2400" dirty="0" smtClean="0"/>
              <a:t> относятся необработанные природные ресурсы, например, </a:t>
            </a:r>
            <a:r>
              <a:rPr lang="ru-RU" sz="2400" dirty="0" smtClean="0">
                <a:hlinkClick r:id="rId5" tooltip="Полезные ископаемые"/>
              </a:rPr>
              <a:t>полезные ископаемые</a:t>
            </a:r>
            <a:r>
              <a:rPr lang="ru-RU" sz="2400" dirty="0" smtClean="0"/>
              <a:t>);</a:t>
            </a:r>
          </a:p>
          <a:p>
            <a:pPr algn="just"/>
            <a:r>
              <a:rPr lang="ru-RU" sz="2400" dirty="0" smtClean="0"/>
              <a:t>- не используется целиком в процессе производства (что отличает капитал от </a:t>
            </a:r>
            <a:r>
              <a:rPr lang="ru-RU" sz="2400" dirty="0" smtClean="0">
                <a:hlinkClick r:id="rId6" tooltip="Сырьё"/>
              </a:rPr>
              <a:t>сырья</a:t>
            </a:r>
            <a:r>
              <a:rPr lang="ru-RU" sz="2400" dirty="0" smtClean="0"/>
              <a:t> или </a:t>
            </a:r>
            <a:r>
              <a:rPr lang="ru-RU" sz="2400" dirty="0" smtClean="0">
                <a:hlinkClick r:id="rId7" tooltip="Полуфабрикат"/>
              </a:rPr>
              <a:t>полуфабрикатов</a:t>
            </a:r>
            <a:r>
              <a:rPr lang="ru-RU" sz="2400" dirty="0" smtClean="0"/>
              <a:t>).</a:t>
            </a:r>
            <a:endParaRPr lang="ru-RU" sz="2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500042"/>
            <a:ext cx="771530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/>
              <a:t>Для </a:t>
            </a:r>
            <a:r>
              <a:rPr lang="ru-RU" sz="2000" dirty="0" smtClean="0">
                <a:hlinkClick r:id="rId2" tooltip="Классическая политическая экономия"/>
              </a:rPr>
              <a:t>классической политической экономии</a:t>
            </a:r>
            <a:r>
              <a:rPr lang="ru-RU" sz="2000" dirty="0" smtClean="0"/>
              <a:t> характерно отождествлять любые </a:t>
            </a:r>
            <a:r>
              <a:rPr lang="ru-RU" sz="2000" dirty="0" smtClean="0">
                <a:hlinkClick r:id="rId3" tooltip="Средства труда"/>
              </a:rPr>
              <a:t>средства труда</a:t>
            </a:r>
            <a:r>
              <a:rPr lang="ru-RU" sz="2000" dirty="0" smtClean="0"/>
              <a:t> как </a:t>
            </a:r>
            <a:r>
              <a:rPr lang="ru-RU" sz="2000" dirty="0" smtClean="0">
                <a:hlinkClick r:id="rId4" tooltip="Физический капитал"/>
              </a:rPr>
              <a:t>физический капитал</a:t>
            </a:r>
            <a:r>
              <a:rPr lang="ru-RU" sz="2000" dirty="0" smtClean="0"/>
              <a:t>. </a:t>
            </a:r>
            <a:r>
              <a:rPr lang="ru-RU" sz="2000" dirty="0" smtClean="0">
                <a:hlinkClick r:id="rId5" tooltip="Маркс, Карл"/>
              </a:rPr>
              <a:t>Маркс</a:t>
            </a:r>
            <a:r>
              <a:rPr lang="ru-RU" sz="2000" dirty="0" smtClean="0"/>
              <a:t> считал такой подход неточным и характеризовал термин «капитал», как «</a:t>
            </a:r>
            <a:r>
              <a:rPr lang="ru-RU" sz="2000" i="1" dirty="0" smtClean="0"/>
              <a:t>самовозрастающую стоимость</a:t>
            </a:r>
            <a:r>
              <a:rPr lang="ru-RU" sz="2000" dirty="0" smtClean="0"/>
              <a:t>». Маркс не отождествлял капитал с определённым видом имущества. Он подчёркивал значение комплекса общественных отношений, которые рассматривал необходимым условием «самовозрастания» стоимости.</a:t>
            </a:r>
          </a:p>
          <a:p>
            <a:pPr algn="just"/>
            <a:r>
              <a:rPr lang="ru-RU" sz="2000" dirty="0" smtClean="0"/>
              <a:t>По мнению Маркса, средство труда может стать капиталом (принесёт стоимости больше, чем его собственная </a:t>
            </a:r>
            <a:r>
              <a:rPr lang="ru-RU" sz="2000" dirty="0" smtClean="0">
                <a:hlinkClick r:id="rId6" tooltip="Стоимость"/>
              </a:rPr>
              <a:t>стоимость</a:t>
            </a:r>
            <a:r>
              <a:rPr lang="ru-RU" sz="2000" dirty="0" smtClean="0"/>
              <a:t>) только тогда, когда его владельцы прямо или косвенно вступят в </a:t>
            </a:r>
            <a:r>
              <a:rPr lang="ru-RU" sz="2000" dirty="0" smtClean="0">
                <a:hlinkClick r:id="rId7" tooltip="Экономические отношения"/>
              </a:rPr>
              <a:t>экономические отношения</a:t>
            </a:r>
            <a:r>
              <a:rPr lang="ru-RU" sz="2000" dirty="0" smtClean="0"/>
              <a:t> с владельцами </a:t>
            </a:r>
            <a:r>
              <a:rPr lang="ru-RU" sz="2000" dirty="0" smtClean="0">
                <a:hlinkClick r:id="rId8" tooltip="Рабочая сила"/>
              </a:rPr>
              <a:t>рабочей силы</a:t>
            </a:r>
            <a:r>
              <a:rPr lang="ru-RU" sz="2000" dirty="0" smtClean="0"/>
              <a:t>. </a:t>
            </a:r>
            <a:endParaRPr lang="ru-RU" sz="2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428604"/>
            <a:ext cx="778674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hlinkClick r:id="rId2" tooltip="Адам Смит"/>
              </a:rPr>
              <a:t>Адам Смит</a:t>
            </a:r>
            <a:r>
              <a:rPr lang="ru-RU" sz="2400" dirty="0" smtClean="0"/>
              <a:t> различал понятия </a:t>
            </a:r>
            <a:r>
              <a:rPr lang="ru-RU" sz="2400" i="1" dirty="0" smtClean="0"/>
              <a:t>основного</a:t>
            </a:r>
            <a:r>
              <a:rPr lang="ru-RU" sz="2400" dirty="0" smtClean="0"/>
              <a:t> и </a:t>
            </a:r>
            <a:r>
              <a:rPr lang="ru-RU" sz="2400" i="1" dirty="0" smtClean="0"/>
              <a:t>оборотного</a:t>
            </a:r>
            <a:r>
              <a:rPr lang="ru-RU" sz="2400" dirty="0" smtClean="0"/>
              <a:t> капитала («</a:t>
            </a:r>
            <a:r>
              <a:rPr lang="ru-RU" sz="2400" dirty="0" smtClean="0">
                <a:hlinkClick r:id="rId3" tooltip="Исследование о природе и причинах богатства народов"/>
              </a:rPr>
              <a:t>Исследование о природе и причинах богатства народов</a:t>
            </a:r>
            <a:r>
              <a:rPr lang="ru-RU" sz="2400" dirty="0" smtClean="0"/>
              <a:t>», книга II, глава 1):</a:t>
            </a:r>
          </a:p>
          <a:p>
            <a:pPr algn="just"/>
            <a:r>
              <a:rPr lang="ru-RU" sz="2400" dirty="0" smtClean="0">
                <a:hlinkClick r:id="rId4" tooltip="Основной капитал"/>
              </a:rPr>
              <a:t>- основной </a:t>
            </a:r>
            <a:r>
              <a:rPr lang="ru-RU" sz="2400" dirty="0" smtClean="0">
                <a:hlinkClick r:id="rId4" tooltip="Основной капитал"/>
              </a:rPr>
              <a:t>капитал</a:t>
            </a:r>
            <a:r>
              <a:rPr lang="ru-RU" sz="2400" dirty="0" smtClean="0"/>
              <a:t> — используется во многих циклах производства, переносит свою стоимость на продукцию по частям за время своей службы в форме </a:t>
            </a:r>
            <a:r>
              <a:rPr lang="ru-RU" sz="2400" dirty="0" smtClean="0">
                <a:hlinkClick r:id="rId5" tooltip="Амортизация (бухгалтерия)"/>
              </a:rPr>
              <a:t>амортизации</a:t>
            </a:r>
            <a:r>
              <a:rPr lang="ru-RU" sz="2400" dirty="0" smtClean="0"/>
              <a:t> (например, станок);</a:t>
            </a:r>
          </a:p>
          <a:p>
            <a:pPr algn="just"/>
            <a:r>
              <a:rPr lang="ru-RU" sz="2400" dirty="0" smtClean="0">
                <a:hlinkClick r:id="rId6" tooltip="Оборотный капитал"/>
              </a:rPr>
              <a:t>- оборотный </a:t>
            </a:r>
            <a:r>
              <a:rPr lang="ru-RU" sz="2400" dirty="0" smtClean="0">
                <a:hlinkClick r:id="rId6" tooltip="Оборотный капитал"/>
              </a:rPr>
              <a:t>капитал</a:t>
            </a:r>
            <a:r>
              <a:rPr lang="ru-RU" sz="2400" dirty="0" smtClean="0"/>
              <a:t> — используется только в одном производственном цикле, переносит на продукцию свою стоимость всю сразу (например, </a:t>
            </a:r>
            <a:r>
              <a:rPr lang="ru-RU" sz="2400" dirty="0" smtClean="0">
                <a:hlinkClick r:id="rId7" tooltip="Мука"/>
              </a:rPr>
              <a:t>мука</a:t>
            </a:r>
            <a:r>
              <a:rPr lang="ru-RU" sz="2400" dirty="0" smtClean="0"/>
              <a:t> при выпечке хлеба).</a:t>
            </a:r>
            <a:endParaRPr lang="ru-RU" sz="2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785794"/>
            <a:ext cx="785818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/>
              <a:t>В теории </a:t>
            </a:r>
            <a:r>
              <a:rPr lang="ru-RU" sz="2800" dirty="0" smtClean="0">
                <a:hlinkClick r:id="rId2" tooltip="Бухгалтерский учёт"/>
              </a:rPr>
              <a:t>бухгалтерского учёта</a:t>
            </a:r>
            <a:r>
              <a:rPr lang="ru-RU" sz="2800" dirty="0" smtClean="0"/>
              <a:t> капитал рассматривается как совокупность материальных ценностей </a:t>
            </a:r>
            <a:r>
              <a:rPr lang="ru-RU" sz="2800" b="1" dirty="0" smtClean="0"/>
              <a:t>(ОСНОВНОЙ КАПИТАЛ)</a:t>
            </a:r>
            <a:r>
              <a:rPr lang="ru-RU" sz="2800" dirty="0" smtClean="0"/>
              <a:t> и денежных средств </a:t>
            </a:r>
            <a:r>
              <a:rPr lang="ru-RU" sz="2800" b="1" dirty="0" smtClean="0"/>
              <a:t>(ОБОРОТНЫЙ КАПИТАЛ), </a:t>
            </a:r>
            <a:r>
              <a:rPr lang="ru-RU" sz="2800" dirty="0" smtClean="0"/>
              <a:t>финансовых вложений и затрат на приобретение прав и привилегий, необходимых для осуществления хозяйственной деятельности организации</a:t>
            </a:r>
            <a:endParaRPr lang="ru-RU" sz="2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9100" y="357188"/>
            <a:ext cx="8305800" cy="592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33375"/>
            <a:ext cx="9144000" cy="626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5725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549275"/>
            <a:ext cx="8424863" cy="583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990600"/>
            <a:ext cx="8640763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7163"/>
            <a:ext cx="9144000" cy="654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Прямоугольник 1"/>
          <p:cNvSpPr>
            <a:spLocks noChangeArrowheads="1"/>
          </p:cNvSpPr>
          <p:nvPr/>
        </p:nvSpPr>
        <p:spPr bwMode="auto">
          <a:xfrm>
            <a:off x="428625" y="428625"/>
            <a:ext cx="8286750" cy="304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3200" b="1"/>
              <a:t>Капитал</a:t>
            </a:r>
            <a:r>
              <a:rPr lang="ru-RU" sz="3200"/>
              <a:t> - одна из важнейших категорий экономической науки, обязательный элемент рыночной экономики, необходимый фактор и ресурс производства, главный объект рынка капитала.</a:t>
            </a:r>
          </a:p>
        </p:txBody>
      </p:sp>
      <p:sp>
        <p:nvSpPr>
          <p:cNvPr id="6147" name="Прямоугольник 2"/>
          <p:cNvSpPr>
            <a:spLocks noChangeArrowheads="1"/>
          </p:cNvSpPr>
          <p:nvPr/>
        </p:nvSpPr>
        <p:spPr bwMode="auto">
          <a:xfrm>
            <a:off x="428625" y="3643313"/>
            <a:ext cx="8286750" cy="206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3200" b="1">
                <a:hlinkClick r:id="rId2"/>
              </a:rPr>
              <a:t>Капитал предприятия</a:t>
            </a:r>
            <a:r>
              <a:rPr lang="ru-RU" sz="3200"/>
              <a:t> – это стоимость всего имущества предприятия (в денежном эквиваленте), которое целиком находится в его распоряжении.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Прямоугольник 1"/>
          <p:cNvSpPr>
            <a:spLocks noChangeArrowheads="1"/>
          </p:cNvSpPr>
          <p:nvPr/>
        </p:nvSpPr>
        <p:spPr bwMode="auto">
          <a:xfrm>
            <a:off x="357188" y="363538"/>
            <a:ext cx="8001000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endParaRPr lang="ru-RU" sz="4000" b="1"/>
          </a:p>
          <a:p>
            <a:pPr algn="just"/>
            <a:r>
              <a:rPr lang="ru-RU" sz="4000" b="1"/>
              <a:t>Приватизация</a:t>
            </a:r>
            <a:r>
              <a:rPr lang="ru-RU" sz="4000"/>
              <a:t> — форма преобразования собственности, представляющая собой процесс передачи-продажи (полной или частичной) государственной (муниципальной) собственности в частные руки.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495300"/>
            <a:ext cx="8496300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404813"/>
            <a:ext cx="8642350" cy="6259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56</Words>
  <Application>Microsoft Office PowerPoint</Application>
  <PresentationFormat>Экран (4:3)</PresentationFormat>
  <Paragraphs>17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Тема 5. Фирма (Предприятие) как субъект рыночной экономики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Предприятие как субъект рыночной экономики</dc:title>
  <dc:creator>Admin</dc:creator>
  <cp:lastModifiedBy>Света</cp:lastModifiedBy>
  <cp:revision>8</cp:revision>
  <dcterms:created xsi:type="dcterms:W3CDTF">2012-03-12T12:17:53Z</dcterms:created>
  <dcterms:modified xsi:type="dcterms:W3CDTF">2020-03-17T03:16:54Z</dcterms:modified>
</cp:coreProperties>
</file>