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2" r:id="rId15"/>
    <p:sldId id="281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FEFCD0-4E3D-4028-92C2-B0178D3DF47B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0B2ABC-512C-4270-B04C-A23AA0482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24B64-2DDA-4054-A964-CE6D033AA7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D8D5-D4FF-4923-A129-C5CA6063B094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8055-74C4-43B6-B889-9BF3C8112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4FF9-18CA-4537-BD46-1FBAD9538B9E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6485-F199-4FD1-8651-3BACC0BA9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144A-0B18-4756-96DA-1140A52C10C6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2CF0-E20A-48E7-B1F5-0A946F2C7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CD64-33E6-461B-974D-1CC46B41EF8A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79CE-5D44-496A-BFAA-12019C643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B587-5F33-42F3-A416-04BE729FE34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C74D-0E3B-4A0C-A6F4-38279E427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A308-BF3F-4975-B160-C40F20F36F20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5362-FF21-449A-AF10-6C4B94116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E67-1F97-42C5-9701-6353E1ABD6ED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FFAC-228A-4C08-9A27-DD8CCF892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B27D-B6D0-4B29-9860-FD071F02442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A82F-F1C7-418E-831A-50509EA5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6D03F-F341-4FCB-80C3-445AA87EE58A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BAB4-71FB-4098-A319-46F6486D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6C77-8A77-4752-9153-BF2DF6321F6C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258E-D9BE-460A-94C4-572B80A52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1D4C-E7DD-4AA7-AD65-94F993F96F14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992A-1B1C-4583-9C52-1A2D4D578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81C8A-CBD8-4D54-B00E-9173FEA1A48A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9C59C5-D494-43F7-9090-F84B76EC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0%D0%B5%D0%B4%D1%81%D1%82%D0%B2%D0%B0_%D0%BF%D1%80%D0%BE%D0%B8%D0%B7%D0%B2%D0%BE%D0%B4%D1%81%D1%82%D0%B2%D0%B0" TargetMode="External"/><Relationship Id="rId7" Type="http://schemas.openxmlformats.org/officeDocument/2006/relationships/hyperlink" Target="https://ru.wikipedia.org/wiki/%D0%9F%D0%BE%D0%BB%D1%83%D1%84%D0%B0%D0%B1%D1%80%D0%B8%D0%BA%D0%B0%D1%82" TargetMode="External"/><Relationship Id="rId2" Type="http://schemas.openxmlformats.org/officeDocument/2006/relationships/hyperlink" Target="https://ru.wikipedia.org/wiki/%D0%9F%D1%80%D0%BE%D0%B8%D0%B7%D0%B2%D0%BE%D0%B4%D1%81%D1%82%D0%B2%D0%B5%D0%BD%D0%BD%D1%8B%D0%B9_%D0%BA%D0%B0%D0%BF%D0%B8%D1%82%D0%B0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1%8B%D1%80%D1%8C%D1%91" TargetMode="External"/><Relationship Id="rId5" Type="http://schemas.openxmlformats.org/officeDocument/2006/relationships/hyperlink" Target="https://ru.wikipedia.org/wiki/%D0%9F%D0%BE%D0%BB%D0%B5%D0%B7%D0%BD%D1%8B%D0%B5_%D0%B8%D1%81%D0%BA%D0%BE%D0%BF%D0%B0%D0%B5%D0%BC%D1%8B%D0%B5" TargetMode="External"/><Relationship Id="rId4" Type="http://schemas.openxmlformats.org/officeDocument/2006/relationships/hyperlink" Target="https://ru.wikipedia.org/wiki/%D0%97%D0%B5%D0%BC%D0%BB%D1%8F_(%D1%8D%D0%BA%D0%BE%D0%BD%D0%BE%D0%BC%D0%B8%D1%87%D0%B5%D1%81%D0%BA%D0%B0%D1%8F_%D0%BA%D0%B0%D1%82%D0%B5%D0%B3%D0%BE%D1%80%D0%B8%D1%8F)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0%D0%B1%D0%BE%D1%87%D0%B0%D1%8F_%D1%81%D0%B8%D0%BB%D0%B0" TargetMode="External"/><Relationship Id="rId3" Type="http://schemas.openxmlformats.org/officeDocument/2006/relationships/hyperlink" Target="https://ru.wikipedia.org/wiki/%D0%A1%D1%80%D0%B5%D0%B4%D1%81%D1%82%D0%B2%D0%B0_%D1%82%D1%80%D1%83%D0%B4%D0%B0" TargetMode="External"/><Relationship Id="rId7" Type="http://schemas.openxmlformats.org/officeDocument/2006/relationships/hyperlink" Target="https://ru.wikipedia.org/wiki/%D0%AD%D0%BA%D0%BE%D0%BD%D0%BE%D0%BC%D0%B8%D1%87%D0%B5%D1%81%D0%BA%D0%B8%D0%B5_%D0%BE%D1%82%D0%BD%D0%BE%D1%88%D0%B5%D0%BD%D0%B8%D1%8F" TargetMode="External"/><Relationship Id="rId2" Type="http://schemas.openxmlformats.org/officeDocument/2006/relationships/hyperlink" Target="https://ru.wikipedia.org/wiki/%D0%9A%D0%BB%D0%B0%D1%81%D1%81%D0%B8%D1%87%D0%B5%D1%81%D0%BA%D0%B0%D1%8F_%D0%BF%D0%BE%D0%BB%D0%B8%D1%82%D0%B8%D1%87%D0%B5%D1%81%D0%BA%D0%B0%D1%8F_%D1%8D%D0%BA%D0%BE%D0%BD%D0%BE%D0%BC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1%82%D0%BE%D0%B8%D0%BC%D0%BE%D1%81%D1%82%D1%8C" TargetMode="External"/><Relationship Id="rId5" Type="http://schemas.openxmlformats.org/officeDocument/2006/relationships/hyperlink" Target="https://ru.wikipedia.org/wiki/%D0%9C%D0%B0%D1%80%D0%BA%D1%81,_%D0%9A%D0%B0%D1%80%D0%BB" TargetMode="External"/><Relationship Id="rId4" Type="http://schemas.openxmlformats.org/officeDocument/2006/relationships/hyperlink" Target="https://ru.wikipedia.org/wiki/%D0%A4%D0%B8%D0%B7%D0%B8%D1%87%D0%B5%D1%81%D0%BA%D0%B8%D0%B9_%D0%BA%D0%B0%D0%BF%D0%B8%D1%82%D0%B0%D0%B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1%81%D0%BB%D0%B5%D0%B4%D0%BE%D0%B2%D0%B0%D0%BD%D0%B8%D0%B5_%D0%BE_%D0%BF%D1%80%D0%B8%D1%80%D0%BE%D0%B4%D0%B5_%D0%B8_%D0%BF%D1%80%D0%B8%D1%87%D0%B8%D0%BD%D0%B0%D1%85_%D0%B1%D0%BE%D0%B3%D0%B0%D1%82%D1%81%D1%82%D0%B2%D0%B0_%D0%BD%D0%B0%D1%80%D0%BE%D0%B4%D0%BE%D0%B2" TargetMode="External"/><Relationship Id="rId7" Type="http://schemas.openxmlformats.org/officeDocument/2006/relationships/hyperlink" Target="https://ru.wikipedia.org/wiki/%D0%9C%D1%83%D0%BA%D0%B0" TargetMode="External"/><Relationship Id="rId2" Type="http://schemas.openxmlformats.org/officeDocument/2006/relationships/hyperlink" Target="https://ru.wikipedia.org/wiki/%D0%90%D0%B4%D0%B0%D0%BC_%D0%A1%D0%BC%D0%B8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0%B1%D0%BE%D1%80%D0%BE%D1%82%D0%BD%D1%8B%D0%B9_%D0%BA%D0%B0%D0%BF%D0%B8%D1%82%D0%B0%D0%BB" TargetMode="External"/><Relationship Id="rId5" Type="http://schemas.openxmlformats.org/officeDocument/2006/relationships/hyperlink" Target="https://ru.wikipedia.org/wiki/%D0%90%D0%BC%D0%BE%D1%80%D1%82%D0%B8%D0%B7%D0%B0%D1%86%D0%B8%D1%8F_(%D0%B1%D1%83%D1%85%D0%B3%D0%B0%D0%BB%D1%82%D0%B5%D1%80%D0%B8%D1%8F)" TargetMode="External"/><Relationship Id="rId4" Type="http://schemas.openxmlformats.org/officeDocument/2006/relationships/hyperlink" Target="https://ru.wikipedia.org/wiki/%D0%9E%D1%81%D0%BD%D0%BE%D0%B2%D0%BD%D0%BE%D0%B9_%D0%BA%D0%B0%D0%BF%D0%B8%D1%82%D0%B0%D0%B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1%D1%83%D1%85%D0%B3%D0%B0%D0%BB%D1%82%D0%B5%D1%80%D1%81%D0%BA%D0%B8%D0%B9_%D1%83%D1%87%D1%91%D1%8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tmagazine.ru/posts/16111-sobstvennyy-kapital-predpriyatiy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Тема 5. Фирма (Предприятие) как субъект рыночной экономики</a:t>
            </a:r>
            <a:br>
              <a:rPr lang="ru-RU" b="1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8138"/>
            <a:ext cx="85693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75"/>
            <a:ext cx="88566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74345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классической политической экономии под «</a:t>
            </a:r>
            <a:r>
              <a:rPr lang="ru-RU" sz="2400" b="1" dirty="0" smtClean="0"/>
              <a:t>капитало</a:t>
            </a:r>
            <a:r>
              <a:rPr lang="ru-RU" sz="2400" dirty="0" smtClean="0"/>
              <a:t>м </a:t>
            </a:r>
            <a:r>
              <a:rPr lang="ru-RU" sz="2400" b="1" dirty="0" smtClean="0"/>
              <a:t>фирмы» </a:t>
            </a:r>
            <a:r>
              <a:rPr lang="ru-RU" sz="2400" dirty="0" smtClean="0"/>
              <a:t>обычно подразумевается </a:t>
            </a:r>
            <a:r>
              <a:rPr lang="ru-RU" sz="2400" dirty="0" smtClean="0">
                <a:hlinkClick r:id="rId2" tooltip="Производственный капитал"/>
              </a:rPr>
              <a:t>физический (реальный, производственный) капитал</a:t>
            </a:r>
            <a:r>
              <a:rPr lang="ru-RU" sz="2400" dirty="0" smtClean="0"/>
              <a:t> — используемые для производства товаров и услуг </a:t>
            </a:r>
            <a:r>
              <a:rPr lang="ru-RU" sz="2400" dirty="0" smtClean="0">
                <a:hlinkClick r:id="rId3" tooltip="Средства производства"/>
              </a:rPr>
              <a:t>средства производства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 - машины, оборудование, здания, сооружения. Чтобы вещь считалась капиталом, она должна обладать следующими характеристиками:</a:t>
            </a:r>
          </a:p>
          <a:p>
            <a:pPr algn="just"/>
            <a:r>
              <a:rPr lang="ru-RU" sz="2400" dirty="0" smtClean="0"/>
              <a:t>- её можно использовать при производстве других товаров (это делает его </a:t>
            </a:r>
            <a:r>
              <a:rPr lang="ru-RU" sz="2400" i="1" dirty="0" smtClean="0"/>
              <a:t>фактором производства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- она является результатом переработки (к </a:t>
            </a:r>
            <a:r>
              <a:rPr lang="ru-RU" sz="2400" i="1" dirty="0" smtClean="0">
                <a:hlinkClick r:id="rId4" tooltip="Земля (экономическая категория)"/>
              </a:rPr>
              <a:t>земле</a:t>
            </a:r>
            <a:r>
              <a:rPr lang="ru-RU" sz="2400" dirty="0" smtClean="0"/>
              <a:t> относятся необработанные природные ресурсы, например, </a:t>
            </a:r>
            <a:r>
              <a:rPr lang="ru-RU" sz="2400" dirty="0" smtClean="0">
                <a:hlinkClick r:id="rId5" tooltip="Полезные ископаемые"/>
              </a:rPr>
              <a:t>полезные ископаемые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- не используется целиком в процессе производства (что отличает капитал от </a:t>
            </a:r>
            <a:r>
              <a:rPr lang="ru-RU" sz="2400" dirty="0" smtClean="0">
                <a:hlinkClick r:id="rId6" tooltip="Сырьё"/>
              </a:rPr>
              <a:t>сырья</a:t>
            </a:r>
            <a:r>
              <a:rPr lang="ru-RU" sz="2400" dirty="0" smtClean="0"/>
              <a:t> или </a:t>
            </a:r>
            <a:r>
              <a:rPr lang="ru-RU" sz="2400" dirty="0" smtClean="0">
                <a:hlinkClick r:id="rId7" tooltip="Полуфабрикат"/>
              </a:rPr>
              <a:t>полуфабрикатов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Для </a:t>
            </a:r>
            <a:r>
              <a:rPr lang="ru-RU" sz="2000" dirty="0" smtClean="0">
                <a:hlinkClick r:id="rId2" tooltip="Классическая политическая экономия"/>
              </a:rPr>
              <a:t>классической политической экономии</a:t>
            </a:r>
            <a:r>
              <a:rPr lang="ru-RU" sz="2000" dirty="0" smtClean="0"/>
              <a:t> характерно отождествлять любые </a:t>
            </a:r>
            <a:r>
              <a:rPr lang="ru-RU" sz="2000" dirty="0" smtClean="0">
                <a:hlinkClick r:id="rId3" tooltip="Средства труда"/>
              </a:rPr>
              <a:t>средства труда</a:t>
            </a:r>
            <a:r>
              <a:rPr lang="ru-RU" sz="2000" dirty="0" smtClean="0"/>
              <a:t> как </a:t>
            </a:r>
            <a:r>
              <a:rPr lang="ru-RU" sz="2000" dirty="0" smtClean="0">
                <a:hlinkClick r:id="rId4" tooltip="Физический капитал"/>
              </a:rPr>
              <a:t>физический капитал</a:t>
            </a:r>
            <a:r>
              <a:rPr lang="ru-RU" sz="2000" dirty="0" smtClean="0"/>
              <a:t>. </a:t>
            </a:r>
            <a:r>
              <a:rPr lang="ru-RU" sz="2000" dirty="0" smtClean="0">
                <a:hlinkClick r:id="rId5" tooltip="Маркс, Карл"/>
              </a:rPr>
              <a:t>Маркс</a:t>
            </a:r>
            <a:r>
              <a:rPr lang="ru-RU" sz="2000" dirty="0" smtClean="0"/>
              <a:t> считал такой подход неточным и характеризовал термин «капитал», как «</a:t>
            </a:r>
            <a:r>
              <a:rPr lang="ru-RU" sz="2000" i="1" dirty="0" smtClean="0"/>
              <a:t>самовозрастающую стоимость</a:t>
            </a:r>
            <a:r>
              <a:rPr lang="ru-RU" sz="2000" dirty="0" smtClean="0"/>
              <a:t>». Маркс не отождествлял капитал с определённым видом имущества. Он подчёркивал значение комплекса общественных отношений, которые рассматривал необходимым условием «самовозрастания» стоимости.</a:t>
            </a:r>
          </a:p>
          <a:p>
            <a:pPr algn="just"/>
            <a:r>
              <a:rPr lang="ru-RU" sz="2000" dirty="0" smtClean="0"/>
              <a:t>По мнению Маркса, средство труда может стать капиталом (принесёт стоимости больше, чем его собственная </a:t>
            </a:r>
            <a:r>
              <a:rPr lang="ru-RU" sz="2000" dirty="0" smtClean="0">
                <a:hlinkClick r:id="rId6" tooltip="Стоимость"/>
              </a:rPr>
              <a:t>стоимость</a:t>
            </a:r>
            <a:r>
              <a:rPr lang="ru-RU" sz="2000" dirty="0" smtClean="0"/>
              <a:t>) только тогда, когда его владельцы прямо или косвенно вступят в </a:t>
            </a:r>
            <a:r>
              <a:rPr lang="ru-RU" sz="2000" dirty="0" smtClean="0">
                <a:hlinkClick r:id="rId7" tooltip="Экономические отношения"/>
              </a:rPr>
              <a:t>экономические отношения</a:t>
            </a:r>
            <a:r>
              <a:rPr lang="ru-RU" sz="2000" dirty="0" smtClean="0"/>
              <a:t> с владельцами </a:t>
            </a:r>
            <a:r>
              <a:rPr lang="ru-RU" sz="2000" dirty="0" smtClean="0">
                <a:hlinkClick r:id="rId8" tooltip="Рабочая сила"/>
              </a:rPr>
              <a:t>рабочей силы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hlinkClick r:id="rId2" tooltip="Адам Смит"/>
              </a:rPr>
              <a:t>Адам Смит</a:t>
            </a:r>
            <a:r>
              <a:rPr lang="ru-RU" sz="2400" dirty="0" smtClean="0"/>
              <a:t> различал понятия </a:t>
            </a:r>
            <a:r>
              <a:rPr lang="ru-RU" sz="2400" i="1" dirty="0" smtClean="0"/>
              <a:t>основного</a:t>
            </a:r>
            <a:r>
              <a:rPr lang="ru-RU" sz="2400" dirty="0" smtClean="0"/>
              <a:t> и </a:t>
            </a:r>
            <a:r>
              <a:rPr lang="ru-RU" sz="2400" i="1" dirty="0" smtClean="0"/>
              <a:t>оборотного</a:t>
            </a:r>
            <a:r>
              <a:rPr lang="ru-RU" sz="2400" dirty="0" smtClean="0"/>
              <a:t> капитала («</a:t>
            </a:r>
            <a:r>
              <a:rPr lang="ru-RU" sz="2400" dirty="0" smtClean="0">
                <a:hlinkClick r:id="rId3" tooltip="Исследование о природе и причинах богатства народов"/>
              </a:rPr>
              <a:t>Исследование о природе и причинах богатства народов</a:t>
            </a:r>
            <a:r>
              <a:rPr lang="ru-RU" sz="2400" dirty="0" smtClean="0"/>
              <a:t>», книга II, глава 1):</a:t>
            </a:r>
          </a:p>
          <a:p>
            <a:pPr algn="just"/>
            <a:r>
              <a:rPr lang="ru-RU" sz="2400" dirty="0" smtClean="0">
                <a:hlinkClick r:id="rId4" tooltip="Основной капитал"/>
              </a:rPr>
              <a:t>- основной </a:t>
            </a:r>
            <a:r>
              <a:rPr lang="ru-RU" sz="2400" dirty="0" smtClean="0">
                <a:hlinkClick r:id="rId4" tooltip="Основной капитал"/>
              </a:rPr>
              <a:t>капитал</a:t>
            </a:r>
            <a:r>
              <a:rPr lang="ru-RU" sz="2400" dirty="0" smtClean="0"/>
              <a:t> — используется во многих циклах производства, переносит свою стоимость на продукцию по частям за время своей службы в форме </a:t>
            </a:r>
            <a:r>
              <a:rPr lang="ru-RU" sz="2400" dirty="0" smtClean="0">
                <a:hlinkClick r:id="rId5" tooltip="Амортизация (бухгалтерия)"/>
              </a:rPr>
              <a:t>амортизации</a:t>
            </a:r>
            <a:r>
              <a:rPr lang="ru-RU" sz="2400" dirty="0" smtClean="0"/>
              <a:t> (например, станок);</a:t>
            </a:r>
          </a:p>
          <a:p>
            <a:pPr algn="just"/>
            <a:r>
              <a:rPr lang="ru-RU" sz="2400" dirty="0" smtClean="0">
                <a:hlinkClick r:id="rId6" tooltip="Оборотный капитал"/>
              </a:rPr>
              <a:t>- оборотный </a:t>
            </a:r>
            <a:r>
              <a:rPr lang="ru-RU" sz="2400" dirty="0" smtClean="0">
                <a:hlinkClick r:id="rId6" tooltip="Оборотный капитал"/>
              </a:rPr>
              <a:t>капитал</a:t>
            </a:r>
            <a:r>
              <a:rPr lang="ru-RU" sz="2400" dirty="0" smtClean="0"/>
              <a:t> — используется только в одном производственном цикле, переносит на продукцию свою стоимость всю сразу (например, </a:t>
            </a:r>
            <a:r>
              <a:rPr lang="ru-RU" sz="2400" dirty="0" smtClean="0">
                <a:hlinkClick r:id="rId7" tooltip="Мука"/>
              </a:rPr>
              <a:t>мука</a:t>
            </a:r>
            <a:r>
              <a:rPr lang="ru-RU" sz="2400" dirty="0" smtClean="0"/>
              <a:t> при выпечке хлеба).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теории </a:t>
            </a:r>
            <a:r>
              <a:rPr lang="ru-RU" sz="2800" dirty="0" smtClean="0">
                <a:hlinkClick r:id="rId2" tooltip="Бухгалтерский учёт"/>
              </a:rPr>
              <a:t>бухгалтерского учёта</a:t>
            </a:r>
            <a:r>
              <a:rPr lang="ru-RU" sz="2800" dirty="0" smtClean="0"/>
              <a:t> капитал рассматривается как совокупность материальных ценностей </a:t>
            </a:r>
            <a:r>
              <a:rPr lang="ru-RU" sz="2800" b="1" dirty="0" smtClean="0"/>
              <a:t>(ОСНОВНОЙ КАПИТАЛ)</a:t>
            </a:r>
            <a:r>
              <a:rPr lang="ru-RU" sz="2800" dirty="0" smtClean="0"/>
              <a:t> и денежных средств </a:t>
            </a:r>
            <a:r>
              <a:rPr lang="ru-RU" sz="2800" b="1" dirty="0" smtClean="0"/>
              <a:t>(ОБОРОТНЫЙ КАПИТАЛ), </a:t>
            </a:r>
            <a:r>
              <a:rPr lang="ru-RU" sz="2800" dirty="0" smtClean="0"/>
              <a:t>финансовых вложений и затрат на приобретение прав и привилегий, необходимых для осуществления хозяйственной деятельности организации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57188"/>
            <a:ext cx="83058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4248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90600"/>
            <a:ext cx="86407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3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286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/>
              <a:t>Капитал</a:t>
            </a:r>
            <a:r>
              <a:rPr lang="ru-RU" sz="3200"/>
              <a:t> - одна из важнейших категорий экономической науки, обязательный элемент рыночной экономики, необходимый фактор и ресурс производства, главный объект рынка капитала.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28625" y="3643313"/>
            <a:ext cx="82867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hlinkClick r:id="rId2"/>
              </a:rPr>
              <a:t>Капитал предприятия</a:t>
            </a:r>
            <a:r>
              <a:rPr lang="ru-RU" sz="3200"/>
              <a:t> – это стоимость всего имущества предприятия (в денежном эквиваленте), которое целиком находится в его распоряжении.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57188" y="363538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4000" b="1"/>
          </a:p>
          <a:p>
            <a:pPr algn="just"/>
            <a:r>
              <a:rPr lang="ru-RU" sz="4000" b="1"/>
              <a:t>Приватизация</a:t>
            </a:r>
            <a:r>
              <a:rPr lang="ru-RU" sz="4000"/>
              <a:t> — форма преобразования собственности, представляющая собой процесс передачи-продажи (полной или частичной) государственной (муниципальной) собственности в частные руки.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95300"/>
            <a:ext cx="84963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42350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56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 5. Фирма (Предприятие) как субъект рыночной экономики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Предприятие как субъект рыночной экономики</dc:title>
  <dc:creator>Admin</dc:creator>
  <cp:lastModifiedBy>Света</cp:lastModifiedBy>
  <cp:revision>8</cp:revision>
  <dcterms:created xsi:type="dcterms:W3CDTF">2012-03-12T12:17:53Z</dcterms:created>
  <dcterms:modified xsi:type="dcterms:W3CDTF">2020-03-17T03:16:54Z</dcterms:modified>
</cp:coreProperties>
</file>