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5" r:id="rId9"/>
    <p:sldId id="266" r:id="rId10"/>
    <p:sldId id="267" r:id="rId11"/>
    <p:sldId id="268" r:id="rId12"/>
    <p:sldId id="269" r:id="rId13"/>
    <p:sldId id="271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20D7E-4528-42B9-91E1-EAFA7A559E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1897A-ADB0-44B2-AA03-D78290872C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7ED87-7996-426F-9C91-45D7C53EC1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55886-454D-48F1-BF3C-378B10FCA1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E064D-A13E-42A6-8CD7-40C25C10B0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C9CBE-8350-4951-8ADD-3B67D8229C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64F86-C004-4637-A246-83F6A53E4A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AC3E1-E38B-4482-A478-050825534D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69AB6-5492-4399-904C-744B9DDCAE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B3C4F-0D00-4DEF-B633-0E38D4224A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44328-FDF7-46A0-ABD8-80CCFF2A97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7F48E1C-8278-44BA-9C95-51B38DA242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Тема 12. Экономические циклы</a:t>
            </a:r>
            <a:endParaRPr lang="en-GB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sz="1800" b="1" i="1" dirty="0" smtClean="0">
                <a:solidFill>
                  <a:schemeClr val="bg2"/>
                </a:solidFill>
              </a:rPr>
              <a:t>Современный мир смотрит на экономические циклы, как древние египтяне – на разливы Нила. Явление периодически повторяется; оно имеет огромное значение для всех; но причины его неведомы.</a:t>
            </a:r>
            <a:r>
              <a:rPr lang="ru-RU" sz="1400" b="1" i="1" dirty="0" smtClean="0"/>
              <a:t>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sz="1400" b="1" i="1" dirty="0" smtClean="0"/>
              <a:t>Джон </a:t>
            </a:r>
            <a:r>
              <a:rPr lang="ru-RU" sz="1400" b="1" i="1" dirty="0" err="1" smtClean="0"/>
              <a:t>Бейтс</a:t>
            </a:r>
            <a:r>
              <a:rPr lang="ru-RU" sz="1400" b="1" i="1" dirty="0" smtClean="0"/>
              <a:t> Кларк,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sz="1400" b="1" i="1" dirty="0" smtClean="0"/>
              <a:t>американский экономист</a:t>
            </a:r>
            <a:endParaRPr lang="en-GB" sz="1400" b="1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Основные </a:t>
            </a:r>
            <a:r>
              <a:rPr lang="ru-RU" sz="3800" dirty="0" smtClean="0"/>
              <a:t>фазы промышленного цикла</a:t>
            </a:r>
            <a:endParaRPr lang="en-GB" sz="38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530725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</a:pPr>
            <a:endParaRPr lang="ru-RU" sz="200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181600" y="1752600"/>
            <a:ext cx="38862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chemeClr val="hlink"/>
                </a:solidFill>
              </a:rPr>
              <a:t>Депрессия (дно спада)</a:t>
            </a:r>
          </a:p>
          <a:p>
            <a:r>
              <a:rPr lang="ru-RU" b="1" i="1"/>
              <a:t>Темпы спада замедляются и стабилизируются. Спад производства и уровень безработицы достигают максимума. Цены минимальны. Выжили только самые сильные фирмы. Накапливается потенциал для будущего роста – при низких ставках процента объем инвестиций возрастает. </a:t>
            </a:r>
            <a:endParaRPr lang="en-GB" b="1" i="1"/>
          </a:p>
        </p:txBody>
      </p:sp>
      <p:grpSp>
        <p:nvGrpSpPr>
          <p:cNvPr id="12293" name="Group 17"/>
          <p:cNvGrpSpPr>
            <a:grpSpLocks/>
          </p:cNvGrpSpPr>
          <p:nvPr/>
        </p:nvGrpSpPr>
        <p:grpSpPr bwMode="auto">
          <a:xfrm>
            <a:off x="838200" y="2895600"/>
            <a:ext cx="7924800" cy="3109913"/>
            <a:chOff x="528" y="1824"/>
            <a:chExt cx="4992" cy="1959"/>
          </a:xfrm>
        </p:grpSpPr>
        <p:sp>
          <p:nvSpPr>
            <p:cNvPr id="12294" name="Text Box 5"/>
            <p:cNvSpPr txBox="1">
              <a:spLocks noChangeArrowheads="1"/>
            </p:cNvSpPr>
            <p:nvPr/>
          </p:nvSpPr>
          <p:spPr bwMode="auto">
            <a:xfrm>
              <a:off x="4704" y="3408"/>
              <a:ext cx="816" cy="23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Годы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1056" y="2112"/>
              <a:ext cx="0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>
              <a:off x="1056" y="3336"/>
              <a:ext cx="39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528" y="1968"/>
              <a:ext cx="480" cy="23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ВВП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1008" y="3408"/>
              <a:ext cx="960" cy="23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Оживление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2299" name="Freeform 11"/>
            <p:cNvSpPr>
              <a:spLocks/>
            </p:cNvSpPr>
            <p:nvPr/>
          </p:nvSpPr>
          <p:spPr bwMode="auto">
            <a:xfrm>
              <a:off x="1056" y="2112"/>
              <a:ext cx="1152" cy="1152"/>
            </a:xfrm>
            <a:custGeom>
              <a:avLst/>
              <a:gdLst>
                <a:gd name="T0" fmla="*/ 0 w 1152"/>
                <a:gd name="T1" fmla="*/ 1152 h 1152"/>
                <a:gd name="T2" fmla="*/ 288 w 1152"/>
                <a:gd name="T3" fmla="*/ 624 h 1152"/>
                <a:gd name="T4" fmla="*/ 768 w 1152"/>
                <a:gd name="T5" fmla="*/ 192 h 1152"/>
                <a:gd name="T6" fmla="*/ 1152 w 1152"/>
                <a:gd name="T7" fmla="*/ 0 h 1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1152"/>
                <a:gd name="T14" fmla="*/ 1152 w 1152"/>
                <a:gd name="T15" fmla="*/ 1152 h 1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1152">
                  <a:moveTo>
                    <a:pt x="0" y="1152"/>
                  </a:moveTo>
                  <a:cubicBezTo>
                    <a:pt x="80" y="968"/>
                    <a:pt x="160" y="784"/>
                    <a:pt x="288" y="624"/>
                  </a:cubicBezTo>
                  <a:cubicBezTo>
                    <a:pt x="416" y="464"/>
                    <a:pt x="624" y="296"/>
                    <a:pt x="768" y="192"/>
                  </a:cubicBezTo>
                  <a:cubicBezTo>
                    <a:pt x="912" y="88"/>
                    <a:pt x="1032" y="44"/>
                    <a:pt x="1152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2016" y="1824"/>
              <a:ext cx="528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Пик 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2301" name="Freeform 13"/>
            <p:cNvSpPr>
              <a:spLocks/>
            </p:cNvSpPr>
            <p:nvPr/>
          </p:nvSpPr>
          <p:spPr bwMode="auto">
            <a:xfrm>
              <a:off x="2208" y="2048"/>
              <a:ext cx="720" cy="448"/>
            </a:xfrm>
            <a:custGeom>
              <a:avLst/>
              <a:gdLst>
                <a:gd name="T0" fmla="*/ 0 w 720"/>
                <a:gd name="T1" fmla="*/ 64 h 448"/>
                <a:gd name="T2" fmla="*/ 336 w 720"/>
                <a:gd name="T3" fmla="*/ 64 h 448"/>
                <a:gd name="T4" fmla="*/ 720 w 720"/>
                <a:gd name="T5" fmla="*/ 448 h 448"/>
                <a:gd name="T6" fmla="*/ 0 60000 65536"/>
                <a:gd name="T7" fmla="*/ 0 60000 65536"/>
                <a:gd name="T8" fmla="*/ 0 60000 65536"/>
                <a:gd name="T9" fmla="*/ 0 w 720"/>
                <a:gd name="T10" fmla="*/ 0 h 448"/>
                <a:gd name="T11" fmla="*/ 720 w 720"/>
                <a:gd name="T12" fmla="*/ 448 h 4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448">
                  <a:moveTo>
                    <a:pt x="0" y="64"/>
                  </a:moveTo>
                  <a:cubicBezTo>
                    <a:pt x="108" y="32"/>
                    <a:pt x="216" y="0"/>
                    <a:pt x="336" y="64"/>
                  </a:cubicBezTo>
                  <a:cubicBezTo>
                    <a:pt x="456" y="128"/>
                    <a:pt x="588" y="288"/>
                    <a:pt x="720" y="448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2016" y="3552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Рецессия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2303" name="Freeform 15"/>
            <p:cNvSpPr>
              <a:spLocks/>
            </p:cNvSpPr>
            <p:nvPr/>
          </p:nvSpPr>
          <p:spPr bwMode="auto">
            <a:xfrm>
              <a:off x="2880" y="2448"/>
              <a:ext cx="384" cy="104"/>
            </a:xfrm>
            <a:custGeom>
              <a:avLst/>
              <a:gdLst>
                <a:gd name="T0" fmla="*/ 0 w 384"/>
                <a:gd name="T1" fmla="*/ 0 h 104"/>
                <a:gd name="T2" fmla="*/ 144 w 384"/>
                <a:gd name="T3" fmla="*/ 96 h 104"/>
                <a:gd name="T4" fmla="*/ 384 w 384"/>
                <a:gd name="T5" fmla="*/ 48 h 104"/>
                <a:gd name="T6" fmla="*/ 0 60000 65536"/>
                <a:gd name="T7" fmla="*/ 0 60000 65536"/>
                <a:gd name="T8" fmla="*/ 0 60000 65536"/>
                <a:gd name="T9" fmla="*/ 0 w 384"/>
                <a:gd name="T10" fmla="*/ 0 h 104"/>
                <a:gd name="T11" fmla="*/ 384 w 384"/>
                <a:gd name="T12" fmla="*/ 104 h 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04">
                  <a:moveTo>
                    <a:pt x="0" y="0"/>
                  </a:moveTo>
                  <a:cubicBezTo>
                    <a:pt x="40" y="44"/>
                    <a:pt x="80" y="88"/>
                    <a:pt x="144" y="96"/>
                  </a:cubicBezTo>
                  <a:cubicBezTo>
                    <a:pt x="208" y="104"/>
                    <a:pt x="296" y="76"/>
                    <a:pt x="384" y="48"/>
                  </a:cubicBezTo>
                </a:path>
              </a:pathLst>
            </a:custGeom>
            <a:noFill/>
            <a:ln w="57150">
              <a:solidFill>
                <a:schemeClr val="accent2"/>
              </a:solidFill>
              <a:round/>
              <a:headEnd type="diamond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Text Box 16"/>
            <p:cNvSpPr txBox="1">
              <a:spLocks noChangeArrowheads="1"/>
            </p:cNvSpPr>
            <p:nvPr/>
          </p:nvSpPr>
          <p:spPr bwMode="auto">
            <a:xfrm>
              <a:off x="2400" y="3072"/>
              <a:ext cx="11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Депрессия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 </a:t>
            </a:r>
            <a:r>
              <a:rPr lang="ru-RU" sz="3800" dirty="0" smtClean="0"/>
              <a:t>Особенности современных промышленных циклов</a:t>
            </a:r>
            <a:r>
              <a:rPr lang="en-GB" sz="3800" dirty="0" smtClean="0"/>
              <a:t/>
            </a:r>
            <a:br>
              <a:rPr lang="en-GB" sz="3800" dirty="0" smtClean="0"/>
            </a:br>
            <a:endParaRPr lang="en-GB" sz="38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i="1" smtClean="0">
                <a:solidFill>
                  <a:schemeClr val="hlink"/>
                </a:solidFill>
              </a:rPr>
              <a:t>государственное регулирование экономики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000" smtClean="0"/>
              <a:t>фаза экономического спада стала короче, а фаза подъема – продолжительнее, удается избегать продолжительной депрессии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000" smtClean="0"/>
              <a:t>сокращается диапазон колебаний объемов производства и уровня занятости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>
                <a:solidFill>
                  <a:schemeClr val="hlink"/>
                </a:solidFill>
              </a:rPr>
              <a:t>монополистическая структура рынков</a:t>
            </a:r>
            <a:r>
              <a:rPr lang="ru-RU" sz="20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000" smtClean="0"/>
              <a:t>высокий уровень цен сохраняется даже в период спада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>
                <a:solidFill>
                  <a:schemeClr val="hlink"/>
                </a:solidFill>
              </a:rPr>
              <a:t>научно-технических прогресс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000" smtClean="0"/>
              <a:t>ускоренное обновление основного капитала, вместо перепроизводства товаров перепроизводство капитала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>
                <a:solidFill>
                  <a:schemeClr val="hlink"/>
                </a:solidFill>
              </a:rPr>
              <a:t>глобализация производства</a:t>
            </a:r>
            <a:r>
              <a:rPr lang="ru-RU" sz="20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2000" smtClean="0"/>
              <a:t>высокая синхронизация и мировой характер циклических колебаний </a:t>
            </a:r>
            <a:endParaRPr lang="en-GB" sz="20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 </a:t>
            </a:r>
            <a:r>
              <a:rPr lang="ru-RU" sz="3800" dirty="0" smtClean="0"/>
              <a:t>Показатели циклического развития</a:t>
            </a:r>
            <a:endParaRPr lang="en-GB" sz="38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ru-RU" b="1" i="1" smtClean="0">
                <a:solidFill>
                  <a:schemeClr val="hlink"/>
                </a:solidFill>
              </a:rPr>
              <a:t>Проциклические</a:t>
            </a:r>
            <a:endParaRPr lang="en-US" b="1" i="1" smtClean="0">
              <a:solidFill>
                <a:schemeClr val="hlink"/>
              </a:solidFill>
            </a:endParaRP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b="1" i="1" smtClean="0"/>
              <a:t>Макроэкономические показатели, чья динамика совпадает с фазами цикла</a:t>
            </a:r>
            <a:endParaRPr lang="ru-RU" b="1" i="1" smtClean="0">
              <a:solidFill>
                <a:schemeClr val="hlink"/>
              </a:solidFill>
            </a:endParaRPr>
          </a:p>
          <a:p>
            <a:pPr marL="533400" indent="-533400" eaLnBrk="1" hangingPunct="1">
              <a:lnSpc>
                <a:spcPct val="90000"/>
              </a:lnSpc>
            </a:pPr>
            <a:r>
              <a:rPr lang="ru-RU" b="1" i="1" smtClean="0">
                <a:solidFill>
                  <a:schemeClr val="hlink"/>
                </a:solidFill>
              </a:rPr>
              <a:t>Контрциклические</a:t>
            </a:r>
            <a:endParaRPr lang="en-US" b="1" i="1" smtClean="0">
              <a:solidFill>
                <a:schemeClr val="hlink"/>
              </a:solidFill>
            </a:endParaRP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b="1" i="1" smtClean="0"/>
              <a:t>Макроэкономические показатели,  находящиеся в противофазе  к циклическим колебаниям экономики</a:t>
            </a:r>
            <a:endParaRPr lang="ru-RU" b="1" i="1" smtClean="0">
              <a:solidFill>
                <a:schemeClr val="hlink"/>
              </a:solidFill>
            </a:endParaRPr>
          </a:p>
          <a:p>
            <a:pPr marL="533400" indent="-533400" eaLnBrk="1" hangingPunct="1">
              <a:lnSpc>
                <a:spcPct val="90000"/>
              </a:lnSpc>
            </a:pPr>
            <a:r>
              <a:rPr lang="ru-RU" b="1" i="1" smtClean="0">
                <a:solidFill>
                  <a:schemeClr val="hlink"/>
                </a:solidFill>
              </a:rPr>
              <a:t>Ациклические</a:t>
            </a:r>
            <a:endParaRPr lang="en-US" b="1" i="1" smtClean="0">
              <a:solidFill>
                <a:schemeClr val="hlink"/>
              </a:solidFill>
            </a:endParaRP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b="1" i="1" smtClean="0"/>
              <a:t>Макроэкономические показатели, чья динамика не связана с  фазами цикла внутри страны</a:t>
            </a:r>
            <a:endParaRPr lang="en-US" b="1" i="1" smtClean="0">
              <a:solidFill>
                <a:schemeClr val="hlink"/>
              </a:solidFill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b="1" i="1" smtClean="0">
              <a:solidFill>
                <a:schemeClr val="hlink"/>
              </a:solidFill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sz="2000" b="1" i="1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err="1" smtClean="0"/>
              <a:t>Антициклическая</a:t>
            </a:r>
            <a:r>
              <a:rPr lang="ru-RU" sz="3800" dirty="0" smtClean="0"/>
              <a:t> </a:t>
            </a:r>
            <a:r>
              <a:rPr lang="ru-RU" sz="3800" dirty="0" smtClean="0"/>
              <a:t>политика государства</a:t>
            </a:r>
            <a:br>
              <a:rPr lang="ru-RU" sz="3800" dirty="0" smtClean="0"/>
            </a:br>
            <a:endParaRPr lang="en-GB" sz="3800" dirty="0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Фаза спада (Стимулирование)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Снижение налоговых ставок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Рост государственных расходов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Налоговые льготы на новые инвестиции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Понижение ставки рефинансирования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Сокращение нормы обязательных резервов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Покупка государственных ценных бумаг</a:t>
            </a:r>
            <a:r>
              <a:rPr lang="ru-RU" sz="1800" b="1" smtClean="0"/>
              <a:t> </a:t>
            </a:r>
            <a:endParaRPr lang="en-GB" sz="1800" b="1" smtClean="0"/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Фаза оживления (Сдерживание)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Повышение налоговых ставок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Сокращение государственных расходов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Отмена налоговых льгот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Повышение ставки рефинансирования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Увеличение нормы обязательных резервов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1800" b="1" i="1" smtClean="0"/>
              <a:t>Продажа государственных</a:t>
            </a:r>
            <a:r>
              <a:rPr lang="ru-RU" sz="1800" b="1" smtClean="0"/>
              <a:t> </a:t>
            </a:r>
            <a:r>
              <a:rPr lang="ru-RU" sz="1800" b="1" i="1" smtClean="0"/>
              <a:t>ценных бумаг </a:t>
            </a:r>
            <a:endParaRPr lang="en-GB" sz="1800" b="1" i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 </a:t>
            </a:r>
            <a:r>
              <a:rPr lang="ru-RU" dirty="0" smtClean="0"/>
              <a:t>Экономические циклы</a:t>
            </a:r>
            <a:endParaRPr lang="en-GB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530725"/>
          </a:xfrm>
        </p:spPr>
        <p:txBody>
          <a:bodyPr/>
          <a:lstStyle/>
          <a:p>
            <a:pPr eaLnBrk="1" hangingPunct="1"/>
            <a:r>
              <a:rPr lang="ru-RU" smtClean="0"/>
              <a:t>Промежуток между двумя одинаковыми состояниями экономической конъюнктуры. </a:t>
            </a:r>
            <a:endParaRPr lang="en-GB" smtClean="0"/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990600" y="3200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ВВП</a:t>
            </a:r>
            <a:endParaRPr lang="en-GB" b="1" i="1">
              <a:solidFill>
                <a:schemeClr val="hlink"/>
              </a:solidFill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7543800" y="5334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Года</a:t>
            </a:r>
            <a:endParaRPr lang="en-GB" b="1" i="1">
              <a:solidFill>
                <a:schemeClr val="hlink"/>
              </a:solidFill>
            </a:endParaRPr>
          </a:p>
        </p:txBody>
      </p:sp>
      <p:grpSp>
        <p:nvGrpSpPr>
          <p:cNvPr id="4102" name="Group 14"/>
          <p:cNvGrpSpPr>
            <a:grpSpLocks/>
          </p:cNvGrpSpPr>
          <p:nvPr/>
        </p:nvGrpSpPr>
        <p:grpSpPr bwMode="auto">
          <a:xfrm>
            <a:off x="1676400" y="3162300"/>
            <a:ext cx="6553200" cy="3148013"/>
            <a:chOff x="1056" y="1992"/>
            <a:chExt cx="4128" cy="1983"/>
          </a:xfrm>
        </p:grpSpPr>
        <p:sp>
          <p:nvSpPr>
            <p:cNvPr id="4103" name="Line 4"/>
            <p:cNvSpPr>
              <a:spLocks noChangeShapeType="1"/>
            </p:cNvSpPr>
            <p:nvPr/>
          </p:nvSpPr>
          <p:spPr bwMode="auto">
            <a:xfrm>
              <a:off x="1056" y="2064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4" name="Line 5"/>
            <p:cNvSpPr>
              <a:spLocks noChangeShapeType="1"/>
            </p:cNvSpPr>
            <p:nvPr/>
          </p:nvSpPr>
          <p:spPr bwMode="auto">
            <a:xfrm>
              <a:off x="1056" y="3360"/>
              <a:ext cx="39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5" name="Freeform 6"/>
            <p:cNvSpPr>
              <a:spLocks/>
            </p:cNvSpPr>
            <p:nvPr/>
          </p:nvSpPr>
          <p:spPr bwMode="auto">
            <a:xfrm>
              <a:off x="1200" y="1992"/>
              <a:ext cx="3984" cy="1112"/>
            </a:xfrm>
            <a:custGeom>
              <a:avLst/>
              <a:gdLst>
                <a:gd name="T0" fmla="*/ 0 w 3984"/>
                <a:gd name="T1" fmla="*/ 984 h 1112"/>
                <a:gd name="T2" fmla="*/ 48 w 3984"/>
                <a:gd name="T3" fmla="*/ 792 h 1112"/>
                <a:gd name="T4" fmla="*/ 288 w 3984"/>
                <a:gd name="T5" fmla="*/ 408 h 1112"/>
                <a:gd name="T6" fmla="*/ 720 w 3984"/>
                <a:gd name="T7" fmla="*/ 408 h 1112"/>
                <a:gd name="T8" fmla="*/ 1296 w 3984"/>
                <a:gd name="T9" fmla="*/ 936 h 1112"/>
                <a:gd name="T10" fmla="*/ 1728 w 3984"/>
                <a:gd name="T11" fmla="*/ 1080 h 1112"/>
                <a:gd name="T12" fmla="*/ 2256 w 3984"/>
                <a:gd name="T13" fmla="*/ 744 h 1112"/>
                <a:gd name="T14" fmla="*/ 2736 w 3984"/>
                <a:gd name="T15" fmla="*/ 120 h 1112"/>
                <a:gd name="T16" fmla="*/ 3312 w 3984"/>
                <a:gd name="T17" fmla="*/ 72 h 1112"/>
                <a:gd name="T18" fmla="*/ 3984 w 3984"/>
                <a:gd name="T19" fmla="*/ 552 h 11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984"/>
                <a:gd name="T31" fmla="*/ 0 h 1112"/>
                <a:gd name="T32" fmla="*/ 3984 w 3984"/>
                <a:gd name="T33" fmla="*/ 1112 h 11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984" h="1112">
                  <a:moveTo>
                    <a:pt x="0" y="984"/>
                  </a:moveTo>
                  <a:cubicBezTo>
                    <a:pt x="0" y="936"/>
                    <a:pt x="0" y="888"/>
                    <a:pt x="48" y="792"/>
                  </a:cubicBezTo>
                  <a:cubicBezTo>
                    <a:pt x="96" y="696"/>
                    <a:pt x="176" y="472"/>
                    <a:pt x="288" y="408"/>
                  </a:cubicBezTo>
                  <a:cubicBezTo>
                    <a:pt x="400" y="344"/>
                    <a:pt x="552" y="320"/>
                    <a:pt x="720" y="408"/>
                  </a:cubicBezTo>
                  <a:cubicBezTo>
                    <a:pt x="888" y="496"/>
                    <a:pt x="1128" y="824"/>
                    <a:pt x="1296" y="936"/>
                  </a:cubicBezTo>
                  <a:cubicBezTo>
                    <a:pt x="1464" y="1048"/>
                    <a:pt x="1568" y="1112"/>
                    <a:pt x="1728" y="1080"/>
                  </a:cubicBezTo>
                  <a:cubicBezTo>
                    <a:pt x="1888" y="1048"/>
                    <a:pt x="2088" y="904"/>
                    <a:pt x="2256" y="744"/>
                  </a:cubicBezTo>
                  <a:cubicBezTo>
                    <a:pt x="2424" y="584"/>
                    <a:pt x="2560" y="232"/>
                    <a:pt x="2736" y="120"/>
                  </a:cubicBezTo>
                  <a:cubicBezTo>
                    <a:pt x="2912" y="8"/>
                    <a:pt x="3104" y="0"/>
                    <a:pt x="3312" y="72"/>
                  </a:cubicBezTo>
                  <a:cubicBezTo>
                    <a:pt x="3520" y="144"/>
                    <a:pt x="3872" y="472"/>
                    <a:pt x="3984" y="552"/>
                  </a:cubicBezTo>
                </a:path>
              </a:pathLst>
            </a:custGeom>
            <a:no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Line 9"/>
            <p:cNvSpPr>
              <a:spLocks noChangeShapeType="1"/>
            </p:cNvSpPr>
            <p:nvPr/>
          </p:nvSpPr>
          <p:spPr bwMode="auto">
            <a:xfrm>
              <a:off x="1680" y="235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Line 10"/>
            <p:cNvSpPr>
              <a:spLocks noChangeShapeType="1"/>
            </p:cNvSpPr>
            <p:nvPr/>
          </p:nvSpPr>
          <p:spPr bwMode="auto">
            <a:xfrm>
              <a:off x="4224" y="2016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AutoShape 12"/>
            <p:cNvSpPr>
              <a:spLocks/>
            </p:cNvSpPr>
            <p:nvPr/>
          </p:nvSpPr>
          <p:spPr bwMode="auto">
            <a:xfrm rot="-5400000">
              <a:off x="2808" y="2376"/>
              <a:ext cx="240" cy="2496"/>
            </a:xfrm>
            <a:prstGeom prst="leftBrace">
              <a:avLst>
                <a:gd name="adj1" fmla="val 8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2160" y="3744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Экономический цикл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i="1" smtClean="0">
                <a:solidFill>
                  <a:schemeClr val="hlink"/>
                </a:solidFill>
              </a:rPr>
              <a:t>ТЕОРИИ ЭКОНОМИЧЕСКИХ ЦИКЛОВ</a:t>
            </a:r>
            <a:endParaRPr lang="en-US" sz="2400" b="1" i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b="1" i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i="1" smtClean="0"/>
              <a:t>ВНЕШНИЕ (ЭКЗОГЕННЫЕ</a:t>
            </a:r>
            <a:r>
              <a:rPr lang="en-US" sz="2400" b="1" i="1" smtClean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Психологические факторы </a:t>
            </a:r>
            <a:endParaRPr lang="en-US" sz="2200" b="1" i="1" smtClean="0"/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Политические шоки </a:t>
            </a:r>
            <a:endParaRPr lang="en-US" sz="2200" b="1" i="1" smtClean="0"/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Природные катаклизмы</a:t>
            </a:r>
            <a:endParaRPr lang="en-US" sz="2200" b="1" i="1" smtClean="0"/>
          </a:p>
          <a:p>
            <a:pPr eaLnBrk="1" hangingPunct="1">
              <a:lnSpc>
                <a:spcPct val="80000"/>
              </a:lnSpc>
            </a:pPr>
            <a:endParaRPr lang="en-US" sz="2400" b="1" i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i="1" smtClean="0"/>
              <a:t>ВНУТРЕННИЕ (ЭНДОГЕННЫЕ)</a:t>
            </a:r>
            <a:r>
              <a:rPr lang="ru-RU" sz="2400" smtClean="0"/>
              <a:t> </a:t>
            </a:r>
            <a:endParaRPr lang="en-US" sz="2400" smtClean="0"/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Кредитно-денежная политика центрального банка;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Потребительская активность;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Инновации;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200" b="1" i="1" smtClean="0"/>
              <a:t>Циклическое обновление основного капитала.</a:t>
            </a:r>
            <a:endParaRPr lang="en-GB" sz="2200" b="1" i="1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Классификация </a:t>
            </a:r>
            <a:r>
              <a:rPr lang="ru-RU" sz="3800" dirty="0" smtClean="0"/>
              <a:t>циклов по их продолжительности</a:t>
            </a:r>
            <a:endParaRPr lang="en-GB" sz="38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ru-RU" sz="1400" smtClean="0"/>
              <a:t>  </a:t>
            </a:r>
            <a:r>
              <a:rPr lang="ru-RU" sz="1400" b="1" i="1" smtClean="0">
                <a:solidFill>
                  <a:schemeClr val="hlink"/>
                </a:solidFill>
              </a:rPr>
              <a:t>(1) КРАТКОСРОЧНЫЕ ЦИКЛЫ  (3-4 года )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b="1" i="1" smtClean="0"/>
              <a:t>Накапливание и сокращение запасов на потребительском рынке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ru-RU" sz="2000" b="1" i="1" smtClean="0">
              <a:solidFill>
                <a:schemeClr val="hlink"/>
              </a:solidFill>
            </a:endParaRPr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1400" b="1" i="1" smtClean="0">
                <a:solidFill>
                  <a:schemeClr val="hlink"/>
                </a:solidFill>
              </a:rPr>
              <a:t>(2) СРЕДНЕСРОЧНЫЕ (ПРОМЫШЛЕННЫЕ) ЦИКЛЫ (8-10 лет)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b="1" i="1" smtClean="0"/>
              <a:t>Продолжительность сроков службы основного капитала, колебания спроса на оборудование и сооружения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ru-RU" sz="2000" b="1" i="1" smtClean="0">
              <a:solidFill>
                <a:schemeClr val="hlink"/>
              </a:solidFill>
            </a:endParaRPr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1400" b="1" i="1" smtClean="0">
                <a:solidFill>
                  <a:schemeClr val="hlink"/>
                </a:solidFill>
              </a:rPr>
              <a:t>(3) ДОЛГОСРОЧНЫЕ ЦИКЛЫ (48-55 лет)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b="1" i="1" smtClean="0"/>
              <a:t>Обновлением пассивной части основного капитала (инвестиции в здания, сооружения, коммуникационные системы). Повышательная тенденция  цикла обусловлена изменениями в технологии производства, географическими открытиями, войнами, революциями и т.д.</a:t>
            </a:r>
            <a:endParaRPr lang="en-GB" sz="2000" b="1" i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«Длинные </a:t>
            </a:r>
            <a:r>
              <a:rPr lang="ru-RU" sz="3800" dirty="0" smtClean="0"/>
              <a:t>волны» Н.Д. Кондратьева в 18-21 веках</a:t>
            </a:r>
            <a:endParaRPr lang="en-GB" sz="38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Первая   волна   -   1787 - 1851 гг.: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700" smtClean="0"/>
              <a:t>Повышательная фаза - 1787-1817 гг.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700" smtClean="0"/>
              <a:t>Понижательная фаза - 1817-1851 гг.</a:t>
            </a:r>
          </a:p>
          <a:p>
            <a:pPr eaLnBrk="1" hangingPunct="1">
              <a:lnSpc>
                <a:spcPct val="80000"/>
              </a:lnSpc>
            </a:pPr>
            <a:endParaRPr lang="ru-RU" sz="1800" b="1" i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Вторая   волна   -   1851 - 1896 гг.: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700" smtClean="0"/>
              <a:t>Повышательная фаза - 1851-1875 гг.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700" smtClean="0"/>
              <a:t>Понижательная фаза - 1875-1896 гг.</a:t>
            </a:r>
          </a:p>
          <a:p>
            <a:pPr eaLnBrk="1" hangingPunct="1">
              <a:lnSpc>
                <a:spcPct val="80000"/>
              </a:lnSpc>
            </a:pPr>
            <a:endParaRPr lang="ru-RU" sz="1800" b="1" i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Третья   волна - 1896 - 1933 гг.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700" smtClean="0"/>
              <a:t>Повышательная фаза - 1896-1920 гг.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1700" smtClean="0"/>
              <a:t>Понижательная фаза - 1920-1933 гг.</a:t>
            </a:r>
          </a:p>
          <a:p>
            <a:pPr lvl="1" eaLnBrk="1" hangingPunct="1">
              <a:lnSpc>
                <a:spcPct val="80000"/>
              </a:lnSpc>
            </a:pPr>
            <a:endParaRPr lang="ru-RU" sz="1700" b="1" i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Четвертая волна - 1945-1982 гг.</a:t>
            </a:r>
            <a:r>
              <a:rPr lang="ru-RU" sz="18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ru-RU" sz="1800" b="1" i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i="1" smtClean="0">
                <a:solidFill>
                  <a:schemeClr val="hlink"/>
                </a:solidFill>
              </a:rPr>
              <a:t>Пятая волна – с 1982-85 и до настоящего времени.</a:t>
            </a:r>
            <a:r>
              <a:rPr lang="ru-RU" sz="1800" smtClean="0"/>
              <a:t> </a:t>
            </a:r>
            <a:endParaRPr lang="en-GB" sz="1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Основные </a:t>
            </a:r>
            <a:r>
              <a:rPr lang="ru-RU" sz="3800" dirty="0" smtClean="0"/>
              <a:t>фазы промышленного цикла</a:t>
            </a:r>
            <a:endParaRPr lang="en-GB" sz="3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eaLnBrk="1" hangingPunct="1"/>
            <a:r>
              <a:rPr lang="ru-RU" sz="1800" b="1" i="1" smtClean="0">
                <a:solidFill>
                  <a:schemeClr val="hlink"/>
                </a:solidFill>
              </a:rPr>
              <a:t>Оживление (подъем)</a:t>
            </a:r>
          </a:p>
          <a:p>
            <a:pPr algn="r" eaLnBrk="1" hangingPunct="1"/>
            <a:r>
              <a:rPr lang="ru-RU" sz="1800" b="1" i="1" smtClean="0">
                <a:solidFill>
                  <a:schemeClr val="hlink"/>
                </a:solidFill>
              </a:rPr>
              <a:t>Пик (бум)</a:t>
            </a:r>
          </a:p>
          <a:p>
            <a:pPr algn="r" eaLnBrk="1" hangingPunct="1"/>
            <a:r>
              <a:rPr lang="ru-RU" sz="1800" b="1" i="1" smtClean="0">
                <a:solidFill>
                  <a:schemeClr val="hlink"/>
                </a:solidFill>
              </a:rPr>
              <a:t>Рецессия (спад, кризис)</a:t>
            </a:r>
          </a:p>
          <a:p>
            <a:pPr algn="r" eaLnBrk="1" hangingPunct="1"/>
            <a:r>
              <a:rPr lang="ru-RU" sz="1800" b="1" i="1" smtClean="0">
                <a:solidFill>
                  <a:schemeClr val="hlink"/>
                </a:solidFill>
              </a:rPr>
              <a:t>Депрессия (дно спада</a:t>
            </a:r>
            <a:r>
              <a:rPr lang="ru-RU" sz="2000" smtClean="0"/>
              <a:t>)</a:t>
            </a:r>
            <a:endParaRPr lang="en-GB" sz="2000" smtClean="0"/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1676400" y="32385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1676400" y="5295900"/>
            <a:ext cx="624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Freeform 7"/>
          <p:cNvSpPr>
            <a:spLocks/>
          </p:cNvSpPr>
          <p:nvPr/>
        </p:nvSpPr>
        <p:spPr bwMode="auto">
          <a:xfrm>
            <a:off x="1905000" y="3124200"/>
            <a:ext cx="6324600" cy="1765300"/>
          </a:xfrm>
          <a:custGeom>
            <a:avLst/>
            <a:gdLst>
              <a:gd name="T0" fmla="*/ 0 w 3984"/>
              <a:gd name="T1" fmla="*/ 1562100 h 1112"/>
              <a:gd name="T2" fmla="*/ 76200 w 3984"/>
              <a:gd name="T3" fmla="*/ 1257300 h 1112"/>
              <a:gd name="T4" fmla="*/ 457200 w 3984"/>
              <a:gd name="T5" fmla="*/ 647700 h 1112"/>
              <a:gd name="T6" fmla="*/ 1143000 w 3984"/>
              <a:gd name="T7" fmla="*/ 647700 h 1112"/>
              <a:gd name="T8" fmla="*/ 2057400 w 3984"/>
              <a:gd name="T9" fmla="*/ 1485900 h 1112"/>
              <a:gd name="T10" fmla="*/ 2743200 w 3984"/>
              <a:gd name="T11" fmla="*/ 1714500 h 1112"/>
              <a:gd name="T12" fmla="*/ 3581401 w 3984"/>
              <a:gd name="T13" fmla="*/ 1181100 h 1112"/>
              <a:gd name="T14" fmla="*/ 4343400 w 3984"/>
              <a:gd name="T15" fmla="*/ 190500 h 1112"/>
              <a:gd name="T16" fmla="*/ 5257800 w 3984"/>
              <a:gd name="T17" fmla="*/ 114300 h 1112"/>
              <a:gd name="T18" fmla="*/ 6324600 w 3984"/>
              <a:gd name="T19" fmla="*/ 876300 h 11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984"/>
              <a:gd name="T31" fmla="*/ 0 h 1112"/>
              <a:gd name="T32" fmla="*/ 3984 w 3984"/>
              <a:gd name="T33" fmla="*/ 1112 h 11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984" h="1112">
                <a:moveTo>
                  <a:pt x="0" y="984"/>
                </a:moveTo>
                <a:cubicBezTo>
                  <a:pt x="0" y="936"/>
                  <a:pt x="0" y="888"/>
                  <a:pt x="48" y="792"/>
                </a:cubicBezTo>
                <a:cubicBezTo>
                  <a:pt x="96" y="696"/>
                  <a:pt x="176" y="472"/>
                  <a:pt x="288" y="408"/>
                </a:cubicBezTo>
                <a:cubicBezTo>
                  <a:pt x="400" y="344"/>
                  <a:pt x="552" y="320"/>
                  <a:pt x="720" y="408"/>
                </a:cubicBezTo>
                <a:cubicBezTo>
                  <a:pt x="888" y="496"/>
                  <a:pt x="1128" y="824"/>
                  <a:pt x="1296" y="936"/>
                </a:cubicBezTo>
                <a:cubicBezTo>
                  <a:pt x="1464" y="1048"/>
                  <a:pt x="1568" y="1112"/>
                  <a:pt x="1728" y="1080"/>
                </a:cubicBezTo>
                <a:cubicBezTo>
                  <a:pt x="1888" y="1048"/>
                  <a:pt x="2088" y="904"/>
                  <a:pt x="2256" y="744"/>
                </a:cubicBezTo>
                <a:cubicBezTo>
                  <a:pt x="2424" y="584"/>
                  <a:pt x="2560" y="232"/>
                  <a:pt x="2736" y="120"/>
                </a:cubicBezTo>
                <a:cubicBezTo>
                  <a:pt x="2912" y="8"/>
                  <a:pt x="3104" y="0"/>
                  <a:pt x="3312" y="72"/>
                </a:cubicBezTo>
                <a:cubicBezTo>
                  <a:pt x="3520" y="144"/>
                  <a:pt x="3872" y="472"/>
                  <a:pt x="3984" y="552"/>
                </a:cubicBezTo>
              </a:path>
            </a:pathLst>
          </a:custGeom>
          <a:noFill/>
          <a:ln w="285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2667000" y="36957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Line 9"/>
          <p:cNvSpPr>
            <a:spLocks noChangeShapeType="1"/>
          </p:cNvSpPr>
          <p:nvPr/>
        </p:nvSpPr>
        <p:spPr bwMode="auto">
          <a:xfrm>
            <a:off x="6705600" y="31623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8382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ВВП</a:t>
            </a:r>
            <a:endParaRPr lang="en-GB" b="1" i="1">
              <a:solidFill>
                <a:schemeClr val="hlink"/>
              </a:solidFill>
            </a:endParaRPr>
          </a:p>
        </p:txBody>
      </p:sp>
      <p:sp>
        <p:nvSpPr>
          <p:cNvPr id="8202" name="Text Box 13"/>
          <p:cNvSpPr txBox="1">
            <a:spLocks noChangeArrowheads="1"/>
          </p:cNvSpPr>
          <p:nvPr/>
        </p:nvSpPr>
        <p:spPr bwMode="auto">
          <a:xfrm>
            <a:off x="1295400" y="54102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Оживление</a:t>
            </a:r>
            <a:endParaRPr lang="en-GB" b="1" i="1">
              <a:solidFill>
                <a:schemeClr val="hlink"/>
              </a:solidFill>
            </a:endParaRPr>
          </a:p>
        </p:txBody>
      </p:sp>
      <p:sp>
        <p:nvSpPr>
          <p:cNvPr id="8203" name="Text Box 14"/>
          <p:cNvSpPr txBox="1">
            <a:spLocks noChangeArrowheads="1"/>
          </p:cNvSpPr>
          <p:nvPr/>
        </p:nvSpPr>
        <p:spPr bwMode="auto">
          <a:xfrm>
            <a:off x="2133600" y="3200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Пик (бум)</a:t>
            </a:r>
            <a:endParaRPr lang="en-GB" b="1" i="1">
              <a:solidFill>
                <a:schemeClr val="hlink"/>
              </a:solidFill>
            </a:endParaRPr>
          </a:p>
        </p:txBody>
      </p:sp>
      <p:sp>
        <p:nvSpPr>
          <p:cNvPr id="8204" name="Line 15"/>
          <p:cNvSpPr>
            <a:spLocks noChangeShapeType="1"/>
          </p:cNvSpPr>
          <p:nvPr/>
        </p:nvSpPr>
        <p:spPr bwMode="auto">
          <a:xfrm>
            <a:off x="4495800" y="4876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5" name="Text Box 16"/>
          <p:cNvSpPr txBox="1">
            <a:spLocks noChangeArrowheads="1"/>
          </p:cNvSpPr>
          <p:nvPr/>
        </p:nvSpPr>
        <p:spPr bwMode="auto">
          <a:xfrm>
            <a:off x="2819400" y="54102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Рецессия (спад, кризис)</a:t>
            </a:r>
            <a:endParaRPr lang="en-GB" b="1" i="1">
              <a:solidFill>
                <a:schemeClr val="hlink"/>
              </a:solidFill>
            </a:endParaRPr>
          </a:p>
        </p:txBody>
      </p:sp>
      <p:sp>
        <p:nvSpPr>
          <p:cNvPr id="8206" name="Text Box 17"/>
          <p:cNvSpPr txBox="1">
            <a:spLocks noChangeArrowheads="1"/>
          </p:cNvSpPr>
          <p:nvPr/>
        </p:nvSpPr>
        <p:spPr bwMode="auto">
          <a:xfrm>
            <a:off x="3886200" y="4191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Депрессия</a:t>
            </a:r>
            <a:endParaRPr lang="en-GB" b="1" i="1">
              <a:solidFill>
                <a:schemeClr val="hlink"/>
              </a:solidFill>
            </a:endParaRPr>
          </a:p>
        </p:txBody>
      </p:sp>
      <p:sp>
        <p:nvSpPr>
          <p:cNvPr id="8207" name="Text Box 18"/>
          <p:cNvSpPr txBox="1">
            <a:spLocks noChangeArrowheads="1"/>
          </p:cNvSpPr>
          <p:nvPr/>
        </p:nvSpPr>
        <p:spPr bwMode="auto">
          <a:xfrm>
            <a:off x="1371600" y="5554663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208" name="Text Box 19"/>
          <p:cNvSpPr txBox="1">
            <a:spLocks noChangeArrowheads="1"/>
          </p:cNvSpPr>
          <p:nvPr/>
        </p:nvSpPr>
        <p:spPr bwMode="auto">
          <a:xfrm>
            <a:off x="4800600" y="5486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209" name="Text Box 20"/>
          <p:cNvSpPr txBox="1">
            <a:spLocks noChangeArrowheads="1"/>
          </p:cNvSpPr>
          <p:nvPr/>
        </p:nvSpPr>
        <p:spPr bwMode="auto">
          <a:xfrm>
            <a:off x="4876800" y="54102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Оживление</a:t>
            </a:r>
            <a:endParaRPr lang="en-GB" b="1" i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 </a:t>
            </a:r>
            <a:r>
              <a:rPr lang="ru-RU" sz="3800" dirty="0" smtClean="0"/>
              <a:t>Основные фазы промышленного цикла</a:t>
            </a:r>
            <a:endParaRPr lang="en-GB" sz="38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eaLnBrk="1" hangingPunct="1">
              <a:buFont typeface="Wingdings" pitchFamily="2" charset="2"/>
              <a:buNone/>
            </a:pPr>
            <a:endParaRPr lang="ru-RU" sz="2000" dirty="0" smtClean="0"/>
          </a:p>
        </p:txBody>
      </p:sp>
      <p:sp>
        <p:nvSpPr>
          <p:cNvPr id="9220" name="Text Box 21"/>
          <p:cNvSpPr txBox="1">
            <a:spLocks noChangeArrowheads="1"/>
          </p:cNvSpPr>
          <p:nvPr/>
        </p:nvSpPr>
        <p:spPr bwMode="auto">
          <a:xfrm>
            <a:off x="4648200" y="1981200"/>
            <a:ext cx="3886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 dirty="0">
                <a:solidFill>
                  <a:schemeClr val="hlink"/>
                </a:solidFill>
              </a:rPr>
              <a:t>Оживление (подъем)</a:t>
            </a:r>
          </a:p>
          <a:p>
            <a:r>
              <a:rPr lang="ru-RU" b="1" dirty="0"/>
              <a:t>Национальный доход растет,</a:t>
            </a:r>
          </a:p>
          <a:p>
            <a:r>
              <a:rPr lang="ru-RU" b="1" dirty="0"/>
              <a:t>безработица сокращается до естественного уровня, </a:t>
            </a:r>
          </a:p>
          <a:p>
            <a:r>
              <a:rPr lang="ru-RU" b="1" dirty="0"/>
              <a:t>инвестиции и размер реального капитала растут, но этот рост замедляется. </a:t>
            </a:r>
          </a:p>
          <a:p>
            <a:r>
              <a:rPr lang="ru-RU" b="1" dirty="0"/>
              <a:t>Повышение потребительского и инвестиционного спроса и , как следствие, рост цен и ставки процента.</a:t>
            </a:r>
            <a:endParaRPr lang="en-GB" b="1" dirty="0"/>
          </a:p>
        </p:txBody>
      </p:sp>
      <p:grpSp>
        <p:nvGrpSpPr>
          <p:cNvPr id="9221" name="Group 25"/>
          <p:cNvGrpSpPr>
            <a:grpSpLocks/>
          </p:cNvGrpSpPr>
          <p:nvPr/>
        </p:nvGrpSpPr>
        <p:grpSpPr bwMode="auto">
          <a:xfrm>
            <a:off x="838200" y="3124200"/>
            <a:ext cx="7924800" cy="2797175"/>
            <a:chOff x="528" y="1968"/>
            <a:chExt cx="4992" cy="1762"/>
          </a:xfrm>
        </p:grpSpPr>
        <p:sp>
          <p:nvSpPr>
            <p:cNvPr id="9222" name="Line 4"/>
            <p:cNvSpPr>
              <a:spLocks noChangeShapeType="1"/>
            </p:cNvSpPr>
            <p:nvPr/>
          </p:nvSpPr>
          <p:spPr bwMode="auto">
            <a:xfrm>
              <a:off x="1056" y="2112"/>
              <a:ext cx="0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3" name="Line 5"/>
            <p:cNvSpPr>
              <a:spLocks noChangeShapeType="1"/>
            </p:cNvSpPr>
            <p:nvPr/>
          </p:nvSpPr>
          <p:spPr bwMode="auto">
            <a:xfrm>
              <a:off x="1056" y="3336"/>
              <a:ext cx="39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4" name="Text Box 9"/>
            <p:cNvSpPr txBox="1">
              <a:spLocks noChangeArrowheads="1"/>
            </p:cNvSpPr>
            <p:nvPr/>
          </p:nvSpPr>
          <p:spPr bwMode="auto">
            <a:xfrm>
              <a:off x="528" y="1968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ВВП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9225" name="Text Box 10"/>
            <p:cNvSpPr txBox="1">
              <a:spLocks noChangeArrowheads="1"/>
            </p:cNvSpPr>
            <p:nvPr/>
          </p:nvSpPr>
          <p:spPr bwMode="auto">
            <a:xfrm>
              <a:off x="1104" y="3360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Оживление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9226" name="Text Box 15"/>
            <p:cNvSpPr txBox="1">
              <a:spLocks noChangeArrowheads="1"/>
            </p:cNvSpPr>
            <p:nvPr/>
          </p:nvSpPr>
          <p:spPr bwMode="auto">
            <a:xfrm>
              <a:off x="864" y="3499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9227" name="Text Box 16"/>
            <p:cNvSpPr txBox="1">
              <a:spLocks noChangeArrowheads="1"/>
            </p:cNvSpPr>
            <p:nvPr/>
          </p:nvSpPr>
          <p:spPr bwMode="auto">
            <a:xfrm>
              <a:off x="3024" y="3456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9228" name="Freeform 23"/>
            <p:cNvSpPr>
              <a:spLocks/>
            </p:cNvSpPr>
            <p:nvPr/>
          </p:nvSpPr>
          <p:spPr bwMode="auto">
            <a:xfrm>
              <a:off x="1056" y="2112"/>
              <a:ext cx="1152" cy="1152"/>
            </a:xfrm>
            <a:custGeom>
              <a:avLst/>
              <a:gdLst>
                <a:gd name="T0" fmla="*/ 0 w 1152"/>
                <a:gd name="T1" fmla="*/ 1152 h 1152"/>
                <a:gd name="T2" fmla="*/ 288 w 1152"/>
                <a:gd name="T3" fmla="*/ 624 h 1152"/>
                <a:gd name="T4" fmla="*/ 768 w 1152"/>
                <a:gd name="T5" fmla="*/ 192 h 1152"/>
                <a:gd name="T6" fmla="*/ 1152 w 1152"/>
                <a:gd name="T7" fmla="*/ 0 h 1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1152"/>
                <a:gd name="T14" fmla="*/ 1152 w 1152"/>
                <a:gd name="T15" fmla="*/ 1152 h 1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1152">
                  <a:moveTo>
                    <a:pt x="0" y="1152"/>
                  </a:moveTo>
                  <a:cubicBezTo>
                    <a:pt x="80" y="968"/>
                    <a:pt x="160" y="784"/>
                    <a:pt x="288" y="624"/>
                  </a:cubicBezTo>
                  <a:cubicBezTo>
                    <a:pt x="416" y="464"/>
                    <a:pt x="624" y="296"/>
                    <a:pt x="768" y="192"/>
                  </a:cubicBezTo>
                  <a:cubicBezTo>
                    <a:pt x="912" y="88"/>
                    <a:pt x="1032" y="44"/>
                    <a:pt x="1152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lgDashDot"/>
              <a:round/>
              <a:headEnd type="diamond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Text Box 24"/>
            <p:cNvSpPr txBox="1">
              <a:spLocks noChangeArrowheads="1"/>
            </p:cNvSpPr>
            <p:nvPr/>
          </p:nvSpPr>
          <p:spPr bwMode="auto">
            <a:xfrm>
              <a:off x="4704" y="3408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Годы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Основные </a:t>
            </a:r>
            <a:r>
              <a:rPr lang="ru-RU" sz="3800" dirty="0" smtClean="0"/>
              <a:t>фазы промышленного цикла</a:t>
            </a:r>
            <a:endParaRPr lang="en-GB" sz="38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530725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</a:pPr>
            <a:endParaRPr lang="ru-RU" sz="200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648200" y="1981200"/>
            <a:ext cx="3886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chemeClr val="hlink"/>
                </a:solidFill>
              </a:rPr>
              <a:t>Пик (бум)</a:t>
            </a:r>
          </a:p>
          <a:p>
            <a:r>
              <a:rPr lang="ru-RU" b="1" i="1"/>
              <a:t>Сверхвысокая занятость и перегрузка мощностей, </a:t>
            </a:r>
          </a:p>
          <a:p>
            <a:r>
              <a:rPr lang="ru-RU" b="1" i="1"/>
              <a:t>уровень цен, ставка зарплаты и ставка процента очень высокие. </a:t>
            </a:r>
          </a:p>
          <a:p>
            <a:r>
              <a:rPr lang="ru-RU" b="1" i="1"/>
              <a:t>Дополнительные инвестиции в производство почти не осуществляются из-за высокой стоимости привлечения ресурсов.</a:t>
            </a:r>
            <a:endParaRPr lang="en-GB" b="1" i="1"/>
          </a:p>
        </p:txBody>
      </p:sp>
      <p:grpSp>
        <p:nvGrpSpPr>
          <p:cNvPr id="10245" name="Group 17"/>
          <p:cNvGrpSpPr>
            <a:grpSpLocks/>
          </p:cNvGrpSpPr>
          <p:nvPr/>
        </p:nvGrpSpPr>
        <p:grpSpPr bwMode="auto">
          <a:xfrm>
            <a:off x="838200" y="3124200"/>
            <a:ext cx="7924800" cy="2797175"/>
            <a:chOff x="528" y="1968"/>
            <a:chExt cx="4992" cy="1762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056" y="2112"/>
              <a:ext cx="0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056" y="3336"/>
              <a:ext cx="39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528" y="1968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ВВП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1104" y="3360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Оживление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0250" name="Text Box 10"/>
            <p:cNvSpPr txBox="1">
              <a:spLocks noChangeArrowheads="1"/>
            </p:cNvSpPr>
            <p:nvPr/>
          </p:nvSpPr>
          <p:spPr bwMode="auto">
            <a:xfrm>
              <a:off x="864" y="3499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3024" y="3456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10252" name="Freeform 12"/>
            <p:cNvSpPr>
              <a:spLocks/>
            </p:cNvSpPr>
            <p:nvPr/>
          </p:nvSpPr>
          <p:spPr bwMode="auto">
            <a:xfrm>
              <a:off x="1056" y="2112"/>
              <a:ext cx="1152" cy="1152"/>
            </a:xfrm>
            <a:custGeom>
              <a:avLst/>
              <a:gdLst>
                <a:gd name="T0" fmla="*/ 0 w 1152"/>
                <a:gd name="T1" fmla="*/ 1152 h 1152"/>
                <a:gd name="T2" fmla="*/ 288 w 1152"/>
                <a:gd name="T3" fmla="*/ 624 h 1152"/>
                <a:gd name="T4" fmla="*/ 768 w 1152"/>
                <a:gd name="T5" fmla="*/ 192 h 1152"/>
                <a:gd name="T6" fmla="*/ 1152 w 1152"/>
                <a:gd name="T7" fmla="*/ 0 h 1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1152"/>
                <a:gd name="T14" fmla="*/ 1152 w 1152"/>
                <a:gd name="T15" fmla="*/ 1152 h 1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1152">
                  <a:moveTo>
                    <a:pt x="0" y="1152"/>
                  </a:moveTo>
                  <a:cubicBezTo>
                    <a:pt x="80" y="968"/>
                    <a:pt x="160" y="784"/>
                    <a:pt x="288" y="624"/>
                  </a:cubicBezTo>
                  <a:cubicBezTo>
                    <a:pt x="416" y="464"/>
                    <a:pt x="624" y="296"/>
                    <a:pt x="768" y="192"/>
                  </a:cubicBezTo>
                  <a:cubicBezTo>
                    <a:pt x="912" y="88"/>
                    <a:pt x="1032" y="44"/>
                    <a:pt x="1152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4704" y="3408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Годы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0254" name="Line 15"/>
            <p:cNvSpPr>
              <a:spLocks noChangeShapeType="1"/>
            </p:cNvSpPr>
            <p:nvPr/>
          </p:nvSpPr>
          <p:spPr bwMode="auto">
            <a:xfrm>
              <a:off x="2208" y="2112"/>
              <a:ext cx="28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5" name="Text Box 16"/>
            <p:cNvSpPr txBox="1">
              <a:spLocks noChangeArrowheads="1"/>
            </p:cNvSpPr>
            <p:nvPr/>
          </p:nvSpPr>
          <p:spPr bwMode="auto">
            <a:xfrm>
              <a:off x="2112" y="3360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Пик 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dirty="0" smtClean="0"/>
              <a:t>Основные </a:t>
            </a:r>
            <a:r>
              <a:rPr lang="ru-RU" sz="3800" dirty="0" smtClean="0"/>
              <a:t>фазы промышленного цикла</a:t>
            </a:r>
            <a:endParaRPr lang="en-GB" sz="3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530725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</a:pPr>
            <a:endParaRPr lang="ru-RU" sz="200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953000" y="1828800"/>
            <a:ext cx="38862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chemeClr val="hlink"/>
                </a:solidFill>
              </a:rPr>
              <a:t>Рецессия (спад, кризис)</a:t>
            </a:r>
          </a:p>
          <a:p>
            <a:r>
              <a:rPr lang="ru-RU" b="1" i="1"/>
              <a:t>Производство и занятость сокращаются. </a:t>
            </a:r>
          </a:p>
          <a:p>
            <a:r>
              <a:rPr lang="ru-RU" b="1" i="1"/>
              <a:t>Из-за снижения спроса падают цены на товары и услуги. Рост незагруженных мощностей. </a:t>
            </a:r>
          </a:p>
          <a:p>
            <a:r>
              <a:rPr lang="ru-RU" b="1" i="1"/>
              <a:t>Новые капиталовложения не осуществляют. </a:t>
            </a:r>
          </a:p>
          <a:p>
            <a:r>
              <a:rPr lang="ru-RU" b="1" i="1"/>
              <a:t>Многие фирмы терпят убытки или становятся банкротами.</a:t>
            </a:r>
            <a:r>
              <a:rPr lang="ru-RU"/>
              <a:t> </a:t>
            </a:r>
            <a:endParaRPr lang="en-GB"/>
          </a:p>
        </p:txBody>
      </p:sp>
      <p:sp>
        <p:nvSpPr>
          <p:cNvPr id="11269" name="Text Box 13"/>
          <p:cNvSpPr txBox="1">
            <a:spLocks noChangeArrowheads="1"/>
          </p:cNvSpPr>
          <p:nvPr/>
        </p:nvSpPr>
        <p:spPr bwMode="auto">
          <a:xfrm>
            <a:off x="7467600" y="5410200"/>
            <a:ext cx="1295400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chemeClr val="hlink"/>
                </a:solidFill>
              </a:rPr>
              <a:t>Годы</a:t>
            </a:r>
            <a:endParaRPr lang="en-GB" b="1" i="1">
              <a:solidFill>
                <a:schemeClr val="hlink"/>
              </a:solidFill>
            </a:endParaRPr>
          </a:p>
        </p:txBody>
      </p:sp>
      <p:grpSp>
        <p:nvGrpSpPr>
          <p:cNvPr id="11270" name="Group 18"/>
          <p:cNvGrpSpPr>
            <a:grpSpLocks/>
          </p:cNvGrpSpPr>
          <p:nvPr/>
        </p:nvGrpSpPr>
        <p:grpSpPr bwMode="auto">
          <a:xfrm>
            <a:off x="838200" y="2895600"/>
            <a:ext cx="7086600" cy="2814638"/>
            <a:chOff x="528" y="1824"/>
            <a:chExt cx="4464" cy="1773"/>
          </a:xfrm>
        </p:grpSpPr>
        <p:sp>
          <p:nvSpPr>
            <p:cNvPr id="11271" name="Line 6"/>
            <p:cNvSpPr>
              <a:spLocks noChangeShapeType="1"/>
            </p:cNvSpPr>
            <p:nvPr/>
          </p:nvSpPr>
          <p:spPr bwMode="auto">
            <a:xfrm>
              <a:off x="1056" y="2112"/>
              <a:ext cx="0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2" name="Line 7"/>
            <p:cNvSpPr>
              <a:spLocks noChangeShapeType="1"/>
            </p:cNvSpPr>
            <p:nvPr/>
          </p:nvSpPr>
          <p:spPr bwMode="auto">
            <a:xfrm>
              <a:off x="1056" y="3336"/>
              <a:ext cx="39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3" name="Text Box 8"/>
            <p:cNvSpPr txBox="1">
              <a:spLocks noChangeArrowheads="1"/>
            </p:cNvSpPr>
            <p:nvPr/>
          </p:nvSpPr>
          <p:spPr bwMode="auto">
            <a:xfrm>
              <a:off x="528" y="1968"/>
              <a:ext cx="480" cy="23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ВВП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1274" name="Text Box 9"/>
            <p:cNvSpPr txBox="1">
              <a:spLocks noChangeArrowheads="1"/>
            </p:cNvSpPr>
            <p:nvPr/>
          </p:nvSpPr>
          <p:spPr bwMode="auto">
            <a:xfrm>
              <a:off x="1104" y="3360"/>
              <a:ext cx="960" cy="23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Оживление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1275" name="Freeform 12"/>
            <p:cNvSpPr>
              <a:spLocks/>
            </p:cNvSpPr>
            <p:nvPr/>
          </p:nvSpPr>
          <p:spPr bwMode="auto">
            <a:xfrm>
              <a:off x="1056" y="2112"/>
              <a:ext cx="1152" cy="1152"/>
            </a:xfrm>
            <a:custGeom>
              <a:avLst/>
              <a:gdLst>
                <a:gd name="T0" fmla="*/ 0 w 1152"/>
                <a:gd name="T1" fmla="*/ 1152 h 1152"/>
                <a:gd name="T2" fmla="*/ 288 w 1152"/>
                <a:gd name="T3" fmla="*/ 624 h 1152"/>
                <a:gd name="T4" fmla="*/ 768 w 1152"/>
                <a:gd name="T5" fmla="*/ 192 h 1152"/>
                <a:gd name="T6" fmla="*/ 1152 w 1152"/>
                <a:gd name="T7" fmla="*/ 0 h 1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1152"/>
                <a:gd name="T14" fmla="*/ 1152 w 1152"/>
                <a:gd name="T15" fmla="*/ 1152 h 1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1152">
                  <a:moveTo>
                    <a:pt x="0" y="1152"/>
                  </a:moveTo>
                  <a:cubicBezTo>
                    <a:pt x="80" y="968"/>
                    <a:pt x="160" y="784"/>
                    <a:pt x="288" y="624"/>
                  </a:cubicBezTo>
                  <a:cubicBezTo>
                    <a:pt x="416" y="464"/>
                    <a:pt x="624" y="296"/>
                    <a:pt x="768" y="192"/>
                  </a:cubicBezTo>
                  <a:cubicBezTo>
                    <a:pt x="912" y="88"/>
                    <a:pt x="1032" y="44"/>
                    <a:pt x="1152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Text Box 15"/>
            <p:cNvSpPr txBox="1">
              <a:spLocks noChangeArrowheads="1"/>
            </p:cNvSpPr>
            <p:nvPr/>
          </p:nvSpPr>
          <p:spPr bwMode="auto">
            <a:xfrm>
              <a:off x="2016" y="1824"/>
              <a:ext cx="528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Пик 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11277" name="Freeform 16"/>
            <p:cNvSpPr>
              <a:spLocks/>
            </p:cNvSpPr>
            <p:nvPr/>
          </p:nvSpPr>
          <p:spPr bwMode="auto">
            <a:xfrm>
              <a:off x="2208" y="2048"/>
              <a:ext cx="720" cy="448"/>
            </a:xfrm>
            <a:custGeom>
              <a:avLst/>
              <a:gdLst>
                <a:gd name="T0" fmla="*/ 0 w 720"/>
                <a:gd name="T1" fmla="*/ 64 h 448"/>
                <a:gd name="T2" fmla="*/ 336 w 720"/>
                <a:gd name="T3" fmla="*/ 64 h 448"/>
                <a:gd name="T4" fmla="*/ 720 w 720"/>
                <a:gd name="T5" fmla="*/ 448 h 448"/>
                <a:gd name="T6" fmla="*/ 0 60000 65536"/>
                <a:gd name="T7" fmla="*/ 0 60000 65536"/>
                <a:gd name="T8" fmla="*/ 0 60000 65536"/>
                <a:gd name="T9" fmla="*/ 0 w 720"/>
                <a:gd name="T10" fmla="*/ 0 h 448"/>
                <a:gd name="T11" fmla="*/ 720 w 720"/>
                <a:gd name="T12" fmla="*/ 448 h 4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448">
                  <a:moveTo>
                    <a:pt x="0" y="64"/>
                  </a:moveTo>
                  <a:cubicBezTo>
                    <a:pt x="108" y="32"/>
                    <a:pt x="216" y="0"/>
                    <a:pt x="336" y="64"/>
                  </a:cubicBezTo>
                  <a:cubicBezTo>
                    <a:pt x="456" y="128"/>
                    <a:pt x="588" y="288"/>
                    <a:pt x="720" y="448"/>
                  </a:cubicBezTo>
                </a:path>
              </a:pathLst>
            </a:custGeom>
            <a:noFill/>
            <a:ln w="57150">
              <a:solidFill>
                <a:schemeClr val="accent2"/>
              </a:solidFill>
              <a:prstDash val="lgDashDot"/>
              <a:round/>
              <a:headEnd type="diamond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Text Box 17"/>
            <p:cNvSpPr txBox="1">
              <a:spLocks noChangeArrowheads="1"/>
            </p:cNvSpPr>
            <p:nvPr/>
          </p:nvSpPr>
          <p:spPr bwMode="auto">
            <a:xfrm>
              <a:off x="2400" y="3360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>
                  <a:solidFill>
                    <a:schemeClr val="hlink"/>
                  </a:solidFill>
                </a:rPr>
                <a:t>Рецессия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194</TotalTime>
  <Words>573</Words>
  <Application>Microsoft Office PowerPoint</Application>
  <PresentationFormat>Экран (4:3)</PresentationFormat>
  <Paragraphs>127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Layers</vt:lpstr>
      <vt:lpstr>Тема 12. Экономические циклы</vt:lpstr>
      <vt:lpstr> Экономические циклы</vt:lpstr>
      <vt:lpstr>Слайд 3</vt:lpstr>
      <vt:lpstr>Классификация циклов по их продолжительности</vt:lpstr>
      <vt:lpstr>«Длинные волны» Н.Д. Кондратьева в 18-21 веках</vt:lpstr>
      <vt:lpstr>Основные фазы промышленного цикла</vt:lpstr>
      <vt:lpstr> Основные фазы промышленного цикла</vt:lpstr>
      <vt:lpstr>Основные фазы промышленного цикла</vt:lpstr>
      <vt:lpstr>Основные фазы промышленного цикла</vt:lpstr>
      <vt:lpstr>Основные фазы промышленного цикла</vt:lpstr>
      <vt:lpstr> Особенности современных промышленных циклов </vt:lpstr>
      <vt:lpstr> Показатели циклического развития</vt:lpstr>
      <vt:lpstr>Антициклическая политика государства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Света</dc:creator>
  <cp:lastModifiedBy>Света</cp:lastModifiedBy>
  <cp:revision>32</cp:revision>
  <cp:lastPrinted>1601-01-01T00:00:00Z</cp:lastPrinted>
  <dcterms:created xsi:type="dcterms:W3CDTF">1601-01-01T00:00:00Z</dcterms:created>
  <dcterms:modified xsi:type="dcterms:W3CDTF">2020-03-28T08:08:36Z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