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2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7" r:id="rId20"/>
    <p:sldId id="278" r:id="rId21"/>
    <p:sldId id="279" r:id="rId22"/>
    <p:sldId id="280" r:id="rId23"/>
    <p:sldId id="281" r:id="rId24"/>
    <p:sldId id="282" r:id="rId25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FF99"/>
    <a:srgbClr val="CCFF99"/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935" autoAdjust="0"/>
  </p:normalViewPr>
  <p:slideViewPr>
    <p:cSldViewPr>
      <p:cViewPr varScale="1">
        <p:scale>
          <a:sx n="99" d="100"/>
          <a:sy n="99" d="100"/>
        </p:scale>
        <p:origin x="-3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9F925CD-8A17-42F5-8443-9D2DBC96D2E2}" type="datetimeFigureOut">
              <a:rPr lang="ru-RU"/>
              <a:pPr>
                <a:defRPr/>
              </a:pPr>
              <a:t>15.10.2020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44D21FA7-D80A-4AF1-9416-5FF4D6466CB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Существуют различные методы расчета данного индекса: индекс потребительских цен, индекс цен производителей, индекс-дефлятор ВВП. Эти индексы различаются составом благ, входящих в оцениваемый набор, или корзину. </a:t>
            </a:r>
            <a:endParaRPr lang="ru-RU" altLang="ru-RU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B8482F3-444B-40E7-BA5C-5E4690F45AE6}" type="slidenum">
              <a:rPr lang="ru-RU" altLang="ru-RU" smtClean="0"/>
              <a:pPr/>
              <a:t>3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altLang="ru-RU" smtClean="0"/>
              <a:t>Хотя открытая инфляция и искажает рыночные процессы, тем не менее она сохраняет за ценами роль сигналов, показывающих производителям и покупателям сферы выгодного приложения капиталов. Тем самым открытая инфляция сама выступает своего рода антиинфляционным средством.</a:t>
            </a:r>
          </a:p>
          <a:p>
            <a:pPr eaLnBrk="1" hangingPunct="1">
              <a:spcBef>
                <a:spcPct val="0"/>
              </a:spcBef>
            </a:pPr>
            <a:r>
              <a:rPr lang="ru-RU" altLang="ru-RU" smtClean="0"/>
              <a:t>Подавленная инфляция принимает “подпольный” характер, внешне цены стабильны, но поскольку масса денег фактически возросла, избыток денег трансформируется в товарный дефицит, который не может быть компенсирован ростом производства. Покупатели стараются “поймать” дефицитный товар, превратив денежные знаки в подлинные деньги. Но именно дефицитность товара означает, что покупка становится случаем, удачей, лотереей. Возникают очереди – постоянные, унылые и озлобленные. Продавцы же начинают спекулировать дефицитным товаром. Появляется “черный рынок” – нелегальная форма инфляции в условиях ее подавления.</a:t>
            </a:r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7BAE10C-60BF-40A8-B290-31379FFFF4C5}" type="slidenum">
              <a:rPr lang="ru-RU" altLang="ru-RU" smtClean="0"/>
              <a:pPr/>
              <a:t>12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altLang="ru-RU" smtClean="0"/>
              <a:t>Современная рыночная экономика инфляционна по своему характеру, поскольку в ней невозможно устранить все причины инфляции(бюджетный дефицит, монополии, диспропорции в народном хозяйстве, инфляционные ожидания населения и предпринимателей, переброс инфляции по внешнеэкономическим каналам и др.). </a:t>
            </a:r>
          </a:p>
          <a:p>
            <a:pPr eaLnBrk="1" hangingPunct="1">
              <a:spcBef>
                <a:spcPct val="0"/>
              </a:spcBef>
            </a:pPr>
            <a:r>
              <a:rPr lang="ru-RU" altLang="ru-RU" smtClean="0"/>
              <a:t>В связи с этим очевидно, что полная ликвидация инфляции невозможна. Поэтому многие государства ставят перед собой такие цели: как сделать ее умеренной, контролируемой и не допустить ее разрушительного размера. </a:t>
            </a:r>
          </a:p>
          <a:p>
            <a:pPr eaLnBrk="1" hangingPunct="1">
              <a:spcBef>
                <a:spcPct val="0"/>
              </a:spcBef>
            </a:pPr>
            <a:r>
              <a:rPr lang="ru-RU" altLang="ru-RU" smtClean="0"/>
              <a:t>Большой опыт проведения антиинфляционных мероприятий в западных странах показывает целесообразность сочетания долговременных и краткосрочных мер.</a:t>
            </a:r>
          </a:p>
          <a:p>
            <a:pPr eaLnBrk="1" hangingPunct="1">
              <a:spcBef>
                <a:spcPct val="0"/>
              </a:spcBef>
            </a:pPr>
            <a:r>
              <a:rPr lang="ru-RU" altLang="ru-RU" smtClean="0"/>
              <a:t>Краткосрочная политика направлена на временное снижение темпов инфляции.</a:t>
            </a:r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4691F8A-8A8F-4C41-AF25-253B7163C890}" type="slidenum">
              <a:rPr lang="ru-RU" altLang="ru-RU" smtClean="0"/>
              <a:pPr/>
              <a:t>17</a:t>
            </a:fld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515F86-2F0D-4B98-A58C-FECAC600ABFD}" type="datetime1">
              <a:rPr lang="ru-RU" smtClean="0"/>
              <a:pPr>
                <a:defRPr/>
              </a:pPr>
              <a:t>15.10.2020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BCBD14-DDD4-4883-9DF7-0AF524E67682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459442-5FCE-40C9-9F4B-3C46B895A513}" type="datetime1">
              <a:rPr lang="ru-RU" smtClean="0"/>
              <a:pPr>
                <a:defRPr/>
              </a:pPr>
              <a:t>15.10.2020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580196-1302-4DE1-BB2E-F924679CE2C2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91DB1D-9F9B-438A-9E16-EC00E4E1100F}" type="datetime1">
              <a:rPr lang="ru-RU" smtClean="0"/>
              <a:pPr>
                <a:defRPr/>
              </a:pPr>
              <a:t>15.10.2020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66F3E8-97D3-4A3E-BDF1-49F79CA6BFC8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54B0A7-BFE3-48A2-80A9-E55CC318C01D}" type="datetime1">
              <a:rPr lang="ru-RU" smtClean="0"/>
              <a:pPr>
                <a:defRPr/>
              </a:pPr>
              <a:t>15.10.2020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B5198D-CDB1-4350-931F-403ADC7DEAAB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919FE5-7FCA-4EA5-A22A-FAF446DB74FC}" type="datetime1">
              <a:rPr lang="ru-RU" smtClean="0"/>
              <a:pPr>
                <a:defRPr/>
              </a:pPr>
              <a:t>15.10.2020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517461-2C39-4DE5-8F1D-9315B4CA6339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579890-D9C4-48D7-BDA2-F572431FBE1D}" type="datetime1">
              <a:rPr lang="ru-RU" smtClean="0"/>
              <a:pPr>
                <a:defRPr/>
              </a:pPr>
              <a:t>15.10.2020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3FE034-5490-4311-AD10-369CEF30B4A4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8B9502-3813-4E7E-B021-E11BBD523263}" type="datetime1">
              <a:rPr lang="ru-RU" smtClean="0"/>
              <a:pPr>
                <a:defRPr/>
              </a:pPr>
              <a:t>15.10.2020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89E912-6141-4572-ADAE-3DB05F80367B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F1E36A-B0F1-4010-8E8D-7C7FFFF209C1}" type="datetime1">
              <a:rPr lang="ru-RU" smtClean="0"/>
              <a:pPr>
                <a:defRPr/>
              </a:pPr>
              <a:t>15.10.2020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46DADA-DC02-42C8-A17F-0261D495F7D2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A0569D-EEF4-4682-B861-E43AD58722CB}" type="datetime1">
              <a:rPr lang="ru-RU" smtClean="0"/>
              <a:pPr>
                <a:defRPr/>
              </a:pPr>
              <a:t>15.10.2020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00AC7D-2C53-4B58-BEA4-A41177730145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95DDE6-EE6B-4F19-B7B7-E6D734DD3C7B}" type="datetime1">
              <a:rPr lang="ru-RU" smtClean="0"/>
              <a:pPr>
                <a:defRPr/>
              </a:pPr>
              <a:t>15.10.2020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E7B06A-0821-4BD9-9A16-BEB683A71B6F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999BA2-FBFB-4B90-B205-39B608546D47}" type="datetime1">
              <a:rPr lang="ru-RU" smtClean="0"/>
              <a:pPr>
                <a:defRPr/>
              </a:pPr>
              <a:t>15.10.2020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96611-1BF8-4A6D-A678-1059077A5B06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3FEED92-CFC8-47C8-B153-47537FD3452E}" type="datetime1">
              <a:rPr lang="ru-RU" smtClean="0"/>
              <a:pPr>
                <a:defRPr/>
              </a:pPr>
              <a:t>15.10.2020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DC1CD1E-4828-413E-A761-03154B6E9CB4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3" r:id="rId1"/>
    <p:sldLayoutId id="2147484024" r:id="rId2"/>
    <p:sldLayoutId id="2147484025" r:id="rId3"/>
    <p:sldLayoutId id="2147484026" r:id="rId4"/>
    <p:sldLayoutId id="2147484027" r:id="rId5"/>
    <p:sldLayoutId id="2147484028" r:id="rId6"/>
    <p:sldLayoutId id="2147484029" r:id="rId7"/>
    <p:sldLayoutId id="2147484030" r:id="rId8"/>
    <p:sldLayoutId id="2147484031" r:id="rId9"/>
    <p:sldLayoutId id="2147484032" r:id="rId10"/>
    <p:sldLayoutId id="214748403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Заголовок 1"/>
          <p:cNvSpPr>
            <a:spLocks noGrp="1"/>
          </p:cNvSpPr>
          <p:nvPr>
            <p:ph type="ctrTitle"/>
          </p:nvPr>
        </p:nvSpPr>
        <p:spPr>
          <a:xfrm>
            <a:off x="428625" y="785813"/>
            <a:ext cx="8358188" cy="1470025"/>
          </a:xfrm>
        </p:spPr>
        <p:txBody>
          <a:bodyPr/>
          <a:lstStyle/>
          <a:p>
            <a:r>
              <a:rPr lang="ru-RU" b="1" dirty="0"/>
              <a:t>Тема 28. Инфляция и безработица</a:t>
            </a: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23B5FE7-661C-4BBE-8998-55069A353F52}" type="slidenum">
              <a:rPr lang="ru-RU" altLang="ru-RU" smtClean="0"/>
              <a:pPr/>
              <a:t>1</a:t>
            </a:fld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928938" y="571500"/>
            <a:ext cx="3143250" cy="1071563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признаку </a:t>
            </a:r>
            <a:r>
              <a:rPr lang="ru-RU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ожидаемости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2938" y="2000250"/>
            <a:ext cx="2928937" cy="171450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Ожидаемая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инфляция, которая ожидается и прогнозируется правительством и населением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786438" y="2000250"/>
            <a:ext cx="2786062" cy="1643063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Неожиданная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инфляция, которая характеризуется внезапным скачком цен</a:t>
            </a:r>
          </a:p>
        </p:txBody>
      </p:sp>
      <p:cxnSp>
        <p:nvCxnSpPr>
          <p:cNvPr id="7" name="Прямая со стрелкой 6"/>
          <p:cNvCxnSpPr>
            <a:stCxn id="4" idx="2"/>
            <a:endCxn id="5" idx="0"/>
          </p:cNvCxnSpPr>
          <p:nvPr/>
        </p:nvCxnSpPr>
        <p:spPr>
          <a:xfrm rot="10800000" flipV="1">
            <a:off x="2106613" y="1106488"/>
            <a:ext cx="822325" cy="89376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4" idx="6"/>
          </p:cNvCxnSpPr>
          <p:nvPr/>
        </p:nvCxnSpPr>
        <p:spPr>
          <a:xfrm>
            <a:off x="6072188" y="1106488"/>
            <a:ext cx="1071562" cy="82232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35" name="Прямоугольник 12"/>
          <p:cNvSpPr>
            <a:spLocks noChangeArrowheads="1"/>
          </p:cNvSpPr>
          <p:nvPr/>
        </p:nvSpPr>
        <p:spPr bwMode="auto">
          <a:xfrm>
            <a:off x="500063" y="4214813"/>
            <a:ext cx="8072437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/>
            <a:r>
              <a:rPr lang="ru-RU" altLang="ru-RU">
                <a:latin typeface="Times New Roman" pitchFamily="18" charset="0"/>
                <a:cs typeface="Times New Roman" pitchFamily="18" charset="0"/>
              </a:rPr>
              <a:t>Инфляция находит свое отражение в поведении людей. </a:t>
            </a:r>
          </a:p>
          <a:p>
            <a:pPr algn="just" eaLnBrk="1" hangingPunct="1"/>
            <a:r>
              <a:rPr lang="ru-RU" altLang="ru-RU">
                <a:latin typeface="Times New Roman" pitchFamily="18" charset="0"/>
                <a:cs typeface="Times New Roman" pitchFamily="18" charset="0"/>
              </a:rPr>
              <a:t>Если в стране отсутствуют </a:t>
            </a:r>
            <a:r>
              <a:rPr lang="ru-RU" altLang="ru-RU" b="1">
                <a:latin typeface="Times New Roman" pitchFamily="18" charset="0"/>
                <a:cs typeface="Times New Roman" pitchFamily="18" charset="0"/>
              </a:rPr>
              <a:t>инфляционные ожидания</a:t>
            </a:r>
            <a:r>
              <a:rPr lang="ru-RU" altLang="ru-RU">
                <a:latin typeface="Times New Roman" pitchFamily="18" charset="0"/>
                <a:cs typeface="Times New Roman" pitchFamily="18" charset="0"/>
              </a:rPr>
              <a:t>, то население, рассчитывая на краткосрочность роста цен, меньше приобретает и больше сберегает денег. Спрос уменьшается и оказывает давление на производителей, побуждая их снижать цены. Макроэкономическое равновесие восстанавливается. Если же в стране инфляционные ожидания велики, внезапный рост цен побуждает население закупать товары впрок. Спрос растет, что ведет к дальнейшему росту цен и увеличению инфляции.</a:t>
            </a:r>
          </a:p>
        </p:txBody>
      </p:sp>
      <p:sp>
        <p:nvSpPr>
          <p:cNvPr id="22536" name="Номер слайда 1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7D3945B-F7E4-4A12-BF68-068B669253CC}" type="slidenum">
              <a:rPr lang="ru-RU" altLang="ru-RU" smtClean="0"/>
              <a:pPr/>
              <a:t>10</a:t>
            </a:fld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000375" y="357188"/>
            <a:ext cx="3143250" cy="857250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масштабу охвата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71500" y="1357313"/>
            <a:ext cx="2928938" cy="1071562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Локальная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инфляция, имеющая место в отдельных странах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786438" y="1357313"/>
            <a:ext cx="3143250" cy="1071562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Мировая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инфляция, охватывающая группу стран или целые регионы</a:t>
            </a:r>
          </a:p>
        </p:txBody>
      </p:sp>
      <p:cxnSp>
        <p:nvCxnSpPr>
          <p:cNvPr id="5" name="Прямая со стрелкой 4"/>
          <p:cNvCxnSpPr>
            <a:stCxn id="2" idx="2"/>
            <a:endCxn id="3" idx="0"/>
          </p:cNvCxnSpPr>
          <p:nvPr/>
        </p:nvCxnSpPr>
        <p:spPr>
          <a:xfrm rot="10800000" flipV="1">
            <a:off x="2035175" y="785813"/>
            <a:ext cx="965200" cy="5715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>
            <a:stCxn id="2" idx="6"/>
            <a:endCxn id="4" idx="0"/>
          </p:cNvCxnSpPr>
          <p:nvPr/>
        </p:nvCxnSpPr>
        <p:spPr>
          <a:xfrm>
            <a:off x="6143625" y="785813"/>
            <a:ext cx="1214438" cy="5715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Овал 10"/>
          <p:cNvSpPr/>
          <p:nvPr/>
        </p:nvSpPr>
        <p:spPr>
          <a:xfrm>
            <a:off x="3071813" y="3071813"/>
            <a:ext cx="3143250" cy="1071562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степени равномерности роста цен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28625" y="4500563"/>
            <a:ext cx="2928938" cy="1643062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Сбалансированная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т.е. рост цен умеренный и одновременный на большинство товаров и услуг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857875" y="4572000"/>
            <a:ext cx="2928938" cy="1643063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Несбалансированная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инфляция представляет собой различные темпы роста цен на различные товары</a:t>
            </a:r>
          </a:p>
        </p:txBody>
      </p:sp>
      <p:cxnSp>
        <p:nvCxnSpPr>
          <p:cNvPr id="14" name="Прямая со стрелкой 13"/>
          <p:cNvCxnSpPr>
            <a:stCxn id="11" idx="2"/>
            <a:endCxn id="12" idx="0"/>
          </p:cNvCxnSpPr>
          <p:nvPr/>
        </p:nvCxnSpPr>
        <p:spPr>
          <a:xfrm rot="10800000" flipV="1">
            <a:off x="1892300" y="3608388"/>
            <a:ext cx="1179513" cy="89217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11" idx="6"/>
            <a:endCxn id="13" idx="0"/>
          </p:cNvCxnSpPr>
          <p:nvPr/>
        </p:nvCxnSpPr>
        <p:spPr>
          <a:xfrm>
            <a:off x="6215063" y="3608388"/>
            <a:ext cx="1108075" cy="96361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64" name="Номер слайда 19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0FDCEA2-ED35-4C84-85E8-E92B926FE5B9}" type="slidenum">
              <a:rPr lang="ru-RU" altLang="ru-RU" smtClean="0"/>
              <a:pPr/>
              <a:t>11</a:t>
            </a:fld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928938" y="357188"/>
            <a:ext cx="3143250" cy="1071562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характеру протекания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28625" y="1785938"/>
            <a:ext cx="2928938" cy="1285875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Открытая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инфляция, отличающаяся продолжительным ростом цен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429250" y="1785938"/>
            <a:ext cx="3429000" cy="171450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Подавленная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возникающая при фиксированных ценах на товары и услуги при одновременном росте денежных доходов населения</a:t>
            </a:r>
          </a:p>
        </p:txBody>
      </p:sp>
      <p:cxnSp>
        <p:nvCxnSpPr>
          <p:cNvPr id="5" name="Прямая со стрелкой 4"/>
          <p:cNvCxnSpPr>
            <a:stCxn id="2" idx="2"/>
            <a:endCxn id="3" idx="0"/>
          </p:cNvCxnSpPr>
          <p:nvPr/>
        </p:nvCxnSpPr>
        <p:spPr>
          <a:xfrm rot="10800000" flipV="1">
            <a:off x="1892300" y="892175"/>
            <a:ext cx="1036638" cy="89376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>
            <a:stCxn id="2" idx="6"/>
            <a:endCxn id="4" idx="0"/>
          </p:cNvCxnSpPr>
          <p:nvPr/>
        </p:nvCxnSpPr>
        <p:spPr>
          <a:xfrm>
            <a:off x="6072188" y="892175"/>
            <a:ext cx="1071562" cy="89376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83" name="Прямоугольник 11"/>
          <p:cNvSpPr>
            <a:spLocks noChangeArrowheads="1"/>
          </p:cNvSpPr>
          <p:nvPr/>
        </p:nvSpPr>
        <p:spPr bwMode="auto">
          <a:xfrm>
            <a:off x="500063" y="3571875"/>
            <a:ext cx="8143875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57200" algn="just" eaLnBrk="1" hangingPunct="1"/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Открытая инфляция присуща странам с рыночной экономикой, где свободное взаимодействие спроса и предложения способствует открытому, ничем не стесненному росту цен в результате падения покупательной способности денежной единицы.  </a:t>
            </a:r>
          </a:p>
          <a:p>
            <a:pPr indent="457200" algn="just" eaLnBrk="1" hangingPunct="1"/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Подавленная инфляция присуща экономике с административным контролем над ценами и доходами. Она потому-то и называется “подавленной”,  что жесткий контроль над ценами и доходами не позволяет открыто проявляться инфляции в единственно доступной ей форме: в росте денежных цен.</a:t>
            </a:r>
          </a:p>
        </p:txBody>
      </p:sp>
      <p:sp>
        <p:nvSpPr>
          <p:cNvPr id="24584" name="Номер слайда 1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ED74AD1-B34F-45AC-A6C2-032A3BB349FC}" type="slidenum">
              <a:rPr lang="ru-RU" altLang="ru-RU" smtClean="0"/>
              <a:pPr/>
              <a:t>12</a:t>
            </a:fld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Прямоугольник 1"/>
          <p:cNvSpPr>
            <a:spLocks noChangeArrowheads="1"/>
          </p:cNvSpPr>
          <p:nvPr/>
        </p:nvSpPr>
        <p:spPr bwMode="auto">
          <a:xfrm>
            <a:off x="571500" y="214313"/>
            <a:ext cx="8072438" cy="636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/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Экономические и социальные </a:t>
            </a:r>
            <a:r>
              <a:rPr lang="ru-RU" altLang="ru-RU" sz="2000" u="sng">
                <a:latin typeface="Times New Roman" pitchFamily="18" charset="0"/>
                <a:cs typeface="Times New Roman" pitchFamily="18" charset="0"/>
              </a:rPr>
              <a:t>последствия инфляции </a:t>
            </a:r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сложны и разнообразны. Небольшие ее темпы содействуют росту цен и нормы прибыли, являясь, таким образом, фактором временного оживления экономической конъюнктуры. По мере углубления инфляция превращается в препятствие для воспроизводства, обостряет экономическую и социальную напряженность в обществе.</a:t>
            </a:r>
          </a:p>
          <a:p>
            <a:pPr algn="just" eaLnBrk="1" hangingPunct="1"/>
            <a:endParaRPr lang="ru-RU" altLang="ru-RU" sz="200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ru-RU" altLang="ru-RU" sz="2000">
                <a:latin typeface="Constantia" pitchFamily="18" charset="0"/>
              </a:rPr>
              <a:t>1</a:t>
            </a:r>
            <a:r>
              <a:rPr lang="ru-RU" altLang="ru-RU">
                <a:latin typeface="Times New Roman" pitchFamily="18" charset="0"/>
                <a:cs typeface="Times New Roman" pitchFamily="18" charset="0"/>
              </a:rPr>
              <a:t>. Инфляция  затрудняет проведение эффективной макроэкономической политики. Цена перестает выполнять свою главную функцию в рыночном хозяйстве – быть объективным информационным сигналом.</a:t>
            </a:r>
          </a:p>
          <a:p>
            <a:pPr algn="just" eaLnBrk="1" hangingPunct="1"/>
            <a:r>
              <a:rPr lang="ru-RU" altLang="ru-RU">
                <a:latin typeface="Times New Roman" pitchFamily="18" charset="0"/>
                <a:cs typeface="Times New Roman" pitchFamily="18" charset="0"/>
              </a:rPr>
              <a:t>2. Инфляция активизирует бегство от денег к товарам, возрождает бартер.</a:t>
            </a:r>
          </a:p>
          <a:p>
            <a:pPr algn="just" eaLnBrk="1" hangingPunct="1"/>
            <a:r>
              <a:rPr lang="ru-RU" altLang="ru-RU">
                <a:latin typeface="Times New Roman" pitchFamily="18" charset="0"/>
                <a:cs typeface="Times New Roman" pitchFamily="18" charset="0"/>
              </a:rPr>
              <a:t>3. Инфляция подрывает стимулы к денежному накоплению. Обесцениваются сбережения населения, потери несут банки и учреждения, предоставляющие кредит.</a:t>
            </a:r>
          </a:p>
          <a:p>
            <a:pPr algn="just" eaLnBrk="1" hangingPunct="1"/>
            <a:r>
              <a:rPr lang="ru-RU" altLang="ru-RU">
                <a:latin typeface="Times New Roman" pitchFamily="18" charset="0"/>
                <a:cs typeface="Times New Roman" pitchFamily="18" charset="0"/>
              </a:rPr>
              <a:t>4. Обесцениваются поступления от налогообложения: падает реальное значение налоговых поступлений в бюджет. </a:t>
            </a:r>
          </a:p>
          <a:p>
            <a:pPr algn="just" eaLnBrk="1" hangingPunct="1"/>
            <a:r>
              <a:rPr lang="ru-RU" altLang="ru-RU">
                <a:latin typeface="Times New Roman" pitchFamily="18" charset="0"/>
                <a:cs typeface="Times New Roman" pitchFamily="18" charset="0"/>
              </a:rPr>
              <a:t>5. Инфляция ведет к перераспределению национального дохода, что обусловливает отставание темпов роста номинальной, а также реальной заработной платы от резко возрастающих цен на товары и услуги.</a:t>
            </a:r>
          </a:p>
          <a:p>
            <a:pPr algn="just" eaLnBrk="1" hangingPunct="1"/>
            <a:r>
              <a:rPr lang="ru-RU" altLang="ru-RU">
                <a:latin typeface="Times New Roman" pitchFamily="18" charset="0"/>
                <a:cs typeface="Times New Roman" pitchFamily="18" charset="0"/>
              </a:rPr>
              <a:t>6. Инфляция ставит в невыгодное положение тех, кто получает фиксированные номинальные доходы, например, пенсионеры, землевладельцы.</a:t>
            </a:r>
          </a:p>
        </p:txBody>
      </p:sp>
      <p:sp>
        <p:nvSpPr>
          <p:cNvPr id="25603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D18B794-C054-4135-911A-4C519CEFADE3}" type="slidenum">
              <a:rPr lang="ru-RU" altLang="ru-RU" smtClean="0"/>
              <a:pPr/>
              <a:t>13</a:t>
            </a:fld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48D609C-9AE8-4144-B7F0-E08CED7700B0}" type="slidenum">
              <a:rPr lang="ru-RU" altLang="ru-RU" smtClean="0"/>
              <a:pPr/>
              <a:t>14</a:t>
            </a:fld>
            <a:endParaRPr lang="ru-RU" altLang="ru-RU" smtClean="0"/>
          </a:p>
        </p:txBody>
      </p:sp>
      <p:sp>
        <p:nvSpPr>
          <p:cNvPr id="26627" name="Прямоугольник 2"/>
          <p:cNvSpPr>
            <a:spLocks noChangeArrowheads="1"/>
          </p:cNvSpPr>
          <p:nvPr/>
        </p:nvSpPr>
        <p:spPr bwMode="auto">
          <a:xfrm>
            <a:off x="642938" y="714375"/>
            <a:ext cx="7929562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/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Негативные социальные и экономические последствия инфляции вынуждают правительства разных стран учитывать это явление в своей экономической политике. При этом в первую очередь экономисты пытаются найти ответ на такой важный вопрос – ликвидировать инфляцию путем радикальных мер или адаптироваться к ней. 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714625" y="2571750"/>
            <a:ext cx="3857625" cy="71437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Антиинфляционная политика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00063" y="3714750"/>
            <a:ext cx="3857625" cy="714375"/>
          </a:xfrm>
          <a:prstGeom prst="roundRect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Неокейнсианское</a:t>
            </a: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направление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72063" y="3714750"/>
            <a:ext cx="3857625" cy="714375"/>
          </a:xfrm>
          <a:prstGeom prst="roundRect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Неоклассическое направление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71500" y="5000625"/>
            <a:ext cx="3571875" cy="857250"/>
          </a:xfrm>
          <a:prstGeom prst="roundRect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Активная бюджетная политика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072063" y="5000625"/>
            <a:ext cx="3857625" cy="857250"/>
          </a:xfrm>
          <a:prstGeom prst="roundRect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Денежно-кредитное регулирование</a:t>
            </a:r>
          </a:p>
        </p:txBody>
      </p:sp>
      <p:cxnSp>
        <p:nvCxnSpPr>
          <p:cNvPr id="9" name="Прямая со стрелкой 8"/>
          <p:cNvCxnSpPr>
            <a:stCxn id="4" idx="2"/>
            <a:endCxn id="5" idx="0"/>
          </p:cNvCxnSpPr>
          <p:nvPr/>
        </p:nvCxnSpPr>
        <p:spPr>
          <a:xfrm rot="5400000">
            <a:off x="3321844" y="2393156"/>
            <a:ext cx="428625" cy="221456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4" idx="2"/>
            <a:endCxn id="6" idx="0"/>
          </p:cNvCxnSpPr>
          <p:nvPr/>
        </p:nvCxnSpPr>
        <p:spPr>
          <a:xfrm rot="16200000" flipH="1">
            <a:off x="5607844" y="2321719"/>
            <a:ext cx="428625" cy="235743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Стрелка вниз 14"/>
          <p:cNvSpPr/>
          <p:nvPr/>
        </p:nvSpPr>
        <p:spPr>
          <a:xfrm>
            <a:off x="2286000" y="4572000"/>
            <a:ext cx="142875" cy="2143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7072313" y="4643438"/>
            <a:ext cx="142875" cy="2143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595634E-3E9A-4421-B2F2-F6957A821B75}" type="slidenum">
              <a:rPr lang="ru-RU" altLang="ru-RU" smtClean="0"/>
              <a:pPr/>
              <a:t>15</a:t>
            </a:fld>
            <a:endParaRPr lang="ru-RU" altLang="ru-RU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500063" y="357188"/>
            <a:ext cx="8215312" cy="57705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Неокейнсианское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направление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900" dirty="0">
              <a:latin typeface="Times New Roman" pitchFamily="18" charset="0"/>
              <a:cs typeface="Times New Roman" pitchFamily="18" charset="0"/>
            </a:endParaRPr>
          </a:p>
          <a:p>
            <a:pPr indent="457200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 инфляционном, избыточном спросе 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</a:rPr>
              <a:t>государство ограничивает свои расходы и повышает налоги.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 результате сокращается спрос, снижаются темпы инфляции. Однако одновременно ограничивается и рост производства, что может привести к застою и даже кризисным явлениям в экономике, к увеличению безработицы. Такова для общества цена сдерживания инфляции. </a:t>
            </a:r>
          </a:p>
          <a:p>
            <a:pPr indent="457200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Бюджетная политика проводится и 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</a:rPr>
              <a:t>для расширения спроса в условиях спада.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indent="457200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Если спрос недостаточен, осуществляются программы государственных капиталовложений и других расходов, понижаются налоги. Низкие налоги устанавливаются, прежде всего, для людей со средними и невысокими доходами, которые обычно быстро используют (тратят) свои доходы. Считается, что таким образом расширяется спрос на потребительские товары и услуги. Однако стимулирование спроса бюджетными средствами может и усиливать инфляцию. К тому же большие бюджетные дефициты ограничивают правительственные возможности маневрирования налогами и расходами.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FA7AF44-AA91-4500-AF31-35E825316D27}" type="slidenum">
              <a:rPr lang="ru-RU" altLang="ru-RU" smtClean="0"/>
              <a:pPr/>
              <a:t>16</a:t>
            </a:fld>
            <a:endParaRPr lang="ru-RU" altLang="ru-RU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571500" y="642938"/>
            <a:ext cx="8072438" cy="52006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Неоклассическое направление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  <a:p>
            <a:pPr indent="457200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Этот вид регулирования проводится Центральным банком, который изменяет количество денег в обращении и ставки ссудного процента, воздействуя таким образом на экономику страны. </a:t>
            </a:r>
          </a:p>
          <a:p>
            <a:pPr indent="457200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indent="457200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Экономисты неоклассического направления считают, что государство должно проводить дефляционные мероприятия для ограничения платежеспособного спроса, поскольку стимулирование экономического роста и искусственное поддержание занятости путем снижения естественного уровня безработицы ведет к потере контроля над инфляцией.</a:t>
            </a:r>
          </a:p>
          <a:p>
            <a:pPr indent="457200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indent="457200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Так, например, с целью сокращения денежной массы в обращении Центральный банк может осуществлять сдерживающую политику, направленную на увеличение процентных ставок, что, в свою очередь сделает кредиты дорогими и сократит совокупный спрос.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14AB0DC-EBB3-42A2-A7C3-9CBB423BD254}" type="slidenum">
              <a:rPr lang="ru-RU" altLang="ru-RU" smtClean="0"/>
              <a:pPr/>
              <a:t>17</a:t>
            </a:fld>
            <a:endParaRPr lang="ru-RU" altLang="ru-RU" smtClean="0"/>
          </a:p>
        </p:txBody>
      </p:sp>
      <p:sp>
        <p:nvSpPr>
          <p:cNvPr id="29699" name="Прямоугольник 2"/>
          <p:cNvSpPr>
            <a:spLocks noChangeArrowheads="1"/>
          </p:cNvSpPr>
          <p:nvPr/>
        </p:nvSpPr>
        <p:spPr bwMode="auto">
          <a:xfrm>
            <a:off x="642938" y="642938"/>
            <a:ext cx="80724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/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Комплекс мер антиинфляционной политики включает в себя меры долговременной и краткосрочной политики: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42938" y="1428750"/>
            <a:ext cx="3857625" cy="714375"/>
          </a:xfrm>
          <a:prstGeom prst="roundRect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Долговременная политика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786313" y="1428750"/>
            <a:ext cx="3857625" cy="714375"/>
          </a:xfrm>
          <a:prstGeom prst="roundRect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Краткосрочная политика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71500" y="2714625"/>
            <a:ext cx="3929063" cy="3500438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преодоление инфляционных ожиданий, которые нагнетают текущий спрос;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сокращение бюджетного дефицита за счет повышения налогов и снижения расходов государства;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установление жестких лимитов на ежегодный прирост денежной массы.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др.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857750" y="2714625"/>
            <a:ext cx="3929063" cy="342900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предоставление льгот предприятиям, выпускающим дополнительно к основному производству побочные товары и услуги;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продажа части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собственности в целях пополнения бюджета;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импорт потребительских товаров;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др.</a:t>
            </a:r>
          </a:p>
        </p:txBody>
      </p:sp>
      <p:sp>
        <p:nvSpPr>
          <p:cNvPr id="9" name="Стрелка вниз 8"/>
          <p:cNvSpPr/>
          <p:nvPr/>
        </p:nvSpPr>
        <p:spPr>
          <a:xfrm>
            <a:off x="2357438" y="2286000"/>
            <a:ext cx="285750" cy="285750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6786563" y="2286000"/>
            <a:ext cx="285750" cy="285750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43A20B6-E47A-425A-BDA9-55DB131DFF6C}" type="slidenum">
              <a:rPr lang="ru-RU" altLang="ru-RU" smtClean="0"/>
              <a:pPr/>
              <a:t>18</a:t>
            </a:fld>
            <a:endParaRPr lang="ru-RU" altLang="ru-RU" smtClean="0"/>
          </a:p>
        </p:txBody>
      </p:sp>
      <p:sp>
        <p:nvSpPr>
          <p:cNvPr id="30723" name="Прямоугольник 2"/>
          <p:cNvSpPr>
            <a:spLocks noChangeArrowheads="1"/>
          </p:cNvSpPr>
          <p:nvPr/>
        </p:nvSpPr>
        <p:spPr bwMode="auto">
          <a:xfrm>
            <a:off x="785813" y="714375"/>
            <a:ext cx="7572375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2000" b="1">
                <a:latin typeface="Times New Roman" pitchFamily="18" charset="0"/>
                <a:cs typeface="Times New Roman" pitchFamily="18" charset="0"/>
              </a:rPr>
              <a:t>Взаимосвязь инфляции и безработицы</a:t>
            </a:r>
          </a:p>
          <a:p>
            <a:pPr algn="just" eaLnBrk="1" hangingPunct="1"/>
            <a:endParaRPr lang="ru-RU" altLang="ru-RU" sz="200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Эмпирические данные полученные экономистами в 50-60 гг. показали, что существует обратная связь между уровнем безработицы и инфляции. </a:t>
            </a:r>
          </a:p>
          <a:p>
            <a:pPr algn="just" eaLnBrk="1" hangingPunct="1"/>
            <a:endParaRPr lang="ru-RU" altLang="ru-RU" sz="200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В условиях приближения к экономическому потенциалу возникает альтернатива между ростом занятости – с одной стороны, и ростом уровня инфляции – с другой. Увеличение занятости и снижение безработицы сопровождается ростом инфляции спроса, так как в экономике постоянно уменьшается объем неиспользованных ресурсов, расширять производства приходится за счет «переманивания» ресурсов из одной отрасли к другой, путем повышения ставок заработной платы и цен на инвестиционные товары. Снижение инфляции спроса может быть достигнуто только путем ограничения занятости и увеличения безработицы.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B6FC485-5192-4BB2-AEC0-285AA17A411E}" type="slidenum">
              <a:rPr lang="ru-RU" altLang="ru-RU" smtClean="0"/>
              <a:pPr/>
              <a:t>19</a:t>
            </a:fld>
            <a:endParaRPr lang="ru-RU" altLang="ru-RU" smtClean="0"/>
          </a:p>
        </p:txBody>
      </p:sp>
      <p:sp>
        <p:nvSpPr>
          <p:cNvPr id="31747" name="Rectangle 1"/>
          <p:cNvSpPr>
            <a:spLocks noChangeArrowheads="1"/>
          </p:cNvSpPr>
          <p:nvPr/>
        </p:nvSpPr>
        <p:spPr bwMode="auto">
          <a:xfrm>
            <a:off x="428625" y="214313"/>
            <a:ext cx="8001000" cy="630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altLang="ru-RU" sz="2200" b="1">
                <a:latin typeface="Times New Roman" pitchFamily="18" charset="0"/>
              </a:rPr>
              <a:t>Безработица </a:t>
            </a:r>
            <a:r>
              <a:rPr lang="ru-RU" altLang="ru-RU" sz="2200" b="1">
                <a:latin typeface="Calibri" pitchFamily="34" charset="0"/>
              </a:rPr>
              <a:t>—</a:t>
            </a:r>
            <a:r>
              <a:rPr lang="ru-RU" altLang="ru-RU" sz="2200" b="1">
                <a:latin typeface="Times New Roman" pitchFamily="18" charset="0"/>
              </a:rPr>
              <a:t> социально-экономическое явления, при котором часть рабочей силы не занята в производстве товаров и услуг.</a:t>
            </a:r>
          </a:p>
          <a:p>
            <a:endParaRPr lang="ru-RU" altLang="ru-RU" sz="2200" b="1"/>
          </a:p>
          <a:p>
            <a:r>
              <a:rPr lang="ru-RU" altLang="ru-RU" sz="2200" b="1">
                <a:latin typeface="Times New Roman" pitchFamily="18" charset="0"/>
              </a:rPr>
              <a:t>Рабочая сила </a:t>
            </a:r>
            <a:r>
              <a:rPr lang="ru-RU" altLang="ru-RU" sz="2200" b="1">
                <a:latin typeface="Calibri" pitchFamily="34" charset="0"/>
              </a:rPr>
              <a:t>—</a:t>
            </a:r>
            <a:r>
              <a:rPr lang="ru-RU" altLang="ru-RU" sz="2200" b="1">
                <a:latin typeface="Times New Roman" pitchFamily="18" charset="0"/>
              </a:rPr>
              <a:t> это состав занятых и безработных</a:t>
            </a:r>
          </a:p>
          <a:p>
            <a:endParaRPr lang="ru-RU" altLang="ru-RU" sz="2200" b="1"/>
          </a:p>
          <a:p>
            <a:r>
              <a:rPr lang="ru-RU" altLang="ru-RU" sz="2200" b="1">
                <a:latin typeface="Times New Roman" pitchFamily="18" charset="0"/>
              </a:rPr>
              <a:t>Трудоспособное население </a:t>
            </a:r>
            <a:r>
              <a:rPr lang="ru-RU" altLang="ru-RU" sz="2200" b="1">
                <a:latin typeface="Calibri" pitchFamily="34" charset="0"/>
              </a:rPr>
              <a:t>—</a:t>
            </a:r>
            <a:r>
              <a:rPr lang="ru-RU" altLang="ru-RU" sz="2200" b="1">
                <a:latin typeface="Times New Roman" pitchFamily="18" charset="0"/>
              </a:rPr>
              <a:t> часть населения, которая по возрасту и по состоянию здоровья способны работать.</a:t>
            </a:r>
          </a:p>
          <a:p>
            <a:endParaRPr lang="ru-RU" altLang="ru-RU" sz="2200" b="1"/>
          </a:p>
          <a:p>
            <a:r>
              <a:rPr lang="ru-RU" altLang="ru-RU" sz="2200" b="1">
                <a:latin typeface="Times New Roman" pitchFamily="18" charset="0"/>
              </a:rPr>
              <a:t>Безработные </a:t>
            </a:r>
            <a:r>
              <a:rPr lang="ru-RU" altLang="ru-RU" sz="2200" b="1">
                <a:latin typeface="Calibri" pitchFamily="34" charset="0"/>
              </a:rPr>
              <a:t>—</a:t>
            </a:r>
            <a:r>
              <a:rPr lang="ru-RU" altLang="ru-RU" sz="2200" b="1">
                <a:latin typeface="Times New Roman" pitchFamily="18" charset="0"/>
              </a:rPr>
              <a:t> лица трудоспособного возраста, которые на данный момент не имеют работы, но ведут её активный поиск.</a:t>
            </a:r>
          </a:p>
          <a:p>
            <a:endParaRPr lang="ru-RU" altLang="ru-RU" sz="2000"/>
          </a:p>
          <a:p>
            <a:r>
              <a:rPr lang="ru-RU" altLang="ru-RU" sz="2000" u="sng">
                <a:latin typeface="Times New Roman" pitchFamily="18" charset="0"/>
              </a:rPr>
              <a:t>Среди видов безработицы можно выделить следующие:</a:t>
            </a:r>
            <a:endParaRPr lang="ru-RU" altLang="ru-RU" sz="2000" u="sng"/>
          </a:p>
          <a:p>
            <a:r>
              <a:rPr lang="ru-RU" altLang="ru-RU" sz="2000">
                <a:latin typeface="Times New Roman" pitchFamily="18" charset="0"/>
              </a:rPr>
              <a:t>Фрикционная</a:t>
            </a:r>
            <a:endParaRPr lang="ru-RU" altLang="ru-RU" sz="2000"/>
          </a:p>
          <a:p>
            <a:r>
              <a:rPr lang="ru-RU" altLang="ru-RU" sz="2000">
                <a:latin typeface="Times New Roman" pitchFamily="18" charset="0"/>
              </a:rPr>
              <a:t>Структурная</a:t>
            </a:r>
            <a:endParaRPr lang="ru-RU" altLang="ru-RU" sz="2000"/>
          </a:p>
          <a:p>
            <a:r>
              <a:rPr lang="ru-RU" altLang="ru-RU" sz="2000">
                <a:latin typeface="Times New Roman" pitchFamily="18" charset="0"/>
              </a:rPr>
              <a:t>Институциональная</a:t>
            </a:r>
            <a:endParaRPr lang="ru-RU" altLang="ru-RU" sz="2000"/>
          </a:p>
          <a:p>
            <a:r>
              <a:rPr lang="ru-RU" altLang="ru-RU" sz="2000">
                <a:latin typeface="Times New Roman" pitchFamily="18" charset="0"/>
              </a:rPr>
              <a:t>Циклическая</a:t>
            </a:r>
            <a:endParaRPr lang="ru-RU" altLang="ru-RU" sz="2000"/>
          </a:p>
          <a:p>
            <a:r>
              <a:rPr lang="ru-RU" altLang="ru-RU" sz="2000">
                <a:latin typeface="Times New Roman" pitchFamily="18" charset="0"/>
              </a:rPr>
              <a:t>Сезонная</a:t>
            </a:r>
            <a:endParaRPr lang="ru-RU" altLang="ru-RU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Прямоугольник 3"/>
          <p:cNvSpPr>
            <a:spLocks noChangeArrowheads="1"/>
          </p:cNvSpPr>
          <p:nvPr/>
        </p:nvSpPr>
        <p:spPr bwMode="auto">
          <a:xfrm>
            <a:off x="500063" y="642938"/>
            <a:ext cx="8215312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57200" algn="just" eaLnBrk="1" hangingPunct="1"/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Понятие инфляция существует в неразрывной связи с понятием деньги. Экономисты полагают, что инфляция как экономическое явление существует достаточно давно, чуть ли не с появлением денег.</a:t>
            </a:r>
          </a:p>
          <a:p>
            <a:pPr indent="457200" algn="just" eaLnBrk="1" hangingPunct="1"/>
            <a:endParaRPr lang="ru-RU" altLang="ru-RU" sz="2000">
              <a:latin typeface="Times New Roman" pitchFamily="18" charset="0"/>
              <a:cs typeface="Times New Roman" pitchFamily="18" charset="0"/>
            </a:endParaRPr>
          </a:p>
          <a:p>
            <a:pPr indent="457200" algn="just" eaLnBrk="1" hangingPunct="1"/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C латинского термин инфляция переводится как вздутие, разбухание. Считается, что термин «инфляция» был введен в обиход в период гражданской войны США (1861–1865 гг.) при этом обозначая процесс увеличения денежного обращения.</a:t>
            </a:r>
          </a:p>
          <a:p>
            <a:pPr indent="457200" algn="just" eaLnBrk="1" hangingPunct="1"/>
            <a:endParaRPr lang="ru-RU" altLang="ru-RU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2884626-D8BB-44FC-AB1E-18EA7781602F}" type="slidenum">
              <a:rPr lang="ru-RU" altLang="ru-RU" smtClean="0"/>
              <a:pPr/>
              <a:t>2</a:t>
            </a:fld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D16FF63-4088-424D-B812-1DC3F6CA1206}" type="slidenum">
              <a:rPr lang="ru-RU" altLang="ru-RU" smtClean="0"/>
              <a:pPr/>
              <a:t>20</a:t>
            </a:fld>
            <a:endParaRPr lang="ru-RU" altLang="ru-RU" smtClean="0"/>
          </a:p>
        </p:txBody>
      </p:sp>
      <p:sp>
        <p:nvSpPr>
          <p:cNvPr id="32771" name="Rectangle 1"/>
          <p:cNvSpPr>
            <a:spLocks noChangeArrowheads="1"/>
          </p:cNvSpPr>
          <p:nvPr/>
        </p:nvSpPr>
        <p:spPr bwMode="auto">
          <a:xfrm>
            <a:off x="642938" y="588963"/>
            <a:ext cx="7858125" cy="446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altLang="ru-RU" sz="2400" b="1">
                <a:latin typeface="Times New Roman" pitchFamily="18" charset="0"/>
              </a:rPr>
              <a:t>Фрикционная безработица </a:t>
            </a:r>
            <a:r>
              <a:rPr lang="ru-RU" altLang="ru-RU" sz="2400" b="1">
                <a:latin typeface="Calibri" pitchFamily="34" charset="0"/>
              </a:rPr>
              <a:t>—</a:t>
            </a:r>
            <a:r>
              <a:rPr lang="ru-RU" altLang="ru-RU" sz="2400" b="1">
                <a:latin typeface="Times New Roman" pitchFamily="18" charset="0"/>
              </a:rPr>
              <a:t> связана с затратами времени на поиск новой работы и длится 1-3 месяца.</a:t>
            </a:r>
          </a:p>
          <a:p>
            <a:endParaRPr lang="ru-RU" altLang="ru-RU" sz="2400" b="1"/>
          </a:p>
          <a:p>
            <a:r>
              <a:rPr lang="ru-RU" altLang="ru-RU" sz="2400" b="1" u="sng">
                <a:latin typeface="Times New Roman" pitchFamily="18" charset="0"/>
              </a:rPr>
              <a:t>Причины фрикционной безработицы</a:t>
            </a:r>
            <a:endParaRPr lang="ru-RU" altLang="ru-RU" sz="2400" b="1" u="sng"/>
          </a:p>
          <a:p>
            <a:r>
              <a:rPr lang="ru-RU" altLang="ru-RU" sz="2400" b="1">
                <a:latin typeface="Times New Roman" pitchFamily="18" charset="0"/>
              </a:rPr>
              <a:t>Фрикционная безработица возникает вследствие динамичности рынка труда.</a:t>
            </a:r>
          </a:p>
          <a:p>
            <a:endParaRPr lang="ru-RU" altLang="ru-RU" sz="2000"/>
          </a:p>
          <a:p>
            <a:r>
              <a:rPr lang="ru-RU" altLang="ru-RU" sz="2000">
                <a:latin typeface="Times New Roman" pitchFamily="18" charset="0"/>
              </a:rPr>
              <a:t>Некоторые работники добровольно решили поменять место работы, найдя, например, более интересную или высокооплачиваемую работу. Другие пытаются трудоустроится из-за увольнения с предыдущего места работы. Третьи впервые вступают на рынок труда или вновь выходят на него, перемещаясь из категории экономически неактивного населения в противоположную категорию.</a:t>
            </a:r>
            <a:endParaRPr lang="ru-RU" altLang="ru-RU" sz="20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937F9AA-48E1-4F56-946B-55A19A900D46}" type="slidenum">
              <a:rPr lang="ru-RU" altLang="ru-RU" smtClean="0"/>
              <a:pPr/>
              <a:t>21</a:t>
            </a:fld>
            <a:endParaRPr lang="ru-RU" altLang="ru-RU" smtClean="0"/>
          </a:p>
        </p:txBody>
      </p:sp>
      <p:sp>
        <p:nvSpPr>
          <p:cNvPr id="33795" name="Rectangle 1"/>
          <p:cNvSpPr>
            <a:spLocks noChangeArrowheads="1"/>
          </p:cNvSpPr>
          <p:nvPr/>
        </p:nvSpPr>
        <p:spPr bwMode="auto">
          <a:xfrm>
            <a:off x="428625" y="220663"/>
            <a:ext cx="8358188" cy="618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altLang="ru-RU" b="1">
                <a:latin typeface="Times New Roman" pitchFamily="18" charset="0"/>
              </a:rPr>
              <a:t>Структурная безработица</a:t>
            </a:r>
            <a:r>
              <a:rPr lang="ru-RU" altLang="ru-RU">
                <a:latin typeface="Times New Roman" pitchFamily="18" charset="0"/>
              </a:rPr>
              <a:t> </a:t>
            </a:r>
            <a:r>
              <a:rPr lang="ru-RU" altLang="ru-RU">
                <a:latin typeface="Calibri" pitchFamily="34" charset="0"/>
              </a:rPr>
              <a:t>—</a:t>
            </a:r>
            <a:r>
              <a:rPr lang="ru-RU" altLang="ru-RU">
                <a:latin typeface="Times New Roman" pitchFamily="18" charset="0"/>
              </a:rPr>
              <a:t> </a:t>
            </a:r>
            <a:r>
              <a:rPr lang="ru-RU" altLang="ru-RU" b="1">
                <a:latin typeface="Times New Roman" pitchFamily="18" charset="0"/>
              </a:rPr>
              <a:t>связана с технологическими изменениями в производстве, которые изменяют структуру спроса на рабочую силу (возникает если работник уволенный из одной отрасли не может устроиться в другой).</a:t>
            </a:r>
            <a:endParaRPr lang="ru-RU" altLang="ru-RU" b="1"/>
          </a:p>
          <a:p>
            <a:r>
              <a:rPr lang="ru-RU" altLang="ru-RU">
                <a:latin typeface="Times New Roman" pitchFamily="18" charset="0"/>
              </a:rPr>
              <a:t>Важно, что оба вида безработицы постоянно существуют в экономике. Полностью уничтожить их или свести до нуля невозможно. Люди будут искать другую работу, стремясь улучшить свое благосостояние, а фирмы </a:t>
            </a:r>
            <a:r>
              <a:rPr lang="ru-RU" altLang="ru-RU">
                <a:latin typeface="Calibri" pitchFamily="34" charset="0"/>
              </a:rPr>
              <a:t>—</a:t>
            </a:r>
            <a:r>
              <a:rPr lang="ru-RU" altLang="ru-RU">
                <a:latin typeface="Times New Roman" pitchFamily="18" charset="0"/>
              </a:rPr>
              <a:t> более квалифицированных работников, стремясь к максимизации прибыли. То есть в рыночной экономике постоянно происходят колебания спроса и предложения на рынке труда.</a:t>
            </a:r>
            <a:endParaRPr lang="ru-RU" altLang="ru-RU"/>
          </a:p>
          <a:p>
            <a:r>
              <a:rPr lang="ru-RU" altLang="ru-RU">
                <a:latin typeface="Times New Roman" pitchFamily="18" charset="0"/>
              </a:rPr>
              <a:t>Так как существование фрикционной и структурной безработицы неизбежно, то экономисты называют их сумму естественной безработицей.</a:t>
            </a:r>
            <a:endParaRPr lang="ru-RU" altLang="ru-RU"/>
          </a:p>
          <a:p>
            <a:r>
              <a:rPr lang="ru-RU" altLang="ru-RU" b="1">
                <a:latin typeface="Times New Roman" pitchFamily="18" charset="0"/>
              </a:rPr>
              <a:t>Естественный уровень безработицы</a:t>
            </a:r>
            <a:r>
              <a:rPr lang="ru-RU" altLang="ru-RU">
                <a:latin typeface="Times New Roman" pitchFamily="18" charset="0"/>
              </a:rPr>
              <a:t> </a:t>
            </a:r>
            <a:r>
              <a:rPr lang="ru-RU" altLang="ru-RU" b="1">
                <a:latin typeface="Calibri" pitchFamily="34" charset="0"/>
              </a:rPr>
              <a:t>—</a:t>
            </a:r>
            <a:r>
              <a:rPr lang="ru-RU" altLang="ru-RU" b="1">
                <a:latin typeface="Times New Roman" pitchFamily="18" charset="0"/>
              </a:rPr>
              <a:t> это такой ее уровень, который соответствует полной занятости </a:t>
            </a:r>
            <a:r>
              <a:rPr lang="ru-RU" altLang="ru-RU">
                <a:latin typeface="Times New Roman" pitchFamily="18" charset="0"/>
              </a:rPr>
              <a:t>(включает фрикционную и структурную формы безработицы), </a:t>
            </a:r>
            <a:r>
              <a:rPr lang="ru-RU" altLang="ru-RU" b="1">
                <a:latin typeface="Times New Roman" pitchFamily="18" charset="0"/>
              </a:rPr>
              <a:t>обусловлен естественными причинами </a:t>
            </a:r>
            <a:r>
              <a:rPr lang="ru-RU" altLang="ru-RU">
                <a:latin typeface="Times New Roman" pitchFamily="18" charset="0"/>
              </a:rPr>
              <a:t>(текучестью кадров, миграцией, демографическими причинами), </a:t>
            </a:r>
            <a:r>
              <a:rPr lang="ru-RU" altLang="ru-RU" b="1">
                <a:latin typeface="Times New Roman" pitchFamily="18" charset="0"/>
              </a:rPr>
              <a:t>не связан с динамикой экономического роста.</a:t>
            </a:r>
            <a:endParaRPr lang="ru-RU" altLang="ru-RU" b="1"/>
          </a:p>
          <a:p>
            <a:r>
              <a:rPr lang="ru-RU" altLang="ru-RU" b="1">
                <a:latin typeface="Times New Roman" pitchFamily="18" charset="0"/>
              </a:rPr>
              <a:t>Полной занятостью</a:t>
            </a:r>
            <a:r>
              <a:rPr lang="ru-RU" altLang="ru-RU">
                <a:latin typeface="Times New Roman" pitchFamily="18" charset="0"/>
              </a:rPr>
              <a:t> </a:t>
            </a:r>
            <a:r>
              <a:rPr lang="ru-RU" altLang="ru-RU" b="1">
                <a:latin typeface="Times New Roman" pitchFamily="18" charset="0"/>
              </a:rPr>
              <a:t>называют ситуацию, когда в экономике наблюдается только естественная безработица. </a:t>
            </a:r>
            <a:r>
              <a:rPr lang="ru-RU" altLang="ru-RU">
                <a:latin typeface="Times New Roman" pitchFamily="18" charset="0"/>
              </a:rPr>
              <a:t>Объем производства, соответствующий функционированию экономики при полной занятости, называется производственным потенциалом экономики.</a:t>
            </a:r>
            <a:endParaRPr lang="ru-RU" altLang="ru-RU"/>
          </a:p>
          <a:p>
            <a:r>
              <a:rPr lang="ru-RU" altLang="ru-RU">
                <a:latin typeface="Times New Roman" pitchFamily="18" charset="0"/>
              </a:rPr>
              <a:t>Естественная безработица возникает при сбалансированности рынков рабочей силы, то есть когда количество ищущих равно числу свободных рабочих мест. </a:t>
            </a:r>
            <a:endParaRPr lang="ru-RU" altLang="ru-RU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982C946-634D-4BFA-85EA-698FF1DAB5C1}" type="slidenum">
              <a:rPr lang="ru-RU" altLang="ru-RU" smtClean="0"/>
              <a:pPr/>
              <a:t>22</a:t>
            </a:fld>
            <a:endParaRPr lang="ru-RU" altLang="ru-RU" smtClean="0"/>
          </a:p>
        </p:txBody>
      </p:sp>
      <p:sp>
        <p:nvSpPr>
          <p:cNvPr id="34819" name="Rectangle 1"/>
          <p:cNvSpPr>
            <a:spLocks noChangeArrowheads="1"/>
          </p:cNvSpPr>
          <p:nvPr/>
        </p:nvSpPr>
        <p:spPr bwMode="auto">
          <a:xfrm>
            <a:off x="642938" y="153988"/>
            <a:ext cx="8001000" cy="569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altLang="ru-RU" sz="2400" b="1">
                <a:latin typeface="Times New Roman" pitchFamily="18" charset="0"/>
              </a:rPr>
              <a:t>Сезонная безработица </a:t>
            </a:r>
            <a:r>
              <a:rPr lang="ru-RU" altLang="ru-RU" sz="2400" b="1">
                <a:latin typeface="Calibri" pitchFamily="34" charset="0"/>
              </a:rPr>
              <a:t>—</a:t>
            </a:r>
            <a:r>
              <a:rPr lang="ru-RU" altLang="ru-RU" sz="2400" b="1">
                <a:latin typeface="Times New Roman" pitchFamily="18" charset="0"/>
              </a:rPr>
              <a:t> обусловлена сезонными колебаниями в объеме производства определенных отраслей.</a:t>
            </a:r>
            <a:endParaRPr lang="ru-RU" altLang="ru-RU" sz="2400" b="1"/>
          </a:p>
          <a:p>
            <a:r>
              <a:rPr lang="ru-RU" altLang="ru-RU" sz="2000">
                <a:latin typeface="Times New Roman" pitchFamily="18" charset="0"/>
              </a:rPr>
              <a:t>В отраслях с сезонным спросом фирмы предпочитают увольнять работников, а не снижать заработную плату по тем же самым причинам, что и в случае циклических колебаний.</a:t>
            </a:r>
          </a:p>
          <a:p>
            <a:endParaRPr lang="ru-RU" altLang="ru-RU" sz="2000"/>
          </a:p>
          <a:p>
            <a:r>
              <a:rPr lang="ru-RU" altLang="ru-RU" sz="2400" b="1">
                <a:latin typeface="Times New Roman" pitchFamily="18" charset="0"/>
              </a:rPr>
              <a:t>Циклическая безработица</a:t>
            </a:r>
            <a:r>
              <a:rPr lang="ru-RU" altLang="ru-RU" sz="2400">
                <a:latin typeface="Times New Roman" pitchFamily="18" charset="0"/>
              </a:rPr>
              <a:t> </a:t>
            </a:r>
            <a:r>
              <a:rPr lang="ru-RU" altLang="ru-RU" sz="2400">
                <a:latin typeface="Calibri" pitchFamily="34" charset="0"/>
              </a:rPr>
              <a:t>—</a:t>
            </a:r>
            <a:r>
              <a:rPr lang="ru-RU" altLang="ru-RU" sz="2400">
                <a:latin typeface="Times New Roman" pitchFamily="18" charset="0"/>
              </a:rPr>
              <a:t> </a:t>
            </a:r>
            <a:r>
              <a:rPr lang="ru-RU" altLang="ru-RU" sz="2400" b="1">
                <a:latin typeface="Times New Roman" pitchFamily="18" charset="0"/>
              </a:rPr>
              <a:t>возникает в период циклического экономического спада и недостатка спроса</a:t>
            </a:r>
            <a:r>
              <a:rPr lang="ru-RU" altLang="ru-RU" sz="2000">
                <a:latin typeface="Times New Roman" pitchFamily="18" charset="0"/>
              </a:rPr>
              <a:t>. Возникает в связи с уменьшением реального ВНП и высвобождением части рабочей силы.</a:t>
            </a:r>
            <a:endParaRPr lang="ru-RU" altLang="ru-RU" sz="2000"/>
          </a:p>
          <a:p>
            <a:r>
              <a:rPr lang="ru-RU" altLang="ru-RU" sz="2000">
                <a:latin typeface="Times New Roman" pitchFamily="18" charset="0"/>
              </a:rPr>
              <a:t>Циклическая безработица связана с колебаниями деловой активности (Экономическим циклом).</a:t>
            </a:r>
            <a:endParaRPr lang="ru-RU" altLang="ru-RU" sz="2000"/>
          </a:p>
          <a:p>
            <a:r>
              <a:rPr lang="ru-RU" altLang="ru-RU" sz="2000">
                <a:latin typeface="Times New Roman" pitchFamily="18" charset="0"/>
              </a:rPr>
              <a:t>Она возникает в тех случаях, когда падение совокупного спроса на выпускаемую продукцию вызывает падение совокупного спроса на труд в условиях негибкости реальной заработной платы в сторону понижения.</a:t>
            </a:r>
            <a:endParaRPr lang="ru-RU" altLang="ru-RU" sz="20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A920203-2CC8-4680-A09D-0E0AC39EE10F}" type="slidenum">
              <a:rPr lang="ru-RU" altLang="ru-RU" smtClean="0"/>
              <a:pPr/>
              <a:t>23</a:t>
            </a:fld>
            <a:endParaRPr lang="ru-RU" altLang="ru-RU" smtClean="0"/>
          </a:p>
        </p:txBody>
      </p:sp>
      <p:sp>
        <p:nvSpPr>
          <p:cNvPr id="35843" name="Rectangle 1"/>
          <p:cNvSpPr>
            <a:spLocks noChangeArrowheads="1"/>
          </p:cNvSpPr>
          <p:nvPr/>
        </p:nvSpPr>
        <p:spPr bwMode="auto">
          <a:xfrm>
            <a:off x="857250" y="550863"/>
            <a:ext cx="771525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altLang="ru-RU" sz="2000" b="1">
                <a:latin typeface="Times New Roman" pitchFamily="18" charset="0"/>
              </a:rPr>
              <a:t>Закон о минимальной заработной плате</a:t>
            </a:r>
            <a:endParaRPr lang="ru-RU" altLang="ru-RU" sz="2000"/>
          </a:p>
          <a:p>
            <a:r>
              <a:rPr lang="ru-RU" altLang="ru-RU" sz="2000">
                <a:latin typeface="Times New Roman" pitchFamily="18" charset="0"/>
              </a:rPr>
              <a:t>Согласно данному закону заработная плата не может быть установлена ниже определенного порогового значения. Для большинства занятых этот минимум не имеет практического значения, однако существуют некоторые группы работников (неквалифицированные и неопытные работники, подростки), для которых установленный минимум поднимает заработок выше точки равновесия, что сокращает спрос фирм на подобный труд и увеличивает безработицу.</a:t>
            </a:r>
          </a:p>
          <a:p>
            <a:endParaRPr lang="ru-RU" altLang="ru-RU" sz="2400">
              <a:latin typeface="Times New Roman" pitchFamily="18" charset="0"/>
            </a:endParaRPr>
          </a:p>
          <a:p>
            <a:endParaRPr lang="ru-RU" altLang="ru-RU" sz="2400"/>
          </a:p>
        </p:txBody>
      </p:sp>
      <p:sp>
        <p:nvSpPr>
          <p:cNvPr id="35844" name="Rectangle 2"/>
          <p:cNvSpPr>
            <a:spLocks noChangeArrowheads="1"/>
          </p:cNvSpPr>
          <p:nvPr/>
        </p:nvSpPr>
        <p:spPr bwMode="auto">
          <a:xfrm>
            <a:off x="785813" y="3595688"/>
            <a:ext cx="7786687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altLang="ru-RU" sz="2000" b="1">
                <a:latin typeface="Times New Roman" pitchFamily="18" charset="0"/>
              </a:rPr>
              <a:t>Эффективная заработная плата</a:t>
            </a:r>
            <a:endParaRPr lang="ru-RU" altLang="ru-RU" sz="2000"/>
          </a:p>
          <a:p>
            <a:r>
              <a:rPr lang="ru-RU" altLang="ru-RU" sz="2000">
                <a:latin typeface="Times New Roman" pitchFamily="18" charset="0"/>
              </a:rPr>
              <a:t>Теории эффективной заработной платы исходят из того, что высокая заработная плата повышает производительность работников и снижает текучесть кадров на фирме. Данная политика позволяет привлекать и удерживать высококвалифицированных специалистов, повысить качество труда и заинтересованность работников. Снижение заработной платы уменьшает мотивацию к труду и побуждает наиболее способных работников искать другое место работы.</a:t>
            </a:r>
            <a:endParaRPr lang="ru-RU" altLang="ru-RU" sz="20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8AB9993-8AED-4C87-BE4C-2BF6E2A25EE3}" type="slidenum">
              <a:rPr lang="ru-RU" altLang="ru-RU" smtClean="0"/>
              <a:pPr/>
              <a:t>24</a:t>
            </a:fld>
            <a:endParaRPr lang="ru-RU" altLang="ru-RU" smtClean="0"/>
          </a:p>
        </p:txBody>
      </p:sp>
      <p:sp>
        <p:nvSpPr>
          <p:cNvPr id="36867" name="Rectangle 1"/>
          <p:cNvSpPr>
            <a:spLocks noChangeArrowheads="1"/>
          </p:cNvSpPr>
          <p:nvPr/>
        </p:nvSpPr>
        <p:spPr bwMode="auto">
          <a:xfrm>
            <a:off x="428625" y="571500"/>
            <a:ext cx="8143875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altLang="ru-RU" sz="2400" b="1">
                <a:latin typeface="Times New Roman" pitchFamily="18" charset="0"/>
              </a:rPr>
              <a:t>Институциональная безработица</a:t>
            </a:r>
            <a:r>
              <a:rPr lang="ru-RU" altLang="ru-RU" sz="2400">
                <a:latin typeface="Times New Roman" pitchFamily="18" charset="0"/>
              </a:rPr>
              <a:t> </a:t>
            </a:r>
            <a:r>
              <a:rPr lang="ru-RU" altLang="ru-RU" sz="2400">
                <a:latin typeface="Calibri" pitchFamily="34" charset="0"/>
              </a:rPr>
              <a:t>—</a:t>
            </a:r>
            <a:r>
              <a:rPr lang="ru-RU" altLang="ru-RU" sz="2400">
                <a:latin typeface="Times New Roman" pitchFamily="18" charset="0"/>
              </a:rPr>
              <a:t> </a:t>
            </a:r>
            <a:r>
              <a:rPr lang="ru-RU" altLang="ru-RU" sz="2400" b="1">
                <a:latin typeface="Times New Roman" pitchFamily="18" charset="0"/>
              </a:rPr>
              <a:t>возникает из-за ограниченности рабочей силы и работодателей в актуальной информации о вакансиях и желании работников.</a:t>
            </a:r>
            <a:endParaRPr lang="ru-RU" altLang="ru-RU" sz="2400" b="1"/>
          </a:p>
          <a:p>
            <a:r>
              <a:rPr lang="ru-RU" altLang="ru-RU" sz="2400">
                <a:latin typeface="Times New Roman" pitchFamily="18" charset="0"/>
              </a:rPr>
              <a:t>Уровень пособия по безработице также оказывает влияние на рынок труда создавая ситуацию, когда индивид, имеющий возможность получать низкооплачиваемую работу, предпочитает сидеть на пособии по безработице.</a:t>
            </a:r>
            <a:endParaRPr lang="ru-RU" altLang="ru-RU" sz="2400"/>
          </a:p>
          <a:p>
            <a:r>
              <a:rPr lang="ru-RU" altLang="ru-RU" sz="2400">
                <a:latin typeface="Times New Roman" pitchFamily="18" charset="0"/>
              </a:rPr>
              <a:t>Данный вид безработицы возникает, если рынок труда функционирует недостаточно эффективно.</a:t>
            </a:r>
            <a:endParaRPr lang="ru-RU" altLang="ru-RU"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Прямоугольник 1"/>
          <p:cNvSpPr>
            <a:spLocks noChangeArrowheads="1"/>
          </p:cNvSpPr>
          <p:nvPr/>
        </p:nvSpPr>
        <p:spPr bwMode="auto">
          <a:xfrm>
            <a:off x="714375" y="785813"/>
            <a:ext cx="8072438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57200" algn="just" eaLnBrk="1" hangingPunct="1"/>
            <a:r>
              <a:rPr lang="ru-RU" altLang="ru-RU" sz="2000" b="1">
                <a:latin typeface="Times New Roman" pitchFamily="18" charset="0"/>
                <a:cs typeface="Times New Roman" pitchFamily="18" charset="0"/>
              </a:rPr>
              <a:t>Инфляция</a:t>
            </a:r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 – это переизбыток каналов обращения денежной массой сверх потребностей товарооборота, что влечет за собой обесценение денежной единицы и, соответственно, рост цен на товары и услуги. </a:t>
            </a:r>
          </a:p>
          <a:p>
            <a:pPr indent="457200" algn="just" eaLnBrk="1" hangingPunct="1"/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Инфляцию нужно понимать не иначе как достаточно сложное социально-экономическое явление, являющимся следствием несбалансированного производства в разных сферах экономики.</a:t>
            </a:r>
          </a:p>
          <a:p>
            <a:pPr indent="457200" algn="just" eaLnBrk="1" hangingPunct="1"/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Обычно проявлением инфляции является рост цен.</a:t>
            </a:r>
          </a:p>
          <a:p>
            <a:pPr indent="457200" algn="just" eaLnBrk="1" hangingPunct="1"/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Это не означает, что все цены растут. Одно из неблагоприятных проявлений инфляции заключается в том, что цены растут неравномерно. Цены на одни товары подскакивают, на другие поднимаются более умеренными темпами, а на третьи и вовсе не изменяются. </a:t>
            </a:r>
          </a:p>
          <a:p>
            <a:pPr indent="457200" algn="just" eaLnBrk="1" hangingPunct="1"/>
            <a:r>
              <a:rPr lang="ru-RU" altLang="ru-RU" sz="2000" b="1">
                <a:latin typeface="Times New Roman" pitchFamily="18" charset="0"/>
                <a:cs typeface="Times New Roman" pitchFamily="18" charset="0"/>
              </a:rPr>
              <a:t>Инфляция</a:t>
            </a:r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altLang="ru-RU" sz="2000" b="1">
                <a:latin typeface="Times New Roman" pitchFamily="18" charset="0"/>
                <a:cs typeface="Times New Roman" pitchFamily="18" charset="0"/>
              </a:rPr>
              <a:t>это повышение общего уровня цен в стране, которое возникает в связи с длительным неравновесием на большинстве рынков</a:t>
            </a:r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457200" algn="just" eaLnBrk="1" hangingPunct="1"/>
            <a:endParaRPr lang="ru-RU" altLang="ru-RU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3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7C7B184-1BB5-4156-B4B8-1D1C7ECE28FB}" type="slidenum">
              <a:rPr lang="ru-RU" altLang="ru-RU" smtClean="0"/>
              <a:pPr/>
              <a:t>3</a:t>
            </a:fld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Прямоугольник 1"/>
          <p:cNvSpPr>
            <a:spLocks noChangeArrowheads="1"/>
          </p:cNvSpPr>
          <p:nvPr/>
        </p:nvSpPr>
        <p:spPr bwMode="auto">
          <a:xfrm>
            <a:off x="642938" y="1143000"/>
            <a:ext cx="7929562" cy="384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/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Отдельные стороны инфляции описывают такие понятия, как “дезинфляция”, “дефляция”. </a:t>
            </a:r>
          </a:p>
          <a:p>
            <a:pPr algn="just" eaLnBrk="1" hangingPunct="1"/>
            <a:endParaRPr lang="ru-RU" altLang="ru-RU" sz="280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ru-RU" altLang="ru-RU" sz="2800" b="1">
                <a:latin typeface="Times New Roman" pitchFamily="18" charset="0"/>
                <a:cs typeface="Times New Roman" pitchFamily="18" charset="0"/>
              </a:rPr>
              <a:t>Дезинфляция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 означает замедление темпов инфляции. </a:t>
            </a:r>
          </a:p>
          <a:p>
            <a:pPr algn="just" eaLnBrk="1" hangingPunct="1"/>
            <a:endParaRPr lang="ru-RU" altLang="ru-RU" sz="280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ru-RU" altLang="ru-RU" sz="2800" b="1">
                <a:latin typeface="Times New Roman" pitchFamily="18" charset="0"/>
                <a:cs typeface="Times New Roman" pitchFamily="18" charset="0"/>
              </a:rPr>
              <a:t>Дефляцией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 называется долговременное снижение уровня цен. </a:t>
            </a:r>
          </a:p>
          <a:p>
            <a:pPr algn="just" eaLnBrk="1" hangingPunct="1"/>
            <a:endParaRPr lang="ru-RU" altLang="ru-RU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3D2BAB6-374E-4E5B-B844-4A253A05DC6D}" type="slidenum">
              <a:rPr lang="ru-RU" altLang="ru-RU" smtClean="0"/>
              <a:pPr/>
              <a:t>4</a:t>
            </a:fld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63" y="1143000"/>
            <a:ext cx="8215312" cy="4708525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7200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Есть множество причин инфляции, однако, в каждой стране складываются свои социально-экономические условия ее возникновения.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Выделяют внешние и внутренние причины инфляции.</a:t>
            </a:r>
          </a:p>
          <a:p>
            <a:pPr indent="457200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indent="457200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К внешним причинам относятся:</a:t>
            </a:r>
          </a:p>
          <a:p>
            <a:pPr indent="457200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457200" indent="457200" algn="just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Интернационализация хозяйственных связей: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наличие инфляции в других странах влияет на динамику внутренних товарных цен через цены импортируемых товаров.</a:t>
            </a:r>
          </a:p>
          <a:p>
            <a:pPr marL="457200" indent="457200" algn="just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457200" indent="457200" algn="just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Мировые экономические кризисы.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Так, мировой структурный кризис 70-х гг. XX столетия вызвал рост цен на природные ресурсы в 7 раз, в том числе на сырую нефть – в 20 раз. В результате цены на готовую продукцию резко подскочили в Японии, США, Западной Европе.</a:t>
            </a:r>
          </a:p>
        </p:txBody>
      </p:sp>
      <p:sp>
        <p:nvSpPr>
          <p:cNvPr id="17411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24826C3-CB1A-4C90-BDF9-C98E0D4DEE15}" type="slidenum">
              <a:rPr lang="ru-RU" altLang="ru-RU" smtClean="0"/>
              <a:pPr/>
              <a:t>5</a:t>
            </a:fld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Прямоугольник 1"/>
          <p:cNvSpPr>
            <a:spLocks noChangeArrowheads="1"/>
          </p:cNvSpPr>
          <p:nvPr/>
        </p:nvSpPr>
        <p:spPr bwMode="auto">
          <a:xfrm>
            <a:off x="428625" y="214313"/>
            <a:ext cx="8215313" cy="6462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57200" algn="just" eaLnBrk="1" hangingPunct="1"/>
            <a:r>
              <a:rPr lang="ru-RU" altLang="ru-RU" sz="2000" b="1">
                <a:latin typeface="Times New Roman" pitchFamily="18" charset="0"/>
                <a:cs typeface="Times New Roman" pitchFamily="18" charset="0"/>
              </a:rPr>
              <a:t>Внутренние</a:t>
            </a:r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b="1">
                <a:latin typeface="Times New Roman" pitchFamily="18" charset="0"/>
                <a:cs typeface="Times New Roman" pitchFamily="18" charset="0"/>
              </a:rPr>
              <a:t>причины </a:t>
            </a:r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обусловлены состоянием экономики данной страны. Среди них можно выделить:</a:t>
            </a:r>
          </a:p>
          <a:p>
            <a:pPr indent="457200" algn="just" eaLnBrk="1" hangingPunct="1"/>
            <a:endParaRPr lang="ru-RU" altLang="ru-RU" sz="800">
              <a:latin typeface="Times New Roman" pitchFamily="18" charset="0"/>
              <a:cs typeface="Times New Roman" pitchFamily="18" charset="0"/>
            </a:endParaRPr>
          </a:p>
          <a:p>
            <a:pPr indent="457200" algn="just" eaLnBrk="1" hangingPunct="1"/>
            <a:r>
              <a:rPr lang="ru-RU" altLang="ru-RU" sz="2000" b="1">
                <a:latin typeface="Times New Roman" pitchFamily="18" charset="0"/>
                <a:cs typeface="Times New Roman" pitchFamily="18" charset="0"/>
              </a:rPr>
              <a:t>1. Дефицит госбюджета.</a:t>
            </a:r>
          </a:p>
          <a:p>
            <a:pPr indent="457200" algn="just" eaLnBrk="1" hangingPunct="1"/>
            <a:r>
              <a:rPr lang="ru-RU" altLang="ru-RU" i="1">
                <a:latin typeface="Times New Roman" pitchFamily="18" charset="0"/>
                <a:cs typeface="Times New Roman" pitchFamily="18" charset="0"/>
              </a:rPr>
              <a:t>Если он покрывается займами Центрального банка страны, количество денег в обращении резко возрастает, но оно не подкреплено выпуском товаров, что ведет к инфляции.</a:t>
            </a:r>
          </a:p>
          <a:p>
            <a:pPr indent="457200" algn="just" eaLnBrk="1" hangingPunct="1"/>
            <a:endParaRPr lang="ru-RU" altLang="ru-RU" sz="800" i="1">
              <a:latin typeface="Times New Roman" pitchFamily="18" charset="0"/>
              <a:cs typeface="Times New Roman" pitchFamily="18" charset="0"/>
            </a:endParaRPr>
          </a:p>
          <a:p>
            <a:pPr indent="457200" algn="just" eaLnBrk="1" hangingPunct="1"/>
            <a:r>
              <a:rPr lang="ru-RU" altLang="ru-RU" sz="2000" b="1">
                <a:latin typeface="Times New Roman" pitchFamily="18" charset="0"/>
                <a:cs typeface="Times New Roman" pitchFamily="18" charset="0"/>
              </a:rPr>
              <a:t>2. Расходы на военные цели. </a:t>
            </a:r>
          </a:p>
          <a:p>
            <a:pPr indent="457200" algn="just" eaLnBrk="1" hangingPunct="1"/>
            <a:r>
              <a:rPr lang="ru-RU" altLang="ru-RU" i="1">
                <a:latin typeface="Times New Roman" pitchFamily="18" charset="0"/>
                <a:cs typeface="Times New Roman" pitchFamily="18" charset="0"/>
              </a:rPr>
              <a:t>Они, во-первых, увеличивают расходную часть бюджета, являясь постоянной причиной бюджетного дефицита, что, как было отмечено, ведет к инфляции. Во-вторых, люди, занятые в военном секторе экономики, не создают потребительский продукт, а выступают на потребительском рынке только в роли покупателей, увеличивая платежеспособный спрос.</a:t>
            </a:r>
          </a:p>
          <a:p>
            <a:pPr indent="457200" algn="just" eaLnBrk="1" hangingPunct="1"/>
            <a:endParaRPr lang="ru-RU" altLang="ru-RU" sz="800" i="1">
              <a:latin typeface="Times New Roman" pitchFamily="18" charset="0"/>
              <a:cs typeface="Times New Roman" pitchFamily="18" charset="0"/>
            </a:endParaRPr>
          </a:p>
          <a:p>
            <a:pPr indent="457200" algn="just" eaLnBrk="1" hangingPunct="1"/>
            <a:r>
              <a:rPr lang="ru-RU" altLang="ru-RU" sz="2000" b="1">
                <a:latin typeface="Times New Roman" pitchFamily="18" charset="0"/>
                <a:cs typeface="Times New Roman" pitchFamily="18" charset="0"/>
              </a:rPr>
              <a:t>3. Расход на социальные цели. </a:t>
            </a:r>
          </a:p>
          <a:p>
            <a:pPr indent="457200" algn="just" eaLnBrk="1" hangingPunct="1"/>
            <a:r>
              <a:rPr lang="ru-RU" altLang="ru-RU" i="1">
                <a:latin typeface="Times New Roman" pitchFamily="18" charset="0"/>
                <a:cs typeface="Times New Roman" pitchFamily="18" charset="0"/>
              </a:rPr>
              <a:t>В случаях экономических кризисов, спада производства уровень жизни населения снижается. Правительство стремится поддержать население путем дополнительных ассигнований на социальные цели, что ведет к увеличению количества наличных денег в обращении и усиливает инфляцию.</a:t>
            </a:r>
          </a:p>
          <a:p>
            <a:pPr indent="457200" algn="just" eaLnBrk="1" hangingPunct="1"/>
            <a:endParaRPr lang="ru-RU" altLang="ru-RU" sz="800" i="1">
              <a:latin typeface="Times New Roman" pitchFamily="18" charset="0"/>
              <a:cs typeface="Times New Roman" pitchFamily="18" charset="0"/>
            </a:endParaRPr>
          </a:p>
          <a:p>
            <a:pPr indent="457200" algn="just" eaLnBrk="1" hangingPunct="1"/>
            <a:r>
              <a:rPr lang="ru-RU" altLang="ru-RU" sz="2000" b="1">
                <a:latin typeface="Times New Roman" pitchFamily="18" charset="0"/>
                <a:cs typeface="Times New Roman" pitchFamily="18" charset="0"/>
              </a:rPr>
              <a:t>4. Структурные нарушения в экономике </a:t>
            </a:r>
            <a:r>
              <a:rPr lang="ru-RU" altLang="ru-RU" i="1">
                <a:latin typeface="Times New Roman" pitchFamily="18" charset="0"/>
                <a:cs typeface="Times New Roman" pitchFamily="18" charset="0"/>
              </a:rPr>
              <a:t>– диспропорции между накоплением и потреблением, спросом и предложением, доходами и расходами государства и др. факторы.</a:t>
            </a:r>
          </a:p>
        </p:txBody>
      </p:sp>
      <p:sp>
        <p:nvSpPr>
          <p:cNvPr id="18435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351A68B-F69C-4351-9B7E-E13BA6288BCE}" type="slidenum">
              <a:rPr lang="ru-RU" altLang="ru-RU" smtClean="0"/>
              <a:pPr/>
              <a:t>6</a:t>
            </a:fld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Прямоугольник 1"/>
          <p:cNvSpPr>
            <a:spLocks noChangeArrowheads="1"/>
          </p:cNvSpPr>
          <p:nvPr/>
        </p:nvSpPr>
        <p:spPr bwMode="auto">
          <a:xfrm>
            <a:off x="642938" y="357188"/>
            <a:ext cx="79295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/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В мировой экономической теории и практике известны два вида инфляции спроса и инфляция предложения.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357563" y="1214438"/>
            <a:ext cx="2571750" cy="571500"/>
          </a:xfrm>
          <a:prstGeom prst="roundRect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Виды инфляции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00125" y="2071688"/>
            <a:ext cx="2571750" cy="571500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Инфляция спроса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572125" y="2071688"/>
            <a:ext cx="3000375" cy="571500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Инфляция предложения (издержек)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42938" y="3000375"/>
            <a:ext cx="3357562" cy="3643313"/>
          </a:xfrm>
          <a:prstGeom prst="roundRect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возникает в результате увеличения совокупного спроса в условиях полной загрузки производственных мощностей, а значит, и невозможности отреагировать увеличением выпуска продукции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357813" y="3000375"/>
            <a:ext cx="3429000" cy="3643313"/>
          </a:xfrm>
          <a:prstGeom prst="roundRect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возникает вследствие роста цен из-за увеличения издержек производства. Причинами роста издержек могут быть – увеличение цен на сырье, действия профсоюзов по повышению заработной платы и др.</a:t>
            </a:r>
          </a:p>
        </p:txBody>
      </p:sp>
      <p:cxnSp>
        <p:nvCxnSpPr>
          <p:cNvPr id="9" name="Прямая со стрелкой 8"/>
          <p:cNvCxnSpPr>
            <a:stCxn id="3" idx="1"/>
            <a:endCxn id="4" idx="0"/>
          </p:cNvCxnSpPr>
          <p:nvPr/>
        </p:nvCxnSpPr>
        <p:spPr>
          <a:xfrm rot="10800000" flipV="1">
            <a:off x="2286000" y="1500188"/>
            <a:ext cx="1071563" cy="57150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3" idx="3"/>
            <a:endCxn id="5" idx="0"/>
          </p:cNvCxnSpPr>
          <p:nvPr/>
        </p:nvCxnSpPr>
        <p:spPr>
          <a:xfrm>
            <a:off x="5929313" y="1500188"/>
            <a:ext cx="1143000" cy="57150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Стрелка вниз 13"/>
          <p:cNvSpPr/>
          <p:nvPr/>
        </p:nvSpPr>
        <p:spPr>
          <a:xfrm>
            <a:off x="2214563" y="2714625"/>
            <a:ext cx="46037" cy="2143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7143750" y="2714625"/>
            <a:ext cx="46038" cy="2143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468" name="Номер слайда 1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7879776-B0D0-4532-82FA-290DA8AB07D0}" type="slidenum">
              <a:rPr lang="ru-RU" altLang="ru-RU" smtClean="0"/>
              <a:pPr/>
              <a:t>7</a:t>
            </a:fld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Прямоугольник 1"/>
          <p:cNvSpPr>
            <a:spLocks noChangeArrowheads="1"/>
          </p:cNvSpPr>
          <p:nvPr/>
        </p:nvSpPr>
        <p:spPr bwMode="auto">
          <a:xfrm>
            <a:off x="571500" y="857250"/>
            <a:ext cx="8072438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/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На практике нелегко отличить один вид инфляции от другого, они тесно взаимодействуют. Так, рост заработной платы, например, может выглядеть и как инфляция спроса и как инфляция издержек. </a:t>
            </a:r>
          </a:p>
          <a:p>
            <a:pPr algn="just" eaLnBrk="1" hangingPunct="1"/>
            <a:endParaRPr lang="ru-RU" altLang="ru-RU" sz="200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Сочетание инфляции спроса и инфляции издержек образует </a:t>
            </a:r>
            <a:r>
              <a:rPr lang="ru-RU" altLang="ru-RU" sz="2000" b="1">
                <a:latin typeface="Times New Roman" pitchFamily="18" charset="0"/>
                <a:cs typeface="Times New Roman" pitchFamily="18" charset="0"/>
              </a:rPr>
              <a:t>инфляционную спираль </a:t>
            </a:r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”цены–заработная плата”. </a:t>
            </a:r>
          </a:p>
          <a:p>
            <a:pPr algn="just" eaLnBrk="1" hangingPunct="1"/>
            <a:endParaRPr lang="ru-RU" altLang="ru-RU" sz="200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В условиях инфляции спроса экономические агенты постепенно корректируют свое поведение: ставки номинальной заработной платы повышаются в новых трудовых соглашениях в соответствии с возросшими инфляционными ожиданиями. Повышение ставок номинальной заработной платы вызывает рост средних издержек производства, что является основой для развертывания инфляции издержек.</a:t>
            </a:r>
          </a:p>
        </p:txBody>
      </p:sp>
      <p:sp>
        <p:nvSpPr>
          <p:cNvPr id="20483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8341FBC-6FF8-455F-BBD3-81CD8E526FDF}" type="slidenum">
              <a:rPr lang="ru-RU" altLang="ru-RU" smtClean="0"/>
              <a:pPr/>
              <a:t>8</a:t>
            </a:fld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Прямоугольник 1"/>
          <p:cNvSpPr>
            <a:spLocks noChangeArrowheads="1"/>
          </p:cNvSpPr>
          <p:nvPr/>
        </p:nvSpPr>
        <p:spPr bwMode="auto">
          <a:xfrm>
            <a:off x="571500" y="571500"/>
            <a:ext cx="80724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/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Инфляцию различают в зависимости от темпов, характера протекания, ожиданий и масштаба охвата.</a:t>
            </a:r>
          </a:p>
        </p:txBody>
      </p:sp>
      <p:sp>
        <p:nvSpPr>
          <p:cNvPr id="4" name="Овал 3"/>
          <p:cNvSpPr/>
          <p:nvPr/>
        </p:nvSpPr>
        <p:spPr>
          <a:xfrm>
            <a:off x="3214688" y="1357313"/>
            <a:ext cx="2714625" cy="857250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зависимости от  темпов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42938" y="2428875"/>
            <a:ext cx="2286000" cy="1285875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Умеренная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(ползучая)  - рост цен составляет менее 10% в год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429375" y="2500313"/>
            <a:ext cx="2214563" cy="1214437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Галопирующая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рост цен составляет от 10 до 200% в год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786063" y="3929063"/>
            <a:ext cx="3571875" cy="1000125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Гиперинфляция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- выражается в астрономическом росте количества денег в обращении</a:t>
            </a:r>
          </a:p>
        </p:txBody>
      </p:sp>
      <p:cxnSp>
        <p:nvCxnSpPr>
          <p:cNvPr id="9" name="Прямая со стрелкой 8"/>
          <p:cNvCxnSpPr>
            <a:stCxn id="4" idx="2"/>
            <a:endCxn id="5" idx="0"/>
          </p:cNvCxnSpPr>
          <p:nvPr/>
        </p:nvCxnSpPr>
        <p:spPr>
          <a:xfrm rot="10800000" flipV="1">
            <a:off x="1785938" y="1785938"/>
            <a:ext cx="1428750" cy="64293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4" idx="6"/>
            <a:endCxn id="6" idx="0"/>
          </p:cNvCxnSpPr>
          <p:nvPr/>
        </p:nvCxnSpPr>
        <p:spPr>
          <a:xfrm>
            <a:off x="5929313" y="1785938"/>
            <a:ext cx="1608137" cy="71437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4" idx="4"/>
            <a:endCxn id="7" idx="0"/>
          </p:cNvCxnSpPr>
          <p:nvPr/>
        </p:nvCxnSpPr>
        <p:spPr>
          <a:xfrm rot="5400000">
            <a:off x="3713957" y="3071019"/>
            <a:ext cx="1716087" cy="317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4" name="Прямоугольник 13"/>
          <p:cNvSpPr>
            <a:spLocks noChangeArrowheads="1"/>
          </p:cNvSpPr>
          <p:nvPr/>
        </p:nvSpPr>
        <p:spPr bwMode="auto">
          <a:xfrm>
            <a:off x="571500" y="5286375"/>
            <a:ext cx="807243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/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В условиях гиперинфляции роль денег в экономике сильно уменьшается, а промышленные предприятия переходят на другие формы расчетов (например, бартер, взаиморасчеты). </a:t>
            </a:r>
          </a:p>
        </p:txBody>
      </p:sp>
      <p:sp>
        <p:nvSpPr>
          <p:cNvPr id="21515" name="Номер слайда 20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502BA35-FB56-45E1-9B40-ACA22C1AD631}" type="slidenum">
              <a:rPr lang="ru-RU" altLang="ru-RU" smtClean="0"/>
              <a:pPr/>
              <a:t>9</a:t>
            </a:fld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358</TotalTime>
  <Words>2573</Words>
  <Application>Microsoft Office PowerPoint</Application>
  <PresentationFormat>Экран (4:3)</PresentationFormat>
  <Paragraphs>181</Paragraphs>
  <Slides>24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2" baseType="lpstr">
      <vt:lpstr>Arial</vt:lpstr>
      <vt:lpstr>Georgia</vt:lpstr>
      <vt:lpstr>Wingdings 2</vt:lpstr>
      <vt:lpstr>Wingdings</vt:lpstr>
      <vt:lpstr>Calibri</vt:lpstr>
      <vt:lpstr>Times New Roman</vt:lpstr>
      <vt:lpstr>Constantia</vt:lpstr>
      <vt:lpstr>Тема Office</vt:lpstr>
      <vt:lpstr>Тема 28. Инфляция и безработица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Инфляция: сущность, причины и последствия</dc:title>
  <dc:creator>Оля</dc:creator>
  <cp:lastModifiedBy>Света</cp:lastModifiedBy>
  <cp:revision>45</cp:revision>
  <dcterms:created xsi:type="dcterms:W3CDTF">2012-03-20T14:31:35Z</dcterms:created>
  <dcterms:modified xsi:type="dcterms:W3CDTF">2020-10-15T06:43:48Z</dcterms:modified>
</cp:coreProperties>
</file>