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72" r:id="rId3"/>
    <p:sldId id="288" r:id="rId4"/>
    <p:sldId id="273" r:id="rId5"/>
    <p:sldId id="274" r:id="rId6"/>
    <p:sldId id="289" r:id="rId7"/>
    <p:sldId id="341" r:id="rId8"/>
    <p:sldId id="330" r:id="rId9"/>
    <p:sldId id="331" r:id="rId10"/>
    <p:sldId id="275" r:id="rId11"/>
    <p:sldId id="257" r:id="rId12"/>
    <p:sldId id="333" r:id="rId13"/>
    <p:sldId id="322" r:id="rId14"/>
    <p:sldId id="299" r:id="rId15"/>
    <p:sldId id="335" r:id="rId16"/>
    <p:sldId id="298" r:id="rId17"/>
    <p:sldId id="336" r:id="rId18"/>
    <p:sldId id="258" r:id="rId19"/>
    <p:sldId id="259" r:id="rId20"/>
    <p:sldId id="260" r:id="rId21"/>
    <p:sldId id="261" r:id="rId22"/>
    <p:sldId id="33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9"/>
    <a:srgbClr val="FFCC99"/>
    <a:srgbClr val="FFC3FF"/>
    <a:srgbClr val="000099"/>
    <a:srgbClr val="00FFFF"/>
    <a:srgbClr val="FF0000"/>
    <a:srgbClr val="660033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2277C-E31B-4C97-B6D8-0441E21A7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66634-EB98-427B-B22C-A6C28D1DD1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C0491-479F-47C4-A0FD-7D4368B430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3982-3ABD-4B8F-B97C-48D14067A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BDB4-1089-49F8-9178-D420BE9B7D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2F7E9-22E5-4458-A2AC-D12A84DC5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88CB7-D15C-457B-95C7-5D19585EA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D3809-FDF1-4FE1-959C-AFCA36349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D8C46-3D2B-48A0-B19F-AF391638F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39A0-32A9-43C0-B7DE-9406A06682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6407B-AD63-4317-BD2D-AC75FAB3E9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CD1A8-D669-40EF-BF99-24D5786AAE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4C54FB-0BB9-4DF5-A0C8-29990CA38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dict/economic/article/ses1/ses-1093.htm" TargetMode="External"/><Relationship Id="rId2" Type="http://schemas.openxmlformats.org/officeDocument/2006/relationships/hyperlink" Target="http://slovari.yandex.ru/dict/economic/article/ses3/ses-6403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569325" cy="1944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Тема 25. Бюджетно-налоговая политика</a:t>
            </a:r>
            <a:endParaRPr lang="ru-RU" altLang="ru-RU" b="1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8"/>
            <a:ext cx="8229600" cy="1398587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0099"/>
                </a:solidFill>
              </a:rPr>
              <a:t>Способы покрытия дефицита бюджета: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2800" b="1" u="sng" smtClean="0"/>
              <a:t>Выпуск дополнительных денег в обращение</a:t>
            </a:r>
            <a:r>
              <a:rPr lang="ru-RU" altLang="ru-RU" sz="2800" smtClean="0"/>
              <a:t>  (чреват инфляцией)</a:t>
            </a:r>
          </a:p>
          <a:p>
            <a:pPr eaLnBrk="1" hangingPunct="1"/>
            <a:r>
              <a:rPr lang="ru-RU" altLang="ru-RU" sz="2800" b="1" u="sng" smtClean="0"/>
              <a:t>Долговое финансирование</a:t>
            </a:r>
            <a:r>
              <a:rPr lang="ru-RU" altLang="ru-RU" sz="2800" smtClean="0"/>
              <a:t> (действует </a:t>
            </a:r>
            <a:r>
              <a:rPr lang="ru-RU" altLang="ru-RU" sz="2800" b="1" smtClean="0"/>
              <a:t>«эффект вытеснения»</a:t>
            </a:r>
            <a:r>
              <a:rPr lang="ru-RU" altLang="ru-RU" sz="2800" smtClean="0"/>
              <a:t>: государственные расходы вытесняют частные инвестиции)</a:t>
            </a:r>
          </a:p>
          <a:p>
            <a:pPr eaLnBrk="1" hangingPunct="1"/>
            <a:r>
              <a:rPr lang="ru-RU" altLang="ru-RU" sz="2800" b="1" u="sng" smtClean="0"/>
              <a:t>Продажа активов</a:t>
            </a:r>
          </a:p>
          <a:p>
            <a:pPr eaLnBrk="1" hangingPunct="1"/>
            <a:r>
              <a:rPr lang="ru-RU" altLang="ru-RU" sz="2800" b="1" u="sng" smtClean="0"/>
              <a:t>Увеличение налогов</a:t>
            </a:r>
            <a:r>
              <a:rPr lang="ru-RU" altLang="ru-RU" sz="2800" smtClean="0"/>
              <a:t> 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( ведет к сокращению частных расходов, подрывает стимулы к производственной деятельности )</a:t>
            </a:r>
          </a:p>
          <a:p>
            <a:pPr eaLnBrk="1" hangingPunct="1"/>
            <a:r>
              <a:rPr lang="ru-RU" altLang="ru-RU" sz="2800" b="1" smtClean="0"/>
              <a:t>Секвестирование бюджета</a:t>
            </a:r>
            <a:r>
              <a:rPr lang="ru-RU" altLang="ru-RU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Кривая Лаффера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171450" y="1268413"/>
          <a:ext cx="8972550" cy="5056187"/>
        </p:xfrm>
        <a:graphic>
          <a:graphicData uri="http://schemas.openxmlformats.org/presentationml/2006/ole">
            <p:oleObj spid="_x0000_s19461" name="Рисунок" r:id="rId4" imgW="4962525" imgH="177165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66738" y="2349500"/>
          <a:ext cx="3141662" cy="215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649"/>
                <a:gridCol w="1846013"/>
              </a:tblGrid>
              <a:tr h="1079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млрд. долларов США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01.09.2014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85,31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01.03.2015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74,00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496" name="Rectangle 3"/>
          <p:cNvSpPr>
            <a:spLocks noChangeArrowheads="1"/>
          </p:cNvSpPr>
          <p:nvPr/>
        </p:nvSpPr>
        <p:spPr bwMode="auto">
          <a:xfrm>
            <a:off x="179388" y="1687513"/>
            <a:ext cx="48752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600" b="1">
                <a:ea typeface="Times New Roman" pitchFamily="18" charset="0"/>
                <a:cs typeface="Arial" charset="0"/>
              </a:rPr>
              <a:t>ФОНД НАЦИОНАЛЬНОГО БЛАГОСОСТОЯНИЯ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54600" y="3475038"/>
          <a:ext cx="3152775" cy="962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906"/>
                <a:gridCol w="1786869"/>
              </a:tblGrid>
              <a:tr h="68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01.09.2014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90,00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01.02.2015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74.01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508" name="Rectangle 4"/>
          <p:cNvSpPr>
            <a:spLocks noChangeArrowheads="1"/>
          </p:cNvSpPr>
          <p:nvPr/>
        </p:nvSpPr>
        <p:spPr bwMode="auto">
          <a:xfrm>
            <a:off x="3132138" y="1687513"/>
            <a:ext cx="5761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eaLnBrk="0" hangingPunct="0"/>
            <a:r>
              <a:rPr lang="ru-RU" altLang="ru-RU" sz="1600" b="1">
                <a:cs typeface="Times New Roman" pitchFamily="18" charset="0"/>
              </a:rPr>
              <a:t>                                          РЕЗЕРВНЫЙ ФОНД</a:t>
            </a:r>
            <a:endParaRPr lang="ru-RU" altLang="ru-RU" sz="1600" b="1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54600" y="2349500"/>
          <a:ext cx="3046413" cy="1079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368"/>
                <a:gridCol w="1790045"/>
              </a:tblGrid>
              <a:tr h="1079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Дата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млрд. долларов США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smtClean="0">
                <a:solidFill>
                  <a:schemeClr val="tx1"/>
                </a:solidFill>
              </a:rPr>
              <a:t>Государственный долг</a:t>
            </a:r>
            <a:r>
              <a:rPr lang="ru-RU" altLang="ru-RU" sz="4000" smtClean="0">
                <a:solidFill>
                  <a:schemeClr val="tx1"/>
                </a:solidFill>
              </a:rPr>
              <a:t/>
            </a:r>
            <a:br>
              <a:rPr lang="ru-RU" altLang="ru-RU" sz="4000" smtClean="0">
                <a:solidFill>
                  <a:schemeClr val="tx1"/>
                </a:solidFill>
              </a:rPr>
            </a:br>
            <a:endParaRPr lang="ru-RU" altLang="ru-RU" sz="4000" smtClean="0">
              <a:solidFill>
                <a:schemeClr val="tx1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107950" algn="just" eaLnBrk="1" hangingPunct="1">
              <a:spcBef>
                <a:spcPct val="0"/>
              </a:spcBef>
              <a:buFontTx/>
              <a:buNone/>
            </a:pPr>
            <a:r>
              <a:rPr lang="ru-RU" altLang="ru-RU" smtClean="0"/>
              <a:t>Общий объем кредитов невозвращенных правительством Центральному банку страны, непогашенных государственных облигаций, кредитов иностранных государств.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84313"/>
            <a:ext cx="8424862" cy="2376487"/>
          </a:xfrm>
          <a:solidFill>
            <a:srgbClr val="FFC3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3FF"/>
            </a:extrusionClr>
          </a:sp3d>
        </p:spPr>
        <p:txBody>
          <a:bodyPr>
            <a:flatTx/>
          </a:bodyPr>
          <a:lstStyle/>
          <a:p>
            <a:r>
              <a:rPr lang="ru-RU" altLang="ru-RU" b="1" i="1" smtClean="0"/>
              <a:t>Бюджетно-налоговая </a:t>
            </a:r>
            <a:br>
              <a:rPr lang="ru-RU" altLang="ru-RU" b="1" i="1" smtClean="0"/>
            </a:br>
            <a:r>
              <a:rPr lang="ru-RU" altLang="ru-RU" b="1" i="1" smtClean="0"/>
              <a:t>(фискальная)</a:t>
            </a:r>
            <a:br>
              <a:rPr lang="ru-RU" altLang="ru-RU" b="1" i="1" smtClean="0"/>
            </a:br>
            <a:r>
              <a:rPr lang="ru-RU" altLang="ru-RU" b="1" i="1" smtClean="0"/>
              <a:t>политика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404813"/>
            <a:ext cx="8640763" cy="561657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b="1" dirty="0" smtClean="0"/>
              <a:t>Бюджетно-налоговая </a:t>
            </a:r>
            <a:r>
              <a:rPr lang="ru-RU" b="1" dirty="0"/>
              <a:t>политика</a:t>
            </a:r>
            <a:r>
              <a:rPr lang="ru-RU" dirty="0"/>
              <a:t> представляет собой меры правительства по изменению государственных расходов и налогов, направленные на :</a:t>
            </a:r>
          </a:p>
          <a:p>
            <a:pPr algn="just">
              <a:defRPr/>
            </a:pPr>
            <a:r>
              <a:rPr lang="ru-RU" dirty="0" smtClean="0"/>
              <a:t>сглаживание </a:t>
            </a:r>
            <a:r>
              <a:rPr lang="ru-RU" dirty="0"/>
              <a:t>колебаний экономического цикла,</a:t>
            </a:r>
          </a:p>
          <a:p>
            <a:pPr algn="just">
              <a:defRPr/>
            </a:pPr>
            <a:r>
              <a:rPr lang="ru-RU" dirty="0" smtClean="0"/>
              <a:t> </a:t>
            </a:r>
            <a:r>
              <a:rPr lang="ru-RU" dirty="0"/>
              <a:t>обеспечение устойчивого экономического роста,</a:t>
            </a:r>
          </a:p>
          <a:p>
            <a:pPr algn="just">
              <a:defRPr/>
            </a:pPr>
            <a:r>
              <a:rPr lang="ru-RU" dirty="0" smtClean="0"/>
              <a:t> </a:t>
            </a:r>
            <a:r>
              <a:rPr lang="ru-RU" dirty="0"/>
              <a:t>достижение высокого уровня занятости при умеренных темпах инфляции.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r>
              <a:rPr lang="ru-RU" altLang="ru-RU" sz="3200" b="1" u="sng" smtClean="0"/>
              <a:t/>
            </a:r>
            <a:br>
              <a:rPr lang="ru-RU" altLang="ru-RU" sz="3200" b="1" u="sng" smtClean="0"/>
            </a:br>
            <a:r>
              <a:rPr lang="ru-RU" altLang="ru-RU" sz="3200" b="1" u="sng" smtClean="0"/>
              <a:t/>
            </a:r>
            <a:br>
              <a:rPr lang="ru-RU" altLang="ru-RU" sz="3200" b="1" u="sng" smtClean="0"/>
            </a:br>
            <a:r>
              <a:rPr lang="ru-RU" altLang="ru-RU" sz="3200" b="1" u="sng" smtClean="0"/>
              <a:t>Инструменты бюджетно-налоговай политики </a:t>
            </a:r>
            <a:r>
              <a:rPr lang="ru-RU" altLang="ru-RU" b="1" u="sng" smtClean="0"/>
              <a:t/>
            </a:r>
            <a:br>
              <a:rPr lang="ru-RU" altLang="ru-RU" b="1" u="sng" smtClean="0"/>
            </a:br>
            <a:endParaRPr lang="ru-RU" altLang="ru-RU" b="1" u="sng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endParaRPr lang="ru-RU" altLang="ru-RU" sz="20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itchFamily="18" charset="0"/>
              </a:rPr>
              <a:t>Инструментарий фискальной политики включает: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 smtClean="0">
                <a:latin typeface="Times New Roman" pitchFamily="18" charset="0"/>
              </a:rPr>
              <a:t>манипуляцию различными видами налогов и налоговых ставок,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 smtClean="0">
                <a:latin typeface="Times New Roman" pitchFamily="18" charset="0"/>
              </a:rPr>
              <a:t> </a:t>
            </a:r>
            <a:r>
              <a:rPr lang="ru-RU" altLang="ru-RU" sz="2000" b="1" u="sng" smtClean="0">
                <a:latin typeface="Times New Roman" pitchFamily="18" charset="0"/>
              </a:rPr>
              <a:t>государственные расходы</a:t>
            </a:r>
            <a:r>
              <a:rPr lang="ru-RU" altLang="ru-RU" sz="2000" b="1" smtClean="0">
                <a:latin typeface="Times New Roman" pitchFamily="18" charset="0"/>
              </a:rPr>
              <a:t> , в т.ч. трансфертные платежи 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2000" b="1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u="sng" smtClean="0">
                <a:solidFill>
                  <a:srgbClr val="CC00CC"/>
                </a:solidFill>
                <a:latin typeface="Times New Roman" pitchFamily="18" charset="0"/>
              </a:rPr>
              <a:t>ТРАНСФЕРТНЫЕ ПЛАТЕЖИ</a:t>
            </a:r>
            <a:r>
              <a:rPr lang="ru-RU" altLang="ru-RU" sz="2000" b="1" smtClean="0">
                <a:latin typeface="Times New Roman" pitchFamily="18" charset="0"/>
              </a:rPr>
              <a:t> </a:t>
            </a:r>
            <a:r>
              <a:rPr lang="ru-RU" altLang="ru-RU" sz="2000" b="1" smtClean="0"/>
              <a:t>—</a:t>
            </a:r>
            <a:r>
              <a:rPr lang="ru-RU" altLang="ru-RU" sz="2000" b="1" smtClean="0">
                <a:latin typeface="Times New Roman" pitchFamily="18" charset="0"/>
              </a:rPr>
              <a:t>  денежные выплаты из государственного бюджета населению и частным предпринимателям, </a:t>
            </a:r>
            <a:r>
              <a:rPr lang="ru-RU" altLang="ru-RU" sz="2000" u="sng" smtClean="0">
                <a:solidFill>
                  <a:srgbClr val="FF0000"/>
                </a:solidFill>
                <a:latin typeface="Times New Roman" pitchFamily="18" charset="0"/>
              </a:rPr>
              <a:t>не связанные с выполнением ими государственных заказов и работ</a:t>
            </a:r>
            <a:r>
              <a:rPr lang="ru-RU" altLang="ru-RU" sz="2000" b="1" smtClean="0">
                <a:latin typeface="Times New Roman" pitchFamily="18" charset="0"/>
              </a:rPr>
              <a:t>, а осуществляемые в порядке перераспределения средств в пользу более нуждающихся в них граждан через бюджет; одна из схем перераспределения госбюджетных средств.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b="1" i="1" u="sng" smtClean="0">
                <a:latin typeface="Times New Roman" pitchFamily="18" charset="0"/>
              </a:rPr>
              <a:t>Имеет следующие формы:</a:t>
            </a:r>
            <a:r>
              <a:rPr lang="ru-RU" altLang="ru-RU" sz="2000" smtClean="0"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 smtClean="0">
                <a:latin typeface="Times New Roman" pitchFamily="18" charset="0"/>
                <a:hlinkClick r:id="rId2"/>
              </a:rPr>
              <a:t>субсидии</a:t>
            </a:r>
            <a:r>
              <a:rPr lang="ru-RU" altLang="ru-RU" sz="2000" b="1" smtClean="0">
                <a:latin typeface="Times New Roman" pitchFamily="18" charset="0"/>
              </a:rPr>
              <a:t> частным предпринимателям</a:t>
            </a:r>
            <a:r>
              <a:rPr lang="ru-RU" altLang="ru-RU" sz="2000" smtClean="0">
                <a:latin typeface="Times New Roman" pitchFamily="18" charset="0"/>
              </a:rPr>
              <a:t>,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>
                <a:latin typeface="Times New Roman" pitchFamily="18" charset="0"/>
              </a:rPr>
              <a:t> </a:t>
            </a:r>
            <a:r>
              <a:rPr lang="ru-RU" altLang="ru-RU" sz="2000" b="1" smtClean="0">
                <a:latin typeface="Times New Roman" pitchFamily="18" charset="0"/>
              </a:rPr>
              <a:t>выплаты процентов по </a:t>
            </a:r>
            <a:r>
              <a:rPr lang="ru-RU" altLang="ru-RU" sz="2000" smtClean="0">
                <a:solidFill>
                  <a:srgbClr val="CC00CC"/>
                </a:solidFill>
                <a:latin typeface="Times New Roman" pitchFamily="18" charset="0"/>
                <a:hlinkClick r:id="rId3"/>
              </a:rPr>
              <a:t>государственному долгу</a:t>
            </a:r>
            <a:r>
              <a:rPr lang="ru-RU" altLang="ru-RU" sz="2000" smtClean="0">
                <a:solidFill>
                  <a:srgbClr val="CC00CC"/>
                </a:solidFill>
                <a:latin typeface="Times New Roman" pitchFamily="18" charset="0"/>
              </a:rPr>
              <a:t>,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 smtClean="0">
                <a:latin typeface="Times New Roman" pitchFamily="18" charset="0"/>
              </a:rPr>
              <a:t>государственные денежные выплаты</a:t>
            </a:r>
            <a:r>
              <a:rPr lang="ru-RU" altLang="ru-RU" sz="2000" smtClean="0">
                <a:latin typeface="Times New Roman" pitchFamily="18" charset="0"/>
              </a:rPr>
              <a:t> на </a:t>
            </a:r>
            <a:r>
              <a:rPr lang="ru-RU" altLang="ru-RU" sz="2000" b="1" u="sng" smtClean="0">
                <a:solidFill>
                  <a:srgbClr val="CC00CC"/>
                </a:solidFill>
                <a:latin typeface="Times New Roman" pitchFamily="18" charset="0"/>
              </a:rPr>
              <a:t>социальные нужды</a:t>
            </a:r>
            <a:r>
              <a:rPr lang="ru-RU" altLang="ru-RU" sz="2000" smtClean="0">
                <a:latin typeface="Times New Roman" pitchFamily="18" charset="0"/>
              </a:rPr>
              <a:t> (пенсии, пособия и др.);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>
                <a:latin typeface="Times New Roman" pitchFamily="18" charset="0"/>
              </a:rPr>
              <a:t> </a:t>
            </a:r>
            <a:r>
              <a:rPr lang="ru-RU" altLang="ru-RU" sz="2000" b="1" u="sng" smtClean="0">
                <a:solidFill>
                  <a:srgbClr val="CC00CC"/>
                </a:solidFill>
                <a:latin typeface="Times New Roman" pitchFamily="18" charset="0"/>
              </a:rPr>
              <a:t>денежные платежи</a:t>
            </a:r>
            <a:r>
              <a:rPr lang="ru-RU" altLang="ru-RU" sz="2000" smtClean="0">
                <a:latin typeface="Times New Roman" pitchFamily="18" charset="0"/>
              </a:rPr>
              <a:t>, переводы из средств федерального бюджета </a:t>
            </a:r>
            <a:r>
              <a:rPr lang="ru-RU" altLang="ru-RU" sz="2000" b="1" smtClean="0">
                <a:solidFill>
                  <a:srgbClr val="CC00CC"/>
                </a:solidFill>
                <a:latin typeface="Times New Roman" pitchFamily="18" charset="0"/>
              </a:rPr>
              <a:t>в региональные</a:t>
            </a:r>
            <a:r>
              <a:rPr lang="ru-RU" altLang="ru-RU" sz="2000" smtClean="0">
                <a:latin typeface="Times New Roman" pitchFamily="18" charset="0"/>
              </a:rPr>
              <a:t>, осуществляемые в целях социальной поддержки депрессивных регионов.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ru-RU" altLang="ru-RU" smtClean="0"/>
              <a:t>Различают два вида фискальной политики государства: дискреционную и недискреционную</a:t>
            </a:r>
          </a:p>
          <a:p>
            <a:pPr marL="0" indent="0" algn="just">
              <a:buFontTx/>
              <a:buNone/>
            </a:pPr>
            <a:r>
              <a:rPr lang="ru-RU" altLang="ru-RU" u="sng" smtClean="0"/>
              <a:t>Дискреционная фискальная политика </a:t>
            </a:r>
            <a:r>
              <a:rPr lang="ru-RU" altLang="ru-RU" smtClean="0"/>
              <a:t>представляет собой сознательное манипулирование налогами и правительственными (государственными) расходами с целью изменения реального объема национального производства и занятости, контроля над инфляцией и ускорения экономического роста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altLang="ru-RU" sz="4000" b="1" i="1" smtClean="0"/>
              <a:t>Стимулирующая </a:t>
            </a:r>
            <a:r>
              <a:rPr lang="en-US" altLang="ru-RU" sz="4000" b="1" i="1" smtClean="0"/>
              <a:t/>
            </a:r>
            <a:br>
              <a:rPr lang="en-US" altLang="ru-RU" sz="4000" b="1" i="1" smtClean="0"/>
            </a:br>
            <a:r>
              <a:rPr lang="ru-RU" altLang="ru-RU" sz="4000" b="1" i="1" smtClean="0"/>
              <a:t>бюджетно-налоговая политика</a:t>
            </a:r>
            <a:r>
              <a:rPr lang="ru-RU" altLang="ru-RU" sz="4000" smtClean="0"/>
              <a:t> 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763713" y="1681163"/>
          <a:ext cx="5976937" cy="4772025"/>
        </p:xfrm>
        <a:graphic>
          <a:graphicData uri="http://schemas.openxmlformats.org/presentationml/2006/ole">
            <p:oleObj spid="_x0000_s27652" name="Рисунок" r:id="rId4" imgW="2181225" imgH="184785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Налоговый мультипликатор</a:t>
            </a:r>
            <a:r>
              <a:rPr lang="ru-RU" altLang="ru-RU" sz="4000" smtClean="0"/>
              <a:t> (</a:t>
            </a:r>
            <a:r>
              <a:rPr lang="en-US" altLang="ru-RU" sz="4000" smtClean="0"/>
              <a:t>m</a:t>
            </a:r>
            <a:r>
              <a:rPr lang="en-US" altLang="ru-RU" sz="4000" baseline="-25000" smtClean="0"/>
              <a:t>t</a:t>
            </a:r>
            <a:r>
              <a:rPr lang="ru-RU" altLang="ru-RU" sz="4000" smtClean="0"/>
              <a:t>)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800" b="1" smtClean="0"/>
              <a:t>Коэффициент, показывающий, на сколько рублей изменяется совокупный спрос при изменении налогового сбора на 1 руб.:</a:t>
            </a:r>
          </a:p>
          <a:p>
            <a:pPr eaLnBrk="1" hangingPunct="1">
              <a:buFontTx/>
              <a:buNone/>
            </a:pPr>
            <a:endParaRPr lang="ru-RU" altLang="ru-RU" sz="2800" b="1" smtClean="0"/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843213" y="3141663"/>
          <a:ext cx="3241675" cy="1285875"/>
        </p:xfrm>
        <a:graphic>
          <a:graphicData uri="http://schemas.openxmlformats.org/presentationml/2006/ole">
            <p:oleObj spid="_x0000_s28677" r:id="rId4" imgW="1040948" imgH="431613" progId="Equation.3">
              <p:embed/>
            </p:oleObj>
          </a:graphicData>
        </a:graphic>
      </p:graphicFrame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0" y="4402138"/>
            <a:ext cx="8893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2400" b="1"/>
              <a:t>При изменении налоговой ставки рост (падение) совокупного спроса (</a:t>
            </a:r>
            <a:r>
              <a:rPr lang="ru-RU" altLang="ru-RU" sz="2400" b="1">
                <a:sym typeface="Symbol" pitchFamily="18" charset="2"/>
              </a:rPr>
              <a:t></a:t>
            </a:r>
            <a:r>
              <a:rPr lang="en-US" altLang="ru-RU" sz="2400" b="1"/>
              <a:t>Y</a:t>
            </a:r>
            <a:r>
              <a:rPr lang="ru-RU" altLang="ru-RU" sz="2400" b="1">
                <a:sym typeface="Symbol" pitchFamily="18" charset="2"/>
              </a:rPr>
              <a:t>) можно рассчитать по формуле</a:t>
            </a:r>
            <a:r>
              <a:rPr lang="ru-RU" altLang="ru-RU" b="1">
                <a:sym typeface="Symbol" pitchFamily="18" charset="2"/>
              </a:rPr>
              <a:t>:</a:t>
            </a:r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8680" name="Object 9"/>
          <p:cNvGraphicFramePr>
            <a:graphicFrameLocks noChangeAspect="1"/>
          </p:cNvGraphicFramePr>
          <p:nvPr/>
        </p:nvGraphicFramePr>
        <p:xfrm>
          <a:off x="3786188" y="5357813"/>
          <a:ext cx="2881312" cy="1033462"/>
        </p:xfrm>
        <a:graphic>
          <a:graphicData uri="http://schemas.openxmlformats.org/presentationml/2006/ole">
            <p:oleObj spid="_x0000_s28680" r:id="rId5" imgW="11938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964612" cy="6480175"/>
          </a:xfr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just" eaLnBrk="1" hangingPunct="1">
              <a:buFontTx/>
              <a:buNone/>
            </a:pPr>
            <a:endParaRPr lang="ru-RU" altLang="ru-RU" b="1" smtClean="0"/>
          </a:p>
          <a:p>
            <a:pPr algn="just" eaLnBrk="1" hangingPunct="1">
              <a:buFontTx/>
              <a:buNone/>
            </a:pPr>
            <a:r>
              <a:rPr lang="ru-RU" altLang="ru-RU" b="1" smtClean="0"/>
              <a:t>Бюджет</a:t>
            </a:r>
            <a:r>
              <a:rPr lang="ru-RU" altLang="ru-RU" smtClean="0"/>
              <a:t> – </a:t>
            </a:r>
            <a:r>
              <a:rPr lang="ru-RU" altLang="ru-RU" b="1" smtClean="0"/>
              <a:t>это форма образования и расходования денежных средств для обеспечения функций органов государственной власти и местного самоуправления</a:t>
            </a:r>
            <a:r>
              <a:rPr lang="ru-RU" altLang="ru-RU" smtClean="0"/>
              <a:t>. </a:t>
            </a:r>
          </a:p>
          <a:p>
            <a:pPr algn="just" eaLnBrk="1" hangingPunct="1">
              <a:buFontTx/>
              <a:buNone/>
            </a:pPr>
            <a:endParaRPr lang="ru-RU" altLang="ru-RU" smtClean="0"/>
          </a:p>
          <a:p>
            <a:pPr algn="just" eaLnBrk="1" hangingPunct="1">
              <a:buFontTx/>
              <a:buNone/>
            </a:pPr>
            <a:r>
              <a:rPr lang="ru-RU" altLang="ru-RU" b="1" smtClean="0"/>
              <a:t>Бюджетная система</a:t>
            </a:r>
            <a:r>
              <a:rPr lang="ru-RU" altLang="ru-RU" smtClean="0"/>
              <a:t> — это совокупность бюджетов государства и административно-территориальных образований.</a:t>
            </a:r>
          </a:p>
          <a:p>
            <a:pPr algn="just" eaLnBrk="1" hangingPunct="1">
              <a:buFontTx/>
              <a:buNone/>
            </a:pPr>
            <a:endParaRPr lang="ru-RU" altLang="ru-RU" i="1" u="sng" smtClean="0"/>
          </a:p>
          <a:p>
            <a:pPr algn="just" eaLnBrk="1" hangingPunct="1">
              <a:buFontTx/>
              <a:buNone/>
            </a:pPr>
            <a:r>
              <a:rPr lang="ru-RU" altLang="ru-RU" i="1" u="sng" smtClean="0"/>
              <a:t>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smtClean="0"/>
              <a:t>Сдерживающая бюджетно-налоговая политика</a:t>
            </a:r>
            <a:r>
              <a:rPr lang="ru-RU" altLang="ru-RU" sz="4000" smtClean="0"/>
              <a:t> 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042988" y="1484313"/>
          <a:ext cx="6913562" cy="5203825"/>
        </p:xfrm>
        <a:graphic>
          <a:graphicData uri="http://schemas.openxmlformats.org/presentationml/2006/ole">
            <p:oleObj spid="_x0000_s29700" name="Рисунок" r:id="rId3" imgW="2181225" imgH="184785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smtClean="0"/>
              <a:t>Мультипликатор сбалансированного бюджета</a:t>
            </a:r>
            <a:r>
              <a:rPr lang="ru-RU" altLang="ru-RU" sz="4000" smtClean="0"/>
              <a:t> 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195513" y="1912938"/>
          <a:ext cx="4897437" cy="1081087"/>
        </p:xfrm>
        <a:graphic>
          <a:graphicData uri="http://schemas.openxmlformats.org/presentationml/2006/ole">
            <p:oleObj spid="_x0000_s30724" r:id="rId3" imgW="1943100" imgH="431800" progId="Equation.3">
              <p:embed/>
            </p:oleObj>
          </a:graphicData>
        </a:graphic>
      </p:graphicFrame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979613" y="4302125"/>
          <a:ext cx="5113337" cy="1071563"/>
        </p:xfrm>
        <a:graphic>
          <a:graphicData uri="http://schemas.openxmlformats.org/presentationml/2006/ole">
            <p:oleObj spid="_x0000_s30726" r:id="rId4" imgW="2247900" imgH="431800" progId="Equation.3">
              <p:embed/>
            </p:oleObj>
          </a:graphicData>
        </a:graphic>
      </p:graphicFrame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2339975" y="3606800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2800" b="1"/>
              <a:t>Поскольку </a:t>
            </a:r>
            <a:r>
              <a:rPr lang="ru-RU" altLang="ru-RU" sz="2800" b="1">
                <a:sym typeface="Symbol" pitchFamily="18" charset="2"/>
              </a:rPr>
              <a:t>      </a:t>
            </a:r>
            <a:r>
              <a:rPr lang="en-US" altLang="ru-RU" sz="2800" b="1"/>
              <a:t>G</a:t>
            </a:r>
            <a:r>
              <a:rPr lang="ru-RU" altLang="ru-RU" sz="2800" b="1">
                <a:sym typeface="Symbol" pitchFamily="18" charset="2"/>
              </a:rPr>
              <a:t>=</a:t>
            </a:r>
            <a:r>
              <a:rPr lang="en-US" altLang="ru-RU" sz="2800" b="1">
                <a:sym typeface="Symbol" pitchFamily="18" charset="2"/>
              </a:rPr>
              <a:t></a:t>
            </a:r>
            <a:r>
              <a:rPr lang="en-US" altLang="ru-RU" sz="2800" b="1"/>
              <a:t>T</a:t>
            </a:r>
            <a:r>
              <a:rPr lang="ru-RU" altLang="ru-RU" sz="2800" b="1">
                <a:sym typeface="Symbol" pitchFamily="18" charset="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FontTx/>
              <a:buNone/>
              <a:defRPr/>
            </a:pPr>
            <a:r>
              <a:rPr lang="ru-RU" b="1" dirty="0" err="1"/>
              <a:t>Недискреционная</a:t>
            </a:r>
            <a:r>
              <a:rPr lang="ru-RU" b="1" dirty="0"/>
              <a:t> </a:t>
            </a:r>
            <a:r>
              <a:rPr lang="ru-RU" b="1" dirty="0" smtClean="0"/>
              <a:t>политика</a:t>
            </a:r>
            <a:r>
              <a:rPr lang="ru-RU" dirty="0" smtClean="0"/>
              <a:t> </a:t>
            </a:r>
            <a:r>
              <a:rPr lang="ru-RU" dirty="0"/>
              <a:t>проявляется в </a:t>
            </a:r>
            <a:r>
              <a:rPr lang="ru-RU" u="sng" dirty="0"/>
              <a:t>автоматическом изменении </a:t>
            </a:r>
            <a:r>
              <a:rPr lang="ru-RU" dirty="0"/>
              <a:t>государственных расходов и налогов вследствие колебаний ВВП</a:t>
            </a:r>
            <a:r>
              <a:rPr lang="ru-RU" dirty="0" smtClean="0"/>
              <a:t>.</a:t>
            </a:r>
          </a:p>
          <a:p>
            <a:pPr marL="0" indent="0" algn="just">
              <a:buFontTx/>
              <a:buNone/>
              <a:defRPr/>
            </a:pPr>
            <a:endParaRPr lang="ru-RU" dirty="0"/>
          </a:p>
          <a:p>
            <a:pPr marL="0" indent="0" algn="just">
              <a:buFontTx/>
              <a:buNone/>
              <a:defRPr/>
            </a:pPr>
            <a:r>
              <a:rPr lang="ru-RU" dirty="0" smtClean="0"/>
              <a:t>Примеры встроенных стабилизаторов:</a:t>
            </a:r>
          </a:p>
          <a:p>
            <a:pPr>
              <a:defRPr/>
            </a:pPr>
            <a:r>
              <a:rPr lang="ru-RU" dirty="0"/>
              <a:t>подоходные налоги</a:t>
            </a:r>
          </a:p>
          <a:p>
            <a:pPr>
              <a:defRPr/>
            </a:pPr>
            <a:r>
              <a:rPr lang="ru-RU" dirty="0" err="1"/>
              <a:t>ггосударственные</a:t>
            </a:r>
            <a:r>
              <a:rPr lang="ru-RU" dirty="0"/>
              <a:t> социальные выплаты </a:t>
            </a:r>
          </a:p>
          <a:p>
            <a:pPr>
              <a:defRPr/>
            </a:pPr>
            <a:r>
              <a:rPr lang="ru-RU" dirty="0"/>
              <a:t>системы «участия работников в прибылях»</a:t>
            </a:r>
          </a:p>
          <a:p>
            <a:pPr marL="0" indent="0" algn="just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640763" cy="6337300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i="1" u="sng" smtClean="0"/>
              <a:t>Величина консолидированного бюджета и особенно его доля в ВВП представляют собой важнейшие показатели, характеризующие степень вмешательства государства в экономику и существенно влияющие на другие макроэкономические параметры.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2800" b="1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Доли государственных расходов</a:t>
            </a:r>
            <a:r>
              <a:rPr lang="ru-RU" altLang="ru-RU" sz="2800" smtClean="0"/>
              <a:t> в ВВП существенно различаются в </a:t>
            </a:r>
            <a:r>
              <a:rPr lang="ru-RU" altLang="ru-RU" sz="2800" b="1" smtClean="0"/>
              <a:t>различных стран</a:t>
            </a:r>
            <a:r>
              <a:rPr lang="ru-RU" altLang="ru-RU" sz="2800" smtClean="0"/>
              <a:t>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4000" smtClean="0"/>
              <a:t>Структура федерального бюджета</a:t>
            </a:r>
            <a:br>
              <a:rPr lang="ru-RU" altLang="ru-RU" sz="4000" smtClean="0"/>
            </a:br>
            <a:r>
              <a:rPr lang="ru-RU" altLang="ru-RU" sz="4000" b="1" i="1" smtClean="0">
                <a:solidFill>
                  <a:srgbClr val="FF0000"/>
                </a:solidFill>
              </a:rPr>
              <a:t>Доходы</a:t>
            </a:r>
          </a:p>
        </p:txBody>
      </p:sp>
      <p:graphicFrame>
        <p:nvGraphicFramePr>
          <p:cNvPr id="25617" name="Group 1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0527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052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прямые        косвенные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прибыль            НДС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доходы               Акцизы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имущество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Неналоговые доходы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использования гос. имущества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внешнеэкономической деятельности,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часть прибыли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гос.унитарных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предприятий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" name="Line 18"/>
          <p:cNvSpPr>
            <a:spLocks noChangeShapeType="1"/>
          </p:cNvSpPr>
          <p:nvPr/>
        </p:nvSpPr>
        <p:spPr bwMode="auto">
          <a:xfrm flipH="1">
            <a:off x="1403350" y="206057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9"/>
          <p:cNvSpPr>
            <a:spLocks noChangeShapeType="1"/>
          </p:cNvSpPr>
          <p:nvPr/>
        </p:nvSpPr>
        <p:spPr bwMode="auto">
          <a:xfrm>
            <a:off x="2843213" y="2060575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Rectangle 21"/>
          <p:cNvSpPr>
            <a:spLocks noChangeArrowheads="1"/>
          </p:cNvSpPr>
          <p:nvPr/>
        </p:nvSpPr>
        <p:spPr bwMode="auto">
          <a:xfrm>
            <a:off x="900113" y="4949825"/>
            <a:ext cx="70564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952500" algn="l"/>
              </a:tabLst>
            </a:pPr>
            <a:r>
              <a:rPr lang="ru-RU" altLang="ru-RU" sz="2400" b="1" i="1">
                <a:solidFill>
                  <a:srgbClr val="FF0000"/>
                </a:solidFill>
              </a:rPr>
              <a:t>Не учитываются средства</a:t>
            </a:r>
            <a:r>
              <a:rPr lang="ru-RU" altLang="ru-RU" sz="2400" i="1"/>
              <a:t>, полученные от</a:t>
            </a:r>
            <a:endParaRPr lang="ru-RU" altLang="ru-RU" sz="2400"/>
          </a:p>
          <a:p>
            <a:pPr>
              <a:tabLst>
                <a:tab pos="952500" algn="l"/>
              </a:tabLst>
            </a:pPr>
            <a:r>
              <a:rPr lang="ru-RU" altLang="ru-RU" sz="2400" i="1"/>
              <a:t>внутренних и внешних займов;</a:t>
            </a:r>
            <a:endParaRPr lang="ru-RU" altLang="ru-RU" sz="2400"/>
          </a:p>
          <a:p>
            <a:pPr>
              <a:buFontTx/>
              <a:buChar char="•"/>
              <a:tabLst>
                <a:tab pos="952500" algn="l"/>
              </a:tabLst>
            </a:pPr>
            <a:endParaRPr lang="ru-RU" alt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0000"/>
                </a:solidFill>
              </a:rPr>
              <a:t>Расходы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8964613" cy="50736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sz="2400" smtClean="0"/>
              <a:t>Затраты на социальные нужды: здравоохранение, образование, культуру, социальные пособия, субсидии местным бюджетам на эти цели (трансферты) </a:t>
            </a:r>
          </a:p>
          <a:p>
            <a:pPr algn="just"/>
            <a:r>
              <a:rPr lang="ru-RU" altLang="ru-RU" sz="2400" smtClean="0"/>
              <a:t>Затраты на хозяйственные нужды: капитальные вложения в инфраструктуру, дотации госпредприятиям, субсидии сельскому хозяйству, расходы на осуществление государственных программ </a:t>
            </a:r>
          </a:p>
          <a:p>
            <a:pPr algn="just"/>
            <a:r>
              <a:rPr lang="ru-RU" altLang="ru-RU" sz="2400" smtClean="0"/>
              <a:t>Расходы на оборону и материальное обеспечение внешней политики, включая содержание дипломатических служб и займы иностранным государствам </a:t>
            </a:r>
          </a:p>
          <a:p>
            <a:pPr algn="just"/>
            <a:r>
              <a:rPr lang="ru-RU" altLang="ru-RU" sz="2400" smtClean="0"/>
              <a:t>Административно-управленческие расходы: содержание правительственных органов, органов правопорядка, юстиции и проч. </a:t>
            </a:r>
          </a:p>
          <a:p>
            <a:pPr algn="just"/>
            <a:r>
              <a:rPr lang="ru-RU" altLang="ru-RU" sz="2400" smtClean="0"/>
              <a:t>Платежи по государственному долгу ( обслуживание долга) </a:t>
            </a:r>
          </a:p>
          <a:p>
            <a:pPr algn="just"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b="1" smtClean="0">
                <a:solidFill>
                  <a:schemeClr val="hlink"/>
                </a:solidFill>
              </a:rPr>
              <a:t>Расходы госбюджета (как и региональных бюджетов) делятся на две основные части: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/>
              <a:t> -  непроцентные расходы;</a:t>
            </a:r>
          </a:p>
          <a:p>
            <a:pPr algn="just" eaLnBrk="1" hangingPunct="1">
              <a:buFontTx/>
              <a:buNone/>
            </a:pPr>
            <a:r>
              <a:rPr lang="ru-RU" altLang="ru-RU" smtClean="0"/>
              <a:t> - расходы по обслуживанию долга – т.н. «процентные расходы»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611188" y="4076700"/>
            <a:ext cx="8208962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sz="2400" u="sng"/>
              <a:t>Расходы  по выплате основной суммы долга в бюджет не включаются, а осуществляются за счет профицита, или накопленных резервов, или дополнительно привлеченных средств.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/>
          <p:cNvPicPr>
            <a:picLocks noChangeAspect="1" noChangeArrowheads="1"/>
          </p:cNvPicPr>
          <p:nvPr/>
        </p:nvPicPr>
        <p:blipFill>
          <a:blip r:embed="rId2" cstate="print"/>
          <a:srcRect l="13583" t="42021" r="38824" b="36304"/>
          <a:stretch>
            <a:fillRect/>
          </a:stretch>
        </p:blipFill>
        <p:spPr bwMode="auto">
          <a:xfrm>
            <a:off x="395288" y="1557338"/>
            <a:ext cx="85693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b="1" u="sng" smtClean="0"/>
              <a:t>Дефицит  бюджета и государственный долг.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algn="just"/>
            <a:r>
              <a:rPr lang="ru-RU" altLang="ru-RU" smtClean="0"/>
              <a:t>Превышение государственных расходов над доходами образует </a:t>
            </a:r>
            <a:r>
              <a:rPr lang="ru-RU" altLang="ru-RU" b="1" smtClean="0"/>
              <a:t>дефицит государственного бюджета</a:t>
            </a:r>
            <a:r>
              <a:rPr lang="ru-RU" altLang="ru-RU" smtClean="0"/>
              <a:t>. В противном случае имеет место его </a:t>
            </a:r>
            <a:r>
              <a:rPr lang="ru-RU" altLang="ru-RU" b="1" smtClean="0"/>
              <a:t>профицит</a:t>
            </a:r>
            <a:r>
              <a:rPr lang="ru-RU" altLang="ru-RU" smtClean="0"/>
              <a:t>. </a:t>
            </a:r>
          </a:p>
          <a:p>
            <a:pPr algn="just"/>
            <a:r>
              <a:rPr lang="ru-RU" altLang="ru-RU" smtClean="0"/>
              <a:t>Если государственные доходы превышают расходы за исключением процентных расходов, образуется </a:t>
            </a:r>
            <a:r>
              <a:rPr lang="ru-RU" altLang="ru-RU" b="1" smtClean="0"/>
              <a:t>первичный профицит</a:t>
            </a:r>
            <a:r>
              <a:rPr lang="ru-RU" altLang="ru-RU" smtClean="0"/>
              <a:t> государственного бюджета.</a:t>
            </a:r>
          </a:p>
          <a:p>
            <a:pPr algn="just"/>
            <a:endParaRPr lang="ru-RU" altLang="ru-RU" smtClean="0"/>
          </a:p>
          <a:p>
            <a:pPr algn="just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3200" smtClean="0"/>
              <a:t>Дефициты (профициты) федерального бюджета России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1523" y="2144134"/>
            <a:ext cx="4580953" cy="3438095"/>
          </a:xfrm>
          <a:noFill/>
        </p:spPr>
      </p:pic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7127875" y="3933825"/>
            <a:ext cx="504825" cy="3683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0.5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8099425" y="3933825"/>
            <a:ext cx="504825" cy="3683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1.6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156325" y="3978275"/>
            <a:ext cx="504825" cy="36988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683</Words>
  <Application>Microsoft Office PowerPoint</Application>
  <PresentationFormat>Экран (4:3)</PresentationFormat>
  <Paragraphs>96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Symbol</vt:lpstr>
      <vt:lpstr>Тема Office</vt:lpstr>
      <vt:lpstr>Рисунок Microsoft Word</vt:lpstr>
      <vt:lpstr>Microsoft Equation 3.0</vt:lpstr>
      <vt:lpstr> Тема 25. Бюджетно-налоговая политика</vt:lpstr>
      <vt:lpstr>Слайд 2</vt:lpstr>
      <vt:lpstr>Слайд 3</vt:lpstr>
      <vt:lpstr>Структура федерального бюджета Доходы</vt:lpstr>
      <vt:lpstr>Расходы</vt:lpstr>
      <vt:lpstr>Слайд 6</vt:lpstr>
      <vt:lpstr>Слайд 7</vt:lpstr>
      <vt:lpstr>Дефицит  бюджета и государственный долг. </vt:lpstr>
      <vt:lpstr>Дефициты (профициты) федерального бюджета России</vt:lpstr>
      <vt:lpstr>Способы покрытия дефицита бюджета:</vt:lpstr>
      <vt:lpstr>Кривая Лаффера</vt:lpstr>
      <vt:lpstr>Слайд 12</vt:lpstr>
      <vt:lpstr>Государственный долг </vt:lpstr>
      <vt:lpstr>Бюджетно-налоговая  (фискальная) политика государства</vt:lpstr>
      <vt:lpstr>Слайд 15</vt:lpstr>
      <vt:lpstr>  Инструменты бюджетно-налоговай политики  </vt:lpstr>
      <vt:lpstr>Слайд 17</vt:lpstr>
      <vt:lpstr>Стимулирующая  бюджетно-налоговая политика </vt:lpstr>
      <vt:lpstr>Налоговый мультипликатор (mt)</vt:lpstr>
      <vt:lpstr>Сдерживающая бюджетно-налоговая политика </vt:lpstr>
      <vt:lpstr>Мультипликатор сбалансированного бюджета </vt:lpstr>
      <vt:lpstr>Слайд 22</vt:lpstr>
    </vt:vector>
  </TitlesOfParts>
  <Company>dry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Бюджетно-налоговая политика</dc:title>
  <dc:creator>NatUr</dc:creator>
  <cp:lastModifiedBy>Света</cp:lastModifiedBy>
  <cp:revision>128</cp:revision>
  <dcterms:created xsi:type="dcterms:W3CDTF">2002-02-19T07:26:17Z</dcterms:created>
  <dcterms:modified xsi:type="dcterms:W3CDTF">2020-10-15T06:27:41Z</dcterms:modified>
</cp:coreProperties>
</file>