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4" r:id="rId5"/>
    <p:sldId id="275" r:id="rId6"/>
    <p:sldId id="263" r:id="rId7"/>
    <p:sldId id="266" r:id="rId8"/>
    <p:sldId id="276" r:id="rId9"/>
    <p:sldId id="278" r:id="rId10"/>
    <p:sldId id="277" r:id="rId11"/>
    <p:sldId id="279" r:id="rId12"/>
    <p:sldId id="280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DFD2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25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089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86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01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27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11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04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87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13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0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E3F30-35B1-41FD-9165-34C2B4CDD2AD}" type="datetimeFigureOut">
              <a:rPr lang="ru-RU" smtClean="0"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0415D-DE19-44BC-AC10-6963E9C96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62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4300538"/>
            <a:ext cx="12192000" cy="2557462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192000" cy="2768116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0" y="1517687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E4DFD2"/>
                </a:solidFill>
                <a:latin typeface="Avenir Next Cyr" panose="020B0503020202020204" pitchFamily="34" charset="-52"/>
              </a:rPr>
              <a:t>Презентация по дисциплине </a:t>
            </a:r>
          </a:p>
          <a:p>
            <a:pPr algn="ctr"/>
            <a:r>
              <a:rPr lang="ru-RU" sz="2800" dirty="0">
                <a:solidFill>
                  <a:srgbClr val="E4DFD2"/>
                </a:solidFill>
                <a:latin typeface="Avenir Next Cyr" panose="020B0503020202020204" pitchFamily="34" charset="-52"/>
              </a:rPr>
              <a:t>«Русский язык и культура речи»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0975" y="3257328"/>
            <a:ext cx="86100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Тема: Подтасовка или сокрытие информации</a:t>
            </a:r>
            <a:endParaRPr lang="ru-RU" sz="3000" b="1" dirty="0">
              <a:solidFill>
                <a:srgbClr val="2C2C2C"/>
              </a:solidFill>
              <a:latin typeface="Avenir Next Cyr" panose="020B0503020202020204" pitchFamily="34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0921" y="4680672"/>
            <a:ext cx="657583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E4DFD2"/>
                </a:solidFill>
                <a:latin typeface="Avenir Next Cyr" panose="020B0503020202020204" pitchFamily="34" charset="-52"/>
              </a:rPr>
              <a:t>Выполнила: студентка гр. </a:t>
            </a:r>
            <a:r>
              <a:rPr lang="ru-RU" sz="2800" dirty="0">
                <a:solidFill>
                  <a:srgbClr val="E4DFD2"/>
                </a:solidFill>
                <a:latin typeface="Avenir Next Cyr" panose="020B0503020202020204" pitchFamily="34" charset="-52"/>
              </a:rPr>
              <a:t>БИб-20И</a:t>
            </a:r>
            <a:r>
              <a:rPr lang="en-US" sz="2800" dirty="0">
                <a:solidFill>
                  <a:srgbClr val="E4DFD2"/>
                </a:solidFill>
                <a:latin typeface="Avenir Next Cyr" panose="020B0503020202020204" pitchFamily="34" charset="-52"/>
              </a:rPr>
              <a:t>Z1</a:t>
            </a:r>
          </a:p>
          <a:p>
            <a:r>
              <a:rPr lang="ru-RU" sz="2800" dirty="0" smtClean="0">
                <a:solidFill>
                  <a:srgbClr val="E4DFD2"/>
                </a:solidFill>
                <a:latin typeface="Avenir Next Cyr" panose="020B0503020202020204" pitchFamily="34" charset="-52"/>
              </a:rPr>
              <a:t>по специальности </a:t>
            </a:r>
          </a:p>
          <a:p>
            <a:r>
              <a:rPr lang="ru-RU" sz="2800" dirty="0" smtClean="0">
                <a:solidFill>
                  <a:srgbClr val="E4DFD2"/>
                </a:solidFill>
                <a:latin typeface="Avenir Next Cyr" panose="020B0503020202020204" pitchFamily="34" charset="-52"/>
              </a:rPr>
              <a:t>«Информационная безопасность»  </a:t>
            </a:r>
          </a:p>
          <a:p>
            <a:r>
              <a:rPr lang="ru-RU" sz="2800" dirty="0" smtClean="0">
                <a:solidFill>
                  <a:srgbClr val="E4DFD2"/>
                </a:solidFill>
                <a:latin typeface="Avenir Next Cyr" panose="020B0503020202020204" pitchFamily="34" charset="-52"/>
              </a:rPr>
              <a:t>Москвина Е. А.</a:t>
            </a:r>
            <a:endParaRPr lang="ru-RU" sz="2800" dirty="0">
              <a:solidFill>
                <a:srgbClr val="E4DFD2"/>
              </a:solidFill>
              <a:latin typeface="Avenir Next Cyr" panose="020B0503020202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08674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E4DFD2"/>
                </a:solidFill>
                <a:latin typeface="Avenir Next Cyr" panose="020B0503020202020204" pitchFamily="34" charset="-52"/>
              </a:rPr>
              <a:t>Министерство науки и высшего образования Российской Федерации</a:t>
            </a:r>
          </a:p>
          <a:p>
            <a:pPr algn="ctr"/>
            <a:r>
              <a:rPr lang="ru-RU" dirty="0">
                <a:solidFill>
                  <a:srgbClr val="E4DFD2"/>
                </a:solidFill>
                <a:latin typeface="Avenir Next Cyr" panose="020B0503020202020204" pitchFamily="34" charset="-52"/>
              </a:rPr>
              <a:t>Федеральное государственное бюджетное образовательное </a:t>
            </a:r>
          </a:p>
          <a:p>
            <a:pPr algn="ctr"/>
            <a:r>
              <a:rPr lang="ru-RU" dirty="0">
                <a:solidFill>
                  <a:srgbClr val="E4DFD2"/>
                </a:solidFill>
                <a:latin typeface="Avenir Next Cyr" panose="020B0503020202020204" pitchFamily="34" charset="-52"/>
              </a:rPr>
              <a:t>учреждение высшего образования</a:t>
            </a:r>
          </a:p>
          <a:p>
            <a:pPr algn="ctr"/>
            <a:r>
              <a:rPr lang="ru-RU" dirty="0">
                <a:solidFill>
                  <a:srgbClr val="E4DFD2"/>
                </a:solidFill>
                <a:latin typeface="Avenir Next Cyr" panose="020B0503020202020204" pitchFamily="34" charset="-52"/>
              </a:rPr>
              <a:t>«Сибирский государственный автомобильно-дорожный университет (</a:t>
            </a:r>
            <a:r>
              <a:rPr lang="ru-RU" dirty="0" err="1">
                <a:solidFill>
                  <a:srgbClr val="E4DFD2"/>
                </a:solidFill>
                <a:latin typeface="Avenir Next Cyr" panose="020B0503020202020204" pitchFamily="34" charset="-52"/>
              </a:rPr>
              <a:t>СибАДИ</a:t>
            </a:r>
            <a:r>
              <a:rPr lang="ru-RU" dirty="0">
                <a:solidFill>
                  <a:srgbClr val="E4DFD2"/>
                </a:solidFill>
                <a:latin typeface="Avenir Next Cyr" panose="020B0503020202020204" pitchFamily="34" charset="-52"/>
              </a:rPr>
              <a:t>)»</a:t>
            </a:r>
          </a:p>
        </p:txBody>
      </p:sp>
    </p:spTree>
    <p:extLst>
      <p:ext uri="{BB962C8B-B14F-4D97-AF65-F5344CB8AC3E}">
        <p14:creationId xmlns:p14="http://schemas.microsoft.com/office/powerpoint/2010/main" val="159807198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67640"/>
            <a:ext cx="12192000" cy="1187631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20551" y="420482"/>
            <a:ext cx="3839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Переворачивание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1530274"/>
            <a:ext cx="59283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Перемена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местами, замена "черного" на "белое". Вспомним, что писал по этому поводу польский писатель-юморист С. Е. </a:t>
            </a:r>
            <a:r>
              <a:rPr lang="ru-RU" sz="2400" dirty="0" err="1">
                <a:solidFill>
                  <a:srgbClr val="2C2C2C"/>
                </a:solidFill>
                <a:latin typeface="Avenir Next Cyr" panose="020B0503020202020204" pitchFamily="34" charset="-52"/>
              </a:rPr>
              <a:t>Лец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: "Никогда не изменяйте правде! Изменяйте правду!" Одним из примеров этого может быть подмена целей: когда свой интерес выдается за интерес другого человека. Вспомните, например, как красил забор Том </a:t>
            </a:r>
            <a:r>
              <a:rPr lang="ru-RU" sz="2400" dirty="0" err="1">
                <a:solidFill>
                  <a:srgbClr val="2C2C2C"/>
                </a:solidFill>
                <a:latin typeface="Avenir Next Cyr" panose="020B0503020202020204" pitchFamily="34" charset="-52"/>
              </a:rPr>
              <a:t>Сойер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 ("Красить забор – это круто").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2556180" y="3360202"/>
            <a:ext cx="6912000" cy="16764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518928" y="420482"/>
            <a:ext cx="3338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E4DFD2"/>
                </a:solidFill>
              </a:rPr>
              <a:t>Дезориентация</a:t>
            </a:r>
            <a:endParaRPr lang="ru-RU" sz="3600" dirty="0">
              <a:solidFill>
                <a:srgbClr val="E4DFD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63640" y="1530274"/>
            <a:ext cx="5928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Откровенное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"</a:t>
            </a:r>
            <a:r>
              <a:rPr lang="ru-RU" sz="2400" dirty="0" err="1">
                <a:solidFill>
                  <a:srgbClr val="2C2C2C"/>
                </a:solidFill>
                <a:latin typeface="Avenir Next Cyr" panose="020B0503020202020204" pitchFamily="34" charset="-52"/>
              </a:rPr>
              <a:t>забалтывание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" вопроса. Сообщается все, что угодно, только не по сути дела. Собеседнику выдается масса информации никак не связанной с обсуждаемой темой. Этим его отвлекают от существа рассматриваемого дела. Именно поэтому так важно на переговорах "держать свою цель". Различными политическими лидерами широко используются такие виды дезориентации, как лесть и клевета.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383571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10/13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5420008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67640"/>
            <a:ext cx="12192000" cy="1187631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155275" y="446486"/>
            <a:ext cx="7881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Подбрасывание ложных доказательств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5547" y="1503486"/>
            <a:ext cx="1157358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Известно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, что люди намного больше доверяют идеям, возникающим в их собственных головах, нежели тем мыслям, которые исходят от другого человека. Поэтому опытные обманщики всегда стараются избегать прямого давления на свои жертвы, предпочитая косвенное, ненавязчивое воздействие.</a:t>
            </a:r>
          </a:p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Например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, преподнести жертве факты таким образом, чтобы они навели его на определенный вывод, который нужен фальсификатору. Выводы же, основанные на подброшенных фактах, делаются жертвой совершенно самостоятельно. В данном случае очень важно, чтобы был соблюден важный принцип: доказательства должны быть подброшены вроде бы случайно, косвенно, только тогда они не вызывают подозрения.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345870" y="5603613"/>
            <a:ext cx="98461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Отсюда следует вывод: получив доказательства чьей-то вины, подумайте, существуют ли люди, для которых благоприятно такое развитие событий.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383571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11/13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34177227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67640"/>
            <a:ext cx="12192000" cy="1187631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12764" y="420482"/>
            <a:ext cx="2655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Полуправда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5547" y="1413403"/>
            <a:ext cx="5928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Смешивание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откровенной лжи и достоверной информации; одностороннее освещение фактов; неточная и расплывчатая формулировка обсуждаемых положений;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искажение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достоверного высказывания с помощью оценочных суждений; и т.п. Прием полуправды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используется когда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необходимо уйти от нежелательного поворота спора, когда нет достоверных аргументов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, но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необходимо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вопреки здравому</a:t>
            </a:r>
            <a:endParaRPr lang="ru-RU" sz="2400" dirty="0">
              <a:solidFill>
                <a:srgbClr val="2C2C2C"/>
              </a:solidFill>
              <a:latin typeface="Avenir Next Cyr" panose="020B0503020202020204" pitchFamily="34" charset="-52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2556180" y="3360202"/>
            <a:ext cx="6912000" cy="16764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837894" y="420482"/>
            <a:ext cx="2701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Маскировка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3640" y="1530274"/>
            <a:ext cx="59283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Представляет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попытку скрыть какую-либо важную информацию с помощью несущественной. </a:t>
            </a:r>
            <a:endParaRPr lang="ru-RU" sz="2400" dirty="0" smtClean="0">
              <a:solidFill>
                <a:srgbClr val="2C2C2C"/>
              </a:solidFill>
              <a:latin typeface="Avenir Next Cyr" panose="020B0503020202020204" pitchFamily="34" charset="-52"/>
            </a:endParaRPr>
          </a:p>
          <a:p>
            <a:endParaRPr lang="ru-RU" sz="2400" dirty="0" smtClean="0">
              <a:solidFill>
                <a:srgbClr val="2C2C2C"/>
              </a:solidFill>
              <a:latin typeface="Avenir Next Cyr" panose="020B0503020202020204" pitchFamily="34" charset="-52"/>
            </a:endParaRPr>
          </a:p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Существует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четыре основных варианта маскировки:</a:t>
            </a:r>
          </a:p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- существенной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лжи несущественной ложью;</a:t>
            </a:r>
          </a:p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- существенной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истины несущественной ложью;</a:t>
            </a:r>
          </a:p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- существенной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лжи несущественной истиной;</a:t>
            </a:r>
          </a:p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- существенной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истины с помощью несущественной истины.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07571" y="5791011"/>
            <a:ext cx="42207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смыслу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склонить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кого-то к определенному выводу.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383571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12/13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631006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9" grpId="0"/>
      <p:bldP spid="10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67640"/>
            <a:ext cx="12192000" cy="1187631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06687" y="420482"/>
            <a:ext cx="32672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Приманивание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5547" y="1608113"/>
            <a:ext cx="473036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Представляет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собой создание, демонстрацию приманки, которой мошенник соблазняет жертву. Такой приманкой служит некоторое вознаграждение, например политическая поддержка, вызывающая у жертвы желание вступить в контакт с ним.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1800265" y="3372180"/>
            <a:ext cx="6912000" cy="16764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611902" y="420482"/>
            <a:ext cx="3153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Поглаживание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2264" y="1608113"/>
            <a:ext cx="682539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Представляет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собой различные приемы, создающие у жертвы чувство успеха, счастья, хорошего самочувствия, начиная с одобрительной мимики и жестов и заканчивая утрированной почтительностью и учтивостью. Зачастую мошенник стремится создать у жертвы чувство разочарования, неопределенности, ощущение нужды. Он навязывает потенциальной жертве свои представления о реальности, основываясь на ее стереотипных ожиданиях. Подобные ожидания могут быть двух типов: логические и психологические.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383571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13/13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0980382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072640"/>
            <a:ext cx="12192000" cy="3612618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" y="2770953"/>
            <a:ext cx="105013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E4DFD2"/>
                </a:solidFill>
                <a:latin typeface="Avenir Next Cyr" panose="020B0503020202020204" pitchFamily="34" charset="-52"/>
              </a:rPr>
              <a:t>Рассмотрим три </a:t>
            </a:r>
            <a:r>
              <a:rPr lang="ru-RU" sz="3200" dirty="0">
                <a:solidFill>
                  <a:srgbClr val="E4DFD2"/>
                </a:solidFill>
                <a:latin typeface="Avenir Next Cyr" panose="020B0503020202020204" pitchFamily="34" charset="-52"/>
              </a:rPr>
              <a:t>возможности: </a:t>
            </a:r>
            <a:r>
              <a:rPr lang="ru-RU" sz="3200" dirty="0" smtClean="0">
                <a:solidFill>
                  <a:srgbClr val="E4DFD2"/>
                </a:solidFill>
                <a:latin typeface="Avenir Next Cyr" panose="020B0503020202020204" pitchFamily="34" charset="-52"/>
              </a:rPr>
              <a:t>искажение информации по вине передающего информацию</a:t>
            </a:r>
            <a:r>
              <a:rPr lang="ru-RU" sz="3200" dirty="0">
                <a:solidFill>
                  <a:srgbClr val="E4DFD2"/>
                </a:solidFill>
                <a:latin typeface="Avenir Next Cyr" panose="020B0503020202020204" pitchFamily="34" charset="-52"/>
              </a:rPr>
              <a:t>, принимающего информацию (самообман) и канала </a:t>
            </a:r>
            <a:r>
              <a:rPr lang="ru-RU" sz="3200" dirty="0" smtClean="0">
                <a:solidFill>
                  <a:srgbClr val="E4DFD2"/>
                </a:solidFill>
                <a:latin typeface="Avenir Next Cyr" panose="020B0503020202020204" pitchFamily="34" charset="-52"/>
              </a:rPr>
              <a:t>передачи</a:t>
            </a:r>
            <a:endParaRPr lang="ru-RU" sz="3200" dirty="0">
              <a:solidFill>
                <a:srgbClr val="E4DFD2"/>
              </a:solidFill>
              <a:latin typeface="Avenir Next Cyr" panose="020B0503020202020204" pitchFamily="34" charset="-5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8504" y="545148"/>
            <a:ext cx="11933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>
                <a:solidFill>
                  <a:srgbClr val="2C2C2C"/>
                </a:solidFill>
                <a:latin typeface="Avenir Next Cyr" panose="020B0503020202020204" pitchFamily="34" charset="-52"/>
              </a:rPr>
              <a:t>В процессе коммуникации могут быть использованы различные приемы, позволяющие успешно обмануть собеседника.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0" y="6383571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2/13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18244649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 rot="5400000">
            <a:off x="4396012" y="3352999"/>
            <a:ext cx="6912000" cy="16764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67640"/>
            <a:ext cx="12192000" cy="167640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0" y="68267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  <a:latin typeface="Avenir Next Cyr" panose="020B0503020202020204" pitchFamily="34" charset="-52"/>
              </a:rPr>
              <a:t>Искажение информации передающей стороной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5640" y="1899606"/>
            <a:ext cx="73949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Способность к обману – сугубо индивидуальная особенность человека. Она может варьировать от полной искренности до неисправимой лживости. Легче обмануть человека, если у него уже есть некая предварительная установка. Вспомним, например, Городничего в "Ревизоре" Н. В. Гоголя. Ожидая приезда ревизора, он внутренне был готов к его появлению, сам создал его образ. Хлестаков лишь воспользовался уже готовой ситуацией.</a:t>
            </a:r>
          </a:p>
        </p:txBody>
      </p:sp>
      <p:pic>
        <p:nvPicPr>
          <p:cNvPr id="1028" name="Picture 4" descr="Образ и характеристика городничего в комедии Гоголя Ревизор | tvercult.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667" y="1844039"/>
            <a:ext cx="3951287" cy="4959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0" y="6383571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3/13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4356793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 rot="5400000">
            <a:off x="4776722" y="3372180"/>
            <a:ext cx="6912000" cy="16764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67640"/>
            <a:ext cx="12192000" cy="965307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0" y="28624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  <a:latin typeface="Avenir Next Cyr" panose="020B0503020202020204" pitchFamily="34" charset="-52"/>
              </a:rPr>
              <a:t>Искажение информации принимающей стороной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18019" y="1132947"/>
            <a:ext cx="8166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Самообман играет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роль психологической защиты. Когда человек чувствует, что его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обманывают, он противится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этому, но невозможно определить момент проникновения заблуждения и самообмана в собственный мозг. Ч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еловек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оказывается в плену иллюзий: политических, расовых, идеологических или каких-либо иных.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Они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становятся частью разума, и уже невозможно изъять их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безболезненно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. При самообмане человек верит всему, что укладывается в мысленно созданную им модель ситуации, и отбрасывает, т.е. не замечает, все то, что не согласуется с его представлениями. </a:t>
            </a:r>
          </a:p>
        </p:txBody>
      </p:sp>
      <p:pic>
        <p:nvPicPr>
          <p:cNvPr id="2052" name="Picture 4" descr="Книга: &amp;quot;Отелло&amp;quot; - Уильям Шекспир. Купить книгу, читать рецензии | ISBN  978-5-8475-1063-9 | Лабиринт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8" t="33115" r="8996" b="12194"/>
          <a:stretch/>
        </p:blipFill>
        <p:spPr bwMode="auto">
          <a:xfrm>
            <a:off x="8334563" y="2841171"/>
            <a:ext cx="3857437" cy="4016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316542" y="1179085"/>
            <a:ext cx="38754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2C2C2C"/>
                </a:solidFill>
                <a:latin typeface="Avenir Next Cyr" panose="020B0503020202020204" pitchFamily="34" charset="-52"/>
              </a:rPr>
              <a:t>"Обмануться – ошибиться в своих оценках, чувствах, ожиданиях" . 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16542" y="2194840"/>
            <a:ext cx="3875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C2C2C"/>
                </a:solidFill>
                <a:latin typeface="Avenir Next Cyr" panose="020B0503020202020204" pitchFamily="34" charset="-52"/>
              </a:rPr>
              <a:t>Примером может служить ослепленный ревностью Отелло.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80236" y="556492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Этому способствуют сильные эмоции, они ослепляют и не дают адекватно оценить ситуацию.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6383571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4/13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5138574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2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 rot="5400000">
            <a:off x="4082161" y="3368088"/>
            <a:ext cx="6912000" cy="16764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67640"/>
            <a:ext cx="12192000" cy="167640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0" y="68267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  <a:latin typeface="Avenir Next Cyr" panose="020B0503020202020204" pitchFamily="34" charset="-52"/>
              </a:rPr>
              <a:t>Искажение информации каналом передачи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5641" y="1899606"/>
            <a:ext cx="705669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Существует проблема многозначности слов, их различного толкования в зависимости от интонации, знаков препинания, контекста или ассоциаций, возникающих у людей на одни и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те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же слова. Например: казнить нельзя помиловать. В зависимости от того, где поставить запятую или сделать паузу, смысл информации может коренным образом измениться. С этим зачастую и связано непонимание. Большое значение также имеет контекст сообщения.</a:t>
            </a:r>
          </a:p>
        </p:txBody>
      </p:sp>
      <p:pic>
        <p:nvPicPr>
          <p:cNvPr id="2050" name="Picture 2" descr="В стране невыученных уроков - аудиосказка Гераскиной Л. Слушайте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9525" y="1844039"/>
            <a:ext cx="4562475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6383571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5/13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8789296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34953"/>
            <a:ext cx="12192000" cy="5323047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6764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218707" y="528131"/>
            <a:ext cx="97545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323232"/>
                </a:solidFill>
                <a:latin typeface="Avenir Next Cyr" panose="020B0503020202020204" pitchFamily="34" charset="-52"/>
              </a:rPr>
              <a:t>Манипуляции с информационным потоком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5343" y="2651817"/>
            <a:ext cx="105013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E4DFD2"/>
                </a:solidFill>
                <a:latin typeface="Avenir Next Cyr" panose="020B0503020202020204" pitchFamily="34" charset="-52"/>
              </a:rPr>
              <a:t>Существует много способов манипулирования информацией для создания у человека ложной модели окружающей действительности.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6383571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E4DFD2"/>
                </a:solidFill>
                <a:latin typeface="Avenir Next Cyr" panose="020B0503020202020204" pitchFamily="34" charset="-52"/>
              </a:rPr>
              <a:t>6/13</a:t>
            </a:r>
            <a:endParaRPr lang="ru-RU" sz="2400" dirty="0">
              <a:solidFill>
                <a:srgbClr val="E4DFD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2688886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67640"/>
            <a:ext cx="12192000" cy="1187631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94538" y="446486"/>
            <a:ext cx="4602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Умолчание (сокрытие)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1530274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Передача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неполной истинной информации, в результате чего жертва совершает ошибку. Человек утаивает какую-то часть информации. Он не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обманывает, а просто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что-то не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договаривает.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Все его слова соответствуют действительности.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Из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виду упускается что-то очень важное и значимое. Здесь есть одна тонкость: большинство людей считают, что умолчание и ложь – это разные вещи. Именно поэтому, если есть выбор – как солгать, люди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предпочитают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о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чем-то промолчать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, нежели открыто искажать факты. И еще одна хитрость: у сокрытия масса преимуществ по сравнению с откровенной фальсификацией.</a:t>
            </a:r>
          </a:p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Самое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главное – ничего не нужно выдумывать. Следовательно, нет риска попасться из-за того, что вся "легенда" не отработана заранее. Скрывать легче, чем подтасовывать факты.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219136" y="5711785"/>
            <a:ext cx="9972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Да и впоследствии, если такой обман обнаружится, можно будет его легко оправдать.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6383571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7/13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79812131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67640"/>
            <a:ext cx="12192000" cy="1187631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21558" y="420482"/>
            <a:ext cx="2156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Селекция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1530274"/>
            <a:ext cx="59283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Избирательный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пропуск к жертве только выгодной обманщику информации.</a:t>
            </a:r>
          </a:p>
          <a:p>
            <a:endParaRPr lang="ru-RU" sz="2400" dirty="0">
              <a:solidFill>
                <a:srgbClr val="2C2C2C"/>
              </a:solidFill>
              <a:latin typeface="Avenir Next Cyr" panose="020B0503020202020204" pitchFamily="34" charset="-52"/>
            </a:endParaRPr>
          </a:p>
          <a:p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В соперничестве с деловым партнером подчас гораздо проще бывает скрыть от него часть информации, нежели сказать правду, а потом оспаривать ее в полемике.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2556180" y="3360202"/>
            <a:ext cx="6912000" cy="167640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815108" y="438289"/>
            <a:ext cx="3574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Передергивание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3640" y="1530274"/>
            <a:ext cx="59283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Такой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способ подачи информации, когда привлекается внимание только к тем фактам, которые выгодны источнику информации. О негативных для него фактах даже не упоминается. Сюда </a:t>
            </a:r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относится создание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соответствующего оформления, когда вопрос преподносится под определенным углом зрения.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263640" y="5024929"/>
            <a:ext cx="592836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2C2C2C"/>
                </a:solidFill>
                <a:latin typeface="Avenir Next Cyr" panose="020B0503020202020204" pitchFamily="34" charset="-52"/>
              </a:rPr>
              <a:t>Вспомним одну из рекламных кампаний телевизоров, когда свойство товара, являющееся его недостатком, преподносилось авторами рекламы как его несомненное достоинство.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383571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8/13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515913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9" grpId="0"/>
      <p:bldP spid="10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DF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67640"/>
            <a:ext cx="12192000" cy="1187631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909939" y="446486"/>
            <a:ext cx="2372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rgbClr val="E4DFD2"/>
                </a:solidFill>
              </a:rPr>
              <a:t>Искажение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5640" y="1809650"/>
            <a:ext cx="1157358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Состоит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в изменении пропорций. Это может быть явное преуменьшение чего-то важного либо, наоборот, преувеличение незначительного. Типичным примером этого приема служат сводки с мест боев. Американский психолог Ф. </a:t>
            </a:r>
            <a:r>
              <a:rPr lang="ru-RU" sz="2400" dirty="0" err="1">
                <a:solidFill>
                  <a:srgbClr val="2C2C2C"/>
                </a:solidFill>
                <a:latin typeface="Avenir Next Cyr" panose="020B0503020202020204" pitchFamily="34" charset="-52"/>
              </a:rPr>
              <a:t>Батлер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 предложил простой вариант внешне объективной двусторонней аргументации: он советовал приводить в пользу "своей" позиции наиболее сильные, убедительные аргументы, в пользу же "другой" стороны – наиболее слабые. Так можно показать несостоятельность любого оппонента, любой теории. Можно также сравнивать заведомо неравноценные категории. Неспециалисты этого даже не заметят. </a:t>
            </a:r>
            <a:endParaRPr lang="ru-RU" sz="2400" dirty="0" smtClean="0">
              <a:solidFill>
                <a:srgbClr val="2C2C2C"/>
              </a:solidFill>
              <a:latin typeface="Avenir Next Cyr" panose="020B0503020202020204" pitchFamily="34" charset="-52"/>
            </a:endParaRPr>
          </a:p>
          <a:p>
            <a:r>
              <a:rPr lang="ru-RU" sz="2400" dirty="0" smtClean="0">
                <a:solidFill>
                  <a:srgbClr val="2C2C2C"/>
                </a:solidFill>
                <a:latin typeface="Avenir Next Cyr" panose="020B0503020202020204" pitchFamily="34" charset="-52"/>
              </a:rPr>
              <a:t>В </a:t>
            </a:r>
            <a:r>
              <a:rPr lang="ru-RU" sz="2400" dirty="0">
                <a:solidFill>
                  <a:srgbClr val="2C2C2C"/>
                </a:solidFill>
                <a:latin typeface="Avenir Next Cyr" panose="020B0503020202020204" pitchFamily="34" charset="-52"/>
              </a:rPr>
              <a:t>огороде – бузина, а в Киеве – дядька.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383571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323232"/>
                </a:solidFill>
                <a:latin typeface="Avenir Next Cyr" panose="020B0503020202020204" pitchFamily="34" charset="-52"/>
              </a:rPr>
              <a:t>9/13</a:t>
            </a:r>
            <a:endParaRPr lang="ru-RU" sz="2400" dirty="0">
              <a:solidFill>
                <a:srgbClr val="323232"/>
              </a:solidFill>
              <a:latin typeface="Avenir Next Cyr" panose="020B0503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375476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1147</Words>
  <Application>Microsoft Office PowerPoint</Application>
  <PresentationFormat>Широкоэкранный</PresentationFormat>
  <Paragraphs>73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Avenir Next Cyr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Сфорца</dc:creator>
  <cp:lastModifiedBy>Сфорца</cp:lastModifiedBy>
  <cp:revision>49</cp:revision>
  <dcterms:created xsi:type="dcterms:W3CDTF">2019-11-22T11:30:08Z</dcterms:created>
  <dcterms:modified xsi:type="dcterms:W3CDTF">2021-10-31T09:56:40Z</dcterms:modified>
</cp:coreProperties>
</file>