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81" r:id="rId17"/>
    <p:sldId id="279" r:id="rId18"/>
    <p:sldId id="280" r:id="rId19"/>
    <p:sldId id="283" r:id="rId20"/>
    <p:sldId id="284" r:id="rId21"/>
    <p:sldId id="285" r:id="rId22"/>
    <p:sldId id="286" r:id="rId23"/>
    <p:sldId id="287" r:id="rId24"/>
    <p:sldId id="295" r:id="rId25"/>
    <p:sldId id="282" r:id="rId26"/>
    <p:sldId id="296" r:id="rId27"/>
    <p:sldId id="312" r:id="rId28"/>
    <p:sldId id="313" r:id="rId29"/>
    <p:sldId id="314" r:id="rId30"/>
    <p:sldId id="297" r:id="rId31"/>
    <p:sldId id="298" r:id="rId32"/>
    <p:sldId id="299" r:id="rId33"/>
    <p:sldId id="300" r:id="rId34"/>
    <p:sldId id="303" r:id="rId35"/>
    <p:sldId id="302" r:id="rId36"/>
    <p:sldId id="301" r:id="rId37"/>
    <p:sldId id="304" r:id="rId38"/>
    <p:sldId id="305" r:id="rId39"/>
    <p:sldId id="306" r:id="rId40"/>
    <p:sldId id="307" r:id="rId41"/>
    <p:sldId id="308" r:id="rId42"/>
    <p:sldId id="309" r:id="rId43"/>
    <p:sldId id="310" r:id="rId44"/>
    <p:sldId id="328" r:id="rId45"/>
    <p:sldId id="311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29" r:id="rId54"/>
    <p:sldId id="330" r:id="rId55"/>
    <p:sldId id="331" r:id="rId56"/>
    <p:sldId id="332" r:id="rId57"/>
    <p:sldId id="333" r:id="rId5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91" autoAdjust="0"/>
  </p:normalViewPr>
  <p:slideViewPr>
    <p:cSldViewPr>
      <p:cViewPr varScale="1">
        <p:scale>
          <a:sx n="95" d="100"/>
          <a:sy n="95" d="100"/>
        </p:scale>
        <p:origin x="-9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4" y="266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7168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7168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8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69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169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69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0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1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2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4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5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6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7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8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9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1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2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2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183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3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83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183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183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160F51E-D997-419F-AD4A-1E093454B4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B97D6-E4FA-4C75-94F1-37C8351ED7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A52FC-3EA7-440B-85DA-7EBE6CA8C9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C356F-C704-444D-8D91-FF4F017ECF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F7C3D-985C-4126-A399-405AFF3BDF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3E320-EF1D-4441-8924-4E0476D3FC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62DF3-4CD5-47A6-9444-EE32862E11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697CA-4CC4-439A-B459-33DBCC58FF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1F41A-AD68-4251-B1EE-611513DB3E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B0A51-936D-4225-9BF3-C012BBE405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B4739-85A0-4E42-B266-845F1B8D23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7065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7066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6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7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7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67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067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067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7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8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69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0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1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2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3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3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4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5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6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7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8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79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79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80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80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80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080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081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081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081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4F902471-1CDF-4F0C-977C-D3E623463D2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081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24" y="3071810"/>
            <a:ext cx="7772400" cy="1736725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Тема 10. Основные макроэкономические показатели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 по расходам»</a:t>
            </a:r>
          </a:p>
        </p:txBody>
      </p:sp>
      <p:sp>
        <p:nvSpPr>
          <p:cNvPr id="94214" name="Rectangle 6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200"/>
              <a:t>Государственные закупки (</a:t>
            </a:r>
            <a:r>
              <a:rPr lang="en-US" sz="3200"/>
              <a:t>G</a:t>
            </a:r>
            <a:r>
              <a:rPr lang="ru-RU" sz="3200"/>
              <a:t>)</a:t>
            </a:r>
          </a:p>
          <a:p>
            <a:endParaRPr lang="ru-RU" sz="3200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200"/>
              <a:t>Чистый экспорт ( Х)</a:t>
            </a:r>
          </a:p>
          <a:p>
            <a:endParaRPr lang="ru-RU" sz="3200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sp>
        <p:nvSpPr>
          <p:cNvPr id="94215" name="Rectangle 7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4997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Расходы государства на приобретение товаров и услуг, предназначенных для производственного и непроизводственного потребления государства</a:t>
            </a:r>
          </a:p>
          <a:p>
            <a:pPr>
              <a:buFont typeface="Arial" charset="0"/>
              <a:buNone/>
            </a:pPr>
            <a:r>
              <a:rPr lang="ru-RU"/>
              <a:t>   Разница между объемами экспорта и импорта </a:t>
            </a:r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3635375" y="2205038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4356100" y="5445125"/>
            <a:ext cx="647700" cy="485775"/>
          </a:xfrm>
          <a:prstGeom prst="notched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972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600200"/>
            <a:ext cx="8518525" cy="5257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Включает</a:t>
            </a:r>
          </a:p>
          <a:p>
            <a:r>
              <a:rPr lang="ru-RU" sz="2800"/>
              <a:t>Заработную плату наемных работников (</a:t>
            </a:r>
            <a:r>
              <a:rPr lang="en-US" sz="2800"/>
              <a:t>W)</a:t>
            </a:r>
            <a:endParaRPr lang="ru-RU" sz="2800"/>
          </a:p>
          <a:p>
            <a:r>
              <a:rPr lang="ru-RU" sz="2800"/>
              <a:t>Рента (</a:t>
            </a:r>
            <a:r>
              <a:rPr lang="en-US" sz="2800"/>
              <a:t>R)</a:t>
            </a:r>
          </a:p>
          <a:p>
            <a:r>
              <a:rPr lang="ru-RU" sz="2800"/>
              <a:t>Процент (</a:t>
            </a:r>
            <a:r>
              <a:rPr lang="en-US" sz="2800"/>
              <a:t> I )</a:t>
            </a:r>
          </a:p>
          <a:p>
            <a:r>
              <a:rPr lang="ru-RU" sz="2800"/>
              <a:t>Прибыль (</a:t>
            </a:r>
            <a:r>
              <a:rPr lang="en-US" sz="2800"/>
              <a:t>Pr)</a:t>
            </a:r>
          </a:p>
          <a:p>
            <a:r>
              <a:rPr lang="ru-RU" sz="2800"/>
              <a:t>Амортизацию (А)</a:t>
            </a:r>
          </a:p>
          <a:p>
            <a:r>
              <a:rPr lang="ru-RU" sz="2800"/>
              <a:t>Косвенные налоги (Т)</a:t>
            </a:r>
          </a:p>
          <a:p>
            <a:pPr>
              <a:buFont typeface="Arial" charset="0"/>
              <a:buNone/>
            </a:pPr>
            <a:r>
              <a:rPr lang="ru-RU" sz="2800"/>
              <a:t>        </a:t>
            </a:r>
            <a:r>
              <a:rPr lang="en-US" sz="3600" b="1"/>
              <a:t>Y = W + R + I + Pr + A +T</a:t>
            </a:r>
            <a:r>
              <a:rPr lang="ru-RU" sz="3600" b="1"/>
              <a:t>,</a:t>
            </a:r>
            <a:r>
              <a:rPr lang="ru-RU" sz="2800"/>
              <a:t> где</a:t>
            </a:r>
          </a:p>
          <a:p>
            <a:pPr>
              <a:buFont typeface="Arial" charset="0"/>
              <a:buNone/>
            </a:pPr>
            <a:r>
              <a:rPr lang="ru-RU" sz="2800"/>
              <a:t>     </a:t>
            </a:r>
            <a:r>
              <a:rPr lang="en-US" sz="2800"/>
              <a:t>Y – </a:t>
            </a:r>
            <a:r>
              <a:rPr lang="ru-RU" sz="2800"/>
              <a:t>валовой национальный доход</a:t>
            </a:r>
          </a:p>
          <a:p>
            <a:endParaRPr lang="ru-RU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98308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Заработная плата (</a:t>
            </a:r>
            <a:r>
              <a:rPr lang="en-US"/>
              <a:t>W)</a:t>
            </a:r>
            <a:endParaRPr lang="ru-RU"/>
          </a:p>
        </p:txBody>
      </p:sp>
      <p:sp>
        <p:nvSpPr>
          <p:cNvPr id="98309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3438" y="1557338"/>
            <a:ext cx="4194175" cy="4498975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Оплата труда рабочих и служащих, включая отчисления на социальное обеспечение, соцстрахование, фонды медицинского обслуживания и занятости, выплаты из частных пенсионных фондов</a:t>
            </a: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4211638" y="1628775"/>
            <a:ext cx="720725" cy="485775"/>
          </a:xfrm>
          <a:prstGeom prst="notchedRightArrow">
            <a:avLst>
              <a:gd name="adj1" fmla="val 50000"/>
              <a:gd name="adj2" fmla="val 370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10035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600" b="1"/>
              <a:t>Рента (</a:t>
            </a:r>
            <a:r>
              <a:rPr lang="en-US" sz="3600" b="1"/>
              <a:t>R)</a:t>
            </a:r>
            <a:endParaRPr lang="ru-RU" sz="3600" b="1"/>
          </a:p>
          <a:p>
            <a:endParaRPr lang="ru-RU" sz="3600" b="1"/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sz="3200" b="1"/>
              <a:t>Процент (</a:t>
            </a:r>
            <a:r>
              <a:rPr lang="en-US" sz="3200" b="1"/>
              <a:t>I)</a:t>
            </a:r>
            <a:endParaRPr lang="ru-RU" sz="3200" b="1"/>
          </a:p>
        </p:txBody>
      </p:sp>
      <p:sp>
        <p:nvSpPr>
          <p:cNvPr id="10035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Рентные доходы, получаемые домохозяйствами в результате сдачи в аренду земли, помещений, жилья</a:t>
            </a:r>
          </a:p>
          <a:p>
            <a:pPr>
              <a:buFont typeface="Arial" charset="0"/>
              <a:buNone/>
            </a:pPr>
            <a:r>
              <a:rPr lang="ru-RU"/>
              <a:t>   Доходы от денежного капитала, сбереженного домохозяйствами </a:t>
            </a:r>
          </a:p>
        </p:txBody>
      </p:sp>
      <p:sp>
        <p:nvSpPr>
          <p:cNvPr id="100358" name="AutoShape 6"/>
          <p:cNvSpPr>
            <a:spLocks noChangeArrowheads="1"/>
          </p:cNvSpPr>
          <p:nvPr/>
        </p:nvSpPr>
        <p:spPr bwMode="auto">
          <a:xfrm>
            <a:off x="3419475" y="1773238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3419475" y="45085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10240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Прибыль (</a:t>
            </a:r>
            <a:r>
              <a:rPr lang="en-US"/>
              <a:t>Pr)</a:t>
            </a:r>
            <a:endParaRPr lang="ru-RU"/>
          </a:p>
        </p:txBody>
      </p:sp>
      <p:sp>
        <p:nvSpPr>
          <p:cNvPr id="102405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5068888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Получают владельцы единоличных и партнерских предприятий (некорпоративная прибыль) и корпорации (налоги на прибыль корпораций + нераспределенная прибыль + дивиденды)</a:t>
            </a: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3276600" y="170021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доходам»</a:t>
            </a:r>
          </a:p>
        </p:txBody>
      </p:sp>
      <p:sp>
        <p:nvSpPr>
          <p:cNvPr id="104452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Амортизация (А)</a:t>
            </a:r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Косвенные налоги (Т)</a:t>
            </a:r>
          </a:p>
        </p:txBody>
      </p:sp>
      <p:sp>
        <p:nvSpPr>
          <p:cNvPr id="104453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Возмещение износа основного капитала</a:t>
            </a:r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 Налоги, включаемые в цену товара</a:t>
            </a:r>
          </a:p>
          <a:p>
            <a:endParaRPr lang="ru-RU"/>
          </a:p>
          <a:p>
            <a:endParaRPr lang="ru-RU"/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3708400" y="170021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4211638" y="3213100"/>
            <a:ext cx="792162" cy="485775"/>
          </a:xfrm>
          <a:prstGeom prst="notchedRightArrow">
            <a:avLst>
              <a:gd name="adj1" fmla="val 50000"/>
              <a:gd name="adj2" fmla="val 407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Виды ВНП</a:t>
            </a:r>
          </a:p>
        </p:txBody>
      </p:sp>
      <p:sp>
        <p:nvSpPr>
          <p:cNvPr id="108548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Номинальный</a:t>
            </a:r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Реальный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Потенциальный</a:t>
            </a:r>
          </a:p>
        </p:txBody>
      </p:sp>
      <p:sp>
        <p:nvSpPr>
          <p:cNvPr id="108549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400"/>
              <a:t>  ВНП, исчисленный в текущих рыночных ценах</a:t>
            </a:r>
          </a:p>
          <a:p>
            <a:endParaRPr lang="ru-RU" sz="2400"/>
          </a:p>
          <a:p>
            <a:pPr>
              <a:buFont typeface="Arial" charset="0"/>
              <a:buNone/>
            </a:pPr>
            <a:r>
              <a:rPr lang="ru-RU" sz="2400"/>
              <a:t>  ВНП в неизменных ценах, т.е. «очищенный» от влияния инфляции</a:t>
            </a:r>
          </a:p>
          <a:p>
            <a:endParaRPr lang="ru-RU" sz="2400"/>
          </a:p>
          <a:p>
            <a:pPr>
              <a:buFont typeface="Arial" charset="0"/>
              <a:buNone/>
            </a:pPr>
            <a:r>
              <a:rPr lang="ru-RU" sz="2400"/>
              <a:t>  Объем ВНП, возможный при полном использовании имеющихся ресурсов («полной занятости»)</a:t>
            </a: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3419475" y="1628775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2916238" y="2997200"/>
            <a:ext cx="976312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3492500" y="4797425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внутренний продукт</a:t>
            </a:r>
          </a:p>
        </p:txBody>
      </p:sp>
      <p:sp>
        <p:nvSpPr>
          <p:cNvPr id="1064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ВВП включает стоимость конечных товаров  и услуг, произведенные непосредственно внутри страны и только с использованием факторов производства данной страны, независимо от национальной принадлежности предприятия.</a:t>
            </a:r>
          </a:p>
          <a:p>
            <a:pPr>
              <a:buFont typeface="Arial" charset="0"/>
              <a:buNone/>
            </a:pPr>
            <a:r>
              <a:rPr lang="ru-RU"/>
              <a:t>     </a:t>
            </a:r>
            <a:r>
              <a:rPr lang="ru-RU" b="1"/>
              <a:t>ВВП = ВНП – Х (чистый экспорт)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/>
              <a:t>Чистый национальный продукт</a:t>
            </a:r>
          </a:p>
        </p:txBody>
      </p:sp>
      <p:sp>
        <p:nvSpPr>
          <p:cNvPr id="1075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244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/>
              <a:t>   </a:t>
            </a:r>
            <a:r>
              <a:rPr lang="ru-RU" sz="2800" dirty="0"/>
              <a:t>ЧНП – это ВНП за вычетом той части произведенного продукта, которая необходима для замены средств производства, изношенных в процессе выпуска продукции (амортизационные отчисления). Включает только чистые инвестиции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8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/>
              <a:t>    </a:t>
            </a:r>
            <a:r>
              <a:rPr lang="ru-RU" sz="3600" b="1" dirty="0"/>
              <a:t>ЧНП = ВНП – А (амортизация) или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3600" b="1" dirty="0"/>
              <a:t>     </a:t>
            </a:r>
            <a:r>
              <a:rPr lang="en-US" sz="3600" b="1" dirty="0"/>
              <a:t>NNP = GNP - A</a:t>
            </a:r>
            <a:endParaRPr lang="ru-RU" sz="3600" b="1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/>
              <a:t>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Национальный доход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Общий доход, полученный поставщиками ресурсов за их вклад в создание ВНП данного года. Включает все виды пофакторных доходов, полученных в данном году</a:t>
            </a:r>
          </a:p>
          <a:p>
            <a:pPr>
              <a:buFont typeface="Arial" charset="0"/>
              <a:buNone/>
            </a:pPr>
            <a:r>
              <a:rPr lang="ru-RU"/>
              <a:t> </a:t>
            </a:r>
            <a:r>
              <a:rPr lang="ru-RU" sz="3600" b="1"/>
              <a:t>НД = ВНП – А (амортизация) – Т (косвенные налоги</a:t>
            </a:r>
            <a:r>
              <a:rPr lang="ru-RU"/>
              <a:t>)</a:t>
            </a:r>
          </a:p>
          <a:p>
            <a:pPr>
              <a:buFont typeface="Arial" charset="0"/>
              <a:buNone/>
            </a:pPr>
            <a:r>
              <a:rPr lang="ru-RU"/>
              <a:t>           </a:t>
            </a:r>
            <a:r>
              <a:rPr lang="ru-RU" sz="3600" b="1"/>
              <a:t>НД = ЧНП – Т + субсидии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Система национальных счетов</a:t>
            </a:r>
          </a:p>
        </p:txBody>
      </p:sp>
      <p:sp>
        <p:nvSpPr>
          <p:cNvPr id="80900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1557338"/>
            <a:ext cx="4194175" cy="4498975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200"/>
              <a:t>  СНС представляет собой международный стандарт оценки основных экономических  показателей страны. Составными частями СНС являются</a:t>
            </a:r>
          </a:p>
        </p:txBody>
      </p:sp>
      <p:sp>
        <p:nvSpPr>
          <p:cNvPr id="80901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Валовой национальный продукт (ВНП)</a:t>
            </a:r>
          </a:p>
          <a:p>
            <a:pPr>
              <a:lnSpc>
                <a:spcPct val="90000"/>
              </a:lnSpc>
            </a:pPr>
            <a:r>
              <a:rPr lang="ru-RU"/>
              <a:t>Валовой внутренний продукт (ВВП)</a:t>
            </a:r>
          </a:p>
          <a:p>
            <a:pPr>
              <a:lnSpc>
                <a:spcPct val="90000"/>
              </a:lnSpc>
            </a:pPr>
            <a:r>
              <a:rPr lang="ru-RU"/>
              <a:t>Чистый национальный продукт (ЧНП)</a:t>
            </a:r>
          </a:p>
          <a:p>
            <a:pPr>
              <a:lnSpc>
                <a:spcPct val="90000"/>
              </a:lnSpc>
            </a:pPr>
            <a:r>
              <a:rPr lang="ru-RU"/>
              <a:t>Личный доход</a:t>
            </a:r>
          </a:p>
          <a:p>
            <a:pPr>
              <a:lnSpc>
                <a:spcPct val="90000"/>
              </a:lnSpc>
            </a:pPr>
            <a:r>
              <a:rPr lang="ru-RU"/>
              <a:t>Располагаемый доход</a:t>
            </a:r>
          </a:p>
        </p:txBody>
      </p:sp>
      <p:sp>
        <p:nvSpPr>
          <p:cNvPr id="80902" name="AutoShape 6"/>
          <p:cNvSpPr>
            <a:spLocks noChangeArrowheads="1"/>
          </p:cNvSpPr>
          <p:nvPr/>
        </p:nvSpPr>
        <p:spPr bwMode="auto">
          <a:xfrm>
            <a:off x="3276600" y="508476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0903" name="AutoShape 7"/>
          <p:cNvSpPr>
            <a:spLocks/>
          </p:cNvSpPr>
          <p:nvPr/>
        </p:nvSpPr>
        <p:spPr bwMode="auto">
          <a:xfrm>
            <a:off x="4427538" y="1700213"/>
            <a:ext cx="296862" cy="4249737"/>
          </a:xfrm>
          <a:prstGeom prst="leftBrace">
            <a:avLst>
              <a:gd name="adj1" fmla="val 11929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Личный доход</a:t>
            </a:r>
          </a:p>
        </p:txBody>
      </p:sp>
      <p:sp>
        <p:nvSpPr>
          <p:cNvPr id="1126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Представляет собой весь доход, заработанный или полученный отдельными лицами и идущий на потребление, сбережение и уплату налогов</a:t>
            </a:r>
          </a:p>
          <a:p>
            <a:pPr>
              <a:buFont typeface="Arial" charset="0"/>
              <a:buNone/>
            </a:pPr>
            <a:r>
              <a:rPr lang="ru-RU" b="1"/>
              <a:t>   ЛД = НД – налоги на прибыль корпораций – нераспределенная прибыль корпораций + трансфертные платежи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Располагаемый доход</a:t>
            </a:r>
          </a:p>
        </p:txBody>
      </p:sp>
      <p:sp>
        <p:nvSpPr>
          <p:cNvPr id="1136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2800"/>
              <a:t>  РД –это доход, остающийся в распоряжении населения после уплаты индивидуальных налогов. Расходуется на потребление и сбережение</a:t>
            </a:r>
          </a:p>
          <a:p>
            <a:r>
              <a:rPr lang="ru-RU" sz="2800"/>
              <a:t> </a:t>
            </a:r>
            <a:r>
              <a:rPr lang="ru-RU" b="1"/>
              <a:t>РД = ЛД – индивидуальные налоги</a:t>
            </a:r>
          </a:p>
          <a:p>
            <a:pPr>
              <a:buFont typeface="Arial" charset="0"/>
              <a:buNone/>
            </a:pPr>
            <a:r>
              <a:rPr lang="ru-RU" b="1"/>
              <a:t>           Располагаемый доход</a:t>
            </a:r>
          </a:p>
          <a:p>
            <a:pPr>
              <a:buFont typeface="Arial" charset="0"/>
              <a:buNone/>
            </a:pPr>
            <a:endParaRPr lang="ru-RU" b="1"/>
          </a:p>
          <a:p>
            <a:pPr>
              <a:buFont typeface="Arial" charset="0"/>
              <a:buNone/>
            </a:pPr>
            <a:r>
              <a:rPr lang="ru-RU" sz="2800"/>
              <a:t>      Потребление                     Сбережение</a:t>
            </a:r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 flipH="1">
            <a:off x="1908175" y="4652963"/>
            <a:ext cx="71913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72" name="Line 8"/>
          <p:cNvSpPr>
            <a:spLocks noChangeShapeType="1"/>
          </p:cNvSpPr>
          <p:nvPr/>
        </p:nvSpPr>
        <p:spPr bwMode="auto">
          <a:xfrm>
            <a:off x="5508625" y="4581525"/>
            <a:ext cx="792163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Основные показатели объема национального производства</a:t>
            </a:r>
          </a:p>
        </p:txBody>
      </p:sp>
      <p:sp>
        <p:nvSpPr>
          <p:cNvPr id="1146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600200"/>
            <a:ext cx="86629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>
                <a:solidFill>
                  <a:schemeClr val="accent1"/>
                </a:solidFill>
              </a:rPr>
              <a:t>Валовой национальный продукт</a:t>
            </a:r>
          </a:p>
          <a:p>
            <a:pPr>
              <a:lnSpc>
                <a:spcPct val="90000"/>
              </a:lnSpc>
            </a:pPr>
            <a:r>
              <a:rPr lang="ru-RU" sz="2800"/>
              <a:t>- Амортизация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Чистый национальный продукт</a:t>
            </a:r>
          </a:p>
          <a:p>
            <a:pPr>
              <a:lnSpc>
                <a:spcPct val="90000"/>
              </a:lnSpc>
            </a:pPr>
            <a:r>
              <a:rPr lang="ru-RU" sz="2800"/>
              <a:t>- Косвенные налоги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Национальный доход</a:t>
            </a:r>
            <a:r>
              <a:rPr lang="ru-RU" sz="2800"/>
              <a:t> </a:t>
            </a:r>
          </a:p>
          <a:p>
            <a:pPr>
              <a:lnSpc>
                <a:spcPct val="90000"/>
              </a:lnSpc>
            </a:pPr>
            <a:r>
              <a:rPr lang="ru-RU" sz="2800"/>
              <a:t>- Налоги на прибыль корпораций</a:t>
            </a:r>
          </a:p>
          <a:p>
            <a:pPr>
              <a:lnSpc>
                <a:spcPct val="90000"/>
              </a:lnSpc>
            </a:pPr>
            <a:r>
              <a:rPr lang="ru-RU" sz="2800"/>
              <a:t>- Нераспределенная прибыль корпораций</a:t>
            </a:r>
          </a:p>
          <a:p>
            <a:pPr>
              <a:lnSpc>
                <a:spcPct val="90000"/>
              </a:lnSpc>
            </a:pPr>
            <a:r>
              <a:rPr lang="ru-RU" sz="2800"/>
              <a:t>+ Трансфертные платежи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Личный доход</a:t>
            </a:r>
          </a:p>
          <a:p>
            <a:pPr>
              <a:lnSpc>
                <a:spcPct val="90000"/>
              </a:lnSpc>
            </a:pPr>
            <a:r>
              <a:rPr lang="ru-RU" sz="2800"/>
              <a:t>- Индивидуальные налоги</a:t>
            </a:r>
          </a:p>
          <a:p>
            <a:pPr>
              <a:lnSpc>
                <a:spcPct val="90000"/>
              </a:lnSpc>
            </a:pPr>
            <a:r>
              <a:rPr lang="ru-RU" sz="2800"/>
              <a:t>= </a:t>
            </a:r>
            <a:r>
              <a:rPr lang="ru-RU" sz="2800" b="1">
                <a:solidFill>
                  <a:schemeClr val="accent1"/>
                </a:solidFill>
              </a:rPr>
              <a:t>Располагаемый доход</a:t>
            </a:r>
          </a:p>
          <a:p>
            <a:pPr>
              <a:lnSpc>
                <a:spcPct val="90000"/>
              </a:lnSpc>
            </a:pPr>
            <a:endParaRPr lang="ru-RU" sz="2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Индексы цен</a:t>
            </a:r>
          </a:p>
        </p:txBody>
      </p:sp>
      <p:sp>
        <p:nvSpPr>
          <p:cNvPr id="115716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196975"/>
            <a:ext cx="4194175" cy="5661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Через индексы цен практически осуществляется изменение (движение) уровня цен</a:t>
            </a:r>
          </a:p>
          <a:p>
            <a:pPr>
              <a:lnSpc>
                <a:spcPct val="90000"/>
              </a:lnSpc>
            </a:pPr>
            <a:r>
              <a:rPr lang="ru-RU"/>
              <a:t>Уровень цен используется для пересчета номинальных значений макроэкономических показателей в их реальные значения</a:t>
            </a:r>
          </a:p>
        </p:txBody>
      </p:sp>
      <p:sp>
        <p:nvSpPr>
          <p:cNvPr id="115717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3438" y="1125538"/>
            <a:ext cx="4198937" cy="5543550"/>
          </a:xfrm>
        </p:spPr>
        <p:txBody>
          <a:bodyPr/>
          <a:lstStyle/>
          <a:p>
            <a:r>
              <a:rPr lang="ru-RU" sz="2400"/>
              <a:t>Любой индекс цен рассчитывается по определенному набору товаров и услуг. При этом различают фиксированные и изменяющиеся наборы</a:t>
            </a:r>
          </a:p>
          <a:p>
            <a:r>
              <a:rPr lang="ru-RU" b="1"/>
              <a:t>Индексы цен:</a:t>
            </a:r>
          </a:p>
          <a:p>
            <a:pPr>
              <a:buFont typeface="Arial" charset="0"/>
              <a:buNone/>
            </a:pPr>
            <a:r>
              <a:rPr lang="ru-RU"/>
              <a:t>   дефлятор ВНП, индекс потребительских цен, индекс цен производителей и др.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Индексы цен</a:t>
            </a:r>
          </a:p>
        </p:txBody>
      </p:sp>
      <p:sp>
        <p:nvSpPr>
          <p:cNvPr id="12595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/>
              <a:t>Индекс Ласпейраса    ( Индекс потребительских цен)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Индекс Пааше (дефлятор ВНП)</a:t>
            </a:r>
          </a:p>
        </p:txBody>
      </p:sp>
      <p:sp>
        <p:nvSpPr>
          <p:cNvPr id="12595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/>
              <a:t>Индекс, построенный на основе фиксированного набора (индекс с базовыми весами)</a:t>
            </a:r>
          </a:p>
          <a:p>
            <a:r>
              <a:rPr lang="ru-RU"/>
              <a:t>Индекс, построенный на основе меняющегося набора (индекс с текущими весами)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Номинальный и реальный ВНП</a:t>
            </a:r>
          </a:p>
        </p:txBody>
      </p:sp>
      <p:sp>
        <p:nvSpPr>
          <p:cNvPr id="1105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133600"/>
            <a:ext cx="8540750" cy="4498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b="1"/>
              <a:t>Реальный ВНП =</a:t>
            </a:r>
            <a:r>
              <a:rPr lang="ru-RU"/>
              <a:t> </a:t>
            </a:r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b="1">
                <a:solidFill>
                  <a:schemeClr val="accent1"/>
                </a:solidFill>
              </a:rPr>
              <a:t>Номинальный ВНП : Индекс цен (дефлятор ВНП) х 100%</a:t>
            </a:r>
          </a:p>
          <a:p>
            <a:pPr>
              <a:buFont typeface="Arial" charset="0"/>
              <a:buNone/>
            </a:pPr>
            <a:endParaRPr lang="ru-RU">
              <a:solidFill>
                <a:schemeClr val="accent1"/>
              </a:solidFill>
            </a:endParaRPr>
          </a:p>
          <a:p>
            <a:pPr>
              <a:buFont typeface="Arial" charset="0"/>
              <a:buNone/>
            </a:pPr>
            <a:r>
              <a:rPr lang="ru-RU"/>
              <a:t>  </a:t>
            </a:r>
            <a:r>
              <a:rPr lang="ru-RU" b="1"/>
              <a:t>Дефлятор ВНП =</a:t>
            </a:r>
          </a:p>
          <a:p>
            <a:pPr>
              <a:buFont typeface="Arial" charset="0"/>
              <a:buNone/>
            </a:pPr>
            <a:r>
              <a:rPr lang="ru-RU"/>
              <a:t> </a:t>
            </a:r>
            <a:r>
              <a:rPr lang="ru-RU" b="1">
                <a:solidFill>
                  <a:schemeClr val="accent1"/>
                </a:solidFill>
              </a:rPr>
              <a:t>Номинальный ВНП : Реальный ВНП х 100%</a:t>
            </a:r>
          </a:p>
          <a:p>
            <a:pPr>
              <a:buFont typeface="Arial" charset="0"/>
              <a:buNone/>
            </a:pPr>
            <a:r>
              <a:rPr lang="ru-RU" b="1"/>
              <a:t>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Дефлятор ВНП</a:t>
            </a:r>
          </a:p>
        </p:txBody>
      </p:sp>
      <p:sp>
        <p:nvSpPr>
          <p:cNvPr id="1280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  <a:p>
            <a:pPr>
              <a:buFont typeface="Arial" charset="0"/>
              <a:buNone/>
            </a:pPr>
            <a:r>
              <a:rPr lang="ru-RU" sz="3600" b="1"/>
              <a:t>          Дефлятор ВНП =</a:t>
            </a:r>
          </a:p>
          <a:p>
            <a:endParaRPr lang="ru-RU" sz="3600" b="1"/>
          </a:p>
          <a:p>
            <a:pPr>
              <a:buFont typeface="Arial" charset="0"/>
              <a:buNone/>
            </a:pPr>
            <a:r>
              <a:rPr lang="ru-RU" sz="3600" b="1"/>
              <a:t>   ВНП в текущих ценах : ВНП в ценах базового периода х 100%</a:t>
            </a:r>
          </a:p>
          <a:p>
            <a:pPr lvl="1"/>
            <a:r>
              <a:rPr lang="ru-RU" sz="3600"/>
              <a:t>Характеризует изменение общего уровня цен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Безработица</a:t>
            </a:r>
          </a:p>
        </p:txBody>
      </p:sp>
      <p:sp>
        <p:nvSpPr>
          <p:cNvPr id="1464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r>
              <a:rPr lang="ru-RU" sz="2800"/>
              <a:t>Представляет собой циклические явления на рынке труда, выражающиеся в превышении предложения рабочей силы над спросом на нее</a:t>
            </a:r>
          </a:p>
          <a:p>
            <a:r>
              <a:rPr lang="ru-RU" sz="2800"/>
              <a:t>Социально-экономическое явление, при котором часть рабочей силы не занята в производстве</a:t>
            </a:r>
          </a:p>
          <a:p>
            <a:r>
              <a:rPr lang="ru-RU" sz="2800"/>
              <a:t>Занятость – соотношение между численностью взрослого трудоспособного населения, имеющего работу и численностью безработных в данной экономической системе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Занятость и безработица</a:t>
            </a:r>
          </a:p>
        </p:txBody>
      </p:sp>
      <p:sp>
        <p:nvSpPr>
          <p:cNvPr id="1474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/>
              <a:t>Безработица</a:t>
            </a:r>
            <a:r>
              <a:rPr lang="ru-RU" sz="2800"/>
              <a:t> – наличие контингента лиц старше определенного возраста, не имеющих работы, но способных работать и ищущих работу в данный период (т.е. зарегистрированных на бирже труда в качестве безработных)</a:t>
            </a:r>
          </a:p>
          <a:p>
            <a:pPr>
              <a:lnSpc>
                <a:spcPct val="90000"/>
              </a:lnSpc>
            </a:pPr>
            <a:r>
              <a:rPr lang="ru-RU" sz="2800" b="1"/>
              <a:t> Естественная безработица (М.Фридман)</a:t>
            </a:r>
            <a:r>
              <a:rPr lang="ru-RU" sz="2800"/>
              <a:t> подразумевает наличие людей, либо занятых подготовкой к трудоустройству, либо ищущих наилучшее место работы</a:t>
            </a:r>
          </a:p>
          <a:p>
            <a:pPr>
              <a:lnSpc>
                <a:spcPct val="90000"/>
              </a:lnSpc>
            </a:pPr>
            <a:r>
              <a:rPr lang="ru-RU" sz="2800" b="1"/>
              <a:t>Полная занятость</a:t>
            </a:r>
            <a:r>
              <a:rPr lang="ru-RU" sz="2800"/>
              <a:t> – это занятость при естественной норме безработицы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Уровень безработицы</a:t>
            </a:r>
          </a:p>
        </p:txBody>
      </p:sp>
      <p:sp>
        <p:nvSpPr>
          <p:cNvPr id="148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600200"/>
            <a:ext cx="85915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Определяется как доля официально зарегистрированных безработных в общей численности самодеятельного населения (занятых и безработных)</a:t>
            </a:r>
          </a:p>
          <a:p>
            <a:pPr>
              <a:lnSpc>
                <a:spcPct val="90000"/>
              </a:lnSpc>
            </a:pPr>
            <a:r>
              <a:rPr lang="ru-RU" sz="2800"/>
              <a:t>В рыночной экономике обязательно существует оптимальный резерв работников и поддерживается </a:t>
            </a:r>
            <a:r>
              <a:rPr lang="ru-RU" sz="2800" b="1"/>
              <a:t>естественная норма безработицы, </a:t>
            </a:r>
            <a:r>
              <a:rPr lang="ru-RU" sz="2800"/>
              <a:t>т.е.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/>
              <a:t>   </a:t>
            </a:r>
            <a:r>
              <a:rPr lang="ru-RU" sz="2800" b="1">
                <a:solidFill>
                  <a:schemeClr val="accent1"/>
                </a:solidFill>
              </a:rPr>
              <a:t>Такая норма безработицы, при которой достигается долговременное равновесие, когда темп инфляции равен ожидаемому темпу роста цен</a:t>
            </a:r>
          </a:p>
          <a:p>
            <a:pPr>
              <a:lnSpc>
                <a:spcPct val="90000"/>
              </a:lnSpc>
            </a:pPr>
            <a:endParaRPr lang="ru-RU" sz="28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национальный продукт (ВНП)</a:t>
            </a:r>
          </a:p>
        </p:txBody>
      </p:sp>
      <p:sp>
        <p:nvSpPr>
          <p:cNvPr id="81927" name="Rectangle 7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Основной показатель измерения объема национального производства</a:t>
            </a:r>
          </a:p>
          <a:p>
            <a:r>
              <a:rPr lang="ru-RU"/>
              <a:t>Это рыночная стоимость конечных товаров и услуг, произведенных в  течение года факторами, принадлежащими  гражданам данной страны на территории этой страны или за рубежом 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Инфляция</a:t>
            </a:r>
          </a:p>
        </p:txBody>
      </p:sp>
      <p:sp>
        <p:nvSpPr>
          <p:cNvPr id="1290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268413"/>
            <a:ext cx="8591550" cy="5589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Процесс обесценения денег, падение их покупательной способности, проявляющееся в устойчивом росте общего уровня цен в экономике</a:t>
            </a:r>
          </a:p>
          <a:p>
            <a:pPr>
              <a:lnSpc>
                <a:spcPct val="90000"/>
              </a:lnSpc>
            </a:pPr>
            <a:r>
              <a:rPr lang="ru-RU"/>
              <a:t>Имеет место тогда, когда в экономике наблюдается избыток денежного предложения по сравнению с реальным спросом на деньги, т.е. прирост денежной массы (с учетом скорости оборота денег) опережает рост национального дохода и не компенсируется спросом на деньги со стороны активов  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Виды инфляции</a:t>
            </a:r>
          </a:p>
        </p:txBody>
      </p:sp>
      <p:sp>
        <p:nvSpPr>
          <p:cNvPr id="130052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1600200"/>
            <a:ext cx="44958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По форме проявления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По причине возникновения</a:t>
            </a:r>
          </a:p>
          <a:p>
            <a:pPr>
              <a:lnSpc>
                <a:spcPct val="90000"/>
              </a:lnSpc>
            </a:pPr>
            <a:r>
              <a:rPr lang="ru-RU"/>
              <a:t>По согласованности изменения цен</a:t>
            </a:r>
          </a:p>
          <a:p>
            <a:pPr>
              <a:lnSpc>
                <a:spcPct val="90000"/>
              </a:lnSpc>
            </a:pPr>
            <a:r>
              <a:rPr lang="ru-RU"/>
              <a:t>По времени наступления</a:t>
            </a:r>
          </a:p>
          <a:p>
            <a:pPr>
              <a:lnSpc>
                <a:spcPct val="90000"/>
              </a:lnSpc>
            </a:pPr>
            <a:r>
              <a:rPr lang="ru-RU"/>
              <a:t>По темпу роста цен </a:t>
            </a:r>
          </a:p>
        </p:txBody>
      </p:sp>
      <p:sp>
        <p:nvSpPr>
          <p:cNvPr id="130053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3438" y="1412875"/>
            <a:ext cx="4316412" cy="52578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Открытая и скрытая (подавленная)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Инфляция спроса и инфляция предложения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Сбалансированная и несбалансированная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Ожидаемая и неожиданная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Ползучая, галопирующая, гиперинфляция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130055" name="AutoShape 7"/>
          <p:cNvSpPr>
            <a:spLocks noChangeArrowheads="1"/>
          </p:cNvSpPr>
          <p:nvPr/>
        </p:nvSpPr>
        <p:spPr bwMode="auto">
          <a:xfrm>
            <a:off x="4140200" y="1628775"/>
            <a:ext cx="792163" cy="485775"/>
          </a:xfrm>
          <a:prstGeom prst="notchedRightArrow">
            <a:avLst>
              <a:gd name="adj1" fmla="val 50000"/>
              <a:gd name="adj2" fmla="val 407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3203575" y="25654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7" name="AutoShape 9"/>
          <p:cNvSpPr>
            <a:spLocks noChangeArrowheads="1"/>
          </p:cNvSpPr>
          <p:nvPr/>
        </p:nvSpPr>
        <p:spPr bwMode="auto">
          <a:xfrm>
            <a:off x="3779838" y="3573463"/>
            <a:ext cx="976312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8" name="AutoShape 10"/>
          <p:cNvSpPr>
            <a:spLocks noChangeArrowheads="1"/>
          </p:cNvSpPr>
          <p:nvPr/>
        </p:nvSpPr>
        <p:spPr bwMode="auto">
          <a:xfrm>
            <a:off x="2987675" y="4437063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0059" name="AutoShape 11"/>
          <p:cNvSpPr>
            <a:spLocks noChangeArrowheads="1"/>
          </p:cNvSpPr>
          <p:nvPr/>
        </p:nvSpPr>
        <p:spPr bwMode="auto">
          <a:xfrm>
            <a:off x="3851275" y="5229225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Инфляция спроса и ее причины</a:t>
            </a:r>
          </a:p>
        </p:txBody>
      </p:sp>
      <p:sp>
        <p:nvSpPr>
          <p:cNvPr id="1320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842375" cy="5257800"/>
          </a:xfrm>
        </p:spPr>
        <p:txBody>
          <a:bodyPr/>
          <a:lstStyle/>
          <a:p>
            <a:r>
              <a:rPr lang="ru-RU"/>
              <a:t>Вызывается повышением цен со стороны хозяйственных агентов в ответ на возросший спрос</a:t>
            </a:r>
          </a:p>
          <a:p>
            <a:r>
              <a:rPr lang="ru-RU"/>
              <a:t>Возникает как следствие избыточных совокупных расходов (совокупного спроса) в условиях, близких к полной занятости</a:t>
            </a:r>
          </a:p>
          <a:p>
            <a:r>
              <a:rPr lang="ru-RU"/>
              <a:t>Имеет место, когда происходит автономное увеличение совокупного спроса, графически выражающееся сдвигом кривой А</a:t>
            </a:r>
            <a:r>
              <a:rPr lang="en-US"/>
              <a:t>D</a:t>
            </a:r>
            <a:r>
              <a:rPr lang="ru-RU"/>
              <a:t> вправо 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Инфляция предложения (инфляция издержек)</a:t>
            </a:r>
          </a:p>
        </p:txBody>
      </p:sp>
      <p:sp>
        <p:nvSpPr>
          <p:cNvPr id="133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Вызвана повышением цен со стороны хозяйственных агентов для покрытия более высоких ожидаемых затрат из-за роста цен на привлекаемые факторы производства</a:t>
            </a:r>
          </a:p>
          <a:p>
            <a:pPr>
              <a:lnSpc>
                <a:spcPct val="80000"/>
              </a:lnSpc>
            </a:pPr>
            <a:r>
              <a:rPr lang="ru-RU" sz="2800"/>
              <a:t>Представляет собой рост затрат (издержек производства), опережающих рост реального дохода и производительности труда. Графически выражается сдвигом кривой А</a:t>
            </a:r>
            <a:r>
              <a:rPr lang="en-US" sz="2800"/>
              <a:t>S</a:t>
            </a:r>
            <a:r>
              <a:rPr lang="ru-RU" sz="2800"/>
              <a:t> вверх</a:t>
            </a:r>
          </a:p>
          <a:p>
            <a:pPr>
              <a:lnSpc>
                <a:spcPct val="80000"/>
              </a:lnSpc>
            </a:pPr>
            <a:r>
              <a:rPr lang="ru-RU" sz="2800"/>
              <a:t>Возникает как следствие повышения средних издержек на единицу продукции и снижения совокупного предложения  как следствие роста издержек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Причины повышения средних издержек производства</a:t>
            </a:r>
          </a:p>
        </p:txBody>
      </p:sp>
      <p:sp>
        <p:nvSpPr>
          <p:cNvPr id="136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/>
              <a:t>Повышение номинальной заработной платы, которое не уравновешивается увеличением производительности труда</a:t>
            </a:r>
          </a:p>
          <a:p>
            <a:r>
              <a:rPr lang="ru-RU" sz="3600"/>
              <a:t>Повышение цен на сырье</a:t>
            </a:r>
          </a:p>
          <a:p>
            <a:r>
              <a:rPr lang="ru-RU" sz="3600"/>
              <a:t>Увеличение налогов и рост «налогового клина»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Инфляция: понятия</a:t>
            </a:r>
          </a:p>
        </p:txBody>
      </p:sp>
      <p:sp>
        <p:nvSpPr>
          <p:cNvPr id="135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r>
              <a:rPr lang="ru-RU" sz="2800"/>
              <a:t>Дефляция –устойчивая тенденция к снижению среднего (общего) уровня цен</a:t>
            </a:r>
          </a:p>
          <a:p>
            <a:r>
              <a:rPr lang="ru-RU" sz="2800"/>
              <a:t>Дезинфляция – представляет собой снижение уровня инфляции (темпа роста цен)</a:t>
            </a:r>
          </a:p>
          <a:p>
            <a:r>
              <a:rPr lang="ru-RU" sz="2800"/>
              <a:t>Уровень инфляции (темп роста цен) – относительное изменение среднего (общего) уровня цен</a:t>
            </a:r>
          </a:p>
          <a:p>
            <a:r>
              <a:rPr lang="ru-RU" sz="2800"/>
              <a:t>Стагфляция – одновременный рост инфляции и безработицы на фоне спада производства (стагнация в сочетании с инфляцией) 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Показатели инфляции</a:t>
            </a:r>
          </a:p>
        </p:txBody>
      </p:sp>
      <p:sp>
        <p:nvSpPr>
          <p:cNvPr id="134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068888"/>
          </a:xfrm>
        </p:spPr>
        <p:txBody>
          <a:bodyPr/>
          <a:lstStyle/>
          <a:p>
            <a:r>
              <a:rPr lang="ru-RU" b="1">
                <a:solidFill>
                  <a:schemeClr val="accent1"/>
                </a:solidFill>
              </a:rPr>
              <a:t>Индекс потребительских цен (ИПЦ) </a:t>
            </a:r>
            <a:r>
              <a:rPr lang="ru-RU">
                <a:solidFill>
                  <a:schemeClr val="accent1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ru-RU"/>
              <a:t>   Процентное отношение цены потребительской корзины в данном периоде к ее стоимости в базовом периоде, с которым сравниваются цены</a:t>
            </a:r>
          </a:p>
          <a:p>
            <a:r>
              <a:rPr lang="ru-RU" b="1">
                <a:solidFill>
                  <a:schemeClr val="accent1"/>
                </a:solidFill>
              </a:rPr>
              <a:t>Темп роста цен (темп инфляции)</a:t>
            </a:r>
            <a:r>
              <a:rPr lang="ru-RU">
                <a:solidFill>
                  <a:schemeClr val="accent1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ru-RU"/>
              <a:t>   Процентное отношение разности между ИПЦ данного периода и ИПЦ базового периода к ИПЦ базового периода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Причины инфляции</a:t>
            </a:r>
          </a:p>
        </p:txBody>
      </p:sp>
      <p:sp>
        <p:nvSpPr>
          <p:cNvPr id="137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r>
              <a:rPr lang="ru-RU"/>
              <a:t>Денежная эмиссия, не покрытая товарной массой</a:t>
            </a:r>
          </a:p>
          <a:p>
            <a:r>
              <a:rPr lang="ru-RU"/>
              <a:t>Дефицит госбюджета, покрываемый за счет  «печатного станка»</a:t>
            </a:r>
          </a:p>
          <a:p>
            <a:r>
              <a:rPr lang="ru-RU"/>
              <a:t>Милитаризация экономики</a:t>
            </a:r>
          </a:p>
          <a:p>
            <a:r>
              <a:rPr lang="ru-RU"/>
              <a:t>Монополизация рынка</a:t>
            </a:r>
          </a:p>
          <a:p>
            <a:r>
              <a:rPr lang="ru-RU"/>
              <a:t>Инфляция ценовой накидки</a:t>
            </a:r>
          </a:p>
          <a:p>
            <a:r>
              <a:rPr lang="ru-RU"/>
              <a:t>Инфляционные ожидания</a:t>
            </a:r>
          </a:p>
          <a:p>
            <a:r>
              <a:rPr lang="ru-RU"/>
              <a:t>Падение курса национальной валюты 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Последствия инфляции</a:t>
            </a:r>
          </a:p>
        </p:txBody>
      </p:sp>
      <p:sp>
        <p:nvSpPr>
          <p:cNvPr id="138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41438"/>
            <a:ext cx="8662988" cy="5516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Понижение жизненного уровня населения (сокращение текущих реальных доходов, обесценение накопленных сбережений)</a:t>
            </a:r>
          </a:p>
          <a:p>
            <a:pPr>
              <a:lnSpc>
                <a:spcPct val="90000"/>
              </a:lnSpc>
            </a:pPr>
            <a:r>
              <a:rPr lang="ru-RU"/>
              <a:t>Усиление дифференциации общества</a:t>
            </a:r>
          </a:p>
          <a:p>
            <a:pPr>
              <a:lnSpc>
                <a:spcPct val="90000"/>
              </a:lnSpc>
            </a:pPr>
            <a:r>
              <a:rPr lang="ru-RU"/>
              <a:t>Падение производства в силу снижения стимулов к его росту, снижение конкурентоспособности товаров национальных производителей </a:t>
            </a:r>
          </a:p>
          <a:p>
            <a:pPr>
              <a:lnSpc>
                <a:spcPct val="90000"/>
              </a:lnSpc>
            </a:pPr>
            <a:r>
              <a:rPr lang="ru-RU"/>
              <a:t>Усиление диспропорций в экономике</a:t>
            </a:r>
          </a:p>
          <a:p>
            <a:pPr>
              <a:lnSpc>
                <a:spcPct val="90000"/>
              </a:lnSpc>
            </a:pPr>
            <a:r>
              <a:rPr lang="ru-RU"/>
              <a:t>Эффект инфляционного налогообложения</a:t>
            </a:r>
          </a:p>
          <a:p>
            <a:pPr>
              <a:lnSpc>
                <a:spcPct val="90000"/>
              </a:lnSpc>
            </a:pPr>
            <a:r>
              <a:rPr lang="ru-RU"/>
              <a:t>Падение курса национальной валюты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Антиинфляционная политика государства</a:t>
            </a:r>
          </a:p>
        </p:txBody>
      </p:sp>
      <p:sp>
        <p:nvSpPr>
          <p:cNvPr id="139268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Активная политика</a:t>
            </a:r>
          </a:p>
          <a:p>
            <a:pPr>
              <a:lnSpc>
                <a:spcPct val="90000"/>
              </a:lnSpc>
            </a:pPr>
            <a:endParaRPr lang="ru-RU" b="1"/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Направлена на ликвидацию причин, вызвавших инфляцию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Способствует прекращению и сдерживанию инфляции</a:t>
            </a:r>
          </a:p>
        </p:txBody>
      </p:sp>
      <p:sp>
        <p:nvSpPr>
          <p:cNvPr id="139269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4958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Адаптивная политика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</a:t>
            </a:r>
            <a:r>
              <a:rPr lang="ru-RU" sz="2400"/>
              <a:t>Представляет собой приспособление к условиям инфляции, смягчение ее отрицательных последствий</a:t>
            </a:r>
          </a:p>
          <a:p>
            <a:pPr>
              <a:lnSpc>
                <a:spcPct val="90000"/>
              </a:lnSpc>
            </a:pPr>
            <a:r>
              <a:rPr lang="ru-RU"/>
              <a:t>Осуществляется через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- индексацию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/>
              <a:t>   - соглашения с предпринимателями и профсоюзами о темпах роста цен и зарплаты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национальный продукт</a:t>
            </a:r>
          </a:p>
        </p:txBody>
      </p:sp>
      <p:sp>
        <p:nvSpPr>
          <p:cNvPr id="849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 </a:t>
            </a:r>
            <a:r>
              <a:rPr lang="ru-RU" b="1"/>
              <a:t>ВНП включает</a:t>
            </a:r>
            <a:r>
              <a:rPr lang="ru-RU"/>
              <a:t>:</a:t>
            </a:r>
          </a:p>
          <a:p>
            <a:r>
              <a:rPr lang="ru-RU"/>
              <a:t>Только </a:t>
            </a:r>
            <a:r>
              <a:rPr lang="ru-RU" sz="3600" b="1"/>
              <a:t>конечную</a:t>
            </a:r>
            <a:r>
              <a:rPr lang="ru-RU"/>
              <a:t> продукцию, т.е. </a:t>
            </a:r>
          </a:p>
          <a:p>
            <a:endParaRPr lang="ru-RU"/>
          </a:p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600"/>
              <a:t>продукцию, не идущую в дальнейшую переработку, а используемую для личного потребления, инвестиций  и экспорта</a:t>
            </a:r>
          </a:p>
        </p:txBody>
      </p:sp>
      <p:sp>
        <p:nvSpPr>
          <p:cNvPr id="84996" name="AutoShape 4"/>
          <p:cNvSpPr>
            <a:spLocks/>
          </p:cNvSpPr>
          <p:nvPr/>
        </p:nvSpPr>
        <p:spPr bwMode="auto">
          <a:xfrm>
            <a:off x="323850" y="3500438"/>
            <a:ext cx="71438" cy="2305050"/>
          </a:xfrm>
          <a:prstGeom prst="leftBrace">
            <a:avLst>
              <a:gd name="adj1" fmla="val 26888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Активная  антиинфляционная политика (монетарные рычаги)</a:t>
            </a:r>
          </a:p>
        </p:txBody>
      </p:sp>
      <p:sp>
        <p:nvSpPr>
          <p:cNvPr id="141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5257800"/>
          </a:xfrm>
        </p:spPr>
        <p:txBody>
          <a:bodyPr/>
          <a:lstStyle/>
          <a:p>
            <a:r>
              <a:rPr lang="ru-RU" sz="2800"/>
              <a:t>Контроль за денежной эмиссией</a:t>
            </a:r>
          </a:p>
          <a:p>
            <a:r>
              <a:rPr lang="ru-RU" sz="2800"/>
              <a:t>Недопущение эмиссионного финансирования госбюджета</a:t>
            </a:r>
          </a:p>
          <a:p>
            <a:r>
              <a:rPr lang="ru-RU" sz="2800"/>
              <a:t>Осуществление текущего контроля денежной массы путем осуществления операций на открытом рынке</a:t>
            </a:r>
          </a:p>
          <a:p>
            <a:r>
              <a:rPr lang="ru-RU" sz="2800"/>
              <a:t>Пресечение обращения денежных суррогатов</a:t>
            </a:r>
          </a:p>
          <a:p>
            <a:r>
              <a:rPr lang="ru-RU" sz="2800"/>
              <a:t>Проведение денежной реформы конфискационного типа (единственный выход в условиях гиперинфляции)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Активная политика против инфляции спроса</a:t>
            </a:r>
          </a:p>
        </p:txBody>
      </p:sp>
      <p:sp>
        <p:nvSpPr>
          <p:cNvPr id="142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r>
              <a:rPr lang="ru-RU"/>
              <a:t>Увеличение налогов </a:t>
            </a:r>
          </a:p>
          <a:p>
            <a:r>
              <a:rPr lang="ru-RU"/>
              <a:t>Сокращение дефицита госбюджета</a:t>
            </a:r>
          </a:p>
          <a:p>
            <a:r>
              <a:rPr lang="ru-RU"/>
              <a:t>Уменьшение государственных расходов</a:t>
            </a:r>
          </a:p>
          <a:p>
            <a:r>
              <a:rPr lang="ru-RU"/>
              <a:t>Переход к жесткой кредитно-денежной политике</a:t>
            </a:r>
          </a:p>
          <a:p>
            <a:r>
              <a:rPr lang="ru-RU"/>
              <a:t>Стабилизация валютного курса путем его фиксирования</a:t>
            </a:r>
          </a:p>
          <a:p>
            <a:pPr>
              <a:buFont typeface="Arial" charset="0"/>
              <a:buNone/>
            </a:pPr>
            <a:r>
              <a:rPr lang="ru-RU"/>
              <a:t>     </a:t>
            </a:r>
            <a:r>
              <a:rPr lang="ru-RU" b="1">
                <a:solidFill>
                  <a:schemeClr val="accent1"/>
                </a:solidFill>
              </a:rPr>
              <a:t>Все эти меры сводятся к     сдерживанию совокупного спроса</a:t>
            </a:r>
          </a:p>
          <a:p>
            <a:endParaRPr lang="ru-RU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Активная политика против инфляции издержек</a:t>
            </a:r>
          </a:p>
        </p:txBody>
      </p:sp>
      <p:sp>
        <p:nvSpPr>
          <p:cNvPr id="143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Сдерживание роста факторных доходов и цен (политика сдерживания цен и доходов через замораживание цен и зарплаты и косвенное ограничение их роста)</a:t>
            </a:r>
          </a:p>
          <a:p>
            <a:pPr>
              <a:lnSpc>
                <a:spcPct val="90000"/>
              </a:lnSpc>
            </a:pPr>
            <a:r>
              <a:rPr lang="ru-RU"/>
              <a:t>Борьба с монополизмом в экономике и развитие рыночных институтов</a:t>
            </a:r>
          </a:p>
          <a:p>
            <a:pPr>
              <a:lnSpc>
                <a:spcPct val="90000"/>
              </a:lnSpc>
            </a:pPr>
            <a:r>
              <a:rPr lang="ru-RU"/>
              <a:t>Стимулирование производства в рамках «экономики предложения»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Основные элементы политики экономики предложения</a:t>
            </a:r>
            <a:r>
              <a:rPr lang="ru-RU" sz="4000"/>
              <a:t> </a:t>
            </a:r>
          </a:p>
        </p:txBody>
      </p:sp>
      <p:sp>
        <p:nvSpPr>
          <p:cNvPr id="144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Снижение налогов (для бизнеса и подоходного)</a:t>
            </a:r>
          </a:p>
          <a:p>
            <a:pPr>
              <a:lnSpc>
                <a:spcPct val="90000"/>
              </a:lnSpc>
            </a:pPr>
            <a:r>
              <a:rPr lang="ru-RU"/>
              <a:t>Развитие конкуренции в инфраструктурном секторе</a:t>
            </a:r>
          </a:p>
          <a:p>
            <a:pPr>
              <a:lnSpc>
                <a:spcPct val="90000"/>
              </a:lnSpc>
            </a:pPr>
            <a:r>
              <a:rPr lang="ru-RU"/>
              <a:t>Усиление трудовых мотиваций населения путем изменения социальной политики</a:t>
            </a:r>
          </a:p>
          <a:p>
            <a:pPr>
              <a:lnSpc>
                <a:spcPct val="90000"/>
              </a:lnSpc>
            </a:pPr>
            <a:r>
              <a:rPr lang="ru-RU"/>
              <a:t>Денежную эмиссию строго в рамках ожидаемого прироста естественного уровня выпуска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Приоритеты в антиинфляционной политике, согласно концепциям ее проведения</a:t>
            </a:r>
          </a:p>
        </p:txBody>
      </p:sp>
      <p:sp>
        <p:nvSpPr>
          <p:cNvPr id="168964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4175" cy="50688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>
                <a:solidFill>
                  <a:schemeClr val="accent1"/>
                </a:solidFill>
              </a:rPr>
              <a:t>    Монетаризм</a:t>
            </a:r>
          </a:p>
          <a:p>
            <a:r>
              <a:rPr lang="ru-RU" sz="2400"/>
              <a:t>«Жесткая» денежно-кредитная политика или конфискационная денежная реформа; быстрое сокращение бюджетного дефицита за счет социальных программ, либерализация хозяйственной роли государства   </a:t>
            </a:r>
          </a:p>
        </p:txBody>
      </p:sp>
      <p:sp>
        <p:nvSpPr>
          <p:cNvPr id="16896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b="1">
                <a:solidFill>
                  <a:schemeClr val="accent1"/>
                </a:solidFill>
              </a:rPr>
              <a:t>    Кейнсианство</a:t>
            </a:r>
          </a:p>
          <a:p>
            <a:r>
              <a:rPr lang="ru-RU" sz="2400"/>
              <a:t>Удешевление кредитов для стимулирования инвестиционного спроса, увеличение государственных расходов на основе займов с целью стимулирования товарного предложения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Экономический цикл</a:t>
            </a:r>
          </a:p>
        </p:txBody>
      </p:sp>
      <p:sp>
        <p:nvSpPr>
          <p:cNvPr id="145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268413"/>
            <a:ext cx="8540750" cy="5589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Характеризует периодические взлеты и падения деловой активности, проявляющиеся во всевозможных формах несоответствия спроса и предложения</a:t>
            </a:r>
          </a:p>
          <a:p>
            <a:pPr>
              <a:lnSpc>
                <a:spcPct val="90000"/>
              </a:lnSpc>
            </a:pPr>
            <a:r>
              <a:rPr lang="ru-RU"/>
              <a:t>Определяется как временной интервал между двумя качественно одинаковыми состояниями экономической конъюнктуры</a:t>
            </a:r>
          </a:p>
          <a:p>
            <a:pPr>
              <a:lnSpc>
                <a:spcPct val="90000"/>
              </a:lnSpc>
            </a:pPr>
            <a:r>
              <a:rPr lang="ru-RU"/>
              <a:t>Экономическая конъюнктура – направления и характер изменения основных макроэкономических показателей</a:t>
            </a:r>
          </a:p>
          <a:p>
            <a:pPr>
              <a:lnSpc>
                <a:spcPct val="90000"/>
              </a:lnSpc>
            </a:pPr>
            <a:endParaRPr lang="ru-RU" sz="28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Экономические циклы</a:t>
            </a:r>
          </a:p>
        </p:txBody>
      </p:sp>
      <p:sp>
        <p:nvSpPr>
          <p:cNvPr id="1587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268413"/>
            <a:ext cx="8540750" cy="5589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Это повторяющиеся на протяжении ряда лет спады и подъемы экономической активности, отличающиеся один от другого продолжительностью и интенсивностью при наличии долговременной тенденции к экономическому росту</a:t>
            </a:r>
          </a:p>
          <a:p>
            <a:pPr>
              <a:lnSpc>
                <a:spcPct val="90000"/>
              </a:lnSpc>
            </a:pPr>
            <a:r>
              <a:rPr lang="ru-RU" sz="2800"/>
              <a:t>Основным свойством цикла является колебание темпа роста ВНП во времени, когда экономическая система проходит четыре последовательные фазы: кризис (рецессия, сжатие, спад); депрессия (дно); оживление (расширение, экспансия); подъем (пик, бум, вершина)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Причины цикличности (внутренние)</a:t>
            </a:r>
          </a:p>
        </p:txBody>
      </p:sp>
      <p:sp>
        <p:nvSpPr>
          <p:cNvPr id="1597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Колебания соотношения между потребительским и инвестиционным спросом</a:t>
            </a:r>
          </a:p>
          <a:p>
            <a:pPr>
              <a:lnSpc>
                <a:spcPct val="90000"/>
              </a:lnSpc>
            </a:pPr>
            <a:r>
              <a:rPr lang="ru-RU"/>
              <a:t>Нарушения в сфере денежного обращения</a:t>
            </a:r>
          </a:p>
          <a:p>
            <a:pPr>
              <a:lnSpc>
                <a:spcPct val="90000"/>
              </a:lnSpc>
            </a:pPr>
            <a:r>
              <a:rPr lang="ru-RU"/>
              <a:t>Сбои в функционировании рыночного механизма в результате государственного вмешательства</a:t>
            </a:r>
          </a:p>
          <a:p>
            <a:pPr>
              <a:lnSpc>
                <a:spcPct val="90000"/>
              </a:lnSpc>
            </a:pPr>
            <a:r>
              <a:rPr lang="ru-RU"/>
              <a:t>Изменение положения страны на мировом рынке 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Причины цикличности (внешние)</a:t>
            </a:r>
          </a:p>
        </p:txBody>
      </p:sp>
      <p:sp>
        <p:nvSpPr>
          <p:cNvPr id="1607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Войны, революции и политические потрясения</a:t>
            </a:r>
          </a:p>
          <a:p>
            <a:r>
              <a:rPr lang="ru-RU"/>
              <a:t>Темпы прироста населения и его миграция</a:t>
            </a:r>
          </a:p>
          <a:p>
            <a:r>
              <a:rPr lang="ru-RU"/>
              <a:t>Научно – технический прогресс, дающий экономической системе импульс для движения</a:t>
            </a:r>
          </a:p>
          <a:p>
            <a:r>
              <a:rPr lang="ru-RU"/>
              <a:t>Природные циклы и катаклизмы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Виды циклов</a:t>
            </a:r>
          </a:p>
        </p:txBody>
      </p:sp>
      <p:sp>
        <p:nvSpPr>
          <p:cNvPr id="16179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/>
              <a:t>Цикл Тоффлера</a:t>
            </a:r>
          </a:p>
          <a:p>
            <a:r>
              <a:rPr lang="ru-RU"/>
              <a:t>Цикл Форрестера</a:t>
            </a:r>
          </a:p>
          <a:p>
            <a:r>
              <a:rPr lang="ru-RU"/>
              <a:t>«Длинные волны» Н. Кондратьева</a:t>
            </a:r>
          </a:p>
          <a:p>
            <a:r>
              <a:rPr lang="ru-RU"/>
              <a:t>Цикл С. Кузнеца</a:t>
            </a:r>
          </a:p>
          <a:p>
            <a:r>
              <a:rPr lang="ru-RU"/>
              <a:t>Цикл К. Жугляра,  Дж. Кларка         </a:t>
            </a:r>
          </a:p>
          <a:p>
            <a:r>
              <a:rPr lang="ru-RU"/>
              <a:t>Цикл  Дж. Китчина,  У. Митчела</a:t>
            </a:r>
          </a:p>
          <a:p>
            <a:endParaRPr lang="ru-RU"/>
          </a:p>
        </p:txBody>
      </p:sp>
      <p:sp>
        <p:nvSpPr>
          <p:cNvPr id="161797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/>
              <a:t>1000 – 2000 лет</a:t>
            </a:r>
          </a:p>
          <a:p>
            <a:r>
              <a:rPr lang="ru-RU"/>
              <a:t>200 лет</a:t>
            </a:r>
          </a:p>
          <a:p>
            <a:r>
              <a:rPr lang="ru-RU"/>
              <a:t>40 – 60 лет</a:t>
            </a:r>
          </a:p>
          <a:p>
            <a:endParaRPr lang="ru-RU"/>
          </a:p>
          <a:p>
            <a:r>
              <a:rPr lang="ru-RU"/>
              <a:t>16 – 25 лет</a:t>
            </a:r>
          </a:p>
          <a:p>
            <a:r>
              <a:rPr lang="ru-RU"/>
              <a:t>10 -12 лет</a:t>
            </a:r>
          </a:p>
          <a:p>
            <a:pPr>
              <a:buFont typeface="Arial" charset="0"/>
              <a:buNone/>
            </a:pPr>
            <a:endParaRPr lang="ru-RU"/>
          </a:p>
          <a:p>
            <a:r>
              <a:rPr lang="ru-RU"/>
              <a:t>2 – 4 года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Валовой национальный продукт</a:t>
            </a:r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/>
              <a:t>     </a:t>
            </a:r>
            <a:r>
              <a:rPr lang="ru-RU" sz="2800" b="1"/>
              <a:t>ВНП не включает:</a:t>
            </a:r>
          </a:p>
          <a:p>
            <a:pPr>
              <a:lnSpc>
                <a:spcPct val="90000"/>
              </a:lnSpc>
            </a:pPr>
            <a:r>
              <a:rPr lang="ru-RU" sz="2800"/>
              <a:t>Промежуточную продукцию (т.е. ту, что произведена и потреблена  в производстве в данном году),которая образует повторный счет (уголь, зерно, нефть и т.п.)</a:t>
            </a:r>
          </a:p>
          <a:p>
            <a:pPr>
              <a:lnSpc>
                <a:spcPct val="90000"/>
              </a:lnSpc>
            </a:pPr>
            <a:r>
              <a:rPr lang="ru-RU" sz="2800"/>
              <a:t>Государственные и частные трансфертные платежи</a:t>
            </a:r>
          </a:p>
          <a:p>
            <a:pPr>
              <a:lnSpc>
                <a:spcPct val="90000"/>
              </a:lnSpc>
            </a:pPr>
            <a:r>
              <a:rPr lang="ru-RU" sz="2800"/>
              <a:t>Сделки с ценными бумагами</a:t>
            </a:r>
          </a:p>
          <a:p>
            <a:pPr>
              <a:lnSpc>
                <a:spcPct val="90000"/>
              </a:lnSpc>
            </a:pPr>
            <a:r>
              <a:rPr lang="ru-RU" sz="2800"/>
              <a:t>Выручку от продажи товаров, произведенных в предыдущий период   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Антициклическая политика государства в период подъема</a:t>
            </a:r>
          </a:p>
        </p:txBody>
      </p:sp>
      <p:sp>
        <p:nvSpPr>
          <p:cNvPr id="16384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Денежно-кредитная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Фискальная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Инвестиционная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Политика заработной платы и тарифов </a:t>
            </a:r>
          </a:p>
        </p:txBody>
      </p:sp>
      <p:sp>
        <p:nvSpPr>
          <p:cNvPr id="16384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Повышение учетной ставки, продажа государственных ценных бумаг на открытом рынке, сокращение денежной массы</a:t>
            </a:r>
          </a:p>
          <a:p>
            <a:pPr>
              <a:lnSpc>
                <a:spcPct val="90000"/>
              </a:lnSpc>
            </a:pPr>
            <a:r>
              <a:rPr lang="ru-RU" sz="2000"/>
              <a:t>Повышение налоговых ставок и сокращение расходов госбюджета</a:t>
            </a:r>
          </a:p>
          <a:p>
            <a:pPr>
              <a:lnSpc>
                <a:spcPct val="90000"/>
              </a:lnSpc>
            </a:pPr>
            <a:r>
              <a:rPr lang="ru-RU" sz="2000"/>
              <a:t>Замораживание государственного строительства</a:t>
            </a:r>
          </a:p>
          <a:p>
            <a:pPr>
              <a:lnSpc>
                <a:spcPct val="90000"/>
              </a:lnSpc>
            </a:pPr>
            <a:endParaRPr lang="ru-RU" sz="2000"/>
          </a:p>
          <a:p>
            <a:pPr>
              <a:lnSpc>
                <a:spcPct val="90000"/>
              </a:lnSpc>
            </a:pPr>
            <a:r>
              <a:rPr lang="ru-RU" sz="2000"/>
              <a:t>Понижение заработной платы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Антициклическая политика государства в периоды депрессий</a:t>
            </a:r>
          </a:p>
        </p:txBody>
      </p:sp>
      <p:sp>
        <p:nvSpPr>
          <p:cNvPr id="165892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8938" cy="4349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Денежно-кредитная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Фискальная политика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Инвестиционная политика</a:t>
            </a:r>
          </a:p>
          <a:p>
            <a:pPr>
              <a:lnSpc>
                <a:spcPct val="90000"/>
              </a:lnSpc>
            </a:pPr>
            <a:r>
              <a:rPr lang="ru-RU"/>
              <a:t>Политика заработной платы и тарифов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165893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Понижение учетной ставки, покупка государственных ценных бумаг на открытом рынке, увеличение денежной массы</a:t>
            </a:r>
          </a:p>
          <a:p>
            <a:pPr>
              <a:lnSpc>
                <a:spcPct val="90000"/>
              </a:lnSpc>
            </a:pPr>
            <a:r>
              <a:rPr lang="ru-RU" sz="2000"/>
              <a:t>Понижение налоговых ставок и дополнительные расходы госбюджета</a:t>
            </a:r>
          </a:p>
          <a:p>
            <a:pPr>
              <a:lnSpc>
                <a:spcPct val="90000"/>
              </a:lnSpc>
            </a:pPr>
            <a:r>
              <a:rPr lang="ru-RU" sz="2000"/>
              <a:t>Ускорение осуществления инвестиционных программ</a:t>
            </a:r>
          </a:p>
          <a:p>
            <a:pPr>
              <a:lnSpc>
                <a:spcPct val="90000"/>
              </a:lnSpc>
            </a:pPr>
            <a:endParaRPr lang="ru-RU" sz="2000"/>
          </a:p>
          <a:p>
            <a:pPr>
              <a:lnSpc>
                <a:spcPct val="90000"/>
              </a:lnSpc>
            </a:pPr>
            <a:r>
              <a:rPr lang="ru-RU" sz="2000"/>
              <a:t>Повышение заработной платы</a:t>
            </a:r>
          </a:p>
          <a:p>
            <a:pPr>
              <a:lnSpc>
                <a:spcPct val="90000"/>
              </a:lnSpc>
            </a:pPr>
            <a:endParaRPr lang="ru-RU" sz="20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Экономический рост</a:t>
            </a:r>
          </a:p>
        </p:txBody>
      </p:sp>
      <p:sp>
        <p:nvSpPr>
          <p:cNvPr id="167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600" b="1">
                <a:solidFill>
                  <a:schemeClr val="accent1"/>
                </a:solidFill>
              </a:rPr>
              <a:t>   В широком смысле</a:t>
            </a:r>
            <a:r>
              <a:rPr lang="ru-RU"/>
              <a:t> – </a:t>
            </a:r>
            <a:r>
              <a:rPr lang="ru-RU" sz="3600"/>
              <a:t>поступательное, прогрессивное развитие производительных сил общества, способность экономики производить из года в год все больше товаров и услуг, необходимых для удовлетворения постоянно растущих потребностей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Экономический рост</a:t>
            </a: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3600" b="1">
                <a:solidFill>
                  <a:schemeClr val="accent1"/>
                </a:solidFill>
              </a:rPr>
              <a:t>  В узком смысле</a:t>
            </a:r>
            <a:r>
              <a:rPr lang="ru-RU"/>
              <a:t> – увеличение абсолютной величины реального ВНП в результате увеличения количества используемых факторов или совершенствования техники и технологии и реального ВНП в расчете на душу населения, свидетельствующее о том, что темпы увеличения реального ВНП превосходят темпы роста населения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Типы экономического роста</a:t>
            </a:r>
          </a:p>
        </p:txBody>
      </p:sp>
      <p:sp>
        <p:nvSpPr>
          <p:cNvPr id="172036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4175" cy="525780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/>
              <a:t>   </a:t>
            </a:r>
            <a:r>
              <a:rPr lang="ru-RU" sz="3200" b="1">
                <a:solidFill>
                  <a:schemeClr val="accent1"/>
                </a:solidFill>
              </a:rPr>
              <a:t>Экстенсивный</a:t>
            </a:r>
          </a:p>
          <a:p>
            <a:pPr>
              <a:lnSpc>
                <a:spcPct val="80000"/>
              </a:lnSpc>
            </a:pPr>
            <a:r>
              <a:rPr lang="ru-RU"/>
              <a:t>Рост объема ВНП в результате увеличения количества используемых факторов производства, т.е. за счет вовлечения в производство дополнительных ресурсов при сохранении прежней технической основы </a:t>
            </a:r>
          </a:p>
        </p:txBody>
      </p:sp>
      <p:sp>
        <p:nvSpPr>
          <p:cNvPr id="172037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94175" cy="525780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3200" b="1">
                <a:solidFill>
                  <a:schemeClr val="accent1"/>
                </a:solidFill>
              </a:rPr>
              <a:t>   Интенсивный</a:t>
            </a:r>
          </a:p>
          <a:p>
            <a:pPr>
              <a:lnSpc>
                <a:spcPct val="80000"/>
              </a:lnSpc>
            </a:pPr>
            <a:r>
              <a:rPr lang="ru-RU"/>
              <a:t>Рост объема ВНП в результате совершенствования техники и технологии на базе внедрения достижений НТП за счет повышения эффективности использования имеющихся ресурсов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Факторы экономического роста</a:t>
            </a:r>
          </a:p>
        </p:txBody>
      </p:sp>
      <p:sp>
        <p:nvSpPr>
          <p:cNvPr id="17408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200"/>
              <a:t>   Это ресурсы, явления и процессы, определяющие возможность, масштабы, качество, эффективность экономического роста</a:t>
            </a:r>
          </a:p>
        </p:txBody>
      </p:sp>
      <p:sp>
        <p:nvSpPr>
          <p:cNvPr id="17408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200" b="1">
                <a:solidFill>
                  <a:schemeClr val="accent1"/>
                </a:solidFill>
              </a:rPr>
              <a:t>Типы факторов</a:t>
            </a:r>
          </a:p>
          <a:p>
            <a:r>
              <a:rPr lang="ru-RU" sz="3200"/>
              <a:t>Факторы предложения </a:t>
            </a:r>
          </a:p>
          <a:p>
            <a:r>
              <a:rPr lang="ru-RU" sz="3200"/>
              <a:t>Факторы совокупного спроса</a:t>
            </a:r>
          </a:p>
          <a:p>
            <a:r>
              <a:rPr lang="ru-RU" sz="3200"/>
              <a:t>Внеэкономические факторы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Факторы экономического роста</a:t>
            </a:r>
          </a:p>
        </p:txBody>
      </p:sp>
      <p:sp>
        <p:nvSpPr>
          <p:cNvPr id="176132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</a:t>
            </a:r>
            <a:r>
              <a:rPr lang="ru-RU" sz="3200" b="1">
                <a:solidFill>
                  <a:schemeClr val="accent1"/>
                </a:solidFill>
              </a:rPr>
              <a:t>Факторы предложения</a:t>
            </a:r>
          </a:p>
          <a:p>
            <a:pPr>
              <a:buFont typeface="Arial" charset="0"/>
              <a:buNone/>
            </a:pPr>
            <a:r>
              <a:rPr lang="ru-RU"/>
              <a:t>Количество и качество природных ресурсов</a:t>
            </a:r>
          </a:p>
          <a:p>
            <a:pPr>
              <a:buFont typeface="Arial" charset="0"/>
              <a:buNone/>
            </a:pPr>
            <a:r>
              <a:rPr lang="ru-RU"/>
              <a:t>Количество и качество трудовых ресурсов</a:t>
            </a:r>
          </a:p>
          <a:p>
            <a:pPr>
              <a:buFont typeface="Arial" charset="0"/>
              <a:buNone/>
            </a:pPr>
            <a:r>
              <a:rPr lang="ru-RU"/>
              <a:t>Объем основного капитала</a:t>
            </a:r>
          </a:p>
          <a:p>
            <a:pPr>
              <a:buFont typeface="Arial" charset="0"/>
              <a:buNone/>
            </a:pPr>
            <a:r>
              <a:rPr lang="ru-RU"/>
              <a:t>Технологии</a:t>
            </a:r>
          </a:p>
          <a:p>
            <a:pPr>
              <a:buFont typeface="Arial" charset="0"/>
              <a:buNone/>
            </a:pPr>
            <a:endParaRPr lang="ru-RU"/>
          </a:p>
        </p:txBody>
      </p:sp>
      <p:sp>
        <p:nvSpPr>
          <p:cNvPr id="176133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200" b="1">
                <a:solidFill>
                  <a:schemeClr val="accent1"/>
                </a:solidFill>
              </a:rPr>
              <a:t>   Факторы спроса</a:t>
            </a:r>
          </a:p>
          <a:p>
            <a:r>
              <a:rPr lang="ru-RU"/>
              <a:t>Инвестиции</a:t>
            </a:r>
          </a:p>
          <a:p>
            <a:r>
              <a:rPr lang="ru-RU"/>
              <a:t>Налоги</a:t>
            </a:r>
          </a:p>
          <a:p>
            <a:r>
              <a:rPr lang="ru-RU"/>
              <a:t>Государственные расходы</a:t>
            </a:r>
          </a:p>
          <a:p>
            <a:r>
              <a:rPr lang="ru-RU"/>
              <a:t>Процентные ставки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Экономический рост и развитие</a:t>
            </a:r>
          </a:p>
        </p:txBody>
      </p:sp>
      <p:sp>
        <p:nvSpPr>
          <p:cNvPr id="17817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600200"/>
            <a:ext cx="8591550" cy="5257800"/>
          </a:xfrm>
        </p:spPr>
        <p:txBody>
          <a:bodyPr/>
          <a:lstStyle/>
          <a:p>
            <a:r>
              <a:rPr lang="ru-RU"/>
              <a:t>Экономический рост </a:t>
            </a:r>
            <a:r>
              <a:rPr lang="ru-RU" b="1"/>
              <a:t>не тождественен</a:t>
            </a:r>
            <a:r>
              <a:rPr lang="ru-RU"/>
              <a:t> экономическому развитию</a:t>
            </a:r>
          </a:p>
          <a:p>
            <a:r>
              <a:rPr lang="ru-RU"/>
              <a:t>Экономическое развитие представляет собой процесс, включающий периоды </a:t>
            </a:r>
            <a:r>
              <a:rPr lang="ru-RU" b="1"/>
              <a:t>роста и спада</a:t>
            </a:r>
          </a:p>
          <a:p>
            <a:r>
              <a:rPr lang="ru-RU"/>
              <a:t>Экономический рост – это </a:t>
            </a:r>
            <a:r>
              <a:rPr lang="ru-RU" b="1"/>
              <a:t>положительная</a:t>
            </a:r>
            <a:r>
              <a:rPr lang="ru-RU"/>
              <a:t> составляющая экономического развития, экономической динамики</a:t>
            </a:r>
          </a:p>
          <a:p>
            <a:endParaRPr lang="ru-RU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Методы расчета ВНП</a:t>
            </a:r>
          </a:p>
        </p:txBody>
      </p:sp>
      <p:sp>
        <p:nvSpPr>
          <p:cNvPr id="880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/>
              <a:t>Производственный</a:t>
            </a:r>
          </a:p>
          <a:p>
            <a:r>
              <a:rPr lang="ru-RU" sz="3600" b="1"/>
              <a:t>ВНП «по расходам» (ВНП как сумма расходов) – метод потока товаров</a:t>
            </a:r>
          </a:p>
          <a:p>
            <a:r>
              <a:rPr lang="ru-RU" sz="3600" b="1"/>
              <a:t>ВНП «по доходам» (ВНП как сумма доходов) – метод потока издержек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ВНП определяется как сумма добавленной стоимости, созданной в различных отраслях. Включает в себя заработную плату, амортизацию, процент и прибыль</a:t>
            </a:r>
          </a:p>
          <a:p>
            <a:r>
              <a:rPr lang="ru-RU"/>
              <a:t>Добавленная стоимость =</a:t>
            </a:r>
          </a:p>
          <a:p>
            <a:r>
              <a:rPr lang="ru-RU" sz="1600"/>
              <a:t>Стоимость выпущенных </a:t>
            </a:r>
          </a:p>
          <a:p>
            <a:r>
              <a:rPr lang="ru-RU" sz="1600"/>
              <a:t>товаров и услуг                           </a:t>
            </a:r>
            <a:r>
              <a:rPr lang="ru-RU"/>
              <a:t>-</a:t>
            </a:r>
          </a:p>
        </p:txBody>
      </p:sp>
      <p:sp>
        <p:nvSpPr>
          <p:cNvPr id="89097" name="Rectangle 9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Производственный метод расчета ВНП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611188" y="4724400"/>
            <a:ext cx="3024187" cy="17287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/>
              <a:t>Стоимость выпущенных </a:t>
            </a:r>
          </a:p>
          <a:p>
            <a:pPr algn="ctr"/>
            <a:r>
              <a:rPr lang="ru-RU" sz="2000"/>
              <a:t>товаров и услуг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4859338" y="4724400"/>
            <a:ext cx="3025775" cy="165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/>
              <a:t>Стоимость</a:t>
            </a:r>
          </a:p>
          <a:p>
            <a:pPr algn="ctr"/>
            <a:r>
              <a:rPr lang="ru-RU" sz="1800"/>
              <a:t> промежуточного </a:t>
            </a:r>
          </a:p>
          <a:p>
            <a:pPr algn="ctr"/>
            <a:r>
              <a:rPr lang="ru-RU" sz="1800"/>
              <a:t>продукта (сырья,</a:t>
            </a:r>
          </a:p>
          <a:p>
            <a:pPr algn="ctr"/>
            <a:r>
              <a:rPr lang="ru-RU" sz="1800"/>
              <a:t>материалов,</a:t>
            </a:r>
          </a:p>
          <a:p>
            <a:pPr algn="ctr"/>
            <a:r>
              <a:rPr lang="ru-RU" sz="1800"/>
              <a:t>топлива и т. п.</a:t>
            </a:r>
          </a:p>
          <a:p>
            <a:pPr algn="ctr"/>
            <a:endParaRPr lang="ru-RU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расходам»</a:t>
            </a:r>
          </a:p>
        </p:txBody>
      </p:sp>
      <p:sp>
        <p:nvSpPr>
          <p:cNvPr id="911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/>
              <a:t>      </a:t>
            </a:r>
            <a:r>
              <a:rPr lang="ru-RU"/>
              <a:t>Включает</a:t>
            </a:r>
          </a:p>
          <a:p>
            <a:r>
              <a:rPr lang="ru-RU"/>
              <a:t>Личное потребление (С)</a:t>
            </a:r>
          </a:p>
          <a:p>
            <a:r>
              <a:rPr lang="ru-RU"/>
              <a:t>Валовые инвестиции (</a:t>
            </a:r>
            <a:r>
              <a:rPr lang="en-US"/>
              <a:t>I)</a:t>
            </a:r>
          </a:p>
          <a:p>
            <a:r>
              <a:rPr lang="ru-RU"/>
              <a:t>Государственные закупки (</a:t>
            </a:r>
            <a:r>
              <a:rPr lang="en-US"/>
              <a:t>G</a:t>
            </a:r>
            <a:r>
              <a:rPr lang="ru-RU"/>
              <a:t>)</a:t>
            </a:r>
          </a:p>
          <a:p>
            <a:r>
              <a:rPr lang="ru-RU"/>
              <a:t>Чистый экспорт (Х)</a:t>
            </a:r>
            <a:endParaRPr lang="en-US"/>
          </a:p>
          <a:p>
            <a:pPr>
              <a:buFont typeface="Arial" charset="0"/>
              <a:buNone/>
            </a:pPr>
            <a:r>
              <a:rPr lang="en-US" sz="4400" b="1"/>
              <a:t>     </a:t>
            </a:r>
            <a:r>
              <a:rPr lang="en-US" sz="5400" b="1"/>
              <a:t>GN</a:t>
            </a:r>
            <a:r>
              <a:rPr lang="ru-RU" sz="5400" b="1"/>
              <a:t>Р = </a:t>
            </a:r>
            <a:r>
              <a:rPr lang="en-US" sz="5400" b="1"/>
              <a:t>C + I + G + X</a:t>
            </a:r>
            <a:r>
              <a:rPr lang="en-US" sz="4400" b="1"/>
              <a:t> </a:t>
            </a:r>
            <a:endParaRPr lang="ru-RU" sz="44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Расчет ВНП «по расходам»</a:t>
            </a:r>
          </a:p>
        </p:txBody>
      </p:sp>
      <p:sp>
        <p:nvSpPr>
          <p:cNvPr id="92164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/>
              <a:t> </a:t>
            </a:r>
            <a:r>
              <a:rPr lang="ru-RU"/>
              <a:t>Личное потребление (С)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/>
              <a:t> Валовые инвестиции (</a:t>
            </a:r>
            <a:r>
              <a:rPr lang="en-US"/>
              <a:t>I</a:t>
            </a:r>
            <a:r>
              <a:rPr lang="ru-RU"/>
              <a:t>)</a:t>
            </a:r>
          </a:p>
          <a:p>
            <a:pPr>
              <a:lnSpc>
                <a:spcPct val="80000"/>
              </a:lnSpc>
            </a:pPr>
            <a:endParaRPr lang="ru-RU"/>
          </a:p>
          <a:p>
            <a:pPr>
              <a:lnSpc>
                <a:spcPct val="80000"/>
              </a:lnSpc>
            </a:pPr>
            <a:endParaRPr lang="ru-RU"/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/>
          </a:p>
        </p:txBody>
      </p:sp>
      <p:sp>
        <p:nvSpPr>
          <p:cNvPr id="92165" name="Rectangle 5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/>
              <a:t>   </a:t>
            </a:r>
            <a:r>
              <a:rPr lang="ru-RU" sz="2400"/>
              <a:t>Расходы домашних хозяйств на различные виды товаров и услуг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/>
              <a:t>   Расходы на инвестиционные товары, предназначенные для возмещения износа основного капитала (амортизация) и его расширение (чистые инвестиции), а также прироста товарных запасов</a:t>
            </a:r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endParaRPr lang="ru-RU" sz="2400"/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4067175" y="1628775"/>
            <a:ext cx="792163" cy="485775"/>
          </a:xfrm>
          <a:prstGeom prst="notchedRightArrow">
            <a:avLst>
              <a:gd name="adj1" fmla="val 50000"/>
              <a:gd name="adj2" fmla="val 407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3995738" y="2781300"/>
            <a:ext cx="863600" cy="485775"/>
          </a:xfrm>
          <a:prstGeom prst="notchedRightArrow">
            <a:avLst>
              <a:gd name="adj1" fmla="val 50000"/>
              <a:gd name="adj2" fmla="val 4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1029</TotalTime>
  <Words>2468</Words>
  <Application>Microsoft Office PowerPoint</Application>
  <PresentationFormat>Экран (4:3)</PresentationFormat>
  <Paragraphs>375</Paragraphs>
  <Slides>57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57</vt:i4>
      </vt:variant>
    </vt:vector>
  </HeadingPairs>
  <TitlesOfParts>
    <vt:vector size="58" baseType="lpstr">
      <vt:lpstr>Граница</vt:lpstr>
      <vt:lpstr>       Тема 10. Основные макроэкономические показатели</vt:lpstr>
      <vt:lpstr>Система национальных счетов</vt:lpstr>
      <vt:lpstr>Валовой национальный продукт (ВНП)</vt:lpstr>
      <vt:lpstr>Валовой национальный продукт</vt:lpstr>
      <vt:lpstr>Валовой национальный продукт</vt:lpstr>
      <vt:lpstr>Методы расчета ВНП</vt:lpstr>
      <vt:lpstr>Производственный метод расчета ВНП</vt:lpstr>
      <vt:lpstr>Расчет ВНП «по расходам»</vt:lpstr>
      <vt:lpstr>Расчет ВНП «по расходам»</vt:lpstr>
      <vt:lpstr>Расчет ВНП « по расходам»</vt:lpstr>
      <vt:lpstr>Расчет ВНП «по доходам»</vt:lpstr>
      <vt:lpstr>Расчет ВНП «по доходам»</vt:lpstr>
      <vt:lpstr>Расчет ВНП «по доходам»</vt:lpstr>
      <vt:lpstr>Расчет ВНП «по доходам»</vt:lpstr>
      <vt:lpstr>Расчет ВНП «по доходам»</vt:lpstr>
      <vt:lpstr>Виды ВНП</vt:lpstr>
      <vt:lpstr>Валовой внутренний продукт</vt:lpstr>
      <vt:lpstr>Чистый национальный продукт</vt:lpstr>
      <vt:lpstr>Национальный доход</vt:lpstr>
      <vt:lpstr>Личный доход</vt:lpstr>
      <vt:lpstr>Располагаемый доход</vt:lpstr>
      <vt:lpstr>Основные показатели объема национального производства</vt:lpstr>
      <vt:lpstr>Индексы цен</vt:lpstr>
      <vt:lpstr>Индексы цен</vt:lpstr>
      <vt:lpstr>Номинальный и реальный ВНП</vt:lpstr>
      <vt:lpstr>Дефлятор ВНП</vt:lpstr>
      <vt:lpstr>Безработица</vt:lpstr>
      <vt:lpstr>Занятость и безработица</vt:lpstr>
      <vt:lpstr>Уровень безработицы</vt:lpstr>
      <vt:lpstr>Инфляция</vt:lpstr>
      <vt:lpstr>Виды инфляции</vt:lpstr>
      <vt:lpstr>Инфляция спроса и ее причины</vt:lpstr>
      <vt:lpstr>Инфляция предложения (инфляция издержек)</vt:lpstr>
      <vt:lpstr>Причины повышения средних издержек производства</vt:lpstr>
      <vt:lpstr>Инфляция: понятия</vt:lpstr>
      <vt:lpstr>Показатели инфляции</vt:lpstr>
      <vt:lpstr>Причины инфляции</vt:lpstr>
      <vt:lpstr>Последствия инфляции</vt:lpstr>
      <vt:lpstr>Антиинфляционная политика государства</vt:lpstr>
      <vt:lpstr>Активная  антиинфляционная политика (монетарные рычаги)</vt:lpstr>
      <vt:lpstr>Активная политика против инфляции спроса</vt:lpstr>
      <vt:lpstr>Активная политика против инфляции издержек</vt:lpstr>
      <vt:lpstr>Основные элементы политики экономики предложения </vt:lpstr>
      <vt:lpstr>Приоритеты в антиинфляционной политике, согласно концепциям ее проведения</vt:lpstr>
      <vt:lpstr>Экономический цикл</vt:lpstr>
      <vt:lpstr>Экономические циклы</vt:lpstr>
      <vt:lpstr>Причины цикличности (внутренние)</vt:lpstr>
      <vt:lpstr>Причины цикличности (внешние)</vt:lpstr>
      <vt:lpstr>Виды циклов</vt:lpstr>
      <vt:lpstr>Антициклическая политика государства в период подъема</vt:lpstr>
      <vt:lpstr>Антициклическая политика государства в периоды депрессий</vt:lpstr>
      <vt:lpstr>Экономический рост</vt:lpstr>
      <vt:lpstr>Экономический рост</vt:lpstr>
      <vt:lpstr>Типы экономического роста</vt:lpstr>
      <vt:lpstr>Факторы экономического роста</vt:lpstr>
      <vt:lpstr>Факторы экономического роста</vt:lpstr>
      <vt:lpstr>Экономический рост и развитие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экономика как целое</dc:title>
  <dc:creator>User</dc:creator>
  <cp:lastModifiedBy>Света</cp:lastModifiedBy>
  <cp:revision>15</cp:revision>
  <dcterms:created xsi:type="dcterms:W3CDTF">2009-01-08T17:39:54Z</dcterms:created>
  <dcterms:modified xsi:type="dcterms:W3CDTF">2020-03-28T07:49:26Z</dcterms:modified>
</cp:coreProperties>
</file>