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76F3D5-904D-41AE-86AC-E4D54868561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137AEC-D7D2-4EEA-B2C1-E8B0CF2B58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6074" y="642918"/>
            <a:ext cx="681789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ТЕМА 8.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ФИНАНСОВОЕ ПЛАНИРОВАНИЕ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5072074"/>
            <a:ext cx="5287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Планирование затрат.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Планирование доходов.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Планирование прибыли.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Система финансовых планов </a:t>
            </a:r>
            <a:r>
              <a:rPr lang="ru-RU" dirty="0" smtClean="0"/>
              <a:t>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50112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714512"/>
                <a:gridCol w="5715040"/>
              </a:tblGrid>
              <a:tr h="3778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Составляющие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Разработка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системы, тарифов и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Методы ценообразования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Построение кривых спроса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 в том случае, если предприятие имеет полную информацию о движении спроса и отсутствуют такие факторы, как падение производства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ориентацией на издержки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ценообразование по методу обеспечения безубыточности, т.е. решение о ремонте вытекает из ответа на вопрос, можно ли достигнуть безубыточности при реализации определенного объема работ и услуг;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ценообразование по принципу «издержки + прибыль» предполагает назначение тарифа в виде суммы издержек и прибыли, как процент сверх себестоимости.</a:t>
                      </a:r>
                      <a:r>
                        <a:rPr lang="ru-RU" sz="1800" dirty="0" smtClean="0"/>
                        <a:t> Задача предприятия в том, чтобы определить рациональный уровень рентабельности затрат, который закладывается в тариф.</a:t>
                      </a:r>
                    </a:p>
                    <a:p>
                      <a:pPr algn="just"/>
                      <a:r>
                        <a:rPr lang="ru-RU" sz="1800" dirty="0" smtClean="0"/>
                        <a:t>Нижний уровень – определяется потребностью предприятия в средствах для развития.</a:t>
                      </a:r>
                    </a:p>
                    <a:p>
                      <a:pPr algn="just"/>
                      <a:r>
                        <a:rPr lang="ru-RU" sz="1800" dirty="0" smtClean="0"/>
                        <a:t>Верхний уровень – платежеспособный спрос потребителя.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0"/>
          <a:ext cx="8501122" cy="504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565"/>
                <a:gridCol w="2159153"/>
                <a:gridCol w="4143404"/>
              </a:tblGrid>
              <a:tr h="3778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Составляющие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ориентацией на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спрос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Основывается на изучении спроса на услуги и установлении тарифа на основе его прогноза.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S (1+R)   Q</a:t>
                      </a:r>
                      <a:r>
                        <a:rPr kumimoji="0" lang="ru-RU" sz="18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себестоимость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рентабельность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объем фактический, плановый.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ориентацией на конкурента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Установление цены на основе анализа цены конкурентов. Необходимо избегать глупого следования за конкурентом.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Пути увеличения дохода предприятия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Выпуск новой продукции и модернизация выпускаемой, увеличение объемов производства, выход на новые рынки сбыта.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0626" y="142852"/>
            <a:ext cx="428033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3. ПЛАНИРОВАНИЕ ПРИБЫЛИ.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8422" y="714356"/>
            <a:ext cx="787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ОСНОВНЫЕ НАПРАВЛЕНИЯ РАБОТ ПРИ ПЛАНИРОВАНИИ</a:t>
            </a:r>
          </a:p>
          <a:p>
            <a:pPr algn="ctr"/>
            <a:r>
              <a:rPr lang="ru-RU" b="1" dirty="0" smtClean="0"/>
              <a:t> ПРИБЫЛИ</a:t>
            </a:r>
            <a:endParaRPr lang="ru-RU" b="1" dirty="0"/>
          </a:p>
        </p:txBody>
      </p:sp>
      <p:sp>
        <p:nvSpPr>
          <p:cNvPr id="4" name="Стрелка вправо с вырезом 3"/>
          <p:cNvSpPr/>
          <p:nvPr/>
        </p:nvSpPr>
        <p:spPr>
          <a:xfrm rot="5400000">
            <a:off x="4321967" y="1321579"/>
            <a:ext cx="500066" cy="571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1928802"/>
            <a:ext cx="842968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1. ПЛАНИРОВАНИЕ ПОКАЗАТЕЛЕЙ ПРИБЫЛИ</a:t>
            </a:r>
          </a:p>
          <a:p>
            <a:pPr lvl="0" algn="ctr"/>
            <a:r>
              <a:rPr lang="ru-RU" dirty="0"/>
              <a:t>На каждом предприятии планируется три </a:t>
            </a:r>
            <a:r>
              <a:rPr lang="ru-RU" dirty="0" smtClean="0"/>
              <a:t>показателя</a:t>
            </a:r>
          </a:p>
          <a:p>
            <a:pPr lvl="0" algn="ctr"/>
            <a:r>
              <a:rPr lang="ru-RU" dirty="0" smtClean="0"/>
              <a:t> </a:t>
            </a:r>
            <a:r>
              <a:rPr lang="ru-RU" dirty="0"/>
              <a:t>прибыли, различающегося по величине, экономическому содержанию и функциональному </a:t>
            </a:r>
            <a:r>
              <a:rPr lang="ru-RU" dirty="0" smtClean="0"/>
              <a:t>назначению: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3214686"/>
            <a:ext cx="7858180" cy="107721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b="1" dirty="0"/>
              <a:t>Балансовая </a:t>
            </a:r>
            <a:r>
              <a:rPr lang="ru-RU" sz="1600" b="1" dirty="0" smtClean="0"/>
              <a:t>прибыль: </a:t>
            </a:r>
          </a:p>
          <a:p>
            <a:pPr lvl="0"/>
            <a:r>
              <a:rPr lang="ru-RU" sz="1600" dirty="0" smtClean="0"/>
              <a:t>- прибыль </a:t>
            </a:r>
            <a:r>
              <a:rPr lang="ru-RU" sz="1600" dirty="0"/>
              <a:t>от реализации продукции или </a:t>
            </a:r>
            <a:r>
              <a:rPr lang="ru-RU" sz="1600" dirty="0" smtClean="0"/>
              <a:t>услуг основного производства</a:t>
            </a:r>
            <a:r>
              <a:rPr lang="ru-RU" sz="1600" dirty="0"/>
              <a:t>;</a:t>
            </a:r>
          </a:p>
          <a:p>
            <a:pPr lvl="0"/>
            <a:r>
              <a:rPr lang="ru-RU" sz="1600" dirty="0" smtClean="0"/>
              <a:t>- прибыль </a:t>
            </a:r>
            <a:r>
              <a:rPr lang="ru-RU" sz="1600" dirty="0"/>
              <a:t>от прочей реализации;</a:t>
            </a:r>
          </a:p>
          <a:p>
            <a:pPr lvl="0"/>
            <a:r>
              <a:rPr lang="ru-RU" sz="1600" dirty="0" smtClean="0"/>
              <a:t>- от </a:t>
            </a:r>
            <a:r>
              <a:rPr lang="ru-RU" sz="1600" dirty="0" err="1"/>
              <a:t>внереализационных</a:t>
            </a:r>
            <a:r>
              <a:rPr lang="ru-RU" sz="1600" dirty="0"/>
              <a:t> операций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85720" y="3357562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7224" y="4429132"/>
            <a:ext cx="7858180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Налогооблагаемая: </a:t>
            </a:r>
            <a:endParaRPr lang="ru-RU" b="1" dirty="0"/>
          </a:p>
          <a:p>
            <a:r>
              <a:rPr lang="ru-RU" dirty="0"/>
              <a:t>Посредством вычитания всех налоговых отчислений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85720" y="4643446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5214950"/>
            <a:ext cx="7858180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Чистая: </a:t>
            </a:r>
            <a:endParaRPr lang="ru-RU" b="1" dirty="0"/>
          </a:p>
          <a:p>
            <a:r>
              <a:rPr lang="ru-RU" dirty="0"/>
              <a:t>Образуется после вычитания налога на прибыль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85720" y="5429264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96243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ПРИ ПЛАНИРОВАНИИ ПРИБЫЛИ ИСПОЛЬЗУЮТ МЕТОДЫ: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857232"/>
            <a:ext cx="6917278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b="1" dirty="0"/>
              <a:t>Прямого счета </a:t>
            </a:r>
            <a:r>
              <a:rPr lang="ru-RU" dirty="0"/>
              <a:t>(прибыль равна разнице между доходами </a:t>
            </a:r>
            <a:r>
              <a:rPr lang="ru-RU" dirty="0" smtClean="0"/>
              <a:t>и</a:t>
            </a:r>
          </a:p>
          <a:p>
            <a:pPr lvl="0"/>
            <a:r>
              <a:rPr lang="ru-RU" dirty="0" smtClean="0"/>
              <a:t>затратами</a:t>
            </a:r>
            <a:r>
              <a:rPr lang="ru-RU" dirty="0"/>
              <a:t>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1643050"/>
            <a:ext cx="6858049" cy="4247317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/>
              <a:t>Аналитический</a:t>
            </a:r>
            <a:r>
              <a:rPr lang="ru-RU" dirty="0"/>
              <a:t>. Основан на построении многофакторных моделей. Предполагает учет различных внешних факторов, влияющих на прибыль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algn="just"/>
            <a:r>
              <a:rPr lang="ru-RU" i="1" dirty="0"/>
              <a:t>Принципиальные установки метода: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прогнозный </a:t>
            </a:r>
            <a:r>
              <a:rPr lang="ru-RU" dirty="0"/>
              <a:t>характер планирования;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применение </a:t>
            </a:r>
            <a:r>
              <a:rPr lang="ru-RU" dirty="0"/>
              <a:t>достаточно гибких показателей полный учет информационных изменений;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использование </a:t>
            </a:r>
            <a:r>
              <a:rPr lang="ru-RU" dirty="0"/>
              <a:t>базовых показателей за предшествующий период;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четкая </a:t>
            </a:r>
            <a:r>
              <a:rPr lang="ru-RU" dirty="0"/>
              <a:t>система факторов, влияющих на плановый показатель (рост объема производства, изменение цены на продукцию, на материалы, оплату труда, оценки фондов предприятия);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/>
              <a:t> выбор </a:t>
            </a:r>
            <a:r>
              <a:rPr lang="ru-RU" dirty="0"/>
              <a:t>оптимальной величины показателя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42910" y="114298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2910" y="18573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42867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dirty="0" smtClean="0"/>
              <a:t>2. НАЛОГОВОЕ ПЛАНИРОВАНИЕ.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35824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/>
              <a:t>Предполагает расчет совокупности различных видов, ставок налога, существующих платежей и льгот, установленных в законодательном </a:t>
            </a:r>
            <a:r>
              <a:rPr lang="ru-RU" dirty="0" smtClean="0"/>
              <a:t>порядке</a:t>
            </a:r>
            <a:r>
              <a:rPr lang="ru-RU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1932753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FFC000"/>
                </a:solidFill>
                <a:sym typeface="Wingdings"/>
              </a:rPr>
              <a:t> </a:t>
            </a:r>
            <a:r>
              <a:rPr lang="ru-RU" dirty="0" smtClean="0"/>
              <a:t>Федеральные (НДС, акцизы на отдельные виды товаров, </a:t>
            </a:r>
          </a:p>
          <a:p>
            <a:pPr lvl="0" algn="just"/>
            <a:r>
              <a:rPr lang="ru-RU" dirty="0" smtClean="0"/>
              <a:t>налог на прибыль, подоходный налог на доходы физических лиц,</a:t>
            </a:r>
          </a:p>
          <a:p>
            <a:pPr lvl="0" algn="just"/>
            <a:r>
              <a:rPr lang="ru-RU" dirty="0" smtClean="0"/>
              <a:t>отчисления в государственные внебюджетные фонды, налоги </a:t>
            </a:r>
          </a:p>
          <a:p>
            <a:pPr lvl="0" algn="just"/>
            <a:r>
              <a:rPr lang="ru-RU" dirty="0" smtClean="0"/>
              <a:t>на пользование недрами, лесной, водный, экологический налоги)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 smtClean="0">
                <a:solidFill>
                  <a:srgbClr val="FFC000"/>
                </a:solidFill>
                <a:sym typeface="Wingdings"/>
              </a:rPr>
              <a:t> </a:t>
            </a:r>
            <a:r>
              <a:rPr lang="ru-RU" dirty="0" smtClean="0"/>
              <a:t>Региональные (налог на имущество организаций, налог на недвижимость, транспортный налог, региональные лицензионные сборы)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 smtClean="0">
                <a:solidFill>
                  <a:srgbClr val="FFC000"/>
                </a:solidFill>
                <a:sym typeface="Wingdings"/>
              </a:rPr>
              <a:t> </a:t>
            </a:r>
            <a:r>
              <a:rPr lang="ru-RU" dirty="0" smtClean="0"/>
              <a:t>Местные (земельный налог, налог на имущество физических лиц, налог на рекламу, налог на наследование и дарение)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14290"/>
            <a:ext cx="462017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ИСТОЧНИКИ ПОКРЫТИЯ НАЛОГОВ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1"/>
          <a:ext cx="8143932" cy="45272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71966"/>
                <a:gridCol w="4071966"/>
              </a:tblGrid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Источник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налогов </a:t>
                      </a:r>
                      <a:endParaRPr lang="ru-RU" dirty="0"/>
                    </a:p>
                  </a:txBody>
                  <a:tcPr anchor="ctr"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Себестоимость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Отчисления</a:t>
                      </a:r>
                      <a:r>
                        <a:rPr lang="ru-RU" baseline="0" dirty="0" smtClean="0"/>
                        <a:t> в государственные внебюджетные фонды</a:t>
                      </a:r>
                    </a:p>
                    <a:p>
                      <a:pPr algn="ctr"/>
                      <a:r>
                        <a:rPr lang="ru-RU" baseline="0" dirty="0" smtClean="0"/>
                        <a:t>Ресурсные налоги </a:t>
                      </a:r>
                    </a:p>
                    <a:p>
                      <a:pPr algn="ctr"/>
                      <a:r>
                        <a:rPr lang="ru-RU" baseline="0" dirty="0" smtClean="0"/>
                        <a:t>Транспортный налог</a:t>
                      </a:r>
                    </a:p>
                    <a:p>
                      <a:pPr algn="ctr"/>
                      <a:r>
                        <a:rPr lang="ru-RU" baseline="0" dirty="0" smtClean="0"/>
                        <a:t>Налог на имущество </a:t>
                      </a:r>
                    </a:p>
                    <a:p>
                      <a:pPr algn="ctr"/>
                      <a:r>
                        <a:rPr lang="ru-RU" baseline="0" dirty="0" smtClean="0"/>
                        <a:t>Земельный налог </a:t>
                      </a:r>
                    </a:p>
                  </a:txBody>
                  <a:tcPr anchor="ctr"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Выручка 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НДС, акцизы, транспортная таможенная пошлина </a:t>
                      </a:r>
                      <a:endParaRPr lang="ru-RU" dirty="0"/>
                    </a:p>
                  </a:txBody>
                  <a:tcPr anchor="ctr"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Финансовые результаты (балансовая прибыль или убыток)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 на имущество </a:t>
                      </a:r>
                    </a:p>
                    <a:p>
                      <a:pPr algn="ctr"/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рекламу</a:t>
                      </a:r>
                    </a:p>
                  </a:txBody>
                  <a:tcPr anchor="ctr"/>
                </a:tc>
              </a:tr>
              <a:tr h="5953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Чистая</a:t>
                      </a:r>
                      <a:r>
                        <a:rPr lang="ru-RU" baseline="0" dirty="0" smtClean="0"/>
                        <a:t> прибыль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Налог на прибыль</a:t>
                      </a:r>
                    </a:p>
                    <a:p>
                      <a:pPr algn="ctr"/>
                      <a:r>
                        <a:rPr lang="ru-RU" baseline="0" dirty="0" smtClean="0"/>
                        <a:t>Иные налоги и сборы, относимые на чистую прибыль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41569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dirty="0" smtClean="0"/>
              <a:t>2. РАСПРЕДЕЛЕНИЕ ПРИБЫЛИ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4286256"/>
            <a:ext cx="835824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Порядок </a:t>
            </a:r>
            <a:r>
              <a:rPr lang="ru-RU" dirty="0"/>
              <a:t>распределения прибыли и использование фиксируется уставом предприятия и определяется положением, которое разрабатывается в плановых или финансовых отделах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5" y="1142984"/>
            <a:ext cx="36086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ОБЪЕКТ РАСПРЕДЕЛЕНИЯ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2065" y="1142984"/>
            <a:ext cx="333296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БАЛАНСОВАЯ ПРИБЫЛЬ 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3"/>
            <a:endCxn id="7" idx="1"/>
          </p:cNvCxnSpPr>
          <p:nvPr/>
        </p:nvCxnSpPr>
        <p:spPr>
          <a:xfrm>
            <a:off x="4037275" y="1327650"/>
            <a:ext cx="10347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00099" y="1785926"/>
            <a:ext cx="25122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РАСПРЕДЕЛЕНИЕ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1785926"/>
            <a:ext cx="335758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Направление прибыли в бюджеты разных уровней и фонды предприятий. 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10" idx="3"/>
          </p:cNvCxnSpPr>
          <p:nvPr/>
        </p:nvCxnSpPr>
        <p:spPr>
          <a:xfrm>
            <a:off x="3512325" y="1970592"/>
            <a:ext cx="1559740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3071810"/>
            <a:ext cx="835824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Распределение прибыли в бюджеты определяется законодательно, а распределение прибыли, остающейся в распоряжении предприятия, определяется самим предприятием.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52"/>
            <a:ext cx="66880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ФОНДЫ, СОЗДАВАЕМЫЕ ИЗ ЧИСТОЙ ПРИБЫЛИ 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00108"/>
          <a:ext cx="8429684" cy="518731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14644"/>
                <a:gridCol w="5715040"/>
              </a:tblGrid>
              <a:tr h="5238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ФОНД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 </a:t>
                      </a:r>
                      <a:endParaRPr lang="ru-RU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Фонд накопления </a:t>
                      </a:r>
                      <a:endParaRPr lang="ru-RU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Финансирование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капиталовложений,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оборотных средств,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научно-исследовательских и опытно-конструкторских работ и других мероприятий, которые увеличивают имущество или накапливают средства.</a:t>
                      </a:r>
                      <a:endParaRPr lang="ru-RU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Фонд потребления </a:t>
                      </a:r>
                      <a:endParaRPr lang="ru-RU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Вознаграждение работников, оказание единовременной материальной помощи, культурно-бытовое обслуживание работников, содержание и ремонт объектов социально-культурной, жилищно-бытовой сфер</a:t>
                      </a:r>
                      <a:endParaRPr lang="ru-RU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Резервный фонд </a:t>
                      </a:r>
                      <a:endParaRPr lang="ru-RU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недополученных доходов в случае реализации факторов риска, покрытие кредитов, задолженностей в случае прекращения деятельности предприятия.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Размеры резервного фонда ограничены законом.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64386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4. СИСТЕМА ФИНАНСОВЫХ ПЛАНОВ ПРЕДПРИЯТИЯ</a:t>
            </a:r>
            <a:endParaRPr lang="ru-RU" dirty="0"/>
          </a:p>
        </p:txBody>
      </p:sp>
      <p:sp>
        <p:nvSpPr>
          <p:cNvPr id="3" name="Штриховая стрелка вправо 2"/>
          <p:cNvSpPr/>
          <p:nvPr/>
        </p:nvSpPr>
        <p:spPr>
          <a:xfrm rot="5400000">
            <a:off x="4214810" y="500042"/>
            <a:ext cx="500066" cy="928694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5918" y="1500174"/>
            <a:ext cx="39020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ПЛАН ДОХОДОВ И РАСХОДОВ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143116"/>
            <a:ext cx="42867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БАЛАНС АКТИВОВ И ПАССИВОВ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2786058"/>
            <a:ext cx="493115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ПРОГНОЗ ФИНАНСОВЫХ БЮДЖЕТОВ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3429000"/>
            <a:ext cx="68547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ПРОГНОЗ КЛЮЧЕВЫХ ФИНАНСОВЫХ ПОКАЗАТЕЛЕЙ </a:t>
            </a:r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071538" y="1428736"/>
            <a:ext cx="642942" cy="500066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1538" y="2071678"/>
            <a:ext cx="642942" cy="571504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071538" y="2714620"/>
            <a:ext cx="642942" cy="500066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1538" y="3357562"/>
            <a:ext cx="642942" cy="500066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7072330" y="6286520"/>
            <a:ext cx="142876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714348" y="214290"/>
            <a:ext cx="714380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357166"/>
            <a:ext cx="428675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ЗАДАЧИ ФИНАНСОВОГО ПЛАНА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1071546"/>
            <a:ext cx="750099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Определение потребностей в финансовых ресурсах </a:t>
            </a:r>
          </a:p>
          <a:p>
            <a:pPr algn="just"/>
            <a:r>
              <a:rPr lang="ru-RU" dirty="0" smtClean="0"/>
              <a:t>и их источников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750099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Определение финансовых взаимоотношений предприятия с бюджетами различных уровней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857496"/>
            <a:ext cx="750099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Century Gothic"/>
              </a:rPr>
              <a:t>►</a:t>
            </a:r>
            <a:r>
              <a:rPr lang="ru-RU" dirty="0" smtClean="0"/>
              <a:t> Определение финансовых взаимоотношений с кредитными учреждениями </a:t>
            </a:r>
            <a:r>
              <a:rPr lang="ru-RU" b="1" dirty="0" smtClean="0">
                <a:solidFill>
                  <a:srgbClr val="0070C0"/>
                </a:solidFill>
                <a:latin typeface="Century Gothic"/>
              </a:rPr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3711363"/>
            <a:ext cx="750099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Century Gothic"/>
              </a:rPr>
              <a:t>►</a:t>
            </a:r>
            <a:r>
              <a:rPr lang="ru-RU" dirty="0" smtClean="0"/>
              <a:t> Осуществление финансового контроля за деятельностью предприятия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643446"/>
            <a:ext cx="785818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Финансовый план составляется в виде баланса, включает</a:t>
            </a:r>
          </a:p>
          <a:p>
            <a:pPr algn="ctr"/>
            <a:r>
              <a:rPr lang="ru-RU" b="1" dirty="0" smtClean="0"/>
              <a:t> в себя 2 раздела:</a:t>
            </a:r>
          </a:p>
          <a:p>
            <a:endParaRPr lang="ru-RU" b="1" dirty="0"/>
          </a:p>
          <a:p>
            <a:pPr algn="ctr"/>
            <a:r>
              <a:rPr lang="ru-RU" b="1" dirty="0" smtClean="0"/>
              <a:t>1.  ДОХОДЫ И ПОСТУПЛЕНИЯ 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2. РАСХОДЫ И ОТЧИСЛЕНИЯ </a:t>
            </a:r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215206" y="6286520"/>
            <a:ext cx="1357322" cy="5714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062" y="214290"/>
            <a:ext cx="38667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1. ПЛАНИРОВАНИЕ ЗАТРАТ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9382" y="916528"/>
            <a:ext cx="7537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НАПРАВЛЕНИЯ ПЛАНИРОВАНИЯ ЗАТРАТ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571612"/>
            <a:ext cx="679064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dirty="0"/>
              <a:t>Выбор классификации </a:t>
            </a:r>
            <a:r>
              <a:rPr lang="ru-RU" sz="2400" dirty="0" smtClean="0"/>
              <a:t>затрат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Совершенствование информационного </a:t>
            </a:r>
            <a:endParaRPr lang="ru-RU" sz="2400" dirty="0" smtClean="0"/>
          </a:p>
          <a:p>
            <a:pPr lvl="0"/>
            <a:r>
              <a:rPr lang="ru-RU" sz="2400" dirty="0" smtClean="0"/>
              <a:t>обеспечения </a:t>
            </a:r>
            <a:r>
              <a:rPr lang="ru-RU" sz="2400" dirty="0"/>
              <a:t>процесса </a:t>
            </a:r>
            <a:r>
              <a:rPr lang="ru-RU" sz="2400" dirty="0" smtClean="0"/>
              <a:t>планирования затрат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Разработка путей снижения </a:t>
            </a:r>
            <a:r>
              <a:rPr lang="ru-RU" sz="2400" dirty="0" smtClean="0"/>
              <a:t>затрат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/>
              <a:t>Расчет системы плановых </a:t>
            </a:r>
            <a:r>
              <a:rPr lang="ru-RU" sz="2400" dirty="0" smtClean="0"/>
              <a:t>показателей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071538" y="1857364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071538" y="2571744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71538" y="3643314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71538" y="4429132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7358082" y="142876"/>
            <a:ext cx="1285884" cy="3571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571480"/>
          <a:ext cx="8358246" cy="60493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29156"/>
                <a:gridCol w="3929090"/>
              </a:tblGrid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И ПОСТУПЛЕНИЯ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И ОТЧИСЛЕНИЯ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Прибыль</a:t>
                      </a:r>
                      <a:r>
                        <a:rPr lang="ru-RU" baseline="0" dirty="0" smtClean="0"/>
                        <a:t> от реализации продукции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Налоги по видам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Прибыль от прочей реализации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Распределение чистой прибыли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Внереализационные</a:t>
                      </a:r>
                      <a:r>
                        <a:rPr lang="ru-RU" dirty="0" smtClean="0"/>
                        <a:t> доходы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Долгосрочные инвестиции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от долевого участия в уставных капиталах других предприятий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Дивиденды по акциям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по ценным бумагам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Погашение ссуд и процентов по ним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от хранения денежных средств на депозитных счетах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Прирост оборотных средств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от сдачи объектов в аренду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Прочие отчисления </a:t>
                      </a:r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Амортизационные</a:t>
                      </a:r>
                      <a:r>
                        <a:rPr lang="ru-RU" baseline="0" dirty="0" smtClean="0"/>
                        <a:t> отчисления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Поступления от других предприятий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Поступления из внебюджетных фондов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018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Прочие доходы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85720" y="214290"/>
            <a:ext cx="714380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357166"/>
            <a:ext cx="422263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БАЛАНС АКТИВОВ И ПАССИВОВ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00562" y="928670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15985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Назначение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1714488"/>
            <a:ext cx="44518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Оценка всех видов активов и пассивов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2670053" y="1899154"/>
            <a:ext cx="9732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48" y="2428868"/>
            <a:ext cx="13452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АКТИВЫ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2428868"/>
            <a:ext cx="154241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ПАССИВЫ 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214414" y="2857496"/>
            <a:ext cx="357190" cy="28575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82" y="2857496"/>
            <a:ext cx="357190" cy="28575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3357562"/>
            <a:ext cx="406233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Текущие </a:t>
            </a:r>
            <a:r>
              <a:rPr lang="ru-RU" dirty="0" smtClean="0"/>
              <a:t>(касса, расчетный счет, </a:t>
            </a:r>
          </a:p>
          <a:p>
            <a:r>
              <a:rPr lang="ru-RU" dirty="0" smtClean="0"/>
              <a:t>дебиторская задолженность)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3" y="4286256"/>
            <a:ext cx="407196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/>
              <a:t> Запасы и фиксированные активы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53073" y="3357562"/>
            <a:ext cx="39908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b="1" dirty="0" smtClean="0"/>
              <a:t>Собственные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3438" y="3929066"/>
            <a:ext cx="39908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b="1" dirty="0" smtClean="0"/>
              <a:t> Заемные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3438" y="4500570"/>
            <a:ext cx="399089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b="1" dirty="0" smtClean="0"/>
              <a:t>Обязательства перед кредиторами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85720" y="214290"/>
            <a:ext cx="714380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142852"/>
            <a:ext cx="493115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ПРОГНОЗ ФИНАНСОВЫХ БЮДЖЕТОВ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571480"/>
            <a:ext cx="571504" cy="42862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072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Составление сметы доходов и расходов по подразделениям и </a:t>
            </a:r>
          </a:p>
          <a:p>
            <a:pPr algn="ctr"/>
            <a:r>
              <a:rPr lang="ru-RU" dirty="0" smtClean="0"/>
              <a:t>функциональным службам предприятия, по видам ресурсов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2202412"/>
            <a:ext cx="25971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ВИДЫ БЮДЖЕТОВ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654630"/>
          <a:ext cx="8143932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7586"/>
                <a:gridCol w="478634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МАТЕРИАЛЬНЫЙ 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Определение потребности в</a:t>
                      </a:r>
                      <a:r>
                        <a:rPr lang="ru-RU" b="0" baseline="0" dirty="0" smtClean="0"/>
                        <a:t> сырье и материалах</a:t>
                      </a:r>
                      <a:endParaRPr lang="ru-RU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БЮДЖЕТ ЗАКУПОК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Конкретизация всех расходов денежных средств 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АДМИНИСТРАТИВНЫЙ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Определение затрат на выполнение функций управления 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БЮДЖЕТ НАЛИЧНОСТИ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Обеспечение необходимого уровня ликвидности 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85720" y="214290"/>
            <a:ext cx="714380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142852"/>
            <a:ext cx="68547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ПРОГНОЗ КЛЮЧЕВЫХ ФИНАНСОВЫХ ПОКАЗАТЕЛЕЙ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571480"/>
            <a:ext cx="571504" cy="42862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072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ОЦЕНКА ПЛАТЕЖЕСПОСОБНОСТИ И ФИНАНСОВОЙ УСТОЙЧИВОСТИ ПРЕДПРИЯТИЯ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1928802"/>
            <a:ext cx="71438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Коэффициенты ликвидности (текущей, критической, абсолютной)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2702478"/>
            <a:ext cx="71438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Коэффициенты обеспеченности собственными средствами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3202544"/>
            <a:ext cx="71438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Коэффициент восстановления или утраты платежеспособности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3714752"/>
            <a:ext cx="71438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Удельный вес заемных средств в общем капитале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00166" y="4214818"/>
            <a:ext cx="71438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Удельный вес заемных средств в собственном капитале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0166" y="4714884"/>
            <a:ext cx="71438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Доля привлечения долгосрочных кредитов и займов наряду с собственными средствами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5500702"/>
            <a:ext cx="71438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Коэффициент маневренности собственных средств </a:t>
            </a:r>
            <a:endParaRPr lang="ru-RU" dirty="0"/>
          </a:p>
        </p:txBody>
      </p:sp>
      <p:sp>
        <p:nvSpPr>
          <p:cNvPr id="25" name="Нашивка 24"/>
          <p:cNvSpPr/>
          <p:nvPr/>
        </p:nvSpPr>
        <p:spPr>
          <a:xfrm>
            <a:off x="571472" y="2143116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571472" y="2786058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571472" y="3286124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571472" y="3786190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571472" y="4286256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571472" y="4929198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571472" y="5572140"/>
            <a:ext cx="714380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707" y="142852"/>
            <a:ext cx="715131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ИНФОРМАЦИЯ ДЛЯ ОСУЩЕСТВЛЕНИЯ ФИНАНСОВОГО </a:t>
            </a:r>
          </a:p>
          <a:p>
            <a:pPr algn="ctr"/>
            <a:r>
              <a:rPr lang="ru-RU" dirty="0" smtClean="0"/>
              <a:t>ПЛАНИРОВАНИЯ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039071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► Бухгалтерский баланс </a:t>
            </a:r>
          </a:p>
          <a:p>
            <a:r>
              <a:rPr lang="ru-RU" dirty="0" smtClean="0">
                <a:latin typeface="+mj-lt"/>
              </a:rPr>
              <a:t>► Отчет о финансовых результатах </a:t>
            </a:r>
          </a:p>
          <a:p>
            <a:r>
              <a:rPr lang="ru-RU" dirty="0" smtClean="0">
                <a:latin typeface="+mj-lt"/>
              </a:rPr>
              <a:t>► Отчет о движении денежных средств </a:t>
            </a:r>
          </a:p>
          <a:p>
            <a:r>
              <a:rPr lang="ru-RU" dirty="0" smtClean="0">
                <a:latin typeface="+mj-lt"/>
              </a:rPr>
              <a:t>► Отчет об изменениях капитала </a:t>
            </a:r>
          </a:p>
          <a:p>
            <a:r>
              <a:rPr lang="ru-RU" dirty="0" smtClean="0">
                <a:latin typeface="+mj-lt"/>
              </a:rPr>
              <a:t>► Отчет о целевом использовании средств </a:t>
            </a:r>
          </a:p>
          <a:p>
            <a:r>
              <a:rPr lang="ru-RU" dirty="0" smtClean="0">
                <a:latin typeface="+mj-lt"/>
              </a:rPr>
              <a:t>► Пояснения к балансу и отчету о финансовых</a:t>
            </a:r>
          </a:p>
          <a:p>
            <a:r>
              <a:rPr lang="ru-RU" dirty="0" smtClean="0">
                <a:latin typeface="+mj-lt"/>
              </a:rPr>
              <a:t> результатах </a:t>
            </a:r>
          </a:p>
          <a:p>
            <a:r>
              <a:rPr lang="ru-RU" dirty="0" smtClean="0">
                <a:latin typeface="+mj-lt"/>
              </a:rPr>
              <a:t>►Показатели плана производства и реализации </a:t>
            </a:r>
          </a:p>
          <a:p>
            <a:r>
              <a:rPr lang="ru-RU" dirty="0" smtClean="0">
                <a:latin typeface="+mj-lt"/>
              </a:rPr>
              <a:t>► Смета затрат на производство </a:t>
            </a:r>
          </a:p>
          <a:p>
            <a:r>
              <a:rPr lang="ru-RU" dirty="0" smtClean="0">
                <a:latin typeface="+mj-lt"/>
              </a:rPr>
              <a:t>► Предполагаемые капитальные вложения </a:t>
            </a:r>
          </a:p>
          <a:p>
            <a:r>
              <a:rPr lang="ru-RU" dirty="0" smtClean="0">
                <a:latin typeface="+mj-lt"/>
              </a:rPr>
              <a:t>► Данные о движении основных и оборотных средств </a:t>
            </a:r>
          </a:p>
          <a:p>
            <a:r>
              <a:rPr lang="ru-RU" dirty="0" smtClean="0">
                <a:latin typeface="+mj-lt"/>
              </a:rPr>
              <a:t>► Нормы амортизационных отчислений с учетом принятого на предприятии метода начисления </a:t>
            </a:r>
          </a:p>
          <a:p>
            <a:r>
              <a:rPr lang="ru-RU" dirty="0" smtClean="0">
                <a:latin typeface="+mj-lt"/>
              </a:rPr>
              <a:t>► Нормативы оборотных средств </a:t>
            </a:r>
          </a:p>
          <a:p>
            <a:r>
              <a:rPr lang="ru-RU" dirty="0" smtClean="0">
                <a:latin typeface="+mj-lt"/>
              </a:rPr>
              <a:t>► Данные об уплачиваемых налогах (базы, ставки)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35824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ФИНАНСОВУЮ СТРАТЕГИЮ ПРЕДПРИЯТИЯ ВЛИЯЮТ</a:t>
            </a:r>
          </a:p>
          <a:p>
            <a:pPr algn="ctr"/>
            <a:r>
              <a:rPr lang="ru-RU" dirty="0" smtClean="0"/>
              <a:t> СЛЕДУЮЩИЕ ФАКТОРЫ: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428736"/>
            <a:ext cx="8643998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ym typeface="Wingdings"/>
              </a:rPr>
              <a:t></a:t>
            </a:r>
            <a:r>
              <a:rPr lang="ru-RU" dirty="0" smtClean="0"/>
              <a:t>Инфляция (с </a:t>
            </a:r>
            <a:r>
              <a:rPr lang="ru-RU" dirty="0"/>
              <a:t>инфляционным изменением связана </a:t>
            </a:r>
            <a:r>
              <a:rPr lang="ru-RU" dirty="0" smtClean="0"/>
              <a:t>оборачиваемость активов) </a:t>
            </a:r>
          </a:p>
          <a:p>
            <a:endParaRPr lang="ru-RU" dirty="0"/>
          </a:p>
          <a:p>
            <a:r>
              <a:rPr lang="ru-RU" dirty="0" smtClean="0">
                <a:sym typeface="Wingdings"/>
              </a:rPr>
              <a:t> </a:t>
            </a:r>
            <a:r>
              <a:rPr lang="ru-RU" dirty="0" smtClean="0"/>
              <a:t>Структура активов </a:t>
            </a:r>
            <a:r>
              <a:rPr lang="ru-RU" dirty="0" smtClean="0"/>
              <a:t>(в период инфляции выгоден рост денежных пассивов и</a:t>
            </a:r>
          </a:p>
          <a:p>
            <a:r>
              <a:rPr lang="ru-RU" dirty="0" smtClean="0"/>
              <a:t> не выгоден рост денежных активов)</a:t>
            </a:r>
          </a:p>
          <a:p>
            <a:endParaRPr lang="ru-RU" dirty="0"/>
          </a:p>
          <a:p>
            <a:r>
              <a:rPr lang="ru-RU" dirty="0" smtClean="0">
                <a:sym typeface="Wingdings"/>
              </a:rPr>
              <a:t> </a:t>
            </a:r>
            <a:r>
              <a:rPr lang="ru-RU" dirty="0" smtClean="0"/>
              <a:t>Способы финансирования </a:t>
            </a:r>
            <a:r>
              <a:rPr lang="ru-RU" dirty="0"/>
              <a:t>(чем больше долг под финансовый процент,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больше срок займа, тем надежней защита активов предприятия </a:t>
            </a:r>
            <a:r>
              <a:rPr lang="ru-RU" dirty="0" smtClean="0"/>
              <a:t>от</a:t>
            </a:r>
          </a:p>
          <a:p>
            <a:r>
              <a:rPr lang="ru-RU" dirty="0" smtClean="0"/>
              <a:t>инфляции</a:t>
            </a:r>
            <a:r>
              <a:rPr lang="ru-RU" dirty="0"/>
              <a:t>)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sym typeface="Wingdings"/>
              </a:rPr>
              <a:t> </a:t>
            </a:r>
            <a:r>
              <a:rPr lang="ru-RU" dirty="0" smtClean="0"/>
              <a:t>Уровень запасов </a:t>
            </a:r>
            <a:r>
              <a:rPr lang="ru-RU" dirty="0"/>
              <a:t>(повышение приводит к утере потребительских свойств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отвлекает денежные средства из оборота, а снижение этого уровня </a:t>
            </a:r>
            <a:endParaRPr lang="ru-RU" dirty="0" smtClean="0"/>
          </a:p>
          <a:p>
            <a:r>
              <a:rPr lang="ru-RU" dirty="0" smtClean="0"/>
              <a:t>приводит </a:t>
            </a:r>
            <a:r>
              <a:rPr lang="ru-RU" dirty="0"/>
              <a:t>к дефициту сырья, материалов, перебоям в производственном </a:t>
            </a:r>
            <a:endParaRPr lang="ru-RU" dirty="0" smtClean="0"/>
          </a:p>
          <a:p>
            <a:r>
              <a:rPr lang="ru-RU" dirty="0" smtClean="0"/>
              <a:t>процессе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2176" y="142852"/>
            <a:ext cx="37657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b="1" dirty="0" smtClean="0"/>
              <a:t>КЛАССИФИКАЦИЯ ЗАТРАТ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714356"/>
            <a:ext cx="7572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В </a:t>
            </a:r>
            <a:r>
              <a:rPr lang="ru-RU" dirty="0"/>
              <a:t>зависимости от роли в системе управления: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04" y="1263552"/>
            <a:ext cx="7000924" cy="230832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/>
              <a:t>производственные (непосредственно с производственным процессом или процессом изготовления продукции и оказания услуг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непроизводственные (связанные с реализацией продукции, коммерческие, расходы по изучению рынка, расходы по рекламе, затраты предприятия на содержание жилищного фонда, объектов социальной сферы, здравоохранению</a:t>
            </a:r>
            <a:r>
              <a:rPr lang="ru-RU" dirty="0" smtClean="0"/>
              <a:t>).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00100" y="149858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000100" y="257015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1538" y="3714752"/>
            <a:ext cx="7572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dirty="0"/>
              <a:t>В зависимости от способов отнесения на </a:t>
            </a:r>
            <a:r>
              <a:rPr lang="ru-RU" dirty="0" smtClean="0"/>
              <a:t>себестоимость: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4214818"/>
            <a:ext cx="7000924" cy="2031325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/>
              <a:t>прямые (могут быть непосредственно отнесены на изделие, вид работы, участок работы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косвенные (одновременно относится к нескольким изделиям, видам работ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затраты совместного производства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00" y="444985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00100" y="528638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00100" y="607220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572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В зависимости от связи затрат с объемом производства: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857232"/>
            <a:ext cx="7000924" cy="2031325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постоянные </a:t>
            </a:r>
            <a:r>
              <a:rPr lang="ru-RU" dirty="0"/>
              <a:t>(остаются в целом неизменными при росте объема производства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переменные (изменяются пропорционально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смешанные (изменяются частично и, в отличие от переменных, не в прямой пропорции</a:t>
            </a:r>
            <a:r>
              <a:rPr lang="ru-RU" dirty="0" smtClean="0"/>
              <a:t>).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85786" y="107154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85786" y="18573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5786" y="24288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8662" y="3071810"/>
            <a:ext cx="7572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В </a:t>
            </a:r>
            <a:r>
              <a:rPr lang="ru-RU" dirty="0"/>
              <a:t>зависимости от степени усреднения: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728" y="3714752"/>
            <a:ext cx="7000924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/>
              <a:t>полные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удельные (затраты на единицу какого-либо показателя) – уменьшаются с увеличением объема производства, позволяют рассчитывать коэффициенты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85786" y="392906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85786" y="4500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14290"/>
            <a:ext cx="757242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По значимости для планирования, контроля, принятия решений: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142984"/>
            <a:ext cx="7000924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регулируемые </a:t>
            </a:r>
            <a:r>
              <a:rPr lang="ru-RU" dirty="0"/>
              <a:t>или нерегулируемые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значимые (ожидаемые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незначимые (затраты прошлых периодов, для анализа</a:t>
            </a:r>
            <a:r>
              <a:rPr lang="ru-RU" dirty="0" smtClean="0"/>
              <a:t>).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57224" y="135729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857224" y="192880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57224" y="24288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8662" y="2928934"/>
            <a:ext cx="75724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dirty="0"/>
              <a:t>По степени однородности: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0166" y="3571876"/>
            <a:ext cx="7000924" cy="230832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элементные </a:t>
            </a:r>
            <a:r>
              <a:rPr lang="ru-RU" dirty="0"/>
              <a:t>(ФОТ, начисления) – элементные имеют единое экономическое содержание для данного звена независимо от назначения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комплексные (включают несколько элементов затрат, следовательно разнородны по содержанию</a:t>
            </a:r>
            <a:r>
              <a:rPr lang="ru-RU" dirty="0" smtClean="0"/>
              <a:t>);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затраты на ТО и Р., накладные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857224" y="378619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57224" y="485776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57224" y="57150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14"/>
            <a:ext cx="853470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ru-RU" b="1" dirty="0" smtClean="0"/>
              <a:t>СОВЕРШЕНСТВОВАНИЕ ИНФОРМАЦИОННОГО ОБЕСПЕЧЕНИЯ</a:t>
            </a:r>
          </a:p>
          <a:p>
            <a:pPr lvl="0" algn="ctr"/>
            <a:r>
              <a:rPr lang="ru-RU" b="1" dirty="0" smtClean="0"/>
              <a:t> ПРОЦЕССА ПЛАНИРОВАНИЯ ЗАТРАТ.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928670"/>
            <a:ext cx="78903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Система информации о затратах должна давать следующие данные: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38" y="1428736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о наиболее значимых составляющих затрат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изготовление, какой продукции или услуг связано с наибольшими затратами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 каких сферах деятельности возникают затраты, кто несет за них ответственность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о влиянии затрат на прибыль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каково должно быть снижение затрат, чтобы можно было получить желаемую, приемлемую прибыль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какие средства необходимы для формирования оборотного фонда и основного капитала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каково влияние капиталовложений на производственные затраты.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034" y="16430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034" y="221296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300037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34" y="38560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34" y="435769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034" y="52149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034" y="600076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Сбор и обработка необходимой информации предполагает </a:t>
            </a:r>
            <a:endParaRPr lang="ru-RU" dirty="0" smtClean="0"/>
          </a:p>
          <a:p>
            <a:pPr algn="just"/>
            <a:r>
              <a:rPr lang="ru-RU" dirty="0" smtClean="0"/>
              <a:t>наличие соответствующей </a:t>
            </a:r>
            <a:r>
              <a:rPr lang="ru-RU" dirty="0"/>
              <a:t>системы учета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На </a:t>
            </a:r>
            <a:r>
              <a:rPr lang="ru-RU" b="1" dirty="0"/>
              <a:t>сегодня  существуют 2 проблемы </a:t>
            </a:r>
            <a:r>
              <a:rPr lang="ru-RU" b="1" dirty="0" smtClean="0"/>
              <a:t> учета </a:t>
            </a:r>
            <a:r>
              <a:rPr lang="ru-RU" b="1" dirty="0"/>
              <a:t>затрат </a:t>
            </a:r>
            <a:r>
              <a:rPr lang="ru-RU" b="1" dirty="0" smtClean="0"/>
              <a:t>для</a:t>
            </a:r>
          </a:p>
          <a:p>
            <a:pPr algn="just"/>
            <a:r>
              <a:rPr lang="ru-RU" b="1" dirty="0" smtClean="0"/>
              <a:t>предприятий: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86644" y="357166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Переориентирование </a:t>
            </a:r>
            <a:r>
              <a:rPr lang="ru-RU" dirty="0"/>
              <a:t>отечественную теорию и накопленный опыт на решение новых задач, стоящих перед предприятиями в условиях рынка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►</a:t>
            </a:r>
            <a:r>
              <a:rPr lang="ru-RU" dirty="0" smtClean="0">
                <a:latin typeface="Century Gothic"/>
              </a:rPr>
              <a:t> </a:t>
            </a:r>
            <a:r>
              <a:rPr lang="ru-RU" dirty="0" smtClean="0"/>
              <a:t>Создание </a:t>
            </a:r>
            <a:r>
              <a:rPr lang="ru-RU" dirty="0"/>
              <a:t>новых нетрадиционных систем получения информации о </a:t>
            </a:r>
            <a:r>
              <a:rPr lang="ru-RU" dirty="0" smtClean="0"/>
              <a:t>затратах: </a:t>
            </a:r>
            <a:r>
              <a:rPr lang="ru-RU" dirty="0" err="1"/>
              <a:t>контроллинг</a:t>
            </a:r>
            <a:r>
              <a:rPr lang="ru-RU" dirty="0"/>
              <a:t>, управленческий учет, </a:t>
            </a:r>
            <a:r>
              <a:rPr lang="ru-RU" dirty="0" err="1"/>
              <a:t>стандарт-кост</a:t>
            </a:r>
            <a:r>
              <a:rPr lang="ru-RU" dirty="0"/>
              <a:t>, </a:t>
            </a:r>
            <a:r>
              <a:rPr lang="ru-RU" dirty="0" err="1"/>
              <a:t>директ-костинг</a:t>
            </a:r>
            <a:r>
              <a:rPr lang="ru-RU" dirty="0"/>
              <a:t>. Они позволяют получить информацию по отдельным видам продукции, производств, структурным подразделениям.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965" y="142852"/>
            <a:ext cx="707437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ВЫРАБОТКА ПУТЕЙ СНИЖЕНИЯ СЕБЕСТОИМОСТИ.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57148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 решении этого вопроса,  прежде всего, </a:t>
            </a:r>
            <a:r>
              <a:rPr lang="ru-RU" dirty="0" smtClean="0"/>
              <a:t>выделяют две </a:t>
            </a:r>
            <a:r>
              <a:rPr lang="ru-RU" dirty="0"/>
              <a:t>группы </a:t>
            </a:r>
            <a:endParaRPr lang="ru-RU" dirty="0" smtClean="0"/>
          </a:p>
          <a:p>
            <a:pPr algn="just"/>
            <a:r>
              <a:rPr lang="ru-RU" dirty="0" smtClean="0"/>
              <a:t>факторов </a:t>
            </a:r>
            <a:r>
              <a:rPr lang="ru-RU" dirty="0"/>
              <a:t>производства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/>
              <a:t>Не зависящие от деятельности предприятий: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структура </a:t>
            </a:r>
            <a:r>
              <a:rPr lang="ru-RU" dirty="0"/>
              <a:t>парка ПС;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состояние </a:t>
            </a:r>
            <a:r>
              <a:rPr lang="ru-RU" dirty="0"/>
              <a:t>производственно-технической базы;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состояние </a:t>
            </a:r>
            <a:r>
              <a:rPr lang="ru-RU" dirty="0"/>
              <a:t>дорожной сети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Зависящие от деятельности предприятий: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эффективность </a:t>
            </a:r>
            <a:r>
              <a:rPr lang="ru-RU" dirty="0"/>
              <a:t>использования производственных мощностей (решается за счет совершенствования организации производства, труда и, управления);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повышение </a:t>
            </a:r>
            <a:r>
              <a:rPr lang="ru-RU" dirty="0"/>
              <a:t>технического уровня производства 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снижение </a:t>
            </a:r>
            <a:r>
              <a:rPr lang="ru-RU" dirty="0"/>
              <a:t>затрат за счет перестройки структуры предприятия;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увеличение </a:t>
            </a:r>
            <a:r>
              <a:rPr lang="ru-RU" dirty="0"/>
              <a:t>объема производства;</a:t>
            </a:r>
          </a:p>
          <a:p>
            <a:pPr lvl="0"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</a:t>
            </a:r>
            <a:r>
              <a:rPr lang="ru-RU" dirty="0" smtClean="0"/>
              <a:t>экономия </a:t>
            </a:r>
            <a:r>
              <a:rPr lang="ru-RU" dirty="0"/>
              <a:t>материальных затрат (снижение затрат на топливо, повышение квалификации водителей, ремонт топливной аппаратуры и т.п</a:t>
            </a:r>
            <a:r>
              <a:rPr lang="ru-RU" dirty="0" smtClean="0"/>
              <a:t>.).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93530" y="5357826"/>
            <a:ext cx="656461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РАСЧЕТ СИСТЕМЫ ПЛАНОВЫХ ПОКАЗАТЕЛЕЙ.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857892"/>
            <a:ext cx="7620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Предполагает выбор метода планирования и расчет показателей </a:t>
            </a:r>
            <a:r>
              <a:rPr lang="ru-RU" dirty="0" smtClean="0"/>
              <a:t>в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соответствии с видом плана.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410080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2. ПЛАНИРОВАНИЕ ДОХОДОВ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642918"/>
            <a:ext cx="428628" cy="35719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08" y="1000108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Направления планирования доходов 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397000"/>
          <a:ext cx="8286807" cy="394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9"/>
                <a:gridCol w="2286016"/>
                <a:gridCol w="3857652"/>
              </a:tblGrid>
              <a:tr h="3778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Составляющие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Установление доходов по всем видам деятельности.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реализации по основной деятельности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Перевозка грузов, погрузо-разгрузочные работы, ТО и ремонт сторонним организациям, капитальный ремонт, восстановление узлов, агрегатов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прочей реализации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Реализация имущества, сдача имущества в аренду</a:t>
                      </a:r>
                      <a:endParaRPr lang="ru-RU" dirty="0"/>
                    </a:p>
                  </a:txBody>
                  <a:tcPr anchor="ctr"/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Внереализа-ционные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 по ценным бумагам, хранение на счетах в банках, участие в деятельности других предприятий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1391</TotalTime>
  <Words>1820</Words>
  <Application>Microsoft Office PowerPoint</Application>
  <PresentationFormat>Экран (4:3)</PresentationFormat>
  <Paragraphs>308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8</cp:revision>
  <dcterms:created xsi:type="dcterms:W3CDTF">2020-05-04T06:46:19Z</dcterms:created>
  <dcterms:modified xsi:type="dcterms:W3CDTF">2020-05-05T05:57:38Z</dcterms:modified>
</cp:coreProperties>
</file>