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4" r:id="rId9"/>
    <p:sldId id="265" r:id="rId10"/>
    <p:sldId id="266" r:id="rId11"/>
    <p:sldId id="267" r:id="rId12"/>
    <p:sldId id="268" r:id="rId13"/>
    <p:sldId id="269" r:id="rId14"/>
    <p:sldId id="270" r:id="rId15"/>
    <p:sldId id="271" r:id="rId1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99" d="100"/>
          <a:sy n="99" d="100"/>
        </p:scale>
        <p:origin x="-24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28.11.2022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28.11.2022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28.11.2022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28.11.2022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28.11.2022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28.11.2022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28.11.2022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28.11.2022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28.11.2022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28.11.2022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28.11.2022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28.11.2022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dirty="0" smtClean="0"/>
              <a:t>Формы организации профессионального образования</a:t>
            </a:r>
            <a:endParaRPr lang="ru-RU" dirty="0"/>
          </a:p>
        </p:txBody>
      </p:sp>
      <p:sp>
        <p:nvSpPr>
          <p:cNvPr id="3" name="Подзаголовок 2"/>
          <p:cNvSpPr>
            <a:spLocks noGrp="1"/>
          </p:cNvSpPr>
          <p:nvPr>
            <p:ph type="subTitle" idx="1"/>
          </p:nvPr>
        </p:nvSpPr>
        <p:spPr/>
        <p:txBody>
          <a:bodyPr/>
          <a:lstStyle/>
          <a:p>
            <a:endParaRPr lang="ru-RU"/>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Формы урока теоретического обучения</a:t>
            </a:r>
            <a:endParaRPr lang="ru-RU" dirty="0"/>
          </a:p>
        </p:txBody>
      </p:sp>
      <p:sp>
        <p:nvSpPr>
          <p:cNvPr id="3" name="Содержимое 2"/>
          <p:cNvSpPr>
            <a:spLocks noGrp="1"/>
          </p:cNvSpPr>
          <p:nvPr>
            <p:ph idx="1"/>
          </p:nvPr>
        </p:nvSpPr>
        <p:spPr>
          <a:xfrm>
            <a:off x="457200" y="1600200"/>
            <a:ext cx="8229600" cy="4972072"/>
          </a:xfrm>
        </p:spPr>
        <p:txBody>
          <a:bodyPr>
            <a:normAutofit fontScale="92500" lnSpcReduction="20000"/>
          </a:bodyPr>
          <a:lstStyle/>
          <a:p>
            <a:pPr>
              <a:buNone/>
            </a:pPr>
            <a:r>
              <a:rPr lang="ru-RU" sz="2800" b="1" dirty="0" smtClean="0"/>
              <a:t>Практическое занятие</a:t>
            </a:r>
            <a:r>
              <a:rPr lang="ru-RU" sz="2400" dirty="0" smtClean="0"/>
              <a:t> </a:t>
            </a:r>
            <a:r>
              <a:rPr lang="ru-RU" sz="2000" dirty="0" smtClean="0"/>
              <a:t>- одна из форм организации педагогом учебной деятельности обучающихся, в которой доминирует их практическая деятельность, осуществляемая на основе специально разработанных заданий</a:t>
            </a:r>
          </a:p>
          <a:p>
            <a:pPr>
              <a:buNone/>
            </a:pPr>
            <a:r>
              <a:rPr lang="ru-RU" sz="2000" b="1" dirty="0" smtClean="0"/>
              <a:t>Этапы: </a:t>
            </a:r>
          </a:p>
          <a:p>
            <a:r>
              <a:rPr lang="ru-RU" sz="2000" dirty="0" smtClean="0"/>
              <a:t>Вводная часть (преподаватель формулирует цель занятия, дает задание, определяет вопросы, выполняет вместе с обучающимися схему предстоящих действий)</a:t>
            </a:r>
          </a:p>
          <a:p>
            <a:r>
              <a:rPr lang="ru-RU" sz="2000" dirty="0" smtClean="0"/>
              <a:t>Самостоятельная работа (обучающиеся определяют пути решения поставленных задач, намечают последовательность выполнения необходимых действий, решают поставленные задачи, составляют отчеты)</a:t>
            </a:r>
          </a:p>
          <a:p>
            <a:r>
              <a:rPr lang="ru-RU" sz="2000" dirty="0" smtClean="0"/>
              <a:t>Заключительная часть (преподаватель анализирует ход выполнения и результаты работы у обучающихся, выявляет встречающиеся ошибки и определяет причины их возникновения)</a:t>
            </a:r>
          </a:p>
          <a:p>
            <a:pPr>
              <a:buNone/>
            </a:pPr>
            <a:r>
              <a:rPr lang="ru-RU" sz="2000" b="1" dirty="0" smtClean="0"/>
              <a:t>Разновидности практических занятий:</a:t>
            </a:r>
          </a:p>
          <a:p>
            <a:pPr marL="457200" indent="-457200">
              <a:buAutoNum type="arabicPeriod"/>
            </a:pPr>
            <a:r>
              <a:rPr lang="ru-RU" sz="2000" dirty="0" smtClean="0"/>
              <a:t>Лабораторная работа</a:t>
            </a:r>
          </a:p>
          <a:p>
            <a:pPr marL="457200" indent="-457200">
              <a:buAutoNum type="arabicPeriod"/>
            </a:pPr>
            <a:r>
              <a:rPr lang="ru-RU" sz="2000" dirty="0" smtClean="0"/>
              <a:t>Лабораторно-практическая работа</a:t>
            </a:r>
          </a:p>
          <a:p>
            <a:pPr>
              <a:buNone/>
            </a:pPr>
            <a:endParaRPr lang="ru-RU" sz="1800"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Формы урока теоретического обучения</a:t>
            </a:r>
            <a:endParaRPr lang="ru-RU" dirty="0"/>
          </a:p>
        </p:txBody>
      </p:sp>
      <p:sp>
        <p:nvSpPr>
          <p:cNvPr id="3" name="Содержимое 2"/>
          <p:cNvSpPr>
            <a:spLocks noGrp="1"/>
          </p:cNvSpPr>
          <p:nvPr>
            <p:ph idx="1"/>
          </p:nvPr>
        </p:nvSpPr>
        <p:spPr>
          <a:xfrm>
            <a:off x="457200" y="1600200"/>
            <a:ext cx="8229600" cy="4972072"/>
          </a:xfrm>
        </p:spPr>
        <p:txBody>
          <a:bodyPr>
            <a:normAutofit/>
          </a:bodyPr>
          <a:lstStyle/>
          <a:p>
            <a:pPr>
              <a:buNone/>
            </a:pPr>
            <a:r>
              <a:rPr lang="ru-RU" sz="2800" b="1" dirty="0" smtClean="0"/>
              <a:t>Консультация - </a:t>
            </a:r>
            <a:r>
              <a:rPr lang="ru-RU" sz="2000" dirty="0" smtClean="0"/>
              <a:t>форма организации процесса обучения внеаудиторных занятий для одного или группы студентов по выяснению непонятных или сложных вопросов, тем, разделов программы в процессе изучения учебной дисциплины</a:t>
            </a:r>
          </a:p>
          <a:p>
            <a:pPr>
              <a:buNone/>
            </a:pPr>
            <a:r>
              <a:rPr lang="ru-RU" sz="2000" b="1" dirty="0" smtClean="0"/>
              <a:t>Виды консультаций: </a:t>
            </a:r>
          </a:p>
          <a:p>
            <a:r>
              <a:rPr lang="ru-RU" sz="2000" dirty="0" smtClean="0"/>
              <a:t>Вводные </a:t>
            </a:r>
          </a:p>
          <a:p>
            <a:r>
              <a:rPr lang="ru-RU" sz="2000" dirty="0" smtClean="0"/>
              <a:t>Текущие (тематические)</a:t>
            </a:r>
          </a:p>
          <a:p>
            <a:r>
              <a:rPr lang="ru-RU" sz="2000" dirty="0" smtClean="0"/>
              <a:t>Заключительные </a:t>
            </a:r>
          </a:p>
          <a:p>
            <a:r>
              <a:rPr lang="ru-RU" sz="2000" dirty="0" smtClean="0"/>
              <a:t>Индивидуальные и групповые</a:t>
            </a:r>
          </a:p>
          <a:p>
            <a:pPr>
              <a:buNone/>
            </a:pPr>
            <a:endParaRPr lang="ru-RU" sz="1800"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Формы урока теоретического обучения</a:t>
            </a:r>
            <a:endParaRPr lang="ru-RU" dirty="0"/>
          </a:p>
        </p:txBody>
      </p:sp>
      <p:sp>
        <p:nvSpPr>
          <p:cNvPr id="3" name="Содержимое 2"/>
          <p:cNvSpPr>
            <a:spLocks noGrp="1"/>
          </p:cNvSpPr>
          <p:nvPr>
            <p:ph idx="1"/>
          </p:nvPr>
        </p:nvSpPr>
        <p:spPr>
          <a:xfrm>
            <a:off x="457200" y="1600200"/>
            <a:ext cx="8229600" cy="4972072"/>
          </a:xfrm>
        </p:spPr>
        <p:txBody>
          <a:bodyPr>
            <a:normAutofit fontScale="92500"/>
          </a:bodyPr>
          <a:lstStyle/>
          <a:p>
            <a:pPr>
              <a:buNone/>
            </a:pPr>
            <a:r>
              <a:rPr lang="ru-RU" sz="2800" b="1" dirty="0" smtClean="0"/>
              <a:t>Самостоятельная работа </a:t>
            </a:r>
            <a:r>
              <a:rPr lang="ru-RU" sz="2000" dirty="0" smtClean="0"/>
              <a:t>– форма организации самостоятельной познавательной деятельности обучающихся как в ходе аудиторных занятий, так и во </a:t>
            </a:r>
            <a:r>
              <a:rPr lang="ru-RU" sz="2000" dirty="0" err="1" smtClean="0"/>
              <a:t>внеучебное</a:t>
            </a:r>
            <a:r>
              <a:rPr lang="ru-RU" sz="2000" dirty="0" smtClean="0"/>
              <a:t> время</a:t>
            </a:r>
          </a:p>
          <a:p>
            <a:pPr>
              <a:buNone/>
            </a:pPr>
            <a:r>
              <a:rPr lang="ru-RU" sz="2000" b="1" dirty="0" smtClean="0"/>
              <a:t>Формы самостоятельной работы: </a:t>
            </a:r>
          </a:p>
          <a:p>
            <a:r>
              <a:rPr lang="ru-RU" sz="2000" dirty="0" smtClean="0"/>
              <a:t>Работа с учебной и справочной </a:t>
            </a:r>
          </a:p>
          <a:p>
            <a:r>
              <a:rPr lang="ru-RU" sz="2000" dirty="0" smtClean="0"/>
              <a:t>Выполнение индивидуальных заданий по дисциплине</a:t>
            </a:r>
          </a:p>
          <a:p>
            <a:r>
              <a:rPr lang="ru-RU" sz="2000" dirty="0" smtClean="0"/>
              <a:t>Изучение темы в малой группе обучающихся (с последующей защитой) </a:t>
            </a:r>
          </a:p>
          <a:p>
            <a:r>
              <a:rPr lang="ru-RU" sz="2000" dirty="0" smtClean="0"/>
              <a:t>Разработка обучающимися методических материалов по предмету (схем, таблиц, опорных конспектов, программ для ЭВМ, задач и т.д.)</a:t>
            </a:r>
          </a:p>
          <a:p>
            <a:r>
              <a:rPr lang="ru-RU" sz="2000" dirty="0" smtClean="0"/>
              <a:t>Подготовка к наиболее ответственным лабораторным работам</a:t>
            </a:r>
          </a:p>
          <a:p>
            <a:r>
              <a:rPr lang="ru-RU" sz="2000" dirty="0" smtClean="0"/>
              <a:t>Конкурсное выполнение заданий</a:t>
            </a:r>
          </a:p>
          <a:p>
            <a:r>
              <a:rPr lang="ru-RU" sz="2000" dirty="0" smtClean="0"/>
              <a:t>Самостоятельное изучение дисциплин под руководством преподавателя</a:t>
            </a:r>
          </a:p>
          <a:p>
            <a:r>
              <a:rPr lang="ru-RU" sz="2000" dirty="0" smtClean="0"/>
              <a:t>Выполнение специально подготовленных заданий развивающего характера</a:t>
            </a:r>
            <a:endParaRPr lang="ru-RU" sz="1800"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Формы организации </a:t>
            </a:r>
            <a:br>
              <a:rPr lang="ru-RU" dirty="0" smtClean="0"/>
            </a:br>
            <a:r>
              <a:rPr lang="ru-RU" dirty="0" smtClean="0"/>
              <a:t>практического обучения</a:t>
            </a:r>
            <a:endParaRPr lang="ru-RU" dirty="0"/>
          </a:p>
        </p:txBody>
      </p:sp>
      <p:sp>
        <p:nvSpPr>
          <p:cNvPr id="3" name="Содержимое 2"/>
          <p:cNvSpPr>
            <a:spLocks noGrp="1"/>
          </p:cNvSpPr>
          <p:nvPr>
            <p:ph idx="1"/>
          </p:nvPr>
        </p:nvSpPr>
        <p:spPr>
          <a:xfrm>
            <a:off x="457200" y="1600200"/>
            <a:ext cx="8229600" cy="4972072"/>
          </a:xfrm>
        </p:spPr>
        <p:txBody>
          <a:bodyPr>
            <a:normAutofit/>
          </a:bodyPr>
          <a:lstStyle/>
          <a:p>
            <a:pPr>
              <a:buNone/>
            </a:pPr>
            <a:r>
              <a:rPr lang="ru-RU" sz="2800" b="1" dirty="0" smtClean="0"/>
              <a:t>Урок производственного обучения </a:t>
            </a:r>
            <a:r>
              <a:rPr lang="ru-RU" sz="2000" dirty="0" smtClean="0"/>
              <a:t>– занятие в учебной мастерской, лаборатории с целью </a:t>
            </a:r>
            <a:r>
              <a:rPr lang="ru-RU" sz="2000" u="sng" dirty="0" smtClean="0"/>
              <a:t>формирования первоначальных профессиональных навыков</a:t>
            </a:r>
          </a:p>
          <a:p>
            <a:pPr>
              <a:buNone/>
            </a:pPr>
            <a:endParaRPr lang="ru-RU" sz="2000" dirty="0" smtClean="0"/>
          </a:p>
          <a:p>
            <a:pPr>
              <a:buNone/>
            </a:pPr>
            <a:r>
              <a:rPr lang="ru-RU" sz="2000" dirty="0" smtClean="0"/>
              <a:t>На уроках производственного обучения происходит интеграция знаний и их комплексное применение в процессе практической деятельности обучающихся</a:t>
            </a:r>
            <a:endParaRPr lang="ru-RU" sz="2000" u="sng" dirty="0" smtClean="0"/>
          </a:p>
          <a:p>
            <a:pPr>
              <a:buNone/>
            </a:pPr>
            <a:r>
              <a:rPr lang="ru-RU" sz="2000" b="1" dirty="0" smtClean="0"/>
              <a:t>Продолжительность:  </a:t>
            </a:r>
            <a:r>
              <a:rPr lang="ru-RU" sz="2000" dirty="0" smtClean="0"/>
              <a:t>6 академических часов (рабочий день)</a:t>
            </a:r>
          </a:p>
          <a:p>
            <a:pPr>
              <a:buNone/>
            </a:pPr>
            <a:endParaRPr lang="ru-RU" sz="2000" dirty="0" smtClean="0"/>
          </a:p>
          <a:p>
            <a:pPr>
              <a:buNone/>
            </a:pPr>
            <a:r>
              <a:rPr lang="ru-RU" sz="2000" b="1" dirty="0" smtClean="0"/>
              <a:t>Структура: </a:t>
            </a:r>
          </a:p>
          <a:p>
            <a:r>
              <a:rPr lang="ru-RU" sz="2000" dirty="0" smtClean="0"/>
              <a:t>Вводный инструктаж </a:t>
            </a:r>
          </a:p>
          <a:p>
            <a:r>
              <a:rPr lang="ru-RU" sz="2000" dirty="0" smtClean="0"/>
              <a:t>Текущий инструктаж</a:t>
            </a:r>
          </a:p>
          <a:p>
            <a:r>
              <a:rPr lang="ru-RU" sz="2000" dirty="0" smtClean="0"/>
              <a:t>Заключительный инструктаж</a:t>
            </a:r>
            <a:endParaRPr lang="ru-RU" sz="1800"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Формы урока теоретического обучения</a:t>
            </a:r>
            <a:endParaRPr lang="ru-RU" dirty="0"/>
          </a:p>
        </p:txBody>
      </p:sp>
      <p:sp>
        <p:nvSpPr>
          <p:cNvPr id="3" name="Содержимое 2"/>
          <p:cNvSpPr>
            <a:spLocks noGrp="1"/>
          </p:cNvSpPr>
          <p:nvPr>
            <p:ph idx="1"/>
          </p:nvPr>
        </p:nvSpPr>
        <p:spPr>
          <a:xfrm>
            <a:off x="457200" y="1600200"/>
            <a:ext cx="8229600" cy="4972072"/>
          </a:xfrm>
        </p:spPr>
        <p:txBody>
          <a:bodyPr>
            <a:normAutofit/>
          </a:bodyPr>
          <a:lstStyle/>
          <a:p>
            <a:pPr>
              <a:buNone/>
            </a:pPr>
            <a:r>
              <a:rPr lang="ru-RU" sz="2000" b="1" dirty="0" smtClean="0"/>
              <a:t>Вводный инструктаж </a:t>
            </a:r>
          </a:p>
          <a:p>
            <a:pPr>
              <a:buNone/>
            </a:pPr>
            <a:endParaRPr lang="ru-RU" sz="2000" b="1" dirty="0" smtClean="0"/>
          </a:p>
          <a:p>
            <a:pPr>
              <a:buNone/>
            </a:pPr>
            <a:r>
              <a:rPr lang="ru-RU" sz="2000" dirty="0" smtClean="0"/>
              <a:t>а) ознакомление с содержанием предстоящей работы и оборудованием, инструментами, приспособлениями </a:t>
            </a:r>
          </a:p>
          <a:p>
            <a:pPr>
              <a:buNone/>
            </a:pPr>
            <a:r>
              <a:rPr lang="ru-RU" sz="2000" dirty="0" smtClean="0"/>
              <a:t>б) ознакомление с технической документацией и требованиями к конечному результату (продукту) труда , ознакомление с критериями оценивания</a:t>
            </a:r>
          </a:p>
          <a:p>
            <a:pPr>
              <a:buNone/>
            </a:pPr>
            <a:r>
              <a:rPr lang="ru-RU" sz="2000" dirty="0" smtClean="0"/>
              <a:t>в) объяснение правил и последовательности выполнения работы в целом и отдельных ее частей (приемов, операций и т.д.), требований техники безопасности и охраны труда</a:t>
            </a:r>
          </a:p>
          <a:p>
            <a:pPr>
              <a:buNone/>
            </a:pPr>
            <a:r>
              <a:rPr lang="ru-RU" sz="2000" dirty="0" smtClean="0"/>
              <a:t>г) предупреждение обучающихся о возможных затруднениях, ошибках</a:t>
            </a:r>
          </a:p>
          <a:p>
            <a:pPr>
              <a:buNone/>
            </a:pPr>
            <a:r>
              <a:rPr lang="ru-RU" sz="2000" dirty="0" err="1" smtClean="0"/>
              <a:t>д</a:t>
            </a:r>
            <a:r>
              <a:rPr lang="ru-RU" sz="2000" dirty="0" smtClean="0"/>
              <a:t>) показ способов самоконтроля за выполнением операций</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Формы урока теоретического обучения</a:t>
            </a:r>
            <a:endParaRPr lang="ru-RU" dirty="0"/>
          </a:p>
        </p:txBody>
      </p:sp>
      <p:sp>
        <p:nvSpPr>
          <p:cNvPr id="3" name="Содержимое 2"/>
          <p:cNvSpPr>
            <a:spLocks noGrp="1"/>
          </p:cNvSpPr>
          <p:nvPr>
            <p:ph idx="1"/>
          </p:nvPr>
        </p:nvSpPr>
        <p:spPr>
          <a:xfrm>
            <a:off x="457200" y="1600200"/>
            <a:ext cx="8229600" cy="4972072"/>
          </a:xfrm>
        </p:spPr>
        <p:txBody>
          <a:bodyPr>
            <a:normAutofit fontScale="40000" lnSpcReduction="20000"/>
          </a:bodyPr>
          <a:lstStyle/>
          <a:p>
            <a:pPr>
              <a:buNone/>
            </a:pPr>
            <a:r>
              <a:rPr lang="ru-RU" sz="2000" b="1" dirty="0" smtClean="0"/>
              <a:t>Текущий инструктаж </a:t>
            </a:r>
          </a:p>
          <a:p>
            <a:pPr>
              <a:buNone/>
            </a:pPr>
            <a:endParaRPr lang="ru-RU" sz="2000" b="1" dirty="0" smtClean="0"/>
          </a:p>
          <a:p>
            <a:pPr>
              <a:buNone/>
            </a:pPr>
            <a:r>
              <a:rPr lang="ru-RU" sz="2000" dirty="0" smtClean="0"/>
              <a:t>Текущий инструктаж проводится по ходу выполнения обучающимися практической работы. Он, как правило, является индивидуальным или групповым. Обучение на этом этапе будет эффективным только в том случае, если работа мастера строится планово и перспективно. Поэтому в планах уроков должны находить отражение вопросы обучения обучающихся </a:t>
            </a:r>
            <a:r>
              <a:rPr lang="ru-RU" sz="2000" dirty="0" err="1" smtClean="0"/>
              <a:t>планиро</a:t>
            </a:r>
            <a:r>
              <a:rPr lang="ru-RU" sz="2000" dirty="0" smtClean="0"/>
              <a:t>- </a:t>
            </a:r>
            <a:r>
              <a:rPr lang="ru-RU" sz="2000" dirty="0" err="1" smtClean="0"/>
              <a:t>ванию</a:t>
            </a:r>
            <a:r>
              <a:rPr lang="ru-RU" sz="2000" dirty="0" smtClean="0"/>
              <a:t> своей деятельности, подготовке рабочего места, наладке инструментов и приспособлений, формированию навыков самоконтроля за </a:t>
            </a:r>
            <a:r>
              <a:rPr lang="ru-RU" sz="2000" dirty="0" err="1" smtClean="0"/>
              <a:t>выполняе</a:t>
            </a:r>
            <a:r>
              <a:rPr lang="ru-RU" sz="2000" dirty="0" smtClean="0"/>
              <a:t>- мой работой, установлению и исправлению допущенных ошибок и т.д. В ходе текущего инструктажа мастер акцентирует внимание всей учебной группы на наиболее эффективных приемах и способах выполнения </a:t>
            </a:r>
            <a:r>
              <a:rPr lang="ru-RU" sz="2000" dirty="0" err="1" smtClean="0"/>
              <a:t>изучае</a:t>
            </a:r>
            <a:r>
              <a:rPr lang="ru-RU" sz="2000" dirty="0" smtClean="0"/>
              <a:t>- мой операции, оказывает помощь </a:t>
            </a:r>
            <a:r>
              <a:rPr lang="ru-RU" sz="2000" dirty="0" err="1" smtClean="0"/>
              <a:t>слабоподготовленным</a:t>
            </a:r>
            <a:r>
              <a:rPr lang="ru-RU" sz="2000" dirty="0" smtClean="0"/>
              <a:t> к выполнению зада- </a:t>
            </a:r>
            <a:r>
              <a:rPr lang="ru-RU" sz="2000" dirty="0" err="1" smtClean="0"/>
              <a:t>ния</a:t>
            </a:r>
            <a:r>
              <a:rPr lang="ru-RU" sz="2000" dirty="0" smtClean="0"/>
              <a:t> обучающимся и т.д. Успех деятельности мастера во многом зависит от умения организовать целенаправленное, дифференцированное наблюдение за работой всей группы и каждого учащегося, студента. Активизация группы достигается введением элементов соревнования, игровых моментов, поэтапной оценки выполнения отдельных операций, результатов труда в целом. Степень самостоятельности обучающихся при выполнении </a:t>
            </a:r>
            <a:r>
              <a:rPr lang="ru-RU" sz="2000" dirty="0" err="1" smtClean="0"/>
              <a:t>производст</a:t>
            </a:r>
            <a:r>
              <a:rPr lang="ru-RU" sz="2000" dirty="0" smtClean="0"/>
              <a:t>- венного задания повышается, если мастер по ходу текущего инструктажа комментирует работу обучающихся, приводит примеры из опыта работы новаторов производства, передовых бригад, звеньев, работающих на базовом предприятии и т.д. Важно подчеркивать вопросы экономики (использование материалов, электроэнергии, сокращение затрат труда при выполнении той или иной операции) и экологии производства. В отдельных случаях текущий инструктаж может носить групповой характер. Например, если в ходе наблюдения за работой обучающихся обнаружены типичные недостатки или, наоборот, у отдельных обучающихся – ценные находки, то мастер принимает решение ознакомить с ними всех обучающихся. Активизация группы достигается постановкой перед обучающимися про- </a:t>
            </a:r>
            <a:r>
              <a:rPr lang="ru-RU" sz="2000" dirty="0" err="1" smtClean="0"/>
              <a:t>изводственных</a:t>
            </a:r>
            <a:r>
              <a:rPr lang="ru-RU" sz="2000" dirty="0" smtClean="0"/>
              <a:t> проблем, созданием соответствующих производственных ситуаций. Заключительный инструктаж имеет несколько дидактических и воспитательных целей: объективная оценка результатов коллективного и индивидуального труда в группе, выявление обучающихся – передовиков и их по- </a:t>
            </a:r>
            <a:r>
              <a:rPr lang="ru-RU" sz="2000" dirty="0" err="1" smtClean="0"/>
              <a:t>ощрение</a:t>
            </a:r>
            <a:r>
              <a:rPr lang="ru-RU" sz="2000" dirty="0" smtClean="0"/>
              <a:t>, выявление общих и индивидуальных просчетов в выполнении тех или иных трудовых операций, путей их устранения и т.д. Правильно построенный заключительный инструктаж оказывает большое воспитательное воздействие на обучающихся, способствуя формированию таких качеств будущего рабочего, специалиста как ответственность за результаты своего труда, коллективизм, чувство удовлетворения от выполненной работы, эстетическое отношение к труду. На современном уроке производственного обучения сочетаются две формы обучения: групповая и бригадно-индивидуальная. При групповой форме обучения все обучающиеся группы выполняют одинаковые задания, одинаковые учебно-производственные работы, что позволяет мастеру проводить одновременно со всей группой вводный, текущий и заключительный инструктажи и значительно облегчает руководство индивидуальной работой обучающихся. При этом создаются наиболее благоприятные условия для систематического изучения учебного материала. 205 При непосредственном проведении практических работ все большее </a:t>
            </a:r>
            <a:r>
              <a:rPr lang="ru-RU" sz="2000" dirty="0" err="1" smtClean="0"/>
              <a:t>ме</a:t>
            </a:r>
            <a:r>
              <a:rPr lang="ru-RU" sz="2000" dirty="0" smtClean="0"/>
              <a:t>- сто занимает бригадно-индивидуальная форма обучения, значение которой заключается в подготовке будущих профессионалов к труду в условиях бригады, команды. В зависимости от целей и содержания изучаемого материала различают следующие типы уроков производственного обучения: – уроки по изучению трудовых приемов или операций, цель которых – дать обучающимся производственно-технические знания, первоначальные навыки и умения для выполнения изучаемых приемов или операций; – уроки по выполнению комплексных работ, цель которых – ознакомить обучающихся с постепенно усложняющимися учебно-производственными работами, организацией труда и планированием технологического процесса, совершенствование и закрепление навыков и умений, выполнение ранее изученных операций в различных сочетаниях. Роль уроков производственного обучения в учебных мастерских различна в зависимости от будущей профессии, специальности обучающихся. Дело в том, что учебные мастерские имеют разные возможности для воспроизведения технологических процессов. Так, для большинства профессий, связанных с ручными и машинными процессами (станочники, столяры, слесари и т.д.) в учебных условиях можно воспроизвести почти все характерные тех- </a:t>
            </a:r>
            <a:r>
              <a:rPr lang="ru-RU" sz="2000" dirty="0" err="1" smtClean="0"/>
              <a:t>нологические</a:t>
            </a:r>
            <a:r>
              <a:rPr lang="ru-RU" sz="2000" dirty="0" smtClean="0"/>
              <a:t> процессы. Поэтому обучение в мастерских для этих профессий играет решающую роль. Есть другая группа профессий, при обучении которым в мастерской обучающиеся могут выполнить только тренировочные упражнения. Это относится к строительным профессиям: монтажникам, малярам. Время обучения в мастерских по этим профессиям значительно меньше. Труд в металлургической, химической промышленности связан с работами у сложных агрегатов, которые невозможно воспроизвести в учебных мастерских. </a:t>
            </a:r>
            <a:r>
              <a:rPr lang="ru-RU" sz="2000" smtClean="0"/>
              <a:t>Но они также обязательны для освоения трудовых движений, приемов и действий, соответствующие темы программы практического (производственного) обучения целесообразно изучать в форме тренировочных упражнений. </a:t>
            </a:r>
            <a:endParaRPr lang="ru-RU" sz="2000"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Форма организации обучения</a:t>
            </a:r>
            <a:endParaRPr lang="ru-RU" dirty="0"/>
          </a:p>
        </p:txBody>
      </p:sp>
      <p:sp>
        <p:nvSpPr>
          <p:cNvPr id="3" name="Содержимое 2"/>
          <p:cNvSpPr>
            <a:spLocks noGrp="1"/>
          </p:cNvSpPr>
          <p:nvPr>
            <p:ph idx="1"/>
          </p:nvPr>
        </p:nvSpPr>
        <p:spPr/>
        <p:txBody>
          <a:bodyPr/>
          <a:lstStyle/>
          <a:p>
            <a:r>
              <a:rPr lang="ru-RU" dirty="0" smtClean="0"/>
              <a:t>механизм упорядочения учебного процесса в отношении позиций его субъектов, их функций, а также завершенности циклов, структурных единиц обучения во времени</a:t>
            </a:r>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Основные признаки формы организации обучения</a:t>
            </a:r>
            <a:endParaRPr lang="ru-RU" dirty="0"/>
          </a:p>
        </p:txBody>
      </p:sp>
      <p:sp>
        <p:nvSpPr>
          <p:cNvPr id="3" name="Содержимое 2"/>
          <p:cNvSpPr>
            <a:spLocks noGrp="1"/>
          </p:cNvSpPr>
          <p:nvPr>
            <p:ph idx="1"/>
          </p:nvPr>
        </p:nvSpPr>
        <p:spPr/>
        <p:txBody>
          <a:bodyPr/>
          <a:lstStyle/>
          <a:p>
            <a:r>
              <a:rPr lang="ru-RU" dirty="0" smtClean="0"/>
              <a:t>Пространственно-временная определенность (режим занятия, место проведения занятия, состав обучающихся)</a:t>
            </a:r>
          </a:p>
          <a:p>
            <a:r>
              <a:rPr lang="ru-RU" dirty="0" smtClean="0"/>
              <a:t>Последовательность этапов работы или структура занятия</a:t>
            </a:r>
          </a:p>
          <a:p>
            <a:r>
              <a:rPr lang="ru-RU" dirty="0" smtClean="0"/>
              <a:t>Степень самостоятельности обучающихся</a:t>
            </a:r>
          </a:p>
          <a:p>
            <a:r>
              <a:rPr lang="ru-RU" dirty="0" smtClean="0"/>
              <a:t>Дидактическая цель занятия</a:t>
            </a: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Функции формы организации обучения</a:t>
            </a:r>
            <a:endParaRPr lang="ru-RU" dirty="0"/>
          </a:p>
        </p:txBody>
      </p:sp>
      <p:sp>
        <p:nvSpPr>
          <p:cNvPr id="3" name="Содержимое 2"/>
          <p:cNvSpPr>
            <a:spLocks noGrp="1"/>
          </p:cNvSpPr>
          <p:nvPr>
            <p:ph idx="1"/>
          </p:nvPr>
        </p:nvSpPr>
        <p:spPr>
          <a:xfrm>
            <a:off x="457200" y="1600200"/>
            <a:ext cx="8401080" cy="4525963"/>
          </a:xfrm>
        </p:spPr>
        <p:txBody>
          <a:bodyPr>
            <a:normAutofit fontScale="92500" lnSpcReduction="10000"/>
          </a:bodyPr>
          <a:lstStyle/>
          <a:p>
            <a:r>
              <a:rPr lang="ru-RU" dirty="0" smtClean="0"/>
              <a:t>Обучающая</a:t>
            </a:r>
          </a:p>
          <a:p>
            <a:r>
              <a:rPr lang="ru-RU" dirty="0" smtClean="0"/>
              <a:t>Развивающая </a:t>
            </a:r>
          </a:p>
          <a:p>
            <a:r>
              <a:rPr lang="ru-RU" dirty="0" smtClean="0"/>
              <a:t>Воспитывающая </a:t>
            </a:r>
          </a:p>
          <a:p>
            <a:r>
              <a:rPr lang="ru-RU" dirty="0" smtClean="0"/>
              <a:t>Интегративная </a:t>
            </a:r>
            <a:r>
              <a:rPr lang="ru-RU" sz="2400" i="1" dirty="0" smtClean="0"/>
              <a:t>(</a:t>
            </a:r>
            <a:r>
              <a:rPr lang="ru-RU" sz="2000" i="1" dirty="0" smtClean="0"/>
              <a:t>цели, содержание, методы и средства обучения обретают признаки системности, становятся доступными для восприятия как завершенная, целостная единица взаимодействия педагога и обучающихся</a:t>
            </a:r>
            <a:r>
              <a:rPr lang="ru-RU" sz="2400" i="1" dirty="0" smtClean="0"/>
              <a:t>)</a:t>
            </a:r>
          </a:p>
          <a:p>
            <a:r>
              <a:rPr lang="ru-RU" dirty="0" smtClean="0"/>
              <a:t>Коммуникативная </a:t>
            </a:r>
            <a:r>
              <a:rPr lang="ru-RU" sz="2100" i="1" dirty="0" smtClean="0"/>
              <a:t>(степень активности и характер общения обучающихся с педагогом и друг с другом)</a:t>
            </a:r>
          </a:p>
          <a:p>
            <a:r>
              <a:rPr lang="ru-RU" dirty="0" smtClean="0"/>
              <a:t>Управленческая </a:t>
            </a:r>
            <a:r>
              <a:rPr lang="ru-RU" sz="2100" i="1" dirty="0" smtClean="0"/>
              <a:t>(средство управления обучением, воспитанием и развитием обучающегося)</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Классификация форм организации обучения</a:t>
            </a:r>
            <a:endParaRPr lang="ru-RU" dirty="0"/>
          </a:p>
        </p:txBody>
      </p:sp>
      <p:sp>
        <p:nvSpPr>
          <p:cNvPr id="4" name="Прямоугольник 3"/>
          <p:cNvSpPr/>
          <p:nvPr/>
        </p:nvSpPr>
        <p:spPr>
          <a:xfrm>
            <a:off x="500034" y="2643182"/>
            <a:ext cx="2286016" cy="3286148"/>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Arial" pitchFamily="34" charset="0"/>
              <a:buChar char="•"/>
            </a:pPr>
            <a:r>
              <a:rPr lang="ru-RU" b="1" dirty="0" smtClean="0">
                <a:solidFill>
                  <a:schemeClr val="tx1"/>
                </a:solidFill>
              </a:rPr>
              <a:t>Индивидуальные</a:t>
            </a:r>
            <a:r>
              <a:rPr lang="ru-RU" dirty="0" smtClean="0">
                <a:solidFill>
                  <a:schemeClr val="tx1"/>
                </a:solidFill>
              </a:rPr>
              <a:t> (домашняя работа, консультация)</a:t>
            </a:r>
          </a:p>
          <a:p>
            <a:pPr>
              <a:buFont typeface="Arial" pitchFamily="34" charset="0"/>
              <a:buChar char="•"/>
            </a:pPr>
            <a:r>
              <a:rPr lang="ru-RU" b="1" dirty="0" smtClean="0">
                <a:solidFill>
                  <a:schemeClr val="tx1"/>
                </a:solidFill>
              </a:rPr>
              <a:t>Групповые </a:t>
            </a:r>
            <a:r>
              <a:rPr lang="ru-RU" dirty="0" smtClean="0">
                <a:solidFill>
                  <a:schemeClr val="tx1"/>
                </a:solidFill>
              </a:rPr>
              <a:t>(экскурсия, лабораторная работа, практикум)</a:t>
            </a:r>
          </a:p>
          <a:p>
            <a:pPr>
              <a:buFont typeface="Arial" pitchFamily="34" charset="0"/>
              <a:buChar char="•"/>
            </a:pPr>
            <a:r>
              <a:rPr lang="ru-RU" b="1" dirty="0" smtClean="0">
                <a:solidFill>
                  <a:schemeClr val="tx1"/>
                </a:solidFill>
              </a:rPr>
              <a:t>Фронтальные </a:t>
            </a:r>
            <a:r>
              <a:rPr lang="ru-RU" dirty="0" smtClean="0">
                <a:solidFill>
                  <a:schemeClr val="tx1"/>
                </a:solidFill>
              </a:rPr>
              <a:t>(лекция, опрос)</a:t>
            </a:r>
            <a:endParaRPr lang="ru-RU" b="1" dirty="0" smtClean="0">
              <a:solidFill>
                <a:schemeClr val="tx1"/>
              </a:solidFill>
            </a:endParaRPr>
          </a:p>
          <a:p>
            <a:pPr>
              <a:buFont typeface="Arial" pitchFamily="34" charset="0"/>
              <a:buChar char="•"/>
            </a:pPr>
            <a:r>
              <a:rPr lang="ru-RU" b="1" dirty="0" smtClean="0">
                <a:solidFill>
                  <a:schemeClr val="tx1"/>
                </a:solidFill>
              </a:rPr>
              <a:t>Массовые </a:t>
            </a:r>
            <a:r>
              <a:rPr lang="ru-RU" dirty="0" smtClean="0">
                <a:solidFill>
                  <a:schemeClr val="tx1"/>
                </a:solidFill>
              </a:rPr>
              <a:t>(олимпиады, конференции)</a:t>
            </a:r>
            <a:endParaRPr lang="ru-RU" b="1" dirty="0">
              <a:solidFill>
                <a:schemeClr val="tx1"/>
              </a:solidFill>
            </a:endParaRPr>
          </a:p>
        </p:txBody>
      </p:sp>
      <p:sp>
        <p:nvSpPr>
          <p:cNvPr id="5" name="Прямоугольник 4"/>
          <p:cNvSpPr/>
          <p:nvPr/>
        </p:nvSpPr>
        <p:spPr>
          <a:xfrm>
            <a:off x="500034" y="1714488"/>
            <a:ext cx="2286016" cy="785818"/>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По числу обучающихся</a:t>
            </a:r>
            <a:endParaRPr lang="ru-RU" dirty="0">
              <a:solidFill>
                <a:schemeClr val="tx1"/>
              </a:solidFill>
            </a:endParaRPr>
          </a:p>
        </p:txBody>
      </p:sp>
      <p:sp>
        <p:nvSpPr>
          <p:cNvPr id="6" name="Прямоугольник 5"/>
          <p:cNvSpPr/>
          <p:nvPr/>
        </p:nvSpPr>
        <p:spPr>
          <a:xfrm>
            <a:off x="3428992" y="2643182"/>
            <a:ext cx="2286016" cy="3286148"/>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Arial" pitchFamily="34" charset="0"/>
              <a:buChar char="•"/>
            </a:pPr>
            <a:r>
              <a:rPr lang="ru-RU" b="1" dirty="0" smtClean="0">
                <a:solidFill>
                  <a:schemeClr val="tx1"/>
                </a:solidFill>
              </a:rPr>
              <a:t>Теоретического обучения</a:t>
            </a:r>
            <a:r>
              <a:rPr lang="ru-RU" dirty="0" smtClean="0">
                <a:solidFill>
                  <a:schemeClr val="tx1"/>
                </a:solidFill>
              </a:rPr>
              <a:t> (лекция, семинар)</a:t>
            </a:r>
          </a:p>
          <a:p>
            <a:pPr>
              <a:buFont typeface="Arial" pitchFamily="34" charset="0"/>
              <a:buChar char="•"/>
            </a:pPr>
            <a:r>
              <a:rPr lang="ru-RU" b="1" dirty="0" smtClean="0">
                <a:solidFill>
                  <a:schemeClr val="tx1"/>
                </a:solidFill>
              </a:rPr>
              <a:t>Практического обучения </a:t>
            </a:r>
            <a:r>
              <a:rPr lang="ru-RU" dirty="0" smtClean="0">
                <a:solidFill>
                  <a:schemeClr val="tx1"/>
                </a:solidFill>
              </a:rPr>
              <a:t>(лабораторная работа, практикум)</a:t>
            </a:r>
          </a:p>
          <a:p>
            <a:pPr>
              <a:buFont typeface="Arial" pitchFamily="34" charset="0"/>
              <a:buChar char="•"/>
            </a:pPr>
            <a:r>
              <a:rPr lang="ru-RU" b="1" dirty="0" smtClean="0">
                <a:solidFill>
                  <a:schemeClr val="tx1"/>
                </a:solidFill>
              </a:rPr>
              <a:t>Смешанного обучения </a:t>
            </a:r>
            <a:r>
              <a:rPr lang="ru-RU" dirty="0" smtClean="0">
                <a:solidFill>
                  <a:schemeClr val="tx1"/>
                </a:solidFill>
              </a:rPr>
              <a:t>(урок, экскурсия)</a:t>
            </a:r>
            <a:endParaRPr lang="ru-RU" b="1" dirty="0" smtClean="0">
              <a:solidFill>
                <a:schemeClr val="tx1"/>
              </a:solidFill>
            </a:endParaRPr>
          </a:p>
          <a:p>
            <a:pPr>
              <a:buFont typeface="Arial" pitchFamily="34" charset="0"/>
              <a:buChar char="•"/>
            </a:pPr>
            <a:r>
              <a:rPr lang="ru-RU" b="1" dirty="0" smtClean="0">
                <a:solidFill>
                  <a:schemeClr val="tx1"/>
                </a:solidFill>
              </a:rPr>
              <a:t>Трудового обучения </a:t>
            </a:r>
            <a:r>
              <a:rPr lang="ru-RU" dirty="0" smtClean="0">
                <a:solidFill>
                  <a:schemeClr val="tx1"/>
                </a:solidFill>
              </a:rPr>
              <a:t>(практика)</a:t>
            </a:r>
            <a:endParaRPr lang="ru-RU" b="1" dirty="0">
              <a:solidFill>
                <a:schemeClr val="tx1"/>
              </a:solidFill>
            </a:endParaRPr>
          </a:p>
        </p:txBody>
      </p:sp>
      <p:sp>
        <p:nvSpPr>
          <p:cNvPr id="7" name="Прямоугольник 6"/>
          <p:cNvSpPr/>
          <p:nvPr/>
        </p:nvSpPr>
        <p:spPr>
          <a:xfrm>
            <a:off x="3428992" y="1714488"/>
            <a:ext cx="2286016" cy="785818"/>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По дидактической цели занятия</a:t>
            </a:r>
            <a:endParaRPr lang="ru-RU" dirty="0">
              <a:solidFill>
                <a:schemeClr val="tx1"/>
              </a:solidFill>
            </a:endParaRPr>
          </a:p>
        </p:txBody>
      </p:sp>
      <p:sp>
        <p:nvSpPr>
          <p:cNvPr id="8" name="Прямоугольник 7"/>
          <p:cNvSpPr/>
          <p:nvPr/>
        </p:nvSpPr>
        <p:spPr>
          <a:xfrm>
            <a:off x="6286512" y="2643182"/>
            <a:ext cx="2286016" cy="3286148"/>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Arial" pitchFamily="34" charset="0"/>
              <a:buChar char="•"/>
            </a:pPr>
            <a:r>
              <a:rPr lang="ru-RU" b="1" dirty="0" smtClean="0">
                <a:solidFill>
                  <a:schemeClr val="tx1"/>
                </a:solidFill>
              </a:rPr>
              <a:t>Урок </a:t>
            </a:r>
            <a:r>
              <a:rPr lang="ru-RU" dirty="0" smtClean="0">
                <a:solidFill>
                  <a:schemeClr val="tx1"/>
                </a:solidFill>
              </a:rPr>
              <a:t>(45 минут = 1 академический час)</a:t>
            </a:r>
          </a:p>
          <a:p>
            <a:pPr>
              <a:buFont typeface="Arial" pitchFamily="34" charset="0"/>
              <a:buChar char="•"/>
            </a:pPr>
            <a:r>
              <a:rPr lang="ru-RU" b="1" dirty="0" smtClean="0">
                <a:solidFill>
                  <a:schemeClr val="tx1"/>
                </a:solidFill>
              </a:rPr>
              <a:t>Пара </a:t>
            </a:r>
            <a:r>
              <a:rPr lang="ru-RU" dirty="0" smtClean="0">
                <a:solidFill>
                  <a:schemeClr val="tx1"/>
                </a:solidFill>
              </a:rPr>
              <a:t>(90 минут = 2 академических часа)</a:t>
            </a:r>
            <a:endParaRPr lang="ru-RU" b="1" dirty="0">
              <a:solidFill>
                <a:schemeClr val="tx1"/>
              </a:solidFill>
            </a:endParaRPr>
          </a:p>
        </p:txBody>
      </p:sp>
      <p:sp>
        <p:nvSpPr>
          <p:cNvPr id="9" name="Прямоугольник 8"/>
          <p:cNvSpPr/>
          <p:nvPr/>
        </p:nvSpPr>
        <p:spPr>
          <a:xfrm>
            <a:off x="6286512" y="1714488"/>
            <a:ext cx="2286016" cy="785818"/>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По продолжительности занятия</a:t>
            </a:r>
            <a:endParaRPr lang="ru-RU" dirty="0">
              <a:solidFill>
                <a:schemeClr val="tx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Урок теоретического обучения</a:t>
            </a:r>
            <a:endParaRPr lang="ru-RU" dirty="0"/>
          </a:p>
        </p:txBody>
      </p:sp>
      <p:sp>
        <p:nvSpPr>
          <p:cNvPr id="3" name="Содержимое 2"/>
          <p:cNvSpPr>
            <a:spLocks noGrp="1"/>
          </p:cNvSpPr>
          <p:nvPr>
            <p:ph idx="1"/>
          </p:nvPr>
        </p:nvSpPr>
        <p:spPr/>
        <p:txBody>
          <a:bodyPr>
            <a:normAutofit fontScale="85000" lnSpcReduction="20000"/>
          </a:bodyPr>
          <a:lstStyle/>
          <a:p>
            <a:r>
              <a:rPr lang="ru-RU" dirty="0" smtClean="0"/>
              <a:t>вариативная форма организации целенаправленного взаимодействия (деятельности и общения) определенного состава педагогов и обучающихся, систематически применяемая (в определенные отрезки времени) для коллективного и индивидуального решения задач обучения, развития и воспитания</a:t>
            </a:r>
          </a:p>
          <a:p>
            <a:r>
              <a:rPr lang="ru-RU" dirty="0" smtClean="0"/>
              <a:t>целостная динамическая система взаимодействия педагога и обучающихся, целью которой является усвоение обучающимися знаний, навыков и умений, развитие их способностей, опыта деятельности и общения</a:t>
            </a:r>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Формы урока теоретического обучения</a:t>
            </a:r>
            <a:endParaRPr lang="ru-RU" dirty="0"/>
          </a:p>
        </p:txBody>
      </p:sp>
      <p:sp>
        <p:nvSpPr>
          <p:cNvPr id="3" name="Содержимое 2"/>
          <p:cNvSpPr>
            <a:spLocks noGrp="1"/>
          </p:cNvSpPr>
          <p:nvPr>
            <p:ph idx="1"/>
          </p:nvPr>
        </p:nvSpPr>
        <p:spPr>
          <a:xfrm>
            <a:off x="457200" y="1600200"/>
            <a:ext cx="8229600" cy="5257800"/>
          </a:xfrm>
        </p:spPr>
        <p:txBody>
          <a:bodyPr>
            <a:normAutofit fontScale="55000" lnSpcReduction="20000"/>
          </a:bodyPr>
          <a:lstStyle/>
          <a:p>
            <a:r>
              <a:rPr lang="ru-RU" sz="4400" dirty="0" smtClean="0"/>
              <a:t>Традиционный урок </a:t>
            </a:r>
            <a:r>
              <a:rPr lang="ru-RU" dirty="0" smtClean="0"/>
              <a:t>(занятие)</a:t>
            </a:r>
          </a:p>
          <a:p>
            <a:r>
              <a:rPr lang="ru-RU" sz="4400" dirty="0" smtClean="0"/>
              <a:t>Уроки в форме соревнований и игр</a:t>
            </a:r>
            <a:r>
              <a:rPr lang="ru-RU" dirty="0" smtClean="0"/>
              <a:t>: конкурс, турнир, эстафета, «дуэль», КВН, деловая игра, кроссворд, викторина</a:t>
            </a:r>
          </a:p>
          <a:p>
            <a:r>
              <a:rPr lang="ru-RU" sz="4400" dirty="0" smtClean="0"/>
              <a:t>Уроки, основанные на формах, жанрах и методах работы, известных в общественной практике</a:t>
            </a:r>
            <a:r>
              <a:rPr lang="ru-RU" dirty="0" smtClean="0"/>
              <a:t>: исследование, изобретательство, анализ первоисточников, комментарий, мозговая атака, интервью, репортаж, рецензия</a:t>
            </a:r>
          </a:p>
          <a:p>
            <a:r>
              <a:rPr lang="ru-RU" sz="4400" dirty="0" smtClean="0"/>
              <a:t>Уроки, основанные на нетрадиционной организации учебного материала</a:t>
            </a:r>
            <a:r>
              <a:rPr lang="ru-RU" dirty="0" smtClean="0"/>
              <a:t>: урок мудрости, урок откровения</a:t>
            </a:r>
          </a:p>
          <a:p>
            <a:r>
              <a:rPr lang="ru-RU" sz="4400" dirty="0" smtClean="0"/>
              <a:t>Уроки, напоминающие публичные формы общения</a:t>
            </a:r>
            <a:r>
              <a:rPr lang="ru-RU" dirty="0" smtClean="0"/>
              <a:t>: пресс-конференция, аукцион, бенефис, митинг, регламентированная дискуссия, панорама, телепередача, телемост, рапорт, диалог, «живая газета», устный журнал</a:t>
            </a:r>
          </a:p>
          <a:p>
            <a:r>
              <a:rPr lang="ru-RU" sz="4400" dirty="0" smtClean="0"/>
              <a:t>Уроки-фантазии</a:t>
            </a:r>
            <a:r>
              <a:rPr lang="ru-RU" dirty="0" smtClean="0"/>
              <a:t>: урок-сказка, урок-сюрприз</a:t>
            </a:r>
          </a:p>
          <a:p>
            <a:r>
              <a:rPr lang="ru-RU" sz="4400" dirty="0" smtClean="0"/>
              <a:t>Уроки, основанные на имитации деятельности учреждений и организаций</a:t>
            </a:r>
            <a:r>
              <a:rPr lang="ru-RU" dirty="0" smtClean="0"/>
              <a:t>: суд, следствие, трибунал, цирк, патентное бюро, ученый совет, редакционный совет</a:t>
            </a:r>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Формы урока теоретического обучения</a:t>
            </a:r>
            <a:endParaRPr lang="ru-RU" dirty="0"/>
          </a:p>
        </p:txBody>
      </p:sp>
      <p:sp>
        <p:nvSpPr>
          <p:cNvPr id="3" name="Содержимое 2"/>
          <p:cNvSpPr>
            <a:spLocks noGrp="1"/>
          </p:cNvSpPr>
          <p:nvPr>
            <p:ph idx="1"/>
          </p:nvPr>
        </p:nvSpPr>
        <p:spPr>
          <a:xfrm>
            <a:off x="457200" y="1600200"/>
            <a:ext cx="8229600" cy="4972072"/>
          </a:xfrm>
        </p:spPr>
        <p:txBody>
          <a:bodyPr>
            <a:normAutofit lnSpcReduction="10000"/>
          </a:bodyPr>
          <a:lstStyle/>
          <a:p>
            <a:pPr>
              <a:buNone/>
            </a:pPr>
            <a:r>
              <a:rPr lang="ru-RU" sz="2800" b="1" dirty="0" smtClean="0"/>
              <a:t>Лекция</a:t>
            </a:r>
            <a:r>
              <a:rPr lang="ru-RU" sz="2400" dirty="0" smtClean="0"/>
              <a:t> </a:t>
            </a:r>
            <a:r>
              <a:rPr lang="ru-RU" sz="2000" dirty="0" smtClean="0"/>
              <a:t>- занятие, на котором осуществляется передача знаний обучающимся через монологическую форму общения </a:t>
            </a:r>
          </a:p>
          <a:p>
            <a:pPr>
              <a:buNone/>
            </a:pPr>
            <a:endParaRPr lang="ru-RU" sz="2000" dirty="0" smtClean="0"/>
          </a:p>
          <a:p>
            <a:r>
              <a:rPr lang="ru-RU" sz="2000" dirty="0" smtClean="0"/>
              <a:t>Вводная </a:t>
            </a:r>
          </a:p>
          <a:p>
            <a:r>
              <a:rPr lang="ru-RU" sz="2000" dirty="0" smtClean="0"/>
              <a:t>Обзорная </a:t>
            </a:r>
          </a:p>
          <a:p>
            <a:r>
              <a:rPr lang="ru-RU" sz="2000" dirty="0" smtClean="0"/>
              <a:t>Информационная (классическая)</a:t>
            </a:r>
          </a:p>
          <a:p>
            <a:r>
              <a:rPr lang="ru-RU" sz="2000" dirty="0" smtClean="0"/>
              <a:t>Проблемная </a:t>
            </a:r>
          </a:p>
          <a:p>
            <a:r>
              <a:rPr lang="ru-RU" sz="2000" dirty="0" smtClean="0"/>
              <a:t>Лекция с ошибками</a:t>
            </a:r>
          </a:p>
          <a:p>
            <a:r>
              <a:rPr lang="ru-RU" sz="2000" dirty="0" smtClean="0"/>
              <a:t>Лекция-визуализация</a:t>
            </a:r>
          </a:p>
          <a:p>
            <a:r>
              <a:rPr lang="ru-RU" sz="2000" dirty="0" smtClean="0"/>
              <a:t>Лекция вдвоем  </a:t>
            </a:r>
          </a:p>
          <a:p>
            <a:endParaRPr lang="ru-RU" sz="2000" dirty="0" smtClean="0"/>
          </a:p>
          <a:p>
            <a:pPr>
              <a:buNone/>
            </a:pPr>
            <a:r>
              <a:rPr lang="ru-RU" sz="2000" b="1" dirty="0" smtClean="0"/>
              <a:t>Недостатки:</a:t>
            </a:r>
          </a:p>
          <a:p>
            <a:pPr marL="457200" indent="-457200">
              <a:buAutoNum type="arabicPeriod"/>
            </a:pPr>
            <a:r>
              <a:rPr lang="ru-RU" sz="2000" dirty="0" smtClean="0"/>
              <a:t>Длительность и монотонность</a:t>
            </a:r>
          </a:p>
          <a:p>
            <a:pPr marL="457200" indent="-457200">
              <a:buAutoNum type="arabicPeriod"/>
            </a:pPr>
            <a:r>
              <a:rPr lang="ru-RU" sz="2000" dirty="0" smtClean="0"/>
              <a:t>Слабая обратная связь</a:t>
            </a:r>
          </a:p>
          <a:p>
            <a:pPr>
              <a:buNone/>
            </a:pPr>
            <a:endParaRPr lang="ru-RU" sz="18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Формы урока теоретического обучения</a:t>
            </a:r>
            <a:endParaRPr lang="ru-RU" dirty="0"/>
          </a:p>
        </p:txBody>
      </p:sp>
      <p:sp>
        <p:nvSpPr>
          <p:cNvPr id="3" name="Содержимое 2"/>
          <p:cNvSpPr>
            <a:spLocks noGrp="1"/>
          </p:cNvSpPr>
          <p:nvPr>
            <p:ph idx="1"/>
          </p:nvPr>
        </p:nvSpPr>
        <p:spPr>
          <a:xfrm>
            <a:off x="457200" y="1600200"/>
            <a:ext cx="8229600" cy="4972072"/>
          </a:xfrm>
        </p:spPr>
        <p:txBody>
          <a:bodyPr>
            <a:normAutofit fontScale="92500" lnSpcReduction="20000"/>
          </a:bodyPr>
          <a:lstStyle/>
          <a:p>
            <a:pPr>
              <a:buNone/>
            </a:pPr>
            <a:r>
              <a:rPr lang="ru-RU" sz="2800" b="1" dirty="0" smtClean="0"/>
              <a:t>Семинар</a:t>
            </a:r>
            <a:r>
              <a:rPr lang="ru-RU" sz="2400" dirty="0" smtClean="0"/>
              <a:t> </a:t>
            </a:r>
            <a:r>
              <a:rPr lang="ru-RU" sz="2000" dirty="0" smtClean="0"/>
              <a:t>- относительно самостоятельная организационная форма, предназначенная для подготовки обучающихся к самообразованию и творческому труду, которая предусматривает самостоятельную предвари- тельную работу и обсуждение обучающимися вопросов, призванных обеспечить углубление, расширение и систематизацию знаний, выработку познавательных умений и формирование опыта творческой деятельности</a:t>
            </a:r>
          </a:p>
          <a:p>
            <a:pPr>
              <a:buNone/>
            </a:pPr>
            <a:r>
              <a:rPr lang="ru-RU" sz="2000" b="1" dirty="0" smtClean="0"/>
              <a:t>Этапы: </a:t>
            </a:r>
          </a:p>
          <a:p>
            <a:r>
              <a:rPr lang="ru-RU" sz="2000" u="sng" dirty="0" smtClean="0"/>
              <a:t>Подготовительный  (изучение литературы, подготовка докладов, презентаций, рефератов)</a:t>
            </a:r>
          </a:p>
          <a:p>
            <a:r>
              <a:rPr lang="ru-RU" sz="2000" dirty="0" smtClean="0"/>
              <a:t>Основной (выступление с докладами, презентациями, дискуссия)</a:t>
            </a:r>
          </a:p>
          <a:p>
            <a:r>
              <a:rPr lang="ru-RU" sz="2000" dirty="0" smtClean="0"/>
              <a:t>Заключительный (подведение итогов, ответы на вопросы, выставление оценок)</a:t>
            </a:r>
          </a:p>
          <a:p>
            <a:endParaRPr lang="ru-RU" sz="2000" dirty="0" smtClean="0"/>
          </a:p>
          <a:p>
            <a:pPr>
              <a:buNone/>
            </a:pPr>
            <a:r>
              <a:rPr lang="ru-RU" sz="2000" b="1" dirty="0" smtClean="0"/>
              <a:t>Недостатки:</a:t>
            </a:r>
          </a:p>
          <a:p>
            <a:pPr marL="457200" indent="-457200">
              <a:buAutoNum type="arabicPeriod"/>
            </a:pPr>
            <a:r>
              <a:rPr lang="ru-RU" sz="2000" dirty="0" smtClean="0"/>
              <a:t>Значительный объем самостоятельной подготовительной работы обучающихся</a:t>
            </a:r>
          </a:p>
          <a:p>
            <a:pPr>
              <a:buNone/>
            </a:pPr>
            <a:endParaRPr lang="ru-RU" sz="1800" dirty="0" smtClean="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TotalTime>
  <Words>1633</Words>
  <PresentationFormat>Экран (4:3)</PresentationFormat>
  <Paragraphs>112</Paragraphs>
  <Slides>15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Тема Office</vt:lpstr>
      <vt:lpstr>Формы организации профессионального образования</vt:lpstr>
      <vt:lpstr>Форма организации обучения</vt:lpstr>
      <vt:lpstr>Основные признаки формы организации обучения</vt:lpstr>
      <vt:lpstr>Функции формы организации обучения</vt:lpstr>
      <vt:lpstr>Классификация форм организации обучения</vt:lpstr>
      <vt:lpstr>Урок теоретического обучения</vt:lpstr>
      <vt:lpstr>Формы урока теоретического обучения</vt:lpstr>
      <vt:lpstr>Формы урока теоретического обучения</vt:lpstr>
      <vt:lpstr>Формы урока теоретического обучения</vt:lpstr>
      <vt:lpstr>Формы урока теоретического обучения</vt:lpstr>
      <vt:lpstr>Формы урока теоретического обучения</vt:lpstr>
      <vt:lpstr>Формы урока теоретического обучения</vt:lpstr>
      <vt:lpstr>Формы организации  практического обучения</vt:lpstr>
      <vt:lpstr>Формы урока теоретического обучения</vt:lpstr>
      <vt:lpstr>Формы урока теоретического обучения</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Формы организации профессионального образования</dc:title>
  <dc:creator>Дегтярева Ирина Анатольевна</dc:creator>
  <cp:lastModifiedBy>degtyareva_ia</cp:lastModifiedBy>
  <cp:revision>10</cp:revision>
  <dcterms:created xsi:type="dcterms:W3CDTF">2022-11-28T03:10:39Z</dcterms:created>
  <dcterms:modified xsi:type="dcterms:W3CDTF">2022-11-28T03:56:45Z</dcterms:modified>
</cp:coreProperties>
</file>