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6" r:id="rId2"/>
    <p:sldId id="257" r:id="rId3"/>
    <p:sldId id="258" r:id="rId4"/>
    <p:sldId id="268" r:id="rId5"/>
    <p:sldId id="259" r:id="rId6"/>
    <p:sldId id="265" r:id="rId7"/>
    <p:sldId id="276" r:id="rId8"/>
    <p:sldId id="266" r:id="rId9"/>
    <p:sldId id="267" r:id="rId10"/>
    <p:sldId id="274" r:id="rId11"/>
    <p:sldId id="277" r:id="rId12"/>
    <p:sldId id="269" r:id="rId13"/>
    <p:sldId id="260" r:id="rId14"/>
    <p:sldId id="271" r:id="rId15"/>
    <p:sldId id="272" r:id="rId16"/>
    <p:sldId id="261" r:id="rId17"/>
    <p:sldId id="278" r:id="rId18"/>
    <p:sldId id="262" r:id="rId19"/>
    <p:sldId id="263" r:id="rId20"/>
    <p:sldId id="264" r:id="rId21"/>
    <p:sldId id="279" r:id="rId22"/>
    <p:sldId id="280" r:id="rId23"/>
    <p:sldId id="281" r:id="rId24"/>
    <p:sldId id="282" r:id="rId25"/>
    <p:sldId id="283" r:id="rId26"/>
    <p:sldId id="284" r:id="rId27"/>
    <p:sldId id="293" r:id="rId28"/>
    <p:sldId id="294" r:id="rId29"/>
    <p:sldId id="286" r:id="rId30"/>
    <p:sldId id="285" r:id="rId31"/>
    <p:sldId id="287" r:id="rId32"/>
    <p:sldId id="288" r:id="rId33"/>
    <p:sldId id="289" r:id="rId34"/>
    <p:sldId id="290" r:id="rId35"/>
    <p:sldId id="296" r:id="rId36"/>
    <p:sldId id="297" r:id="rId37"/>
    <p:sldId id="298" r:id="rId38"/>
    <p:sldId id="292" r:id="rId39"/>
    <p:sldId id="291" r:id="rId40"/>
    <p:sldId id="300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29090F-ADA8-4F0F-A9C3-8B4751208DF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2F4DC8C-E661-4023-8155-55DE9FDBE485}">
      <dgm:prSet phldrT="[Текст]" custT="1"/>
      <dgm:spPr/>
      <dgm:t>
        <a:bodyPr/>
        <a:lstStyle/>
        <a:p>
          <a:r>
            <a:rPr lang="ru-RU" sz="1400" b="1" dirty="0" smtClean="0"/>
            <a:t>Общие  тарифы </a:t>
          </a:r>
          <a:endParaRPr lang="ru-RU" sz="1400" b="1" dirty="0"/>
        </a:p>
      </dgm:t>
    </dgm:pt>
    <dgm:pt modelId="{68898107-E51D-45E2-BA06-9E2F1BD7D861}" type="parTrans" cxnId="{B5FD8E40-DAA7-4A33-B788-F5DD5B98B22B}">
      <dgm:prSet/>
      <dgm:spPr/>
      <dgm:t>
        <a:bodyPr/>
        <a:lstStyle/>
        <a:p>
          <a:endParaRPr lang="ru-RU" sz="1400"/>
        </a:p>
      </dgm:t>
    </dgm:pt>
    <dgm:pt modelId="{8BF3F214-CC9F-436F-A404-E09EA634A1E6}" type="sibTrans" cxnId="{B5FD8E40-DAA7-4A33-B788-F5DD5B98B22B}">
      <dgm:prSet/>
      <dgm:spPr/>
      <dgm:t>
        <a:bodyPr/>
        <a:lstStyle/>
        <a:p>
          <a:endParaRPr lang="ru-RU" sz="1400"/>
        </a:p>
      </dgm:t>
    </dgm:pt>
    <dgm:pt modelId="{EB531180-A4C8-439D-8585-C6ECF3070718}">
      <dgm:prSet phldrT="[Текст]" custT="1"/>
      <dgm:spPr/>
      <dgm:t>
        <a:bodyPr/>
        <a:lstStyle/>
        <a:p>
          <a:r>
            <a:rPr lang="ru-RU" sz="2000" dirty="0" smtClean="0"/>
            <a:t> это основной вид тарифов. С их помощью определяется стоимость перевозки основной массы грузов.</a:t>
          </a:r>
          <a:endParaRPr lang="ru-RU" sz="2000" dirty="0"/>
        </a:p>
      </dgm:t>
    </dgm:pt>
    <dgm:pt modelId="{F69E0330-509B-4DB1-843C-1863509E144A}" type="parTrans" cxnId="{962360DE-A0CC-4977-AD71-9A584E6930A7}">
      <dgm:prSet/>
      <dgm:spPr/>
      <dgm:t>
        <a:bodyPr/>
        <a:lstStyle/>
        <a:p>
          <a:endParaRPr lang="ru-RU" sz="1400"/>
        </a:p>
      </dgm:t>
    </dgm:pt>
    <dgm:pt modelId="{49DEF6BD-495F-4CDF-8038-ED1900252E41}" type="sibTrans" cxnId="{962360DE-A0CC-4977-AD71-9A584E6930A7}">
      <dgm:prSet/>
      <dgm:spPr/>
      <dgm:t>
        <a:bodyPr/>
        <a:lstStyle/>
        <a:p>
          <a:endParaRPr lang="ru-RU" sz="1400"/>
        </a:p>
      </dgm:t>
    </dgm:pt>
    <dgm:pt modelId="{A3ABB33B-A3BC-49E5-979F-9D5DA2F01FC6}">
      <dgm:prSet phldrT="[Текст]" custT="1"/>
      <dgm:spPr/>
      <dgm:t>
        <a:bodyPr/>
        <a:lstStyle/>
        <a:p>
          <a:r>
            <a:rPr lang="ru-RU" sz="1400" b="1" dirty="0" smtClean="0"/>
            <a:t>Исключительный</a:t>
          </a:r>
          <a:endParaRPr lang="ru-RU" sz="1400" b="1" dirty="0"/>
        </a:p>
      </dgm:t>
    </dgm:pt>
    <dgm:pt modelId="{8BB1BB9B-27A7-4F33-B4D2-1DB74EA70EF9}" type="parTrans" cxnId="{B77F1AAA-E269-4F18-8F24-A6E57F1EAC21}">
      <dgm:prSet/>
      <dgm:spPr/>
      <dgm:t>
        <a:bodyPr/>
        <a:lstStyle/>
        <a:p>
          <a:endParaRPr lang="ru-RU" sz="1400"/>
        </a:p>
      </dgm:t>
    </dgm:pt>
    <dgm:pt modelId="{FBAE806F-AFAD-4130-9632-AD5B0805FEB5}" type="sibTrans" cxnId="{B77F1AAA-E269-4F18-8F24-A6E57F1EAC21}">
      <dgm:prSet/>
      <dgm:spPr/>
      <dgm:t>
        <a:bodyPr/>
        <a:lstStyle/>
        <a:p>
          <a:endParaRPr lang="ru-RU" sz="1400"/>
        </a:p>
      </dgm:t>
    </dgm:pt>
    <dgm:pt modelId="{E50CCBF7-667C-4598-A316-C9029ED39AB0}">
      <dgm:prSet phldrT="[Текст]" custT="1"/>
      <dgm:spPr/>
      <dgm:t>
        <a:bodyPr/>
        <a:lstStyle/>
        <a:p>
          <a:r>
            <a:rPr lang="ru-RU" sz="1400" dirty="0" smtClean="0"/>
            <a:t> </a:t>
          </a:r>
          <a:r>
            <a:rPr lang="ru-RU" sz="1800" dirty="0" smtClean="0"/>
            <a:t>называются тарифы, которые устанавливаются с отклонением от общих тарифов в виде специальных надбавок или скидок. </a:t>
          </a:r>
          <a:endParaRPr lang="ru-RU" sz="1800" dirty="0"/>
        </a:p>
      </dgm:t>
    </dgm:pt>
    <dgm:pt modelId="{98A0C880-9C84-42F1-965E-C358E2913D47}" type="parTrans" cxnId="{3F32E971-2195-441B-A6BC-0F45FD49356F}">
      <dgm:prSet/>
      <dgm:spPr/>
      <dgm:t>
        <a:bodyPr/>
        <a:lstStyle/>
        <a:p>
          <a:endParaRPr lang="ru-RU" sz="1400"/>
        </a:p>
      </dgm:t>
    </dgm:pt>
    <dgm:pt modelId="{DB920C5A-5AA0-47B0-BD07-5BFD8A0D7F84}" type="sibTrans" cxnId="{3F32E971-2195-441B-A6BC-0F45FD49356F}">
      <dgm:prSet/>
      <dgm:spPr/>
      <dgm:t>
        <a:bodyPr/>
        <a:lstStyle/>
        <a:p>
          <a:endParaRPr lang="ru-RU" sz="1400"/>
        </a:p>
      </dgm:t>
    </dgm:pt>
    <dgm:pt modelId="{6CE0AFFF-4554-4D94-AE78-C2E135CFDDE3}">
      <dgm:prSet phldrT="[Текст]" custT="1"/>
      <dgm:spPr/>
      <dgm:t>
        <a:bodyPr/>
        <a:lstStyle/>
        <a:p>
          <a:r>
            <a:rPr lang="ru-RU" sz="1400" b="1" dirty="0" smtClean="0"/>
            <a:t>Льготные тарифы</a:t>
          </a:r>
          <a:endParaRPr lang="ru-RU" sz="1400" b="1" dirty="0"/>
        </a:p>
      </dgm:t>
    </dgm:pt>
    <dgm:pt modelId="{CD8B4C4B-4B69-466B-82FC-F38DCC3405E3}" type="parTrans" cxnId="{99CA294A-94E1-445B-ADBE-25C709601FFC}">
      <dgm:prSet/>
      <dgm:spPr/>
      <dgm:t>
        <a:bodyPr/>
        <a:lstStyle/>
        <a:p>
          <a:endParaRPr lang="ru-RU" sz="1400"/>
        </a:p>
      </dgm:t>
    </dgm:pt>
    <dgm:pt modelId="{09D48393-AD56-48F7-8493-513CE2F23298}" type="sibTrans" cxnId="{99CA294A-94E1-445B-ADBE-25C709601FFC}">
      <dgm:prSet/>
      <dgm:spPr/>
      <dgm:t>
        <a:bodyPr/>
        <a:lstStyle/>
        <a:p>
          <a:endParaRPr lang="ru-RU" sz="1400"/>
        </a:p>
      </dgm:t>
    </dgm:pt>
    <dgm:pt modelId="{BC9B0C54-3F42-44AE-AEB9-F5670D3690D0}">
      <dgm:prSet phldrT="[Текст]" custT="1"/>
      <dgm:spPr/>
      <dgm:t>
        <a:bodyPr/>
        <a:lstStyle/>
        <a:p>
          <a:r>
            <a:rPr lang="ru-RU" sz="1800" dirty="0" smtClean="0"/>
            <a:t>применяются при перевозке грузов для определенных целей, а также грузов для самих железных дорог.</a:t>
          </a:r>
          <a:endParaRPr lang="ru-RU" sz="1800" dirty="0"/>
        </a:p>
      </dgm:t>
    </dgm:pt>
    <dgm:pt modelId="{F21B5E98-95EB-4CDA-824B-A1263A7A10B9}" type="parTrans" cxnId="{04AA0E83-9EC1-4282-8E3A-C9517557FD6F}">
      <dgm:prSet/>
      <dgm:spPr/>
      <dgm:t>
        <a:bodyPr/>
        <a:lstStyle/>
        <a:p>
          <a:endParaRPr lang="ru-RU" sz="1400"/>
        </a:p>
      </dgm:t>
    </dgm:pt>
    <dgm:pt modelId="{A054E1DA-ECBA-4967-B409-589925F288F4}" type="sibTrans" cxnId="{04AA0E83-9EC1-4282-8E3A-C9517557FD6F}">
      <dgm:prSet/>
      <dgm:spPr/>
      <dgm:t>
        <a:bodyPr/>
        <a:lstStyle/>
        <a:p>
          <a:endParaRPr lang="ru-RU" sz="1400"/>
        </a:p>
      </dgm:t>
    </dgm:pt>
    <dgm:pt modelId="{02C71FD5-0C78-446E-969B-94FFA0E80C04}">
      <dgm:prSet custT="1"/>
      <dgm:spPr/>
      <dgm:t>
        <a:bodyPr/>
        <a:lstStyle/>
        <a:p>
          <a:r>
            <a:rPr lang="ru-RU" sz="1400" b="1" smtClean="0"/>
            <a:t>Местные тарифы </a:t>
          </a:r>
          <a:endParaRPr lang="ru-RU" sz="1400" b="1"/>
        </a:p>
      </dgm:t>
    </dgm:pt>
    <dgm:pt modelId="{02D67427-313E-4780-83FC-214C3D9DDD86}" type="parTrans" cxnId="{5CCE3A7D-AF9C-4E7B-83A8-76BEB9BE0898}">
      <dgm:prSet/>
      <dgm:spPr/>
      <dgm:t>
        <a:bodyPr/>
        <a:lstStyle/>
        <a:p>
          <a:endParaRPr lang="ru-RU" sz="1400"/>
        </a:p>
      </dgm:t>
    </dgm:pt>
    <dgm:pt modelId="{861C0F06-C882-41E5-8C41-DC142564BE16}" type="sibTrans" cxnId="{5CCE3A7D-AF9C-4E7B-83A8-76BEB9BE0898}">
      <dgm:prSet/>
      <dgm:spPr/>
      <dgm:t>
        <a:bodyPr/>
        <a:lstStyle/>
        <a:p>
          <a:endParaRPr lang="ru-RU" sz="1400"/>
        </a:p>
      </dgm:t>
    </dgm:pt>
    <dgm:pt modelId="{5D17DB5E-AD31-4501-B236-4CE2B13F355A}">
      <dgm:prSet custT="1"/>
      <dgm:spPr/>
      <dgm:t>
        <a:bodyPr/>
        <a:lstStyle/>
        <a:p>
          <a:r>
            <a:rPr lang="ru-RU" sz="1800" dirty="0" smtClean="0"/>
            <a:t>устанавливают начальники отдельных железных дорог. Эти тарифы, включающие в себя размеры плат за перевозку грузов и ставки различных сборов, действуют в пределах данной железной дороги.</a:t>
          </a:r>
          <a:endParaRPr lang="ru-RU" sz="1800" dirty="0"/>
        </a:p>
      </dgm:t>
    </dgm:pt>
    <dgm:pt modelId="{B9DF9EC8-2F6A-493C-86BA-96EE1D85C2D8}" type="parTrans" cxnId="{23471C6F-C225-4540-B3FB-F8A32A0E9466}">
      <dgm:prSet/>
      <dgm:spPr/>
      <dgm:t>
        <a:bodyPr/>
        <a:lstStyle/>
        <a:p>
          <a:endParaRPr lang="ru-RU" sz="1400"/>
        </a:p>
      </dgm:t>
    </dgm:pt>
    <dgm:pt modelId="{2E828004-C0C0-4BA7-A901-E7759F6627B8}" type="sibTrans" cxnId="{23471C6F-C225-4540-B3FB-F8A32A0E9466}">
      <dgm:prSet/>
      <dgm:spPr/>
      <dgm:t>
        <a:bodyPr/>
        <a:lstStyle/>
        <a:p>
          <a:endParaRPr lang="ru-RU" sz="1400"/>
        </a:p>
      </dgm:t>
    </dgm:pt>
    <dgm:pt modelId="{58825EA6-1C81-48F8-A7DF-60A3770DB7C8}" type="pres">
      <dgm:prSet presAssocID="{3029090F-ADA8-4F0F-A9C3-8B4751208D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C9A5EDF-1BB8-46BD-94D7-E92E14D98AD6}" type="pres">
      <dgm:prSet presAssocID="{52F4DC8C-E661-4023-8155-55DE9FDBE485}" presName="composite" presStyleCnt="0"/>
      <dgm:spPr/>
    </dgm:pt>
    <dgm:pt modelId="{96788E41-D713-4328-923A-4932DD034E0D}" type="pres">
      <dgm:prSet presAssocID="{52F4DC8C-E661-4023-8155-55DE9FDBE48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76C979-398F-470F-B919-BC361E0FFF5B}" type="pres">
      <dgm:prSet presAssocID="{52F4DC8C-E661-4023-8155-55DE9FDBE48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0969C-E383-45DA-965E-3B12F2CB2F52}" type="pres">
      <dgm:prSet presAssocID="{8BF3F214-CC9F-436F-A404-E09EA634A1E6}" presName="sp" presStyleCnt="0"/>
      <dgm:spPr/>
    </dgm:pt>
    <dgm:pt modelId="{7E470594-1FF6-4E66-B273-ECEA5DB4E11E}" type="pres">
      <dgm:prSet presAssocID="{A3ABB33B-A3BC-49E5-979F-9D5DA2F01FC6}" presName="composite" presStyleCnt="0"/>
      <dgm:spPr/>
    </dgm:pt>
    <dgm:pt modelId="{007441BE-8999-4837-80AA-99C31DA76ED4}" type="pres">
      <dgm:prSet presAssocID="{A3ABB33B-A3BC-49E5-979F-9D5DA2F01FC6}" presName="parentText" presStyleLbl="alignNode1" presStyleIdx="1" presStyleCnt="4" custScaleX="9771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4EE33-111E-45BB-AEBB-832FB4E74B31}" type="pres">
      <dgm:prSet presAssocID="{A3ABB33B-A3BC-49E5-979F-9D5DA2F01FC6}" presName="descendantText" presStyleLbl="alignAcc1" presStyleIdx="1" presStyleCnt="4" custScaleX="1002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D6A34-AA8A-4F25-A042-0B3255968B0B}" type="pres">
      <dgm:prSet presAssocID="{FBAE806F-AFAD-4130-9632-AD5B0805FEB5}" presName="sp" presStyleCnt="0"/>
      <dgm:spPr/>
    </dgm:pt>
    <dgm:pt modelId="{AE29D887-8578-4F52-9731-26171C8B0F55}" type="pres">
      <dgm:prSet presAssocID="{6CE0AFFF-4554-4D94-AE78-C2E135CFDDE3}" presName="composite" presStyleCnt="0"/>
      <dgm:spPr/>
    </dgm:pt>
    <dgm:pt modelId="{30DE8953-458C-4251-8C18-7560A9B706F6}" type="pres">
      <dgm:prSet presAssocID="{6CE0AFFF-4554-4D94-AE78-C2E135CFDDE3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6B9791-7673-4B3A-A2CA-63C64DC41C00}" type="pres">
      <dgm:prSet presAssocID="{6CE0AFFF-4554-4D94-AE78-C2E135CFDDE3}" presName="descendantText" presStyleLbl="alignAcc1" presStyleIdx="2" presStyleCnt="4" custLinFactNeighborX="109" custLinFactNeighborY="-3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F29226-6163-4917-92C9-5313D6DD17F7}" type="pres">
      <dgm:prSet presAssocID="{09D48393-AD56-48F7-8493-513CE2F23298}" presName="sp" presStyleCnt="0"/>
      <dgm:spPr/>
    </dgm:pt>
    <dgm:pt modelId="{5F7C5785-3159-4B44-9BB7-B1D153DC9D1A}" type="pres">
      <dgm:prSet presAssocID="{02C71FD5-0C78-446E-969B-94FFA0E80C04}" presName="composite" presStyleCnt="0"/>
      <dgm:spPr/>
    </dgm:pt>
    <dgm:pt modelId="{ADAA9344-AE5F-4863-880B-D4D5A148BE13}" type="pres">
      <dgm:prSet presAssocID="{02C71FD5-0C78-446E-969B-94FFA0E80C04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D59E8-E917-4A7D-B5A0-0066F7B64238}" type="pres">
      <dgm:prSet presAssocID="{02C71FD5-0C78-446E-969B-94FFA0E80C04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32E971-2195-441B-A6BC-0F45FD49356F}" srcId="{A3ABB33B-A3BC-49E5-979F-9D5DA2F01FC6}" destId="{E50CCBF7-667C-4598-A316-C9029ED39AB0}" srcOrd="0" destOrd="0" parTransId="{98A0C880-9C84-42F1-965E-C358E2913D47}" sibTransId="{DB920C5A-5AA0-47B0-BD07-5BFD8A0D7F84}"/>
    <dgm:cxn modelId="{99CA294A-94E1-445B-ADBE-25C709601FFC}" srcId="{3029090F-ADA8-4F0F-A9C3-8B4751208DFF}" destId="{6CE0AFFF-4554-4D94-AE78-C2E135CFDDE3}" srcOrd="2" destOrd="0" parTransId="{CD8B4C4B-4B69-466B-82FC-F38DCC3405E3}" sibTransId="{09D48393-AD56-48F7-8493-513CE2F23298}"/>
    <dgm:cxn modelId="{562D48DF-39F6-4045-B12F-B1F859393E03}" type="presOf" srcId="{A3ABB33B-A3BC-49E5-979F-9D5DA2F01FC6}" destId="{007441BE-8999-4837-80AA-99C31DA76ED4}" srcOrd="0" destOrd="0" presId="urn:microsoft.com/office/officeart/2005/8/layout/chevron2"/>
    <dgm:cxn modelId="{DB262679-B1FB-4CE3-B676-554D9DC4E4A7}" type="presOf" srcId="{6CE0AFFF-4554-4D94-AE78-C2E135CFDDE3}" destId="{30DE8953-458C-4251-8C18-7560A9B706F6}" srcOrd="0" destOrd="0" presId="urn:microsoft.com/office/officeart/2005/8/layout/chevron2"/>
    <dgm:cxn modelId="{23471C6F-C225-4540-B3FB-F8A32A0E9466}" srcId="{02C71FD5-0C78-446E-969B-94FFA0E80C04}" destId="{5D17DB5E-AD31-4501-B236-4CE2B13F355A}" srcOrd="0" destOrd="0" parTransId="{B9DF9EC8-2F6A-493C-86BA-96EE1D85C2D8}" sibTransId="{2E828004-C0C0-4BA7-A901-E7759F6627B8}"/>
    <dgm:cxn modelId="{5CCE3A7D-AF9C-4E7B-83A8-76BEB9BE0898}" srcId="{3029090F-ADA8-4F0F-A9C3-8B4751208DFF}" destId="{02C71FD5-0C78-446E-969B-94FFA0E80C04}" srcOrd="3" destOrd="0" parTransId="{02D67427-313E-4780-83FC-214C3D9DDD86}" sibTransId="{861C0F06-C882-41E5-8C41-DC142564BE16}"/>
    <dgm:cxn modelId="{45BC27BB-D1BA-465B-B9CC-131961DDB35E}" type="presOf" srcId="{5D17DB5E-AD31-4501-B236-4CE2B13F355A}" destId="{464D59E8-E917-4A7D-B5A0-0066F7B64238}" srcOrd="0" destOrd="0" presId="urn:microsoft.com/office/officeart/2005/8/layout/chevron2"/>
    <dgm:cxn modelId="{35B7CE5F-5527-471D-88CD-BE5DA7BD9D28}" type="presOf" srcId="{02C71FD5-0C78-446E-969B-94FFA0E80C04}" destId="{ADAA9344-AE5F-4863-880B-D4D5A148BE13}" srcOrd="0" destOrd="0" presId="urn:microsoft.com/office/officeart/2005/8/layout/chevron2"/>
    <dgm:cxn modelId="{93CA5B39-982F-405A-953B-3A4E60936B96}" type="presOf" srcId="{3029090F-ADA8-4F0F-A9C3-8B4751208DFF}" destId="{58825EA6-1C81-48F8-A7DF-60A3770DB7C8}" srcOrd="0" destOrd="0" presId="urn:microsoft.com/office/officeart/2005/8/layout/chevron2"/>
    <dgm:cxn modelId="{B77F1AAA-E269-4F18-8F24-A6E57F1EAC21}" srcId="{3029090F-ADA8-4F0F-A9C3-8B4751208DFF}" destId="{A3ABB33B-A3BC-49E5-979F-9D5DA2F01FC6}" srcOrd="1" destOrd="0" parTransId="{8BB1BB9B-27A7-4F33-B4D2-1DB74EA70EF9}" sibTransId="{FBAE806F-AFAD-4130-9632-AD5B0805FEB5}"/>
    <dgm:cxn modelId="{962360DE-A0CC-4977-AD71-9A584E6930A7}" srcId="{52F4DC8C-E661-4023-8155-55DE9FDBE485}" destId="{EB531180-A4C8-439D-8585-C6ECF3070718}" srcOrd="0" destOrd="0" parTransId="{F69E0330-509B-4DB1-843C-1863509E144A}" sibTransId="{49DEF6BD-495F-4CDF-8038-ED1900252E41}"/>
    <dgm:cxn modelId="{01C392AB-2692-4D4F-944E-2E3EF0DCB2FD}" type="presOf" srcId="{EB531180-A4C8-439D-8585-C6ECF3070718}" destId="{6676C979-398F-470F-B919-BC361E0FFF5B}" srcOrd="0" destOrd="0" presId="urn:microsoft.com/office/officeart/2005/8/layout/chevron2"/>
    <dgm:cxn modelId="{04AA0E83-9EC1-4282-8E3A-C9517557FD6F}" srcId="{6CE0AFFF-4554-4D94-AE78-C2E135CFDDE3}" destId="{BC9B0C54-3F42-44AE-AEB9-F5670D3690D0}" srcOrd="0" destOrd="0" parTransId="{F21B5E98-95EB-4CDA-824B-A1263A7A10B9}" sibTransId="{A054E1DA-ECBA-4967-B409-589925F288F4}"/>
    <dgm:cxn modelId="{05BCDD12-9B90-4AC9-A672-07DD8F53D65F}" type="presOf" srcId="{BC9B0C54-3F42-44AE-AEB9-F5670D3690D0}" destId="{0B6B9791-7673-4B3A-A2CA-63C64DC41C00}" srcOrd="0" destOrd="0" presId="urn:microsoft.com/office/officeart/2005/8/layout/chevron2"/>
    <dgm:cxn modelId="{6F4A20B0-570E-4988-9E78-06384AC38722}" type="presOf" srcId="{E50CCBF7-667C-4598-A316-C9029ED39AB0}" destId="{C164EE33-111E-45BB-AEBB-832FB4E74B31}" srcOrd="0" destOrd="0" presId="urn:microsoft.com/office/officeart/2005/8/layout/chevron2"/>
    <dgm:cxn modelId="{B81C31F0-71FC-4B4B-A62C-D15E637FE30A}" type="presOf" srcId="{52F4DC8C-E661-4023-8155-55DE9FDBE485}" destId="{96788E41-D713-4328-923A-4932DD034E0D}" srcOrd="0" destOrd="0" presId="urn:microsoft.com/office/officeart/2005/8/layout/chevron2"/>
    <dgm:cxn modelId="{B5FD8E40-DAA7-4A33-B788-F5DD5B98B22B}" srcId="{3029090F-ADA8-4F0F-A9C3-8B4751208DFF}" destId="{52F4DC8C-E661-4023-8155-55DE9FDBE485}" srcOrd="0" destOrd="0" parTransId="{68898107-E51D-45E2-BA06-9E2F1BD7D861}" sibTransId="{8BF3F214-CC9F-436F-A404-E09EA634A1E6}"/>
    <dgm:cxn modelId="{59B27610-8250-4CBF-A6F2-3E7D6B09F278}" type="presParOf" srcId="{58825EA6-1C81-48F8-A7DF-60A3770DB7C8}" destId="{EC9A5EDF-1BB8-46BD-94D7-E92E14D98AD6}" srcOrd="0" destOrd="0" presId="urn:microsoft.com/office/officeart/2005/8/layout/chevron2"/>
    <dgm:cxn modelId="{A2A2B70E-ED3C-4634-A562-EBE024565258}" type="presParOf" srcId="{EC9A5EDF-1BB8-46BD-94D7-E92E14D98AD6}" destId="{96788E41-D713-4328-923A-4932DD034E0D}" srcOrd="0" destOrd="0" presId="urn:microsoft.com/office/officeart/2005/8/layout/chevron2"/>
    <dgm:cxn modelId="{80D3DC2B-293F-48D6-A0EE-7BCE5202037B}" type="presParOf" srcId="{EC9A5EDF-1BB8-46BD-94D7-E92E14D98AD6}" destId="{6676C979-398F-470F-B919-BC361E0FFF5B}" srcOrd="1" destOrd="0" presId="urn:microsoft.com/office/officeart/2005/8/layout/chevron2"/>
    <dgm:cxn modelId="{17A748FF-DA8A-4B48-B5CF-3415F4FB15FF}" type="presParOf" srcId="{58825EA6-1C81-48F8-A7DF-60A3770DB7C8}" destId="{27C0969C-E383-45DA-965E-3B12F2CB2F52}" srcOrd="1" destOrd="0" presId="urn:microsoft.com/office/officeart/2005/8/layout/chevron2"/>
    <dgm:cxn modelId="{5F3D6751-D984-4A3B-B6FF-CBCD3F24489F}" type="presParOf" srcId="{58825EA6-1C81-48F8-A7DF-60A3770DB7C8}" destId="{7E470594-1FF6-4E66-B273-ECEA5DB4E11E}" srcOrd="2" destOrd="0" presId="urn:microsoft.com/office/officeart/2005/8/layout/chevron2"/>
    <dgm:cxn modelId="{716A6682-4480-4847-8BEE-28E945E95759}" type="presParOf" srcId="{7E470594-1FF6-4E66-B273-ECEA5DB4E11E}" destId="{007441BE-8999-4837-80AA-99C31DA76ED4}" srcOrd="0" destOrd="0" presId="urn:microsoft.com/office/officeart/2005/8/layout/chevron2"/>
    <dgm:cxn modelId="{37E3E1CB-0128-480F-85C8-94C87DC278FB}" type="presParOf" srcId="{7E470594-1FF6-4E66-B273-ECEA5DB4E11E}" destId="{C164EE33-111E-45BB-AEBB-832FB4E74B31}" srcOrd="1" destOrd="0" presId="urn:microsoft.com/office/officeart/2005/8/layout/chevron2"/>
    <dgm:cxn modelId="{DAD472E7-1A5B-4572-9D74-A39EFB7990FD}" type="presParOf" srcId="{58825EA6-1C81-48F8-A7DF-60A3770DB7C8}" destId="{3EDD6A34-AA8A-4F25-A042-0B3255968B0B}" srcOrd="3" destOrd="0" presId="urn:microsoft.com/office/officeart/2005/8/layout/chevron2"/>
    <dgm:cxn modelId="{458CF0F5-04CB-4C84-8466-21EE1E054EA1}" type="presParOf" srcId="{58825EA6-1C81-48F8-A7DF-60A3770DB7C8}" destId="{AE29D887-8578-4F52-9731-26171C8B0F55}" srcOrd="4" destOrd="0" presId="urn:microsoft.com/office/officeart/2005/8/layout/chevron2"/>
    <dgm:cxn modelId="{AD13C985-01BB-443C-9101-68DC2E39B59A}" type="presParOf" srcId="{AE29D887-8578-4F52-9731-26171C8B0F55}" destId="{30DE8953-458C-4251-8C18-7560A9B706F6}" srcOrd="0" destOrd="0" presId="urn:microsoft.com/office/officeart/2005/8/layout/chevron2"/>
    <dgm:cxn modelId="{5E267197-44B2-48A3-B166-B7892E2ED654}" type="presParOf" srcId="{AE29D887-8578-4F52-9731-26171C8B0F55}" destId="{0B6B9791-7673-4B3A-A2CA-63C64DC41C00}" srcOrd="1" destOrd="0" presId="urn:microsoft.com/office/officeart/2005/8/layout/chevron2"/>
    <dgm:cxn modelId="{953144BA-C2EB-4D37-ABAA-8639C62F2256}" type="presParOf" srcId="{58825EA6-1C81-48F8-A7DF-60A3770DB7C8}" destId="{93F29226-6163-4917-92C9-5313D6DD17F7}" srcOrd="5" destOrd="0" presId="urn:microsoft.com/office/officeart/2005/8/layout/chevron2"/>
    <dgm:cxn modelId="{1FB57C44-643A-48D2-A280-39623D8CF8B0}" type="presParOf" srcId="{58825EA6-1C81-48F8-A7DF-60A3770DB7C8}" destId="{5F7C5785-3159-4B44-9BB7-B1D153DC9D1A}" srcOrd="6" destOrd="0" presId="urn:microsoft.com/office/officeart/2005/8/layout/chevron2"/>
    <dgm:cxn modelId="{E814D9BC-EDE8-4614-A48F-0F944FE3D323}" type="presParOf" srcId="{5F7C5785-3159-4B44-9BB7-B1D153DC9D1A}" destId="{ADAA9344-AE5F-4863-880B-D4D5A148BE13}" srcOrd="0" destOrd="0" presId="urn:microsoft.com/office/officeart/2005/8/layout/chevron2"/>
    <dgm:cxn modelId="{4C355A79-1C05-46CC-88E9-6E32B0267B16}" type="presParOf" srcId="{5F7C5785-3159-4B44-9BB7-B1D153DC9D1A}" destId="{464D59E8-E917-4A7D-B5A0-0066F7B6423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788E41-D713-4328-923A-4932DD034E0D}">
      <dsp:nvSpPr>
        <dsp:cNvPr id="0" name=""/>
        <dsp:cNvSpPr/>
      </dsp:nvSpPr>
      <dsp:spPr>
        <a:xfrm rot="5400000">
          <a:off x="-262404" y="266870"/>
          <a:ext cx="1664295" cy="11394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Общие  тарифы </a:t>
          </a:r>
          <a:endParaRPr lang="ru-RU" sz="1400" b="1" kern="1200" dirty="0"/>
        </a:p>
      </dsp:txBody>
      <dsp:txXfrm rot="5400000">
        <a:off x="-262404" y="266870"/>
        <a:ext cx="1664295" cy="1139487"/>
      </dsp:txXfrm>
    </dsp:sp>
    <dsp:sp modelId="{6676C979-398F-470F-B919-BC361E0FFF5B}">
      <dsp:nvSpPr>
        <dsp:cNvPr id="0" name=""/>
        <dsp:cNvSpPr/>
      </dsp:nvSpPr>
      <dsp:spPr>
        <a:xfrm rot="5400000">
          <a:off x="4510563" y="-3366608"/>
          <a:ext cx="1082849" cy="7825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 это основной вид тарифов. С их помощью определяется стоимость перевозки основной массы грузов.</a:t>
          </a:r>
          <a:endParaRPr lang="ru-RU" sz="2000" kern="1200" dirty="0"/>
        </a:p>
      </dsp:txBody>
      <dsp:txXfrm rot="5400000">
        <a:off x="4510563" y="-3366608"/>
        <a:ext cx="1082849" cy="7825000"/>
      </dsp:txXfrm>
    </dsp:sp>
    <dsp:sp modelId="{007441BE-8999-4837-80AA-99C31DA76ED4}">
      <dsp:nvSpPr>
        <dsp:cNvPr id="0" name=""/>
        <dsp:cNvSpPr/>
      </dsp:nvSpPr>
      <dsp:spPr>
        <a:xfrm rot="5400000">
          <a:off x="-275428" y="1801256"/>
          <a:ext cx="1664295" cy="11134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Исключительный</a:t>
          </a:r>
          <a:endParaRPr lang="ru-RU" sz="1400" b="1" kern="1200" dirty="0"/>
        </a:p>
      </dsp:txBody>
      <dsp:txXfrm rot="5400000">
        <a:off x="-275428" y="1801256"/>
        <a:ext cx="1664295" cy="1113439"/>
      </dsp:txXfrm>
    </dsp:sp>
    <dsp:sp modelId="{C164EE33-111E-45BB-AEBB-832FB4E74B31}">
      <dsp:nvSpPr>
        <dsp:cNvPr id="0" name=""/>
        <dsp:cNvSpPr/>
      </dsp:nvSpPr>
      <dsp:spPr>
        <a:xfrm rot="5400000">
          <a:off x="4497538" y="-1856085"/>
          <a:ext cx="1082849" cy="784667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 </a:t>
          </a:r>
          <a:r>
            <a:rPr lang="ru-RU" sz="1800" kern="1200" dirty="0" smtClean="0"/>
            <a:t>называются тарифы, которые устанавливаются с отклонением от общих тарифов в виде специальных надбавок или скидок. </a:t>
          </a:r>
          <a:endParaRPr lang="ru-RU" sz="1800" kern="1200" dirty="0"/>
        </a:p>
      </dsp:txBody>
      <dsp:txXfrm rot="5400000">
        <a:off x="4497538" y="-1856085"/>
        <a:ext cx="1082849" cy="7846675"/>
      </dsp:txXfrm>
    </dsp:sp>
    <dsp:sp modelId="{30DE8953-458C-4251-8C18-7560A9B706F6}">
      <dsp:nvSpPr>
        <dsp:cNvPr id="0" name=""/>
        <dsp:cNvSpPr/>
      </dsp:nvSpPr>
      <dsp:spPr>
        <a:xfrm rot="5400000">
          <a:off x="-262404" y="3309592"/>
          <a:ext cx="1664295" cy="11394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Льготные тарифы</a:t>
          </a:r>
          <a:endParaRPr lang="ru-RU" sz="1400" b="1" kern="1200" dirty="0"/>
        </a:p>
      </dsp:txBody>
      <dsp:txXfrm rot="5400000">
        <a:off x="-262404" y="3309592"/>
        <a:ext cx="1664295" cy="1139487"/>
      </dsp:txXfrm>
    </dsp:sp>
    <dsp:sp modelId="{0B6B9791-7673-4B3A-A2CA-63C64DC41C00}">
      <dsp:nvSpPr>
        <dsp:cNvPr id="0" name=""/>
        <dsp:cNvSpPr/>
      </dsp:nvSpPr>
      <dsp:spPr>
        <a:xfrm rot="5400000">
          <a:off x="4510563" y="-361894"/>
          <a:ext cx="1082849" cy="7825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применяются при перевозке грузов для определенных целей, а также грузов для самих железных дорог.</a:t>
          </a:r>
          <a:endParaRPr lang="ru-RU" sz="1800" kern="1200" dirty="0"/>
        </a:p>
      </dsp:txBody>
      <dsp:txXfrm rot="5400000">
        <a:off x="4510563" y="-361894"/>
        <a:ext cx="1082849" cy="7825000"/>
      </dsp:txXfrm>
    </dsp:sp>
    <dsp:sp modelId="{ADAA9344-AE5F-4863-880B-D4D5A148BE13}">
      <dsp:nvSpPr>
        <dsp:cNvPr id="0" name=""/>
        <dsp:cNvSpPr/>
      </dsp:nvSpPr>
      <dsp:spPr>
        <a:xfrm rot="5400000">
          <a:off x="-262404" y="4830953"/>
          <a:ext cx="1664295" cy="11394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/>
            <a:t>Местные тарифы </a:t>
          </a:r>
          <a:endParaRPr lang="ru-RU" sz="1400" b="1" kern="1200"/>
        </a:p>
      </dsp:txBody>
      <dsp:txXfrm rot="5400000">
        <a:off x="-262404" y="4830953"/>
        <a:ext cx="1664295" cy="1139487"/>
      </dsp:txXfrm>
    </dsp:sp>
    <dsp:sp modelId="{464D59E8-E917-4A7D-B5A0-0066F7B64238}">
      <dsp:nvSpPr>
        <dsp:cNvPr id="0" name=""/>
        <dsp:cNvSpPr/>
      </dsp:nvSpPr>
      <dsp:spPr>
        <a:xfrm rot="5400000">
          <a:off x="4510563" y="1197474"/>
          <a:ext cx="1082849" cy="78250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устанавливают начальники отдельных железных дорог. Эти тарифы, включающие в себя размеры плат за перевозку грузов и ставки различных сборов, действуют в пределах данной железной дороги.</a:t>
          </a:r>
          <a:endParaRPr lang="ru-RU" sz="1800" kern="1200" dirty="0"/>
        </a:p>
      </dsp:txBody>
      <dsp:txXfrm rot="5400000">
        <a:off x="4510563" y="1197474"/>
        <a:ext cx="1082849" cy="7825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B2FE7-90F6-4CD2-AAB6-9F8EAA193892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2DDB4-3039-493E-9196-29BFFE05BA0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3700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2DDB4-3039-493E-9196-29BFFE05BA0B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Тарифы и ценообразование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Содержание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558280" cy="457200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Тарифы и сборы, их содержание.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Виды тарифов и формы их построения.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Содержание и построение тарифов на железнодорожном транспорте.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Тарифы речного транспорта.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Система морских грузовых тарифов.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Тарифы автомобильного транспорта.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Авиа тарифы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Трубопроводные тарифы</a:t>
            </a:r>
            <a:endParaRPr lang="ru-RU" dirty="0"/>
          </a:p>
        </p:txBody>
      </p:sp>
      <p:pic>
        <p:nvPicPr>
          <p:cNvPr id="27650" name="Picture 2" descr="http://www.tv2.tomsk.ru/sites/www.tv2.tomsk.ru/files/tarif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6977" y="3933056"/>
            <a:ext cx="4107023" cy="2736304"/>
          </a:xfrm>
          <a:prstGeom prst="rect">
            <a:avLst/>
          </a:prstGeom>
          <a:noFill/>
        </p:spPr>
      </p:pic>
      <p:pic>
        <p:nvPicPr>
          <p:cNvPr id="27652" name="Picture 4" descr="http://www.kp40.ru/news_images/anons/299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7" y="1340768"/>
            <a:ext cx="4067944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Тарифы и сборы, их содержание.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600200"/>
            <a:ext cx="8147248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b="1" dirty="0" smtClean="0"/>
              <a:t>Транспортный тариф </a:t>
            </a:r>
            <a:r>
              <a:rPr lang="ru-RU" dirty="0" smtClean="0"/>
              <a:t>– величина, ставка денежной оплаты за транспортные услуги, предоставляемые гражданам и предприятиям со стороны государства, коммерческих организаций, компаний, фирм.</a:t>
            </a:r>
          </a:p>
          <a:p>
            <a:pPr algn="just">
              <a:buNone/>
            </a:pPr>
            <a:endParaRPr lang="ru-RU" dirty="0" smtClean="0"/>
          </a:p>
          <a:p>
            <a:pPr algn="just"/>
            <a:r>
              <a:rPr lang="ru-RU" b="1" dirty="0" smtClean="0"/>
              <a:t>Транспортный сбор </a:t>
            </a:r>
            <a:r>
              <a:rPr lang="ru-RU" dirty="0" smtClean="0"/>
              <a:t>– обязательная пошлина для всех собственников автомототранспортных средств, который уплачивается в государственную казну. Работой по начислению суммы пошлины и отправкой уведомлений об оплате занимается Налоговая инспекция Российской Федерации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Фрахтовая ставка (</a:t>
            </a:r>
            <a:r>
              <a:rPr lang="ru-RU" b="1" dirty="0" smtClean="0"/>
              <a:t>транспортный тариф</a:t>
            </a:r>
            <a:r>
              <a:rPr lang="ru-RU" dirty="0" smtClean="0"/>
              <a:t>) включает два основных компонента: издержки по оказанию транспортных услуг и среднюю прибыль. </a:t>
            </a:r>
            <a:endParaRPr lang="ru-RU" dirty="0"/>
          </a:p>
        </p:txBody>
      </p:sp>
      <p:pic>
        <p:nvPicPr>
          <p:cNvPr id="16386" name="Picture 2" descr="http://sila-urala.su/uploadedFiles/newsimages/big/raschet%5B1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140968"/>
            <a:ext cx="6000750" cy="285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Транспортный тариф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99844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Включает в себя:</a:t>
            </a:r>
          </a:p>
          <a:p>
            <a:r>
              <a:rPr lang="ru-RU" dirty="0" smtClean="0"/>
              <a:t>платы, взыскиваемые за перевозку грузов;</a:t>
            </a:r>
          </a:p>
          <a:p>
            <a:r>
              <a:rPr lang="ru-RU" dirty="0" smtClean="0"/>
              <a:t>сборы за дополнительные операции, связанные с перевозкой грузов;</a:t>
            </a:r>
          </a:p>
          <a:p>
            <a:r>
              <a:rPr lang="ru-RU" dirty="0" smtClean="0"/>
              <a:t> правила исчисления плат и сборов.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5602" name="Picture 2" descr="http://www.shakhty.su/2013/02/21/007/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12776"/>
            <a:ext cx="3563888" cy="3571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Виды тарифов и формы их построения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Регулируемые</a:t>
            </a:r>
          </a:p>
          <a:p>
            <a:r>
              <a:rPr lang="ru-RU" dirty="0" smtClean="0"/>
              <a:t>Рыночные </a:t>
            </a:r>
            <a:endParaRPr lang="ru-RU" dirty="0"/>
          </a:p>
        </p:txBody>
      </p:sp>
      <p:pic>
        <p:nvPicPr>
          <p:cNvPr id="19458" name="Picture 2" descr="http://www.4ne.ru/wp-content/uploads/gruzoperevozki3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068960"/>
            <a:ext cx="7560840" cy="2977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форме построения тарифы подразделяются на: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just"/>
            <a:r>
              <a:rPr lang="ru-RU" b="1" dirty="0" smtClean="0"/>
              <a:t>Дифференциальными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называются тарифы, тарифные ставки которых за единицу транспортной продукции (обычно за 10 т-км или 10 т-миль) изменяются и той или иной закономерности и зависимости от расстояния перевозки.</a:t>
            </a:r>
          </a:p>
          <a:p>
            <a:pPr algn="just"/>
            <a:endParaRPr lang="en-US" b="1" dirty="0" smtClean="0"/>
          </a:p>
          <a:p>
            <a:pPr algn="just"/>
            <a:r>
              <a:rPr lang="ru-RU" b="1" dirty="0" smtClean="0"/>
              <a:t>Пропорциональные тарифы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устанавливаются в виде единых ставок за единицу транспортной продукции (т-км, 1 осе-км, 1 </a:t>
            </a:r>
            <a:r>
              <a:rPr lang="ru-RU" dirty="0" err="1" smtClean="0"/>
              <a:t>вагоно</a:t>
            </a:r>
            <a:r>
              <a:rPr lang="ru-RU" dirty="0" smtClean="0"/>
              <a:t>-км), на всех расстояниях перевозки. В этом случае провозная плата за перевозку грузов возрастает прямо пропорционально расстоянию перевозки.</a:t>
            </a:r>
          </a:p>
          <a:p>
            <a:pPr algn="just"/>
            <a:endParaRPr lang="en-US" b="1" dirty="0" smtClean="0"/>
          </a:p>
          <a:p>
            <a:pPr algn="just"/>
            <a:r>
              <a:rPr lang="ru-RU" b="1" dirty="0" smtClean="0"/>
              <a:t>Аккордными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называются тарифы, устанавливаемые в виде фиксированных ставок за перевозку грузов в конкретных корреспонденциях или за определенное расстояние перевозки.</a:t>
            </a:r>
          </a:p>
          <a:p>
            <a:pPr algn="just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Ж/Д тариф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630288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Тарифы на железнодорожные перевозки (кроме перевозок в пригородном сообщении) регулируются государством на федеральном уровне путем установления в прейскурантах предельных тарифов. </a:t>
            </a:r>
            <a:endParaRPr lang="ru-RU" dirty="0"/>
          </a:p>
        </p:txBody>
      </p:sp>
      <p:pic>
        <p:nvPicPr>
          <p:cNvPr id="18436" name="Picture 4" descr="http://www.fainaidea.com/wp-content/uploads/2015/08/14482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08920"/>
            <a:ext cx="3960440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446712" cy="45720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Свободные (рыночные) </a:t>
            </a:r>
            <a:r>
              <a:rPr lang="ru-RU" b="1" dirty="0" smtClean="0"/>
              <a:t>транспортные тарифы</a:t>
            </a:r>
            <a:r>
              <a:rPr lang="ru-RU" dirty="0" smtClean="0"/>
              <a:t> применяются на услуги железнодорожного транспорта более высокого качества, чем предусмотрено прейскурантами, (по срокам доставки, новым типам вагонов и др.).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Грузовые тарифы на железнодорожном транспорте устанавливаются едиными для всей сети железных дорог, по кратчайшему, как правило, расстоянию между станциями отправления и назначения груза.</a:t>
            </a:r>
          </a:p>
          <a:p>
            <a:pPr>
              <a:buNone/>
            </a:pP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7798640" cy="5330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Тарифные ставки дифференцируются по:</a:t>
            </a:r>
          </a:p>
          <a:p>
            <a:r>
              <a:rPr lang="ru-RU" dirty="0" smtClean="0"/>
              <a:t> видам груза;</a:t>
            </a:r>
          </a:p>
          <a:p>
            <a:r>
              <a:rPr lang="ru-RU" dirty="0" smtClean="0"/>
              <a:t> расстояниям;</a:t>
            </a:r>
          </a:p>
          <a:p>
            <a:r>
              <a:rPr lang="ru-RU" dirty="0" smtClean="0"/>
              <a:t>скорости перевозки;</a:t>
            </a:r>
          </a:p>
          <a:p>
            <a:r>
              <a:rPr lang="ru-RU" dirty="0" smtClean="0"/>
              <a:t> размерам отправок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 (</a:t>
            </a:r>
            <a:r>
              <a:rPr lang="ru-RU" dirty="0" err="1" smtClean="0"/>
              <a:t>повагонные</a:t>
            </a:r>
            <a:r>
              <a:rPr lang="ru-RU" dirty="0" smtClean="0"/>
              <a:t>, контейнерные, мелкие) </a:t>
            </a:r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ru-RU" dirty="0" smtClean="0"/>
              <a:t>Для ветвей, не включенных в общую сеть железных дорог, применяются местные тарифы. 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12290" name="Picture 2" descr="http://photos.wikimapia.org/p/00/02/36/82/40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3419872" cy="2564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Подходы к формированию ж/</a:t>
            </a:r>
            <a:r>
              <a:rPr lang="ru-RU" dirty="0" err="1" smtClean="0"/>
              <a:t>д</a:t>
            </a:r>
            <a:r>
              <a:rPr lang="ru-RU" dirty="0" smtClean="0"/>
              <a:t> тарифов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350368" cy="45720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 механизму формирования тарифов</a:t>
            </a:r>
            <a:r>
              <a:rPr lang="en-US" dirty="0" smtClean="0"/>
              <a:t> </a:t>
            </a:r>
            <a:r>
              <a:rPr lang="ru-RU" dirty="0" smtClean="0"/>
              <a:t>(на основе себестоимости перевозок, на соотношении спроса и предложения)</a:t>
            </a:r>
          </a:p>
          <a:p>
            <a:r>
              <a:rPr lang="ru-RU" dirty="0" smtClean="0"/>
              <a:t>По степени участия государства в формировании тарифов</a:t>
            </a:r>
            <a:r>
              <a:rPr lang="en-US" dirty="0" smtClean="0"/>
              <a:t> </a:t>
            </a:r>
            <a:r>
              <a:rPr lang="ru-RU" dirty="0" smtClean="0"/>
              <a:t>(частичное, полное и отсутствие  вмешательства государства)</a:t>
            </a:r>
          </a:p>
          <a:p>
            <a:r>
              <a:rPr lang="ru-RU" dirty="0" smtClean="0"/>
              <a:t>По модель построения железнодорожной отрасли (северо-американская – несколько   компаний, и европейская –собственность на подвижной состав)</a:t>
            </a:r>
            <a:endParaRPr lang="ru-RU" dirty="0"/>
          </a:p>
        </p:txBody>
      </p:sp>
      <p:pic>
        <p:nvPicPr>
          <p:cNvPr id="10242" name="Picture 2" descr="http://static.free-vectors.info/uploads/2013/02/Businessman_Cartoon_Character_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1239" y="1700808"/>
            <a:ext cx="3372761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27168" cy="922114"/>
          </a:xfrm>
        </p:spPr>
        <p:txBody>
          <a:bodyPr>
            <a:noAutofit/>
          </a:bodyPr>
          <a:lstStyle/>
          <a:p>
            <a:r>
              <a:rPr lang="ru-RU" sz="2800" dirty="0" smtClean="0"/>
              <a:t>Все действующие тарифы опубликованы в Тарифных руководствах Прейскуранта 10 № 1 и № 4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82453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just"/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Тарифное руководство №1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состоит из двух частей: первая часть содержит правила применения тарифов, номенклатуру грузов, общие, исключительные тарифы и алфавит к номенклатуре грузов; вторая часть — расчетные таблицы плат за перевозку грузов.</a:t>
            </a:r>
          </a:p>
          <a:p>
            <a:pPr algn="just"/>
            <a:endParaRPr lang="ru-RU" sz="4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Тарифное руководство № 4 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состоит из книг, которые содержат таблицы тарифных расстояний.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634082"/>
          </a:xfrm>
        </p:spPr>
        <p:txBody>
          <a:bodyPr>
            <a:normAutofit/>
          </a:bodyPr>
          <a:lstStyle/>
          <a:p>
            <a:r>
              <a:rPr lang="ru-RU" dirty="0" smtClean="0"/>
              <a:t>Классификация ж/</a:t>
            </a:r>
            <a:r>
              <a:rPr lang="ru-RU" dirty="0" err="1" smtClean="0"/>
              <a:t>д</a:t>
            </a:r>
            <a:r>
              <a:rPr lang="ru-RU" dirty="0" smtClean="0"/>
              <a:t> тарифов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0" y="620688"/>
          <a:ext cx="8964488" cy="6237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родам отправок грузовые тарифы, бывают: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err="1" smtClean="0"/>
              <a:t>Повагонные</a:t>
            </a:r>
            <a:r>
              <a:rPr lang="ru-RU" b="1" dirty="0" smtClean="0"/>
              <a:t> </a:t>
            </a:r>
            <a:r>
              <a:rPr lang="ru-RU" dirty="0" smtClean="0"/>
              <a:t>- установленные на перевозку грузов целыми вагонами (кроме наливных);</a:t>
            </a:r>
          </a:p>
          <a:p>
            <a:r>
              <a:rPr lang="ru-RU" b="1" dirty="0" smtClean="0"/>
              <a:t>Тарифы на перевозку грузов </a:t>
            </a:r>
            <a:r>
              <a:rPr lang="ru-RU" dirty="0" smtClean="0"/>
              <a:t>мелкими и малотоннажными отправками, которые исчисляются за фактическую массу отправки;</a:t>
            </a:r>
          </a:p>
          <a:p>
            <a:r>
              <a:rPr lang="ru-RU" b="1" dirty="0" smtClean="0"/>
              <a:t>Контейнерные </a:t>
            </a:r>
            <a:r>
              <a:rPr lang="ru-RU" dirty="0" smtClean="0"/>
              <a:t>— на перевозку грузов в контейнерах; </a:t>
            </a:r>
          </a:p>
          <a:p>
            <a:r>
              <a:rPr lang="ru-RU" b="1" dirty="0" err="1" smtClean="0"/>
              <a:t>Потонные</a:t>
            </a:r>
            <a:r>
              <a:rPr lang="ru-RU" dirty="0" smtClean="0"/>
              <a:t>, которые применяются к наливным грузам в цистернах и бункерных полувагонах. Для этих отправок провозная плата взыскивается за действительную массу груза, который указан в перевозочном документе — накладной. </a:t>
            </a:r>
          </a:p>
          <a:p>
            <a:r>
              <a:rPr lang="ru-RU" b="1" dirty="0" smtClean="0"/>
              <a:t>Тариф на рельсовый подвижной состав</a:t>
            </a:r>
            <a:r>
              <a:rPr lang="ru-RU" dirty="0" smtClean="0"/>
              <a:t>, перевозимый как груз на своих осях, провозная плата взимается за пробег каждой оси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 форме построения грузовые тарифы: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Табличные тарифы </a:t>
            </a:r>
            <a:r>
              <a:rPr lang="ru-RU" dirty="0" smtClean="0"/>
              <a:t>— это провозные платы за 1 вагон,    1 т груза или 1 контейнер при перевозке груза между данными станциями, сведенные в таблицы, в схемных тарифах (дифференцированных) установлена плата в зависимости от расстояния перевозок. </a:t>
            </a:r>
          </a:p>
          <a:p>
            <a:pPr marL="268288" indent="0" algn="just">
              <a:buNone/>
            </a:pPr>
            <a:r>
              <a:rPr lang="ru-RU" dirty="0" smtClean="0"/>
              <a:t>Эти тарифы могут быть </a:t>
            </a:r>
            <a:r>
              <a:rPr lang="ru-RU" dirty="0" err="1" smtClean="0"/>
              <a:t>двуставочными</a:t>
            </a:r>
            <a:r>
              <a:rPr lang="ru-RU" dirty="0" smtClean="0"/>
              <a:t> и </a:t>
            </a:r>
            <a:r>
              <a:rPr lang="ru-RU" dirty="0" err="1" smtClean="0"/>
              <a:t>многоставочными</a:t>
            </a:r>
            <a:r>
              <a:rPr lang="ru-RU" dirty="0" smtClean="0"/>
              <a:t>. </a:t>
            </a:r>
          </a:p>
          <a:p>
            <a:pPr algn="just">
              <a:buNone/>
            </a:pPr>
            <a:endParaRPr lang="ru-RU" dirty="0" smtClean="0"/>
          </a:p>
          <a:p>
            <a:pPr algn="just"/>
            <a:r>
              <a:rPr lang="ru-RU" dirty="0" smtClean="0">
                <a:solidFill>
                  <a:srgbClr val="FF0000"/>
                </a:solidFill>
              </a:rPr>
              <a:t>Схемные тарифы</a:t>
            </a:r>
            <a:r>
              <a:rPr lang="ru-RU" dirty="0" smtClean="0"/>
              <a:t> могут быть </a:t>
            </a:r>
            <a:r>
              <a:rPr lang="ru-RU" dirty="0" err="1" smtClean="0"/>
              <a:t>индифференцированные</a:t>
            </a:r>
            <a:r>
              <a:rPr lang="ru-RU" dirty="0" smtClean="0"/>
              <a:t> — </a:t>
            </a:r>
            <a:r>
              <a:rPr lang="ru-RU" dirty="0" err="1" smtClean="0"/>
              <a:t>одноставочные</a:t>
            </a:r>
            <a:r>
              <a:rPr lang="ru-RU" dirty="0" smtClean="0"/>
              <a:t>, т.е. содержащие однообразные ставки с тонны и километра (или вагона и Километра, или с оси и километра) для всех расстояний пер</a:t>
            </a:r>
            <a:r>
              <a:rPr lang="ru-RU" dirty="0"/>
              <a:t>е</a:t>
            </a:r>
            <a:r>
              <a:rPr lang="ru-RU" dirty="0" smtClean="0"/>
              <a:t>возки. Основная форма построения грузовых тарифов схемная.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Факторы от которых зависит ж/</a:t>
            </a:r>
            <a:r>
              <a:rPr lang="ru-RU" dirty="0" err="1" smtClean="0"/>
              <a:t>д</a:t>
            </a:r>
            <a:r>
              <a:rPr lang="ru-RU" dirty="0" smtClean="0"/>
              <a:t> тариф: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/>
              <a:t>Вид отправки. </a:t>
            </a:r>
            <a:r>
              <a:rPr lang="ru-RU" dirty="0" smtClean="0"/>
              <a:t>По железной дороге груз может быть отправлен </a:t>
            </a:r>
            <a:r>
              <a:rPr lang="ru-RU" dirty="0" err="1" smtClean="0"/>
              <a:t>повагонной</a:t>
            </a:r>
            <a:r>
              <a:rPr lang="ru-RU" dirty="0" smtClean="0"/>
              <a:t>, контейнерной, малотоннажной - весом до 25 тонн и объемом до полувагона, и мелкой отправкой - весом до 10 тонн и объемом до 1/3 вместимости вагона.</a:t>
            </a:r>
          </a:p>
          <a:p>
            <a:pPr algn="just"/>
            <a:r>
              <a:rPr lang="ru-RU" b="1" dirty="0" smtClean="0"/>
              <a:t>Скорость перевозки</a:t>
            </a:r>
            <a:r>
              <a:rPr lang="ru-RU" dirty="0" smtClean="0"/>
              <a:t>. По железной дорою груз может перевозиться грузовой, большой или пассажирской скоростью. Вид скорости определяет, сколько километров в сутки должен проходить груз.</a:t>
            </a:r>
          </a:p>
          <a:p>
            <a:pPr algn="just"/>
            <a:r>
              <a:rPr lang="ru-RU" b="1" dirty="0" smtClean="0"/>
              <a:t>Расстояние перевозки</a:t>
            </a:r>
            <a:r>
              <a:rPr lang="ru-RU" dirty="0" smtClean="0"/>
              <a:t>. Провозная плата может взиматься за расстояние по кратчайшему направлению, так называемое тарифное расстояние – при перевозках грузов грузовой или большой скоростью либо за действительно пройденное расстояние - в случае перевозки негабаритных грузов или перевозки грузов пассажирской скоростью.</a:t>
            </a:r>
          </a:p>
          <a:p>
            <a:pPr algn="just"/>
            <a:r>
              <a:rPr lang="ru-RU" b="1" dirty="0" smtClean="0"/>
              <a:t>Тип вагона</a:t>
            </a:r>
            <a:r>
              <a:rPr lang="ru-RU" dirty="0" smtClean="0"/>
              <a:t>, в котором осуществляется перевозка груза. По железной дороге груз может перевозиться в универсальных, специализированных или изотермических вагонах, в цистернах или на платформах. Размер провозной платы в каждом случае будет различным.</a:t>
            </a:r>
          </a:p>
          <a:p>
            <a:pPr algn="just"/>
            <a:r>
              <a:rPr lang="ru-RU" b="1" dirty="0" smtClean="0"/>
              <a:t>Принадлежность вагона или контейнера</a:t>
            </a:r>
            <a:r>
              <a:rPr lang="ru-RU" dirty="0" smtClean="0"/>
              <a:t>. Вагон, платформа. или контейнер могут принадлежать железной дороге, быть собственностью грузополучателя или грузоотправителя.</a:t>
            </a:r>
          </a:p>
          <a:p>
            <a:pPr algn="just"/>
            <a:r>
              <a:rPr lang="ru-RU" b="1" dirty="0" smtClean="0"/>
              <a:t>Количество перевозимого груза - </a:t>
            </a:r>
            <a:r>
              <a:rPr lang="ru-RU" dirty="0" smtClean="0"/>
              <a:t>фактор, также оказывающий существенное влияние на стоимость перевозки.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Автомобильный тариф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Главными измерителями для установления тарифных ставок как правило являются </a:t>
            </a:r>
          </a:p>
          <a:p>
            <a:r>
              <a:rPr lang="ru-RU" dirty="0" smtClean="0"/>
              <a:t>1 т перевозимого груза;</a:t>
            </a:r>
          </a:p>
          <a:p>
            <a:r>
              <a:rPr lang="ru-RU" dirty="0" smtClean="0"/>
              <a:t> 1 отправка груза; </a:t>
            </a:r>
          </a:p>
          <a:p>
            <a:r>
              <a:rPr lang="ru-RU" dirty="0" smtClean="0"/>
              <a:t>1 км пробега автомобиля;</a:t>
            </a:r>
          </a:p>
          <a:p>
            <a:r>
              <a:rPr lang="ru-RU" dirty="0" smtClean="0"/>
              <a:t> 1 час работы автомобиля;</a:t>
            </a:r>
          </a:p>
          <a:p>
            <a:r>
              <a:rPr lang="ru-RU" dirty="0" smtClean="0"/>
              <a:t> 1 </a:t>
            </a:r>
            <a:r>
              <a:rPr lang="ru-RU" dirty="0" err="1" smtClean="0"/>
              <a:t>автотонно-час</a:t>
            </a:r>
            <a:r>
              <a:rPr lang="ru-RU" dirty="0" smtClean="0"/>
              <a:t> или комбинации этих единиц в зависимости от конкретных условий перевозок.</a:t>
            </a:r>
          </a:p>
          <a:p>
            <a:pPr>
              <a:buNone/>
            </a:pPr>
            <a:r>
              <a:rPr lang="ru-RU" dirty="0" smtClean="0"/>
              <a:t>Изменять тарифы рекомендуется не чаще одного раза в квартал.</a:t>
            </a:r>
          </a:p>
          <a:p>
            <a:endParaRPr lang="ru-RU" dirty="0"/>
          </a:p>
        </p:txBody>
      </p:sp>
      <p:pic>
        <p:nvPicPr>
          <p:cNvPr id="9218" name="Picture 2" descr="http://autogarant74.ru/sites/upload/fm/factor-cenu-ttk-sl-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780928"/>
            <a:ext cx="2798025" cy="12241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Виды тарифов на автомобильном транспорте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6286472" cy="457200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сдельные тарифы на перевозку грузов;</a:t>
            </a:r>
          </a:p>
          <a:p>
            <a:r>
              <a:rPr lang="ru-RU" dirty="0" smtClean="0"/>
              <a:t>тарифы на перевозку грузов на условиях платных авто-</a:t>
            </a:r>
            <a:r>
              <a:rPr lang="ru-RU" dirty="0" err="1" smtClean="0"/>
              <a:t>тонно</a:t>
            </a:r>
            <a:r>
              <a:rPr lang="ru-RU" dirty="0" smtClean="0"/>
              <a:t>-часов;</a:t>
            </a:r>
          </a:p>
          <a:p>
            <a:r>
              <a:rPr lang="ru-RU" dirty="0" smtClean="0"/>
              <a:t>тарифы за повременное пользование грузовыми автомобилями;</a:t>
            </a:r>
          </a:p>
          <a:p>
            <a:r>
              <a:rPr lang="ru-RU" dirty="0" smtClean="0"/>
              <a:t>тарифы из по-километрового расчета;</a:t>
            </a:r>
          </a:p>
          <a:p>
            <a:r>
              <a:rPr lang="ru-RU" dirty="0" smtClean="0"/>
              <a:t>тарифы за перегон подвижного состава;</a:t>
            </a:r>
          </a:p>
          <a:p>
            <a:r>
              <a:rPr lang="ru-RU" dirty="0" smtClean="0"/>
              <a:t>договорные тарифы;</a:t>
            </a:r>
          </a:p>
        </p:txBody>
      </p:sp>
      <p:pic>
        <p:nvPicPr>
          <p:cNvPr id="22530" name="Picture 2" descr="http://kemukk.ru/image/57d72d153da7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149080"/>
            <a:ext cx="2837597" cy="22637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 размер тарифной платы оказывают влияние следующие факторы: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42312"/>
          </a:xfrm>
        </p:spPr>
        <p:txBody>
          <a:bodyPr>
            <a:normAutofit/>
          </a:bodyPr>
          <a:lstStyle/>
          <a:p>
            <a:r>
              <a:rPr lang="ru-RU" dirty="0" smtClean="0"/>
              <a:t>расстояние перевозки;</a:t>
            </a:r>
          </a:p>
          <a:p>
            <a:r>
              <a:rPr lang="ru-RU" dirty="0" smtClean="0"/>
              <a:t>масса груза;</a:t>
            </a:r>
          </a:p>
          <a:p>
            <a:r>
              <a:rPr lang="ru-RU" dirty="0" smtClean="0"/>
              <a:t>грузоподъемность автомобиля;</a:t>
            </a:r>
          </a:p>
          <a:p>
            <a:r>
              <a:rPr lang="ru-RU" dirty="0" smtClean="0"/>
              <a:t> общий пробег;</a:t>
            </a:r>
          </a:p>
          <a:p>
            <a:r>
              <a:rPr lang="ru-RU" dirty="0" smtClean="0"/>
              <a:t>время использования автомобиля;</a:t>
            </a:r>
          </a:p>
          <a:p>
            <a:r>
              <a:rPr lang="ru-RU" dirty="0" smtClean="0"/>
              <a:t>тип автомобиля;</a:t>
            </a:r>
          </a:p>
          <a:p>
            <a:r>
              <a:rPr lang="ru-RU" dirty="0" smtClean="0"/>
              <a:t>район, в котором осуществляется перевозка, а также ряд других факторов.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1506" name="Picture 2" descr="http://strop52.ru/images/stories/fu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412776"/>
            <a:ext cx="3047211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Схемы работы: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1. Схема с оплатой перевозки груза </a:t>
            </a:r>
            <a:r>
              <a:rPr lang="ru-RU" dirty="0" smtClean="0"/>
              <a:t>(она носит также название сдельного тарифа). </a:t>
            </a:r>
          </a:p>
          <a:p>
            <a:pPr marL="0" indent="0">
              <a:buNone/>
            </a:pPr>
            <a:endParaRPr lang="ru-RU" dirty="0"/>
          </a:p>
          <a:p>
            <a:pPr marL="182563" indent="0">
              <a:buNone/>
            </a:pPr>
            <a:r>
              <a:rPr lang="ru-RU" dirty="0" smtClean="0"/>
              <a:t>Данная схема применяется перевозчиком обычно в том случае, если эксплуатационные условия обеспечивают необходимую для рентабельной эксплуатации степень загрузки подвижного состава.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i="1" dirty="0" smtClean="0"/>
              <a:t>Т = </a:t>
            </a:r>
            <a:r>
              <a:rPr lang="ru-RU" i="1" dirty="0" err="1" smtClean="0"/>
              <a:t>Сз</a:t>
            </a:r>
            <a:r>
              <a:rPr lang="ru-RU" i="1" dirty="0" smtClean="0"/>
              <a:t> + В∙</a:t>
            </a:r>
            <a:r>
              <a:rPr lang="ru-RU" i="1" dirty="0" err="1" smtClean="0"/>
              <a:t>Св</a:t>
            </a:r>
            <a:r>
              <a:rPr lang="ru-RU" i="1" dirty="0" smtClean="0"/>
              <a:t> + P∙C</a:t>
            </a:r>
            <a:r>
              <a:rPr lang="ru-RU" i="1" baseline="-25000" dirty="0" smtClean="0"/>
              <a:t>T-КМ</a:t>
            </a:r>
            <a:endParaRPr lang="ru-RU" dirty="0" smtClean="0"/>
          </a:p>
          <a:p>
            <a:r>
              <a:rPr lang="ru-RU" dirty="0" smtClean="0"/>
              <a:t>где </a:t>
            </a:r>
            <a:r>
              <a:rPr lang="ru-RU" i="1" dirty="0" smtClean="0"/>
              <a:t>Т — </a:t>
            </a:r>
            <a:r>
              <a:rPr lang="ru-RU" dirty="0" smtClean="0"/>
              <a:t>тарифная плата;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С</a:t>
            </a:r>
            <a:r>
              <a:rPr lang="ru-RU" i="1" baseline="-25000" dirty="0" smtClean="0"/>
              <a:t>3</a:t>
            </a:r>
            <a:r>
              <a:rPr lang="ru-RU" i="1" dirty="0" smtClean="0"/>
              <a:t> — </a:t>
            </a:r>
            <a:r>
              <a:rPr lang="ru-RU" dirty="0" smtClean="0"/>
              <a:t>тарифная ставка платы за заказ;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В </a:t>
            </a:r>
            <a:r>
              <a:rPr lang="ru-RU" dirty="0" smtClean="0"/>
              <a:t>— время пребывания автомобиля у клиента;</a:t>
            </a:r>
          </a:p>
          <a:p>
            <a:r>
              <a:rPr lang="ru-RU" dirty="0" smtClean="0"/>
              <a:t> </a:t>
            </a:r>
            <a:r>
              <a:rPr lang="ru-RU" i="1" dirty="0" err="1" smtClean="0"/>
              <a:t>С</a:t>
            </a:r>
            <a:r>
              <a:rPr lang="ru-RU" i="1" baseline="-25000" dirty="0" err="1" smtClean="0"/>
              <a:t>в</a:t>
            </a:r>
            <a:r>
              <a:rPr lang="ru-RU" i="1" dirty="0" smtClean="0"/>
              <a:t> </a:t>
            </a:r>
            <a:r>
              <a:rPr lang="ru-RU" dirty="0" smtClean="0"/>
              <a:t>— тарифная ставка платы за один час пребывания под погрузкой или разгруз­кой; </a:t>
            </a:r>
          </a:p>
          <a:p>
            <a:r>
              <a:rPr lang="ru-RU" i="1" dirty="0" smtClean="0"/>
              <a:t>Р — </a:t>
            </a:r>
            <a:r>
              <a:rPr lang="ru-RU" dirty="0" smtClean="0"/>
              <a:t>объем выполненной транспортной работы; </a:t>
            </a:r>
          </a:p>
          <a:p>
            <a:r>
              <a:rPr lang="ru-RU" i="1" dirty="0" err="1" smtClean="0"/>
              <a:t>С</a:t>
            </a:r>
            <a:r>
              <a:rPr lang="ru-RU" i="1" baseline="-25000" dirty="0" err="1" smtClean="0"/>
              <a:t>т</a:t>
            </a:r>
            <a:r>
              <a:rPr lang="ru-RU" i="1" baseline="-25000" dirty="0" smtClean="0"/>
              <a:t>-км</a:t>
            </a:r>
            <a:r>
              <a:rPr lang="ru-RU" i="1" dirty="0" smtClean="0"/>
              <a:t> </a:t>
            </a:r>
            <a:r>
              <a:rPr lang="ru-RU" dirty="0" smtClean="0"/>
              <a:t>— тарифная ставка платы за один тонно-километр для груза данного класса (данный фактор будет рассматриваться ниже).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2. Схема с оплатой использования подвижного состава</a:t>
            </a:r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Фактически предполагает оплату автомобиле-часов работы у потребителя и применяется в тех случаях, когда условия эксплуатации не обеспечивают достаточной коммерческой загрузки подвижного состава.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i="1" dirty="0" smtClean="0"/>
              <a:t>Т = </a:t>
            </a:r>
            <a:r>
              <a:rPr lang="ru-RU" i="1" dirty="0" err="1" smtClean="0"/>
              <a:t>Сз</a:t>
            </a:r>
            <a:r>
              <a:rPr lang="ru-RU" i="1" dirty="0" smtClean="0"/>
              <a:t> + </a:t>
            </a:r>
            <a:r>
              <a:rPr lang="ru-RU" i="1" dirty="0" err="1" smtClean="0"/>
              <a:t>Пс</a:t>
            </a:r>
            <a:r>
              <a:rPr lang="ru-RU" i="1" dirty="0" smtClean="0"/>
              <a:t>∙</a:t>
            </a:r>
            <a:r>
              <a:rPr lang="ru-RU" i="1" dirty="0" err="1" smtClean="0"/>
              <a:t>Сп</a:t>
            </a:r>
            <a:r>
              <a:rPr lang="ru-RU" i="1" dirty="0" smtClean="0"/>
              <a:t> + А∙С</a:t>
            </a:r>
            <a:r>
              <a:rPr lang="ru-RU" i="1" baseline="-25000" dirty="0" smtClean="0"/>
              <a:t>АЧ</a:t>
            </a:r>
            <a:r>
              <a:rPr lang="ru-RU" i="1" dirty="0" smtClean="0"/>
              <a:t>,</a:t>
            </a:r>
            <a:endParaRPr lang="ru-RU" dirty="0" smtClean="0"/>
          </a:p>
          <a:p>
            <a:r>
              <a:rPr lang="ru-RU" dirty="0" smtClean="0"/>
              <a:t>где </a:t>
            </a:r>
            <a:r>
              <a:rPr lang="ru-RU" i="1" dirty="0" smtClean="0"/>
              <a:t>Т — </a:t>
            </a:r>
            <a:r>
              <a:rPr lang="ru-RU" dirty="0" smtClean="0"/>
              <a:t>тарифная плата; </a:t>
            </a:r>
          </a:p>
          <a:p>
            <a:r>
              <a:rPr lang="ru-RU" i="1" dirty="0" smtClean="0"/>
              <a:t>С</a:t>
            </a:r>
            <a:r>
              <a:rPr lang="ru-RU" i="1" baseline="-25000" dirty="0" smtClean="0"/>
              <a:t>3</a:t>
            </a:r>
            <a:r>
              <a:rPr lang="ru-RU" i="1" dirty="0" smtClean="0"/>
              <a:t> — </a:t>
            </a:r>
            <a:r>
              <a:rPr lang="ru-RU" dirty="0" smtClean="0"/>
              <a:t>тарифная ставка платы за заказ;</a:t>
            </a:r>
          </a:p>
          <a:p>
            <a:r>
              <a:rPr lang="ru-RU" dirty="0" smtClean="0"/>
              <a:t> </a:t>
            </a:r>
            <a:r>
              <a:rPr lang="ru-RU" i="1" dirty="0" err="1" smtClean="0"/>
              <a:t>П</a:t>
            </a:r>
            <a:r>
              <a:rPr lang="ru-RU" i="1" baseline="-25000" dirty="0" err="1" smtClean="0"/>
              <a:t>с</a:t>
            </a:r>
            <a:r>
              <a:rPr lang="ru-RU" i="1" dirty="0" smtClean="0"/>
              <a:t> </a:t>
            </a:r>
            <a:r>
              <a:rPr lang="ru-RU" dirty="0" smtClean="0"/>
              <a:t>— сверхнормативный (превышающий среднее расчетное значение) пробег автомобиля за смену; </a:t>
            </a:r>
          </a:p>
          <a:p>
            <a:r>
              <a:rPr lang="ru-RU" i="1" dirty="0" err="1" smtClean="0"/>
              <a:t>С</a:t>
            </a:r>
            <a:r>
              <a:rPr lang="ru-RU" i="1" baseline="-25000" dirty="0" err="1" smtClean="0"/>
              <a:t>п</a:t>
            </a:r>
            <a:r>
              <a:rPr lang="ru-RU" i="1" dirty="0" smtClean="0"/>
              <a:t> — </a:t>
            </a:r>
            <a:r>
              <a:rPr lang="ru-RU" dirty="0" smtClean="0"/>
              <a:t>тарифная ставка платы за один километр сверхнормативного пробега; </a:t>
            </a:r>
          </a:p>
          <a:p>
            <a:r>
              <a:rPr lang="ru-RU" i="1" dirty="0" smtClean="0"/>
              <a:t>А — </a:t>
            </a:r>
            <a:r>
              <a:rPr lang="ru-RU" dirty="0" err="1" smtClean="0"/>
              <a:t>автомобиле-часы</a:t>
            </a:r>
            <a:r>
              <a:rPr lang="ru-RU" dirty="0" smtClean="0"/>
              <a:t> работы автомобиля у заказчика;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С</a:t>
            </a:r>
            <a:r>
              <a:rPr lang="ru-RU" i="1" baseline="-25000" dirty="0" smtClean="0"/>
              <a:t>АЧ</a:t>
            </a:r>
            <a:r>
              <a:rPr lang="ru-RU" i="1" dirty="0" smtClean="0"/>
              <a:t> </a:t>
            </a:r>
            <a:r>
              <a:rPr lang="ru-RU" dirty="0" smtClean="0"/>
              <a:t>— тарифная ставка платы за один </a:t>
            </a:r>
            <a:r>
              <a:rPr lang="ru-RU" dirty="0" err="1" smtClean="0"/>
              <a:t>автомобиле-час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3. Схема с оплатой условных расчетных единиц транспортной работы.</a:t>
            </a:r>
          </a:p>
          <a:p>
            <a:pPr marL="0" indent="0">
              <a:buNone/>
            </a:pPr>
            <a:endParaRPr lang="ru-RU" b="1" dirty="0"/>
          </a:p>
          <a:p>
            <a:pPr marL="0" indent="0" algn="just">
              <a:buNone/>
            </a:pPr>
            <a:r>
              <a:rPr lang="ru-RU" dirty="0" smtClean="0"/>
              <a:t>Предусматривает использование по согласованию с заказчиком укрупненных и упрощенных характерных измерителей транспортных услуг (поездки, заезды, доставленные контейнеры и т. д.), по которым и производится расчет тарифной платы. </a:t>
            </a:r>
          </a:p>
          <a:p>
            <a:pPr marL="0" indent="0" algn="just">
              <a:buNone/>
            </a:pPr>
            <a:r>
              <a:rPr lang="ru-RU" dirty="0" smtClean="0"/>
              <a:t>В основе применения данной схемы лежит учет средних сложившихся издержек перевозчика.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Т = С ∙ Р,</a:t>
            </a:r>
            <a:endParaRPr lang="ru-RU" dirty="0" smtClean="0"/>
          </a:p>
          <a:p>
            <a:r>
              <a:rPr lang="ru-RU" dirty="0" smtClean="0"/>
              <a:t>где </a:t>
            </a:r>
            <a:r>
              <a:rPr lang="ru-RU" i="1" dirty="0" smtClean="0"/>
              <a:t>Т — </a:t>
            </a:r>
            <a:r>
              <a:rPr lang="ru-RU" dirty="0" smtClean="0"/>
              <a:t>тарифная плата;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С — </a:t>
            </a:r>
            <a:r>
              <a:rPr lang="ru-RU" dirty="0" smtClean="0"/>
              <a:t>тарифная ставка платы за условную расчетную единицу работы; </a:t>
            </a:r>
          </a:p>
          <a:p>
            <a:r>
              <a:rPr lang="ru-RU" i="1" dirty="0" smtClean="0"/>
              <a:t>Р — </a:t>
            </a:r>
            <a:r>
              <a:rPr lang="ru-RU" dirty="0" smtClean="0"/>
              <a:t>количество выполненных за определенный период условных расчетных единиц работы.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Тарифы водного транспорта.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Различают:</a:t>
            </a:r>
          </a:p>
          <a:p>
            <a:r>
              <a:rPr lang="ru-RU" dirty="0" smtClean="0"/>
              <a:t>Тарифы каботажного плавания</a:t>
            </a:r>
          </a:p>
          <a:p>
            <a:pPr indent="342900">
              <a:buFont typeface="Wingdings" pitchFamily="2" charset="2"/>
              <a:buChar char="Ø"/>
            </a:pPr>
            <a:r>
              <a:rPr lang="ru-RU" dirty="0" smtClean="0"/>
              <a:t>Тарифы на большом каботаже (между портами морских бассейнов)</a:t>
            </a:r>
          </a:p>
          <a:p>
            <a:pPr indent="342900">
              <a:buFont typeface="Wingdings" pitchFamily="2" charset="2"/>
              <a:buChar char="Ø"/>
            </a:pPr>
            <a:r>
              <a:rPr lang="ru-RU" dirty="0" smtClean="0"/>
              <a:t>Тарифы малого каботажа(один бассейн)</a:t>
            </a:r>
          </a:p>
          <a:p>
            <a:r>
              <a:rPr lang="ru-RU" dirty="0" smtClean="0"/>
              <a:t>Фрахты на внешнеторговые (заграничные перевозки</a:t>
            </a:r>
          </a:p>
          <a:p>
            <a:pPr>
              <a:buNone/>
            </a:pPr>
            <a:r>
              <a:rPr lang="ru-RU" dirty="0" smtClean="0"/>
              <a:t>Устанавливаются прейскурантом 11-01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Сборы на морском транспорте (с грузовладельцев</a:t>
            </a:r>
            <a:r>
              <a:rPr lang="ru-RU" dirty="0" smtClean="0"/>
              <a:t>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054224" cy="45720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Платы за выполнение погрузочно-разгрузочных работ (ПРР)</a:t>
            </a:r>
          </a:p>
          <a:p>
            <a:r>
              <a:rPr lang="ru-RU" dirty="0" smtClean="0"/>
              <a:t>Плата за хранение</a:t>
            </a:r>
          </a:p>
          <a:p>
            <a:r>
              <a:rPr lang="ru-RU" dirty="0" smtClean="0"/>
              <a:t>Плата за взвешивание и проверку состояния груза</a:t>
            </a:r>
          </a:p>
          <a:p>
            <a:r>
              <a:rPr lang="ru-RU" dirty="0" smtClean="0"/>
              <a:t>Плата за междугородные телефонные и телеграфные сообщения</a:t>
            </a:r>
          </a:p>
          <a:p>
            <a:r>
              <a:rPr lang="ru-RU" dirty="0" smtClean="0"/>
              <a:t>Сбор за очистку мойку судов и складских помещений</a:t>
            </a:r>
          </a:p>
          <a:p>
            <a:r>
              <a:rPr lang="ru-RU" dirty="0" smtClean="0"/>
              <a:t>Портовый грузовой сбор</a:t>
            </a:r>
            <a:endParaRPr lang="ru-RU" dirty="0"/>
          </a:p>
        </p:txBody>
      </p:sp>
      <p:pic>
        <p:nvPicPr>
          <p:cNvPr id="59394" name="Picture 2" descr="http://dmir.ru/handlers/animg.ashx?id=36669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1700808"/>
            <a:ext cx="4582988" cy="3571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Платы с судов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Корабельный</a:t>
            </a:r>
          </a:p>
          <a:p>
            <a:r>
              <a:rPr lang="ru-RU" dirty="0" smtClean="0"/>
              <a:t>Канальный</a:t>
            </a:r>
          </a:p>
          <a:p>
            <a:r>
              <a:rPr lang="ru-RU" dirty="0" smtClean="0"/>
              <a:t>Лоцманский</a:t>
            </a:r>
          </a:p>
          <a:p>
            <a:r>
              <a:rPr lang="ru-RU" dirty="0" smtClean="0"/>
              <a:t>Причальный сбор</a:t>
            </a:r>
          </a:p>
          <a:p>
            <a:r>
              <a:rPr lang="ru-RU" dirty="0" smtClean="0"/>
              <a:t>Якорный сбор</a:t>
            </a:r>
          </a:p>
          <a:p>
            <a:r>
              <a:rPr lang="ru-RU" dirty="0" smtClean="0"/>
              <a:t>Маячный </a:t>
            </a:r>
          </a:p>
          <a:p>
            <a:r>
              <a:rPr lang="ru-RU" dirty="0" smtClean="0"/>
              <a:t>Экологический</a:t>
            </a:r>
          </a:p>
          <a:p>
            <a:r>
              <a:rPr lang="ru-RU" dirty="0" smtClean="0"/>
              <a:t>Навигационный</a:t>
            </a:r>
          </a:p>
          <a:p>
            <a:r>
              <a:rPr lang="ru-RU" dirty="0" smtClean="0"/>
              <a:t>За работу ледоколов</a:t>
            </a:r>
          </a:p>
          <a:p>
            <a:r>
              <a:rPr lang="ru-RU" dirty="0" smtClean="0"/>
              <a:t>Швартовые услуги</a:t>
            </a:r>
          </a:p>
          <a:p>
            <a:r>
              <a:rPr lang="ru-RU" dirty="0" smtClean="0"/>
              <a:t>Пользование буксирами </a:t>
            </a:r>
          </a:p>
          <a:p>
            <a:r>
              <a:rPr lang="ru-RU" dirty="0" smtClean="0"/>
              <a:t>Снабжение пресной водой</a:t>
            </a:r>
          </a:p>
          <a:p>
            <a:r>
              <a:rPr lang="ru-RU" dirty="0" smtClean="0"/>
              <a:t>Агентской обслуживание</a:t>
            </a:r>
          </a:p>
          <a:p>
            <a:endParaRPr lang="ru-RU" dirty="0"/>
          </a:p>
        </p:txBody>
      </p:sp>
      <p:pic>
        <p:nvPicPr>
          <p:cNvPr id="58370" name="Picture 2" descr="http://www.merais-group.com/images/se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484784"/>
            <a:ext cx="5580112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cf.ppt-online.org/files/slide/q/qS2TK19dY3JNIMnkwsLtlc47xBog8XGHupPej5/slide-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Тарифы и цены выступают в виде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292080" y="1527048"/>
            <a:ext cx="3513592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Аккордных ставок</a:t>
            </a:r>
          </a:p>
          <a:p>
            <a:r>
              <a:rPr lang="ru-RU" dirty="0" smtClean="0"/>
              <a:t>Плат и сборов (на обслуживание и обработку судов)</a:t>
            </a:r>
          </a:p>
          <a:p>
            <a:r>
              <a:rPr lang="ru-RU" dirty="0" smtClean="0"/>
              <a:t>Единичных расценок и отпускных цен (подводно-технические , судоподъемные работы)</a:t>
            </a:r>
            <a:endParaRPr lang="ru-RU" dirty="0"/>
          </a:p>
        </p:txBody>
      </p:sp>
      <p:pic>
        <p:nvPicPr>
          <p:cNvPr id="2050" name="Picture 2" descr="http://www.ua.all.biz/img/ua/service_catalog/53309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4860033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Внутренний речной транспорт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Схемы</a:t>
            </a:r>
          </a:p>
          <a:p>
            <a:r>
              <a:rPr lang="ru-RU" dirty="0" smtClean="0"/>
              <a:t>По бассейнам рек</a:t>
            </a:r>
          </a:p>
          <a:p>
            <a:r>
              <a:rPr lang="ru-RU" dirty="0" smtClean="0"/>
              <a:t>Родам грузов (сухогрузы, нефтяные, лесные)</a:t>
            </a:r>
          </a:p>
          <a:p>
            <a:r>
              <a:rPr lang="ru-RU" dirty="0" smtClean="0"/>
              <a:t>Способам перевозки (буксировка судов, барж, плотов)</a:t>
            </a:r>
          </a:p>
          <a:p>
            <a:r>
              <a:rPr lang="ru-RU" dirty="0" smtClean="0"/>
              <a:t>Видам отправок (судовые, контейнерные)</a:t>
            </a:r>
          </a:p>
          <a:p>
            <a:r>
              <a:rPr lang="ru-RU" dirty="0" smtClean="0"/>
              <a:t>Видам сообщений (внутреннее водное , смешанные)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Тарифные схемы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 доставку генеральных грузов 70 схем</a:t>
            </a:r>
          </a:p>
          <a:p>
            <a:r>
              <a:rPr lang="ru-RU" dirty="0" smtClean="0"/>
              <a:t>Нефтяные грузы 20 схем</a:t>
            </a:r>
          </a:p>
          <a:p>
            <a:r>
              <a:rPr lang="ru-RU" dirty="0" smtClean="0"/>
              <a:t>Буксировка платов 20 схем</a:t>
            </a:r>
            <a:endParaRPr lang="ru-RU" dirty="0"/>
          </a:p>
        </p:txBody>
      </p:sp>
      <p:pic>
        <p:nvPicPr>
          <p:cNvPr id="44034" name="Picture 2" descr="http://www.pereezd-rb.ru/images/cms/data/10477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132856"/>
            <a:ext cx="3331865" cy="39902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Закономерности установки тарифов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Для генеральных грузов тариф каждой последующей схемы на 10% выше предыдущей;</a:t>
            </a:r>
          </a:p>
          <a:p>
            <a:pPr algn="just"/>
            <a:r>
              <a:rPr lang="ru-RU" dirty="0" smtClean="0"/>
              <a:t>Для судов перевозящих жидкие грузы, разница между каждой последующей схемой на 20%</a:t>
            </a:r>
          </a:p>
          <a:p>
            <a:pPr algn="just">
              <a:buNone/>
            </a:pPr>
            <a:r>
              <a:rPr lang="ru-RU" dirty="0" smtClean="0"/>
              <a:t>Изменение стоимости перевозок различных грузов с ростом дальности в разных бассейнах имеет одну и ту же закономерность 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986" name="Picture 2" descr="http://cf.ppt-online.org/files/slide/q/qS2TK19dY3JNIMnkwsLtlc47xBog8XGHupPej5/slide-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9482"/>
            <a:ext cx="8998024" cy="67485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48680"/>
            <a:ext cx="8534400" cy="438872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системе тарифов воздушного транспорта существуют два тарифных пояса: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Районы, обеспеченные железнодорожным транспортом;</a:t>
            </a:r>
          </a:p>
          <a:p>
            <a:pPr fontAlgn="base"/>
            <a:r>
              <a:rPr lang="ru-RU" dirty="0" smtClean="0"/>
              <a:t>Глубинные, удаленные от железных дорог районы, где тарифы в 1,7 раза выше.</a:t>
            </a:r>
          </a:p>
          <a:p>
            <a:endParaRPr lang="ru-RU" dirty="0"/>
          </a:p>
        </p:txBody>
      </p:sp>
      <p:pic>
        <p:nvPicPr>
          <p:cNvPr id="64514" name="Picture 2" descr="http://book.aero/images/stories/tarif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05064"/>
            <a:ext cx="2857500" cy="2209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355976" y="1527048"/>
            <a:ext cx="4449696" cy="4572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Багажные тарифы и тарифы на перевозку скоропортящихся и срочных грузов выше обычных грузовых на 40 %. </a:t>
            </a:r>
          </a:p>
          <a:p>
            <a:r>
              <a:rPr lang="ru-RU" dirty="0" smtClean="0"/>
              <a:t>Существуют также льготные (при догрузке самолетов) тарифы, которые могут составлять 50 % основных. За дополнительные операции взимают различные сборы.</a:t>
            </a:r>
            <a:endParaRPr lang="ru-RU" dirty="0"/>
          </a:p>
        </p:txBody>
      </p:sp>
      <p:pic>
        <p:nvPicPr>
          <p:cNvPr id="63490" name="Picture 2" descr="http://barnaul.amic.ru/wp-content/uploads/2015/05/%D0%B0%D0%B2%D0%B8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0768"/>
            <a:ext cx="4032448" cy="5024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206352" cy="4572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Базовая ставка тарифа установлена на расстояние 500 км и с увеличением расстояния перевозки снижается.</a:t>
            </a:r>
          </a:p>
          <a:p>
            <a:r>
              <a:rPr lang="ru-RU" dirty="0" smtClean="0"/>
              <a:t> Например, на расстоянии от 1001 до 1800 км базовая ставка снижается на 8 %, а свыше 8000 км - на 42 %. При исчислении платы используется пороговое соотношение массы груза к его объему (1 кг соответствует 6000 куб см). </a:t>
            </a:r>
            <a:endParaRPr lang="ru-RU" dirty="0"/>
          </a:p>
        </p:txBody>
      </p:sp>
      <p:pic>
        <p:nvPicPr>
          <p:cNvPr id="62466" name="Picture 2" descr="http://s.csw.ru/images2/2015/02/object242019/shutterstock_zorabc-v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556792"/>
            <a:ext cx="2674268" cy="3171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Тарифная система ИАТА (Международная ассоциация воздушного транспорта) включает в себя три вида тарифов:</a:t>
            </a:r>
            <a:br>
              <a:rPr lang="ru-RU" sz="2000" dirty="0" smtClean="0"/>
            </a:br>
            <a:r>
              <a:rPr lang="ru-RU" sz="2000" dirty="0" smtClean="0"/>
              <a:t>воздушный транспорт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7870648" cy="5330952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 smtClean="0"/>
              <a:t>Специальные (</a:t>
            </a:r>
            <a:r>
              <a:rPr lang="ru-RU" dirty="0" err="1" smtClean="0"/>
              <a:t>корейты</a:t>
            </a:r>
            <a:r>
              <a:rPr lang="ru-RU" dirty="0" smtClean="0"/>
              <a:t>) - применяют для грузов, перечисленных в специальных справочниках, на отдельных направлениях в ограниченный период и для привлечения грузов за счет существенного снижения стоимости перевозок, которые может доходить до 90%;</a:t>
            </a:r>
          </a:p>
          <a:p>
            <a:pPr fontAlgn="base">
              <a:buNone/>
            </a:pPr>
            <a:endParaRPr lang="ru-RU" dirty="0" smtClean="0"/>
          </a:p>
          <a:p>
            <a:pPr fontAlgn="base"/>
            <a:r>
              <a:rPr lang="ru-RU" dirty="0" smtClean="0"/>
              <a:t>Классные - применяют для перевозки грузов, требующих особых условий для перевозки (золото, ценные бумаги, живые животные, печатная продукция). На практике классные тарифы исчисляют с учетом ценности груза;</a:t>
            </a:r>
          </a:p>
          <a:p>
            <a:pPr fontAlgn="base">
              <a:buNone/>
            </a:pPr>
            <a:endParaRPr lang="ru-RU" dirty="0" smtClean="0"/>
          </a:p>
          <a:p>
            <a:pPr fontAlgn="base"/>
            <a:r>
              <a:rPr lang="ru-RU" dirty="0" smtClean="0"/>
              <a:t>Основные - используют для грузов и направлений в случае, когда не действуют специальные или классные тарифы. 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Тарифы на трубопроводном транспорте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422376" cy="4572000"/>
          </a:xfrm>
        </p:spPr>
        <p:txBody>
          <a:bodyPr>
            <a:normAutofit/>
          </a:bodyPr>
          <a:lstStyle/>
          <a:p>
            <a:pPr fontAlgn="base"/>
            <a:r>
              <a:rPr lang="ru-RU" dirty="0" smtClean="0"/>
              <a:t>На трубопроводном транспорте плата за доставку груза определяется по расчетным ценам, учитывающим фактические затраты на доставку груза (себестоимость + прибыль).</a:t>
            </a:r>
          </a:p>
          <a:p>
            <a:pPr fontAlgn="base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61442" name="Picture 2" descr="http://tanzaniapetroleum.com/wp-content/uploads/2016/01/72976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556792"/>
            <a:ext cx="3074964" cy="33484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503920" cy="4572000"/>
          </a:xfrm>
        </p:spPr>
        <p:txBody>
          <a:bodyPr/>
          <a:lstStyle/>
          <a:p>
            <a:pPr algn="just"/>
            <a:r>
              <a:rPr lang="ru-RU" dirty="0" smtClean="0"/>
              <a:t>При наличии трубопровода для соответствующего вида груза по требуемому направлению доставки наиболее экономичный вариант доставки всегда однозначно определяется в пользу трубопровода. </a:t>
            </a:r>
          </a:p>
          <a:p>
            <a:pPr algn="just"/>
            <a:r>
              <a:rPr lang="ru-RU" dirty="0" smtClean="0"/>
              <a:t>Проблема выбора возникает при недостаточной мощности трубопровода или несоответствия вида груза.</a:t>
            </a:r>
          </a:p>
          <a:p>
            <a:endParaRPr lang="ru-RU" dirty="0"/>
          </a:p>
        </p:txBody>
      </p:sp>
      <p:pic>
        <p:nvPicPr>
          <p:cNvPr id="69634" name="Picture 2" descr="http://ukropnews24.com/wp-content/uploads/2016/10/161ea8c04f8afde25e0e7f1d546a5a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293096"/>
            <a:ext cx="3470982" cy="2234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1582</TotalTime>
  <Words>1399</Words>
  <Application>Microsoft Office PowerPoint</Application>
  <PresentationFormat>Экран (4:3)</PresentationFormat>
  <Paragraphs>197</Paragraphs>
  <Slides>40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Официальная</vt:lpstr>
      <vt:lpstr>Тарифы и ценообразование </vt:lpstr>
      <vt:lpstr>Содержание </vt:lpstr>
      <vt:lpstr>Тарифы и сборы, их содержание. </vt:lpstr>
      <vt:lpstr>Слайд 4</vt:lpstr>
      <vt:lpstr>Транспортный тариф</vt:lpstr>
      <vt:lpstr>Виды тарифов и формы их построения</vt:lpstr>
      <vt:lpstr>По форме построения тарифы подразделяются на:</vt:lpstr>
      <vt:lpstr>Ж/Д тариф</vt:lpstr>
      <vt:lpstr>Слайд 9</vt:lpstr>
      <vt:lpstr>Слайд 10</vt:lpstr>
      <vt:lpstr>Подходы к формированию ж/д тарифов</vt:lpstr>
      <vt:lpstr>Все действующие тарифы опубликованы в Тарифных руководствах Прейскуранта 10 № 1 и № 4</vt:lpstr>
      <vt:lpstr>Классификация ж/д тарифов</vt:lpstr>
      <vt:lpstr>По родам отправок грузовые тарифы, бывают:</vt:lpstr>
      <vt:lpstr>По форме построения грузовые тарифы:</vt:lpstr>
      <vt:lpstr>Факторы от которых зависит ж/д тариф:</vt:lpstr>
      <vt:lpstr>Автомобильный тариф</vt:lpstr>
      <vt:lpstr>Виды тарифов на автомобильном транспорте</vt:lpstr>
      <vt:lpstr>На размер тарифной платы оказывают влияние следующие факторы: </vt:lpstr>
      <vt:lpstr>Схемы работы:</vt:lpstr>
      <vt:lpstr>Слайд 21</vt:lpstr>
      <vt:lpstr>Слайд 22</vt:lpstr>
      <vt:lpstr>Слайд 23</vt:lpstr>
      <vt:lpstr>Слайд 24</vt:lpstr>
      <vt:lpstr>Слайд 25</vt:lpstr>
      <vt:lpstr>Тарифы водного транспорта.</vt:lpstr>
      <vt:lpstr>Сборы на морском транспорте (с грузовладельцев) </vt:lpstr>
      <vt:lpstr>Платы с судов </vt:lpstr>
      <vt:lpstr>Слайд 29</vt:lpstr>
      <vt:lpstr>Тарифы и цены выступают в виде</vt:lpstr>
      <vt:lpstr>Внутренний речной транспорт</vt:lpstr>
      <vt:lpstr>Тарифные схемы</vt:lpstr>
      <vt:lpstr>Закономерности установки тарифов </vt:lpstr>
      <vt:lpstr>Слайд 34</vt:lpstr>
      <vt:lpstr>В системе тарифов воздушного транспорта существуют два тарифных пояса: </vt:lpstr>
      <vt:lpstr>Слайд 36</vt:lpstr>
      <vt:lpstr>Слайд 37</vt:lpstr>
      <vt:lpstr>Тарифная система ИАТА (Международная ассоциация воздушного транспорта) включает в себя три вида тарифов: воздушный транспорт</vt:lpstr>
      <vt:lpstr>Тарифы на трубопроводном транспорте </vt:lpstr>
      <vt:lpstr>Слайд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Тарифы и ценообразование в транспортной логистике</dc:title>
  <dc:creator>Валерия</dc:creator>
  <cp:lastModifiedBy>HOME</cp:lastModifiedBy>
  <cp:revision>321</cp:revision>
  <dcterms:created xsi:type="dcterms:W3CDTF">2016-11-26T14:47:46Z</dcterms:created>
  <dcterms:modified xsi:type="dcterms:W3CDTF">2020-05-12T13:22:00Z</dcterms:modified>
</cp:coreProperties>
</file>