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slides/slide89.xml" ContentType="application/vnd.openxmlformats-officedocument.presentationml.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1" r:id="rId23"/>
    <p:sldId id="279" r:id="rId24"/>
    <p:sldId id="284" r:id="rId25"/>
    <p:sldId id="280" r:id="rId26"/>
    <p:sldId id="283" r:id="rId27"/>
    <p:sldId id="285" r:id="rId28"/>
    <p:sldId id="286" r:id="rId29"/>
    <p:sldId id="287" r:id="rId30"/>
    <p:sldId id="289" r:id="rId31"/>
    <p:sldId id="290" r:id="rId32"/>
    <p:sldId id="292" r:id="rId33"/>
    <p:sldId id="291" r:id="rId34"/>
    <p:sldId id="293" r:id="rId35"/>
    <p:sldId id="294" r:id="rId36"/>
    <p:sldId id="295" r:id="rId37"/>
    <p:sldId id="296" r:id="rId38"/>
    <p:sldId id="298" r:id="rId39"/>
    <p:sldId id="300" r:id="rId40"/>
    <p:sldId id="301" r:id="rId41"/>
    <p:sldId id="302" r:id="rId42"/>
    <p:sldId id="303" r:id="rId43"/>
    <p:sldId id="305" r:id="rId44"/>
    <p:sldId id="304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8" r:id="rId66"/>
    <p:sldId id="329" r:id="rId67"/>
    <p:sldId id="330" r:id="rId68"/>
    <p:sldId id="331" r:id="rId69"/>
    <p:sldId id="332" r:id="rId70"/>
    <p:sldId id="333" r:id="rId71"/>
    <p:sldId id="334" r:id="rId72"/>
    <p:sldId id="335" r:id="rId73"/>
    <p:sldId id="336" r:id="rId74"/>
    <p:sldId id="337" r:id="rId75"/>
    <p:sldId id="338" r:id="rId76"/>
    <p:sldId id="339" r:id="rId77"/>
    <p:sldId id="340" r:id="rId78"/>
    <p:sldId id="341" r:id="rId79"/>
    <p:sldId id="342" r:id="rId80"/>
    <p:sldId id="343" r:id="rId81"/>
    <p:sldId id="344" r:id="rId82"/>
    <p:sldId id="345" r:id="rId83"/>
    <p:sldId id="346" r:id="rId84"/>
    <p:sldId id="347" r:id="rId85"/>
    <p:sldId id="348" r:id="rId86"/>
    <p:sldId id="349" r:id="rId87"/>
    <p:sldId id="350" r:id="rId88"/>
    <p:sldId id="351" r:id="rId89"/>
    <p:sldId id="352" r:id="rId90"/>
    <p:sldId id="353" r:id="rId9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Стандартный раздел" id="{EEF16DFB-F336-6E4F-B9C9-C545D096A4EB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1"/>
            <p14:sldId id="270"/>
            <p14:sldId id="272"/>
            <p14:sldId id="273"/>
            <p14:sldId id="274"/>
            <p14:sldId id="275"/>
            <p14:sldId id="276"/>
            <p14:sldId id="277"/>
            <p14:sldId id="278"/>
            <p14:sldId id="281"/>
            <p14:sldId id="279"/>
            <p14:sldId id="284"/>
            <p14:sldId id="280"/>
            <p14:sldId id="283"/>
            <p14:sldId id="285"/>
            <p14:sldId id="286"/>
            <p14:sldId id="287"/>
            <p14:sldId id="289"/>
            <p14:sldId id="290"/>
            <p14:sldId id="292"/>
            <p14:sldId id="291"/>
            <p14:sldId id="293"/>
            <p14:sldId id="294"/>
            <p14:sldId id="295"/>
            <p14:sldId id="296"/>
            <p14:sldId id="298"/>
            <p14:sldId id="300"/>
            <p14:sldId id="301"/>
            <p14:sldId id="302"/>
            <p14:sldId id="303"/>
            <p14:sldId id="305"/>
            <p14:sldId id="304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1"/>
            <p14:sldId id="322"/>
            <p14:sldId id="323"/>
            <p14:sldId id="324"/>
            <p14:sldId id="325"/>
            <p14:sldId id="328"/>
            <p14:sldId id="329"/>
            <p14:sldId id="330"/>
            <p14:sldId id="331"/>
            <p14:sldId id="332"/>
            <p14:sldId id="333"/>
            <p14:sldId id="334"/>
            <p14:sldId id="335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  <p14:sldId id="348"/>
            <p14:sldId id="349"/>
            <p14:sldId id="350"/>
            <p14:sldId id="351"/>
            <p14:sldId id="352"/>
            <p14:sldId id="35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4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image" Target="../media/image100.jpeg"/><Relationship Id="rId4" Type="http://schemas.openxmlformats.org/officeDocument/2006/relationships/image" Target="../media/image10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9968C6-7C82-4370-9A39-7604A5882973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FE9DBD-C71F-49AF-83EC-92B50DA5FDAA}">
      <dgm:prSet phldrT="[Текст]"/>
      <dgm:spPr>
        <a:ln>
          <a:solidFill>
            <a:srgbClr val="000000"/>
          </a:solidFill>
        </a:ln>
      </dgm:spPr>
      <dgm:t>
        <a:bodyPr/>
        <a:lstStyle/>
        <a:p>
          <a:r>
            <a:rPr lang="ru-RU" dirty="0" smtClean="0">
              <a:solidFill>
                <a:srgbClr val="C00000"/>
              </a:solidFill>
              <a:latin typeface="Times New Roman"/>
              <a:cs typeface="Times New Roman"/>
            </a:rPr>
            <a:t>В зависимости от устройства</a:t>
          </a:r>
          <a:endParaRPr lang="ru-RU" dirty="0">
            <a:solidFill>
              <a:srgbClr val="C00000"/>
            </a:solidFill>
            <a:latin typeface="Times New Roman"/>
            <a:cs typeface="Times New Roman"/>
          </a:endParaRPr>
        </a:p>
      </dgm:t>
    </dgm:pt>
    <dgm:pt modelId="{F8F2F114-224F-4B90-924A-7872F6DD0FEC}" type="parTrans" cxnId="{92208B50-3381-4ABE-A8FB-D67289F7F340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5701EA0C-0222-431A-A987-05123BFFF121}" type="sibTrans" cxnId="{92208B50-3381-4ABE-A8FB-D67289F7F340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2E3A3EF7-7F45-4BF3-812D-43B9749C33A1}">
      <dgm:prSet phldrT="[Текст]"/>
      <dgm:spPr>
        <a:solidFill>
          <a:srgbClr val="00B050"/>
        </a:solidFill>
        <a:ln>
          <a:solidFill>
            <a:srgbClr val="000000"/>
          </a:solidFill>
        </a:ln>
      </dgm:spPr>
      <dgm:t>
        <a:bodyPr/>
        <a:lstStyle/>
        <a:p>
          <a:r>
            <a:rPr lang="ru-RU" dirty="0" smtClean="0">
              <a:latin typeface="Times New Roman"/>
              <a:cs typeface="Times New Roman"/>
            </a:rPr>
            <a:t>Плоские поддоны</a:t>
          </a:r>
          <a:endParaRPr lang="ru-RU" dirty="0">
            <a:latin typeface="Times New Roman"/>
            <a:cs typeface="Times New Roman"/>
          </a:endParaRPr>
        </a:p>
      </dgm:t>
    </dgm:pt>
    <dgm:pt modelId="{586E40B3-FF9F-43FE-821A-07DBFA6C0631}" type="parTrans" cxnId="{DB6136C0-2F69-4AF9-BE1E-C1E888676A77}">
      <dgm:prSet/>
      <dgm:spPr>
        <a:ln>
          <a:solidFill>
            <a:srgbClr val="000000"/>
          </a:solidFill>
        </a:ln>
      </dgm:spPr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11ACB319-1B31-4CC6-86DF-788FA41D90FA}" type="sibTrans" cxnId="{DB6136C0-2F69-4AF9-BE1E-C1E888676A77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0D0F664D-7A19-4D07-BF06-CD16AF0C098B}">
      <dgm:prSet phldrT="[Текст]"/>
      <dgm:spPr>
        <a:solidFill>
          <a:srgbClr val="00B0F0"/>
        </a:solidFill>
        <a:ln>
          <a:solidFill>
            <a:srgbClr val="000000"/>
          </a:solidFill>
        </a:ln>
      </dgm:spPr>
      <dgm:t>
        <a:bodyPr/>
        <a:lstStyle/>
        <a:p>
          <a:r>
            <a:rPr lang="ru-RU" dirty="0" smtClean="0">
              <a:latin typeface="Times New Roman"/>
              <a:cs typeface="Times New Roman"/>
            </a:rPr>
            <a:t>Стоечные поддоны</a:t>
          </a:r>
          <a:endParaRPr lang="ru-RU" dirty="0">
            <a:latin typeface="Times New Roman"/>
            <a:cs typeface="Times New Roman"/>
          </a:endParaRPr>
        </a:p>
      </dgm:t>
    </dgm:pt>
    <dgm:pt modelId="{E749E02E-A1E2-4078-90CA-2B3900BD70EB}" type="parTrans" cxnId="{644C4895-7AF2-49D5-B8E0-62C7A70629C1}">
      <dgm:prSet/>
      <dgm:spPr>
        <a:ln>
          <a:solidFill>
            <a:srgbClr val="000000"/>
          </a:solidFill>
        </a:ln>
      </dgm:spPr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5B15FF8C-39CF-4F12-8796-946FFDD2DF8A}" type="sibTrans" cxnId="{644C4895-7AF2-49D5-B8E0-62C7A70629C1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DF36AB9D-4A40-44E3-8760-97FEEB8EE332}">
      <dgm:prSet phldrT="[Текст]"/>
      <dgm:spPr>
        <a:solidFill>
          <a:srgbClr val="FFC000"/>
        </a:solidFill>
        <a:ln>
          <a:solidFill>
            <a:srgbClr val="000000"/>
          </a:solidFill>
        </a:ln>
      </dgm:spPr>
      <dgm:t>
        <a:bodyPr/>
        <a:lstStyle/>
        <a:p>
          <a:r>
            <a:rPr lang="ru-RU" dirty="0" smtClean="0">
              <a:latin typeface="Times New Roman"/>
              <a:cs typeface="Times New Roman"/>
            </a:rPr>
            <a:t>Ящичные поддоны</a:t>
          </a:r>
          <a:endParaRPr lang="ru-RU" dirty="0">
            <a:latin typeface="Times New Roman"/>
            <a:cs typeface="Times New Roman"/>
          </a:endParaRPr>
        </a:p>
      </dgm:t>
    </dgm:pt>
    <dgm:pt modelId="{48EDB33B-5871-4F17-8043-DA61C999380B}" type="parTrans" cxnId="{6E52DE17-C0E0-481E-AC09-F017B7F7DA9F}">
      <dgm:prSet/>
      <dgm:spPr>
        <a:ln>
          <a:solidFill>
            <a:srgbClr val="000000"/>
          </a:solidFill>
        </a:ln>
      </dgm:spPr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EDA8E2FF-3A46-4D05-A050-5CD2576CED61}" type="sibTrans" cxnId="{6E52DE17-C0E0-481E-AC09-F017B7F7DA9F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1264FFC9-CE9B-41EB-9357-EEA94F8343A2}" type="pres">
      <dgm:prSet presAssocID="{AE9968C6-7C82-4370-9A39-7604A588297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017983-1CDA-4F5E-87E8-6B736CF049FD}" type="pres">
      <dgm:prSet presAssocID="{D0FE9DBD-C71F-49AF-83EC-92B50DA5FDAA}" presName="centerShape" presStyleLbl="node0" presStyleIdx="0" presStyleCnt="1" custLinFactNeighborX="-256" custLinFactNeighborY="-124"/>
      <dgm:spPr/>
      <dgm:t>
        <a:bodyPr/>
        <a:lstStyle/>
        <a:p>
          <a:endParaRPr lang="ru-RU"/>
        </a:p>
      </dgm:t>
    </dgm:pt>
    <dgm:pt modelId="{5799430A-39C5-420B-B5E8-9EDECA1E66CE}" type="pres">
      <dgm:prSet presAssocID="{586E40B3-FF9F-43FE-821A-07DBFA6C0631}" presName="parTrans" presStyleLbl="bgSibTrans2D1" presStyleIdx="0" presStyleCnt="3" custFlipVert="1" custFlipHor="1" custScaleX="28381" custScaleY="146787" custLinFactNeighborX="28247" custLinFactNeighborY="71232"/>
      <dgm:spPr/>
      <dgm:t>
        <a:bodyPr/>
        <a:lstStyle/>
        <a:p>
          <a:endParaRPr lang="ru-RU"/>
        </a:p>
      </dgm:t>
    </dgm:pt>
    <dgm:pt modelId="{60581514-7EF6-45BC-92BE-A06D86E0A3D2}" type="pres">
      <dgm:prSet presAssocID="{2E3A3EF7-7F45-4BF3-812D-43B9749C33A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ACAF8-6704-4555-87FE-5455B794DD70}" type="pres">
      <dgm:prSet presAssocID="{E749E02E-A1E2-4078-90CA-2B3900BD70EB}" presName="parTrans" presStyleLbl="bgSibTrans2D1" presStyleIdx="1" presStyleCnt="3" custFlipVert="1" custFlipHor="1" custScaleX="57203" custScaleY="144469" custLinFactNeighborX="1956" custLinFactNeighborY="70875"/>
      <dgm:spPr/>
      <dgm:t>
        <a:bodyPr/>
        <a:lstStyle/>
        <a:p>
          <a:endParaRPr lang="ru-RU"/>
        </a:p>
      </dgm:t>
    </dgm:pt>
    <dgm:pt modelId="{639D3DCF-CCB6-4068-94B3-84E0E7390AFD}" type="pres">
      <dgm:prSet presAssocID="{0D0F664D-7A19-4D07-BF06-CD16AF0C098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598C53-0F42-4905-8EBD-31F5A37A4C2E}" type="pres">
      <dgm:prSet presAssocID="{48EDB33B-5871-4F17-8043-DA61C999380B}" presName="parTrans" presStyleLbl="bgSibTrans2D1" presStyleIdx="2" presStyleCnt="3" custAng="4486138" custFlipHor="1" custScaleX="27099" custScaleY="153158" custLinFactNeighborX="-28237" custLinFactNeighborY="80008"/>
      <dgm:spPr/>
      <dgm:t>
        <a:bodyPr/>
        <a:lstStyle/>
        <a:p>
          <a:endParaRPr lang="ru-RU"/>
        </a:p>
      </dgm:t>
    </dgm:pt>
    <dgm:pt modelId="{B4DB2A16-6734-4302-BBD0-FB72F7A41360}" type="pres">
      <dgm:prSet presAssocID="{DF36AB9D-4A40-44E3-8760-97FEEB8EE33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4C4895-7AF2-49D5-B8E0-62C7A70629C1}" srcId="{D0FE9DBD-C71F-49AF-83EC-92B50DA5FDAA}" destId="{0D0F664D-7A19-4D07-BF06-CD16AF0C098B}" srcOrd="1" destOrd="0" parTransId="{E749E02E-A1E2-4078-90CA-2B3900BD70EB}" sibTransId="{5B15FF8C-39CF-4F12-8796-946FFDD2DF8A}"/>
    <dgm:cxn modelId="{896CB50A-BCE2-AF40-81BB-B91A35BB93E1}" type="presOf" srcId="{586E40B3-FF9F-43FE-821A-07DBFA6C0631}" destId="{5799430A-39C5-420B-B5E8-9EDECA1E66CE}" srcOrd="0" destOrd="0" presId="urn:microsoft.com/office/officeart/2005/8/layout/radial4"/>
    <dgm:cxn modelId="{6E52DE17-C0E0-481E-AC09-F017B7F7DA9F}" srcId="{D0FE9DBD-C71F-49AF-83EC-92B50DA5FDAA}" destId="{DF36AB9D-4A40-44E3-8760-97FEEB8EE332}" srcOrd="2" destOrd="0" parTransId="{48EDB33B-5871-4F17-8043-DA61C999380B}" sibTransId="{EDA8E2FF-3A46-4D05-A050-5CD2576CED61}"/>
    <dgm:cxn modelId="{13C57CB3-4646-894F-9CFE-28ABC87E0DFE}" type="presOf" srcId="{0D0F664D-7A19-4D07-BF06-CD16AF0C098B}" destId="{639D3DCF-CCB6-4068-94B3-84E0E7390AFD}" srcOrd="0" destOrd="0" presId="urn:microsoft.com/office/officeart/2005/8/layout/radial4"/>
    <dgm:cxn modelId="{7E3F21AC-38AB-3E45-8063-B54AB102F1CB}" type="presOf" srcId="{E749E02E-A1E2-4078-90CA-2B3900BD70EB}" destId="{580ACAF8-6704-4555-87FE-5455B794DD70}" srcOrd="0" destOrd="0" presId="urn:microsoft.com/office/officeart/2005/8/layout/radial4"/>
    <dgm:cxn modelId="{DB6136C0-2F69-4AF9-BE1E-C1E888676A77}" srcId="{D0FE9DBD-C71F-49AF-83EC-92B50DA5FDAA}" destId="{2E3A3EF7-7F45-4BF3-812D-43B9749C33A1}" srcOrd="0" destOrd="0" parTransId="{586E40B3-FF9F-43FE-821A-07DBFA6C0631}" sibTransId="{11ACB319-1B31-4CC6-86DF-788FA41D90FA}"/>
    <dgm:cxn modelId="{92208B50-3381-4ABE-A8FB-D67289F7F340}" srcId="{AE9968C6-7C82-4370-9A39-7604A5882973}" destId="{D0FE9DBD-C71F-49AF-83EC-92B50DA5FDAA}" srcOrd="0" destOrd="0" parTransId="{F8F2F114-224F-4B90-924A-7872F6DD0FEC}" sibTransId="{5701EA0C-0222-431A-A987-05123BFFF121}"/>
    <dgm:cxn modelId="{D50A00AE-A0F4-F640-B590-2F838893F70B}" type="presOf" srcId="{2E3A3EF7-7F45-4BF3-812D-43B9749C33A1}" destId="{60581514-7EF6-45BC-92BE-A06D86E0A3D2}" srcOrd="0" destOrd="0" presId="urn:microsoft.com/office/officeart/2005/8/layout/radial4"/>
    <dgm:cxn modelId="{B6B72523-70F9-6547-8580-8A9AFA074B9C}" type="presOf" srcId="{48EDB33B-5871-4F17-8043-DA61C999380B}" destId="{AC598C53-0F42-4905-8EBD-31F5A37A4C2E}" srcOrd="0" destOrd="0" presId="urn:microsoft.com/office/officeart/2005/8/layout/radial4"/>
    <dgm:cxn modelId="{62088FE3-B859-3B4C-B0AF-5C9A4A6151C8}" type="presOf" srcId="{D0FE9DBD-C71F-49AF-83EC-92B50DA5FDAA}" destId="{CC017983-1CDA-4F5E-87E8-6B736CF049FD}" srcOrd="0" destOrd="0" presId="urn:microsoft.com/office/officeart/2005/8/layout/radial4"/>
    <dgm:cxn modelId="{5D988864-8D83-7746-B7D3-8E0646C2F389}" type="presOf" srcId="{DF36AB9D-4A40-44E3-8760-97FEEB8EE332}" destId="{B4DB2A16-6734-4302-BBD0-FB72F7A41360}" srcOrd="0" destOrd="0" presId="urn:microsoft.com/office/officeart/2005/8/layout/radial4"/>
    <dgm:cxn modelId="{DDE4A342-3BB0-0842-8B9C-93FE983BCF21}" type="presOf" srcId="{AE9968C6-7C82-4370-9A39-7604A5882973}" destId="{1264FFC9-CE9B-41EB-9357-EEA94F8343A2}" srcOrd="0" destOrd="0" presId="urn:microsoft.com/office/officeart/2005/8/layout/radial4"/>
    <dgm:cxn modelId="{DD5226EF-620C-D645-930B-8FE328973EE3}" type="presParOf" srcId="{1264FFC9-CE9B-41EB-9357-EEA94F8343A2}" destId="{CC017983-1CDA-4F5E-87E8-6B736CF049FD}" srcOrd="0" destOrd="0" presId="urn:microsoft.com/office/officeart/2005/8/layout/radial4"/>
    <dgm:cxn modelId="{19940A2D-72E6-0E4D-BEFE-02A03ACBA692}" type="presParOf" srcId="{1264FFC9-CE9B-41EB-9357-EEA94F8343A2}" destId="{5799430A-39C5-420B-B5E8-9EDECA1E66CE}" srcOrd="1" destOrd="0" presId="urn:microsoft.com/office/officeart/2005/8/layout/radial4"/>
    <dgm:cxn modelId="{71394C5D-80DF-6B4A-8DCE-EE90FE02AF87}" type="presParOf" srcId="{1264FFC9-CE9B-41EB-9357-EEA94F8343A2}" destId="{60581514-7EF6-45BC-92BE-A06D86E0A3D2}" srcOrd="2" destOrd="0" presId="urn:microsoft.com/office/officeart/2005/8/layout/radial4"/>
    <dgm:cxn modelId="{96CC80FF-7238-374A-8FF5-EB7605EA3946}" type="presParOf" srcId="{1264FFC9-CE9B-41EB-9357-EEA94F8343A2}" destId="{580ACAF8-6704-4555-87FE-5455B794DD70}" srcOrd="3" destOrd="0" presId="urn:microsoft.com/office/officeart/2005/8/layout/radial4"/>
    <dgm:cxn modelId="{1A13DE9C-69F7-BB40-8A60-078CA5963DDF}" type="presParOf" srcId="{1264FFC9-CE9B-41EB-9357-EEA94F8343A2}" destId="{639D3DCF-CCB6-4068-94B3-84E0E7390AFD}" srcOrd="4" destOrd="0" presId="urn:microsoft.com/office/officeart/2005/8/layout/radial4"/>
    <dgm:cxn modelId="{A5B47CFF-D46E-8C41-953D-24DCFE5E0A78}" type="presParOf" srcId="{1264FFC9-CE9B-41EB-9357-EEA94F8343A2}" destId="{AC598C53-0F42-4905-8EBD-31F5A37A4C2E}" srcOrd="5" destOrd="0" presId="urn:microsoft.com/office/officeart/2005/8/layout/radial4"/>
    <dgm:cxn modelId="{5E15F12D-5975-D947-BC02-9BE1BAD9659B}" type="presParOf" srcId="{1264FFC9-CE9B-41EB-9357-EEA94F8343A2}" destId="{B4DB2A16-6734-4302-BBD0-FB72F7A41360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93AAB8-A1A6-4F2E-8C8F-08E0707315B0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A333D5-2025-4606-A555-056A4AA04163}">
      <dgm:prSet phldrT="[Текст]" custT="1"/>
      <dgm:spPr>
        <a:solidFill>
          <a:schemeClr val="accent2">
            <a:lumMod val="20000"/>
            <a:lumOff val="80000"/>
            <a:alpha val="49000"/>
          </a:schemeClr>
        </a:solidFill>
        <a:ln>
          <a:solidFill>
            <a:srgbClr val="000000"/>
          </a:solidFill>
        </a:ln>
      </dgm:spPr>
      <dgm:t>
        <a:bodyPr/>
        <a:lstStyle/>
        <a:p>
          <a:r>
            <a:rPr lang="ru-RU" sz="2800" dirty="0" smtClean="0">
              <a:solidFill>
                <a:srgbClr val="C00000"/>
              </a:solidFill>
              <a:latin typeface="Times New Roman"/>
              <a:cs typeface="Times New Roman"/>
            </a:rPr>
            <a:t>По числу настилов и заходов</a:t>
          </a:r>
          <a:endParaRPr lang="ru-RU" sz="2800" dirty="0">
            <a:solidFill>
              <a:srgbClr val="C00000"/>
            </a:solidFill>
            <a:latin typeface="Times New Roman"/>
            <a:cs typeface="Times New Roman"/>
          </a:endParaRPr>
        </a:p>
      </dgm:t>
    </dgm:pt>
    <dgm:pt modelId="{ACF6070C-3861-4798-B7E7-73C6E5A52B3E}" type="parTrans" cxnId="{14B71110-6880-4A4D-85C5-2CBF860C8FEF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647027AE-7322-4CC4-87BB-043B91A52A66}" type="sibTrans" cxnId="{14B71110-6880-4A4D-85C5-2CBF860C8FEF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7C0ADF24-AD5B-47E4-B35B-6F09147505D9}">
      <dgm:prSet/>
      <dgm:spPr>
        <a:solidFill>
          <a:schemeClr val="accent2">
            <a:lumMod val="20000"/>
            <a:lumOff val="80000"/>
            <a:alpha val="50000"/>
          </a:schemeClr>
        </a:solidFill>
        <a:ln>
          <a:solidFill>
            <a:srgbClr val="000000"/>
          </a:solidFill>
        </a:ln>
      </dgm:spPr>
      <dgm:t>
        <a:bodyPr/>
        <a:lstStyle/>
        <a:p>
          <a:r>
            <a:rPr lang="ru-RU" dirty="0" err="1" smtClean="0">
              <a:solidFill>
                <a:srgbClr val="002060"/>
              </a:solidFill>
              <a:latin typeface="Times New Roman"/>
              <a:cs typeface="Times New Roman"/>
            </a:rPr>
            <a:t>Двухзаходные</a:t>
          </a:r>
          <a:r>
            <a:rPr lang="ru-RU" dirty="0" smtClean="0">
              <a:solidFill>
                <a:srgbClr val="002060"/>
              </a:solidFill>
              <a:latin typeface="Times New Roman"/>
              <a:cs typeface="Times New Roman"/>
            </a:rPr>
            <a:t> поддоны</a:t>
          </a:r>
          <a:endParaRPr lang="ru-RU" dirty="0">
            <a:solidFill>
              <a:srgbClr val="002060"/>
            </a:solidFill>
            <a:latin typeface="Times New Roman"/>
            <a:cs typeface="Times New Roman"/>
          </a:endParaRPr>
        </a:p>
      </dgm:t>
    </dgm:pt>
    <dgm:pt modelId="{E3A8C7A3-565D-4BD2-A044-802A89F79B97}" type="parTrans" cxnId="{2BFCFC87-B786-4952-B3CE-7FF6D2F85FFB}">
      <dgm:prSet/>
      <dgm:spPr>
        <a:solidFill>
          <a:srgbClr val="C00000"/>
        </a:solidFill>
        <a:ln>
          <a:solidFill>
            <a:srgbClr val="000000"/>
          </a:solidFill>
        </a:ln>
      </dgm:spPr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389919CD-0F0B-43C4-AA22-0B3E88565F16}" type="sibTrans" cxnId="{2BFCFC87-B786-4952-B3CE-7FF6D2F85FFB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31D75794-8674-4B15-BF7C-78FC50C3F53E}">
      <dgm:prSet/>
      <dgm:spPr>
        <a:solidFill>
          <a:schemeClr val="accent2">
            <a:lumMod val="20000"/>
            <a:lumOff val="80000"/>
            <a:alpha val="58000"/>
          </a:schemeClr>
        </a:solidFill>
        <a:ln>
          <a:solidFill>
            <a:srgbClr val="000000"/>
          </a:solidFill>
        </a:ln>
      </dgm:spPr>
      <dgm:t>
        <a:bodyPr/>
        <a:lstStyle/>
        <a:p>
          <a:r>
            <a:rPr lang="ru-RU" dirty="0" err="1" smtClean="0">
              <a:solidFill>
                <a:srgbClr val="002060"/>
              </a:solidFill>
              <a:latin typeface="Times New Roman"/>
              <a:cs typeface="Times New Roman"/>
            </a:rPr>
            <a:t>Четырехзаходные</a:t>
          </a:r>
          <a:r>
            <a:rPr lang="en-US" dirty="0" smtClean="0">
              <a:solidFill>
                <a:srgbClr val="002060"/>
              </a:solidFill>
              <a:latin typeface="Times New Roman"/>
              <a:cs typeface="Times New Roman"/>
            </a:rPr>
            <a:t> </a:t>
          </a:r>
          <a:r>
            <a:rPr lang="ru-RU" dirty="0" smtClean="0">
              <a:solidFill>
                <a:srgbClr val="002060"/>
              </a:solidFill>
              <a:latin typeface="Times New Roman"/>
              <a:cs typeface="Times New Roman"/>
            </a:rPr>
            <a:t>поддоны</a:t>
          </a:r>
          <a:endParaRPr lang="ru-RU" dirty="0">
            <a:solidFill>
              <a:srgbClr val="002060"/>
            </a:solidFill>
            <a:latin typeface="Times New Roman"/>
            <a:cs typeface="Times New Roman"/>
          </a:endParaRPr>
        </a:p>
      </dgm:t>
    </dgm:pt>
    <dgm:pt modelId="{993DED6D-8BA2-4F58-9AAB-0541FE80750C}" type="parTrans" cxnId="{82C8122E-6D12-43D3-ADF6-F5EFDCDC8AC1}">
      <dgm:prSet/>
      <dgm:spPr>
        <a:solidFill>
          <a:srgbClr val="C00000"/>
        </a:solidFill>
        <a:ln>
          <a:solidFill>
            <a:srgbClr val="000000"/>
          </a:solidFill>
        </a:ln>
      </dgm:spPr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12372916-7FDF-41ED-BC25-661EE2216D6A}" type="sibTrans" cxnId="{82C8122E-6D12-43D3-ADF6-F5EFDCDC8AC1}">
      <dgm:prSet/>
      <dgm:spPr/>
      <dgm:t>
        <a:bodyPr/>
        <a:lstStyle/>
        <a:p>
          <a:endParaRPr lang="ru-RU">
            <a:latin typeface="Times New Roman"/>
            <a:cs typeface="Times New Roman"/>
          </a:endParaRPr>
        </a:p>
      </dgm:t>
    </dgm:pt>
    <dgm:pt modelId="{9CEA85D7-3BC8-42D0-9AC7-BC1E84669F20}" type="pres">
      <dgm:prSet presAssocID="{8C93AAB8-A1A6-4F2E-8C8F-08E0707315B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F8CC13-8989-4951-8B4B-D22CF5B7C549}" type="pres">
      <dgm:prSet presAssocID="{66A333D5-2025-4606-A555-056A4AA04163}" presName="centerShape" presStyleLbl="node0" presStyleIdx="0" presStyleCnt="1"/>
      <dgm:spPr/>
      <dgm:t>
        <a:bodyPr/>
        <a:lstStyle/>
        <a:p>
          <a:endParaRPr lang="ru-RU"/>
        </a:p>
      </dgm:t>
    </dgm:pt>
    <dgm:pt modelId="{F600BD77-53BC-4591-ABEE-B7A67A02346A}" type="pres">
      <dgm:prSet presAssocID="{E3A8C7A3-565D-4BD2-A044-802A89F79B97}" presName="parTrans" presStyleLbl="bgSibTrans2D1" presStyleIdx="0" presStyleCnt="2" custScaleX="33777" custLinFactNeighborX="29313" custLinFactNeighborY="74785"/>
      <dgm:spPr/>
      <dgm:t>
        <a:bodyPr/>
        <a:lstStyle/>
        <a:p>
          <a:endParaRPr lang="ru-RU"/>
        </a:p>
      </dgm:t>
    </dgm:pt>
    <dgm:pt modelId="{BFC2E373-6C7F-4F63-BF6C-2F8D3DB48D88}" type="pres">
      <dgm:prSet presAssocID="{7C0ADF24-AD5B-47E4-B35B-6F09147505D9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9F1193-6BFB-4A23-BAF5-BD8CDB3C3C0B}" type="pres">
      <dgm:prSet presAssocID="{993DED6D-8BA2-4F58-9AAB-0541FE80750C}" presName="parTrans" presStyleLbl="bgSibTrans2D1" presStyleIdx="1" presStyleCnt="2" custScaleX="34215" custLinFactNeighborX="-30300" custLinFactNeighborY="75140"/>
      <dgm:spPr/>
      <dgm:t>
        <a:bodyPr/>
        <a:lstStyle/>
        <a:p>
          <a:endParaRPr lang="ru-RU"/>
        </a:p>
      </dgm:t>
    </dgm:pt>
    <dgm:pt modelId="{513CF05C-9ADF-4478-9327-9CA617DF4F0A}" type="pres">
      <dgm:prSet presAssocID="{31D75794-8674-4B15-BF7C-78FC50C3F53E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4B71110-6880-4A4D-85C5-2CBF860C8FEF}" srcId="{8C93AAB8-A1A6-4F2E-8C8F-08E0707315B0}" destId="{66A333D5-2025-4606-A555-056A4AA04163}" srcOrd="0" destOrd="0" parTransId="{ACF6070C-3861-4798-B7E7-73C6E5A52B3E}" sibTransId="{647027AE-7322-4CC4-87BB-043B91A52A66}"/>
    <dgm:cxn modelId="{1D66C6D4-A8EB-2740-B6E4-2469650A0ACF}" type="presOf" srcId="{993DED6D-8BA2-4F58-9AAB-0541FE80750C}" destId="{579F1193-6BFB-4A23-BAF5-BD8CDB3C3C0B}" srcOrd="0" destOrd="0" presId="urn:microsoft.com/office/officeart/2005/8/layout/radial4"/>
    <dgm:cxn modelId="{82C8122E-6D12-43D3-ADF6-F5EFDCDC8AC1}" srcId="{66A333D5-2025-4606-A555-056A4AA04163}" destId="{31D75794-8674-4B15-BF7C-78FC50C3F53E}" srcOrd="1" destOrd="0" parTransId="{993DED6D-8BA2-4F58-9AAB-0541FE80750C}" sibTransId="{12372916-7FDF-41ED-BC25-661EE2216D6A}"/>
    <dgm:cxn modelId="{72C01175-EF5C-DB45-821B-48538331B19E}" type="presOf" srcId="{7C0ADF24-AD5B-47E4-B35B-6F09147505D9}" destId="{BFC2E373-6C7F-4F63-BF6C-2F8D3DB48D88}" srcOrd="0" destOrd="0" presId="urn:microsoft.com/office/officeart/2005/8/layout/radial4"/>
    <dgm:cxn modelId="{3CB64AFE-5EB9-2544-90BD-CFF3A70E7BAF}" type="presOf" srcId="{66A333D5-2025-4606-A555-056A4AA04163}" destId="{09F8CC13-8989-4951-8B4B-D22CF5B7C549}" srcOrd="0" destOrd="0" presId="urn:microsoft.com/office/officeart/2005/8/layout/radial4"/>
    <dgm:cxn modelId="{F49176E1-CBA5-4D49-BFA6-3D7FD4E30AA3}" type="presOf" srcId="{31D75794-8674-4B15-BF7C-78FC50C3F53E}" destId="{513CF05C-9ADF-4478-9327-9CA617DF4F0A}" srcOrd="0" destOrd="0" presId="urn:microsoft.com/office/officeart/2005/8/layout/radial4"/>
    <dgm:cxn modelId="{E56266FE-A346-744F-9D98-FB53AF03D5C1}" type="presOf" srcId="{E3A8C7A3-565D-4BD2-A044-802A89F79B97}" destId="{F600BD77-53BC-4591-ABEE-B7A67A02346A}" srcOrd="0" destOrd="0" presId="urn:microsoft.com/office/officeart/2005/8/layout/radial4"/>
    <dgm:cxn modelId="{40F24B5C-BEA9-0B48-927D-277551734947}" type="presOf" srcId="{8C93AAB8-A1A6-4F2E-8C8F-08E0707315B0}" destId="{9CEA85D7-3BC8-42D0-9AC7-BC1E84669F20}" srcOrd="0" destOrd="0" presId="urn:microsoft.com/office/officeart/2005/8/layout/radial4"/>
    <dgm:cxn modelId="{2BFCFC87-B786-4952-B3CE-7FF6D2F85FFB}" srcId="{66A333D5-2025-4606-A555-056A4AA04163}" destId="{7C0ADF24-AD5B-47E4-B35B-6F09147505D9}" srcOrd="0" destOrd="0" parTransId="{E3A8C7A3-565D-4BD2-A044-802A89F79B97}" sibTransId="{389919CD-0F0B-43C4-AA22-0B3E88565F16}"/>
    <dgm:cxn modelId="{A54C3B45-9D7B-CA48-8D9E-3C7EBE36B7DF}" type="presParOf" srcId="{9CEA85D7-3BC8-42D0-9AC7-BC1E84669F20}" destId="{09F8CC13-8989-4951-8B4B-D22CF5B7C549}" srcOrd="0" destOrd="0" presId="urn:microsoft.com/office/officeart/2005/8/layout/radial4"/>
    <dgm:cxn modelId="{3FDB2351-33DA-434A-B998-CF01DF0A98DB}" type="presParOf" srcId="{9CEA85D7-3BC8-42D0-9AC7-BC1E84669F20}" destId="{F600BD77-53BC-4591-ABEE-B7A67A02346A}" srcOrd="1" destOrd="0" presId="urn:microsoft.com/office/officeart/2005/8/layout/radial4"/>
    <dgm:cxn modelId="{93BAC3EF-FC87-1947-B0D1-DE2B1CFE0411}" type="presParOf" srcId="{9CEA85D7-3BC8-42D0-9AC7-BC1E84669F20}" destId="{BFC2E373-6C7F-4F63-BF6C-2F8D3DB48D88}" srcOrd="2" destOrd="0" presId="urn:microsoft.com/office/officeart/2005/8/layout/radial4"/>
    <dgm:cxn modelId="{D303045F-4298-844D-833E-91404871065A}" type="presParOf" srcId="{9CEA85D7-3BC8-42D0-9AC7-BC1E84669F20}" destId="{579F1193-6BFB-4A23-BAF5-BD8CDB3C3C0B}" srcOrd="3" destOrd="0" presId="urn:microsoft.com/office/officeart/2005/8/layout/radial4"/>
    <dgm:cxn modelId="{1A3A2ADA-7A8C-7A4E-A366-B09A8BFD33FF}" type="presParOf" srcId="{9CEA85D7-3BC8-42D0-9AC7-BC1E84669F20}" destId="{513CF05C-9ADF-4478-9327-9CA617DF4F0A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4B735A-0839-459E-9854-C47B1BDCD868}" type="doc">
      <dgm:prSet loTypeId="urn:microsoft.com/office/officeart/2005/8/layout/vList3#3" loCatId="list" qsTypeId="urn:microsoft.com/office/officeart/2005/8/quickstyle/simple1" qsCatId="simple" csTypeId="urn:microsoft.com/office/officeart/2005/8/colors/accent1_2" csCatId="accent1" phldr="1"/>
      <dgm:spPr/>
    </dgm:pt>
    <dgm:pt modelId="{1DBCCA55-BF54-480A-87F4-C56EEBCDB73B}">
      <dgm:prSet phldrT="[Текст]"/>
      <dgm:spPr>
        <a:solidFill>
          <a:schemeClr val="accent1">
            <a:hueOff val="0"/>
            <a:satOff val="0"/>
            <a:lumOff val="0"/>
            <a:alpha val="75000"/>
          </a:schemeClr>
        </a:solidFill>
        <a:ln>
          <a:solidFill>
            <a:srgbClr val="0000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Дерева</a:t>
          </a:r>
          <a:endParaRPr lang="ru-RU" dirty="0">
            <a:solidFill>
              <a:schemeClr val="tx1"/>
            </a:solidFill>
          </a:endParaRPr>
        </a:p>
      </dgm:t>
    </dgm:pt>
    <dgm:pt modelId="{74BF07A4-8E53-495D-AEB9-A0E1A651A9FD}" type="parTrans" cxnId="{397B1198-943C-44BD-B190-650C4D93187B}">
      <dgm:prSet/>
      <dgm:spPr/>
      <dgm:t>
        <a:bodyPr/>
        <a:lstStyle/>
        <a:p>
          <a:endParaRPr lang="ru-RU"/>
        </a:p>
      </dgm:t>
    </dgm:pt>
    <dgm:pt modelId="{C1EC6F95-F3C4-4DB7-A2C6-25289180C4EB}" type="sibTrans" cxnId="{397B1198-943C-44BD-B190-650C4D93187B}">
      <dgm:prSet/>
      <dgm:spPr/>
      <dgm:t>
        <a:bodyPr/>
        <a:lstStyle/>
        <a:p>
          <a:endParaRPr lang="ru-RU"/>
        </a:p>
      </dgm:t>
    </dgm:pt>
    <dgm:pt modelId="{662F9986-4053-4941-971A-F274FBDE13E7}">
      <dgm:prSet phldrT="[Текст]"/>
      <dgm:spPr>
        <a:solidFill>
          <a:schemeClr val="accent1">
            <a:hueOff val="0"/>
            <a:satOff val="0"/>
            <a:lumOff val="0"/>
            <a:alpha val="75000"/>
          </a:schemeClr>
        </a:solidFill>
        <a:ln>
          <a:solidFill>
            <a:srgbClr val="0000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Пластмассы</a:t>
          </a:r>
          <a:endParaRPr lang="ru-RU" dirty="0">
            <a:solidFill>
              <a:schemeClr val="tx1"/>
            </a:solidFill>
          </a:endParaRPr>
        </a:p>
      </dgm:t>
    </dgm:pt>
    <dgm:pt modelId="{308AC26B-95BD-4D79-9CBF-68CD99D8C6A2}" type="parTrans" cxnId="{E8358FB8-C319-4537-8B93-941615F8E193}">
      <dgm:prSet/>
      <dgm:spPr/>
      <dgm:t>
        <a:bodyPr/>
        <a:lstStyle/>
        <a:p>
          <a:endParaRPr lang="ru-RU"/>
        </a:p>
      </dgm:t>
    </dgm:pt>
    <dgm:pt modelId="{73D2882B-9D4B-45BF-AD93-631AE4D11CAA}" type="sibTrans" cxnId="{E8358FB8-C319-4537-8B93-941615F8E193}">
      <dgm:prSet/>
      <dgm:spPr/>
      <dgm:t>
        <a:bodyPr/>
        <a:lstStyle/>
        <a:p>
          <a:endParaRPr lang="ru-RU"/>
        </a:p>
      </dgm:t>
    </dgm:pt>
    <dgm:pt modelId="{845534D0-3445-4188-968C-1DE117318736}">
      <dgm:prSet phldrT="[Текст]"/>
      <dgm:spPr>
        <a:solidFill>
          <a:schemeClr val="accent1">
            <a:hueOff val="0"/>
            <a:satOff val="0"/>
            <a:lumOff val="0"/>
            <a:alpha val="75000"/>
          </a:schemeClr>
        </a:solidFill>
        <a:ln>
          <a:solidFill>
            <a:srgbClr val="0000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Металла</a:t>
          </a:r>
          <a:endParaRPr lang="ru-RU" dirty="0">
            <a:solidFill>
              <a:schemeClr val="tx1"/>
            </a:solidFill>
          </a:endParaRPr>
        </a:p>
      </dgm:t>
    </dgm:pt>
    <dgm:pt modelId="{3C123B13-DC61-4463-A00E-A38949B49E2F}" type="parTrans" cxnId="{BFCB3C95-6727-449B-BED3-4F3B5DA7792A}">
      <dgm:prSet/>
      <dgm:spPr/>
      <dgm:t>
        <a:bodyPr/>
        <a:lstStyle/>
        <a:p>
          <a:endParaRPr lang="ru-RU"/>
        </a:p>
      </dgm:t>
    </dgm:pt>
    <dgm:pt modelId="{15CF9197-BFF4-49AF-9C1D-DE731E42DD38}" type="sibTrans" cxnId="{BFCB3C95-6727-449B-BED3-4F3B5DA7792A}">
      <dgm:prSet/>
      <dgm:spPr/>
      <dgm:t>
        <a:bodyPr/>
        <a:lstStyle/>
        <a:p>
          <a:endParaRPr lang="ru-RU"/>
        </a:p>
      </dgm:t>
    </dgm:pt>
    <dgm:pt modelId="{50EC853E-886A-4B30-937C-F9525ED1E4D7}">
      <dgm:prSet/>
      <dgm:spPr>
        <a:solidFill>
          <a:schemeClr val="accent1">
            <a:hueOff val="0"/>
            <a:satOff val="0"/>
            <a:lumOff val="0"/>
            <a:alpha val="75000"/>
          </a:schemeClr>
        </a:solidFill>
        <a:ln>
          <a:solidFill>
            <a:srgbClr val="000000"/>
          </a:solidFill>
        </a:ln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  </a:t>
          </a:r>
          <a:r>
            <a:rPr lang="ru-RU" dirty="0" smtClean="0">
              <a:solidFill>
                <a:schemeClr val="tx1"/>
              </a:solidFill>
            </a:rPr>
            <a:t>Прессованной бумаги</a:t>
          </a:r>
          <a:endParaRPr lang="ru-RU" dirty="0">
            <a:solidFill>
              <a:schemeClr val="tx1"/>
            </a:solidFill>
          </a:endParaRPr>
        </a:p>
      </dgm:t>
    </dgm:pt>
    <dgm:pt modelId="{FC8E25F4-7FE6-4736-83DE-B909EF1BC7E0}" type="parTrans" cxnId="{133752A6-DFEC-4F71-BF61-9FC1C3C3BC71}">
      <dgm:prSet/>
      <dgm:spPr/>
      <dgm:t>
        <a:bodyPr/>
        <a:lstStyle/>
        <a:p>
          <a:endParaRPr lang="ru-RU"/>
        </a:p>
      </dgm:t>
    </dgm:pt>
    <dgm:pt modelId="{DA02727B-91BF-4625-94B8-B468413A55EA}" type="sibTrans" cxnId="{133752A6-DFEC-4F71-BF61-9FC1C3C3BC71}">
      <dgm:prSet/>
      <dgm:spPr/>
      <dgm:t>
        <a:bodyPr/>
        <a:lstStyle/>
        <a:p>
          <a:endParaRPr lang="ru-RU"/>
        </a:p>
      </dgm:t>
    </dgm:pt>
    <dgm:pt modelId="{7FE1745C-15FC-4F15-ACC7-EB46E7031DD3}" type="pres">
      <dgm:prSet presAssocID="{C14B735A-0839-459E-9854-C47B1BDCD868}" presName="linearFlow" presStyleCnt="0">
        <dgm:presLayoutVars>
          <dgm:dir/>
          <dgm:resizeHandles val="exact"/>
        </dgm:presLayoutVars>
      </dgm:prSet>
      <dgm:spPr/>
    </dgm:pt>
    <dgm:pt modelId="{36BEB4B1-E0E1-4672-8E45-3BE365A6F516}" type="pres">
      <dgm:prSet presAssocID="{1DBCCA55-BF54-480A-87F4-C56EEBCDB73B}" presName="composite" presStyleCnt="0"/>
      <dgm:spPr/>
    </dgm:pt>
    <dgm:pt modelId="{E80B5F93-B71E-451D-81CA-425F3537F5AC}" type="pres">
      <dgm:prSet presAssocID="{1DBCCA55-BF54-480A-87F4-C56EEBCDB73B}" presName="imgShp" presStyleLbl="fgImgPlace1" presStyleIdx="0" presStyleCnt="4" custScaleX="203691" custScaleY="125021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rgbClr val="000000"/>
          </a:solidFill>
        </a:ln>
      </dgm:spPr>
    </dgm:pt>
    <dgm:pt modelId="{23853007-327C-49EC-9137-1027B222B93D}" type="pres">
      <dgm:prSet presAssocID="{1DBCCA55-BF54-480A-87F4-C56EEBCDB73B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8C7055-4988-49D8-8639-0247175C33A5}" type="pres">
      <dgm:prSet presAssocID="{C1EC6F95-F3C4-4DB7-A2C6-25289180C4EB}" presName="spacing" presStyleCnt="0"/>
      <dgm:spPr/>
    </dgm:pt>
    <dgm:pt modelId="{E3DF1761-D340-424F-8446-ADFCB82BBBF0}" type="pres">
      <dgm:prSet presAssocID="{662F9986-4053-4941-971A-F274FBDE13E7}" presName="composite" presStyleCnt="0"/>
      <dgm:spPr/>
    </dgm:pt>
    <dgm:pt modelId="{B0EFE1F8-B8A9-47D1-BEBF-C73C99CD4683}" type="pres">
      <dgm:prSet presAssocID="{662F9986-4053-4941-971A-F274FBDE13E7}" presName="imgShp" presStyleLbl="fgImgPlace1" presStyleIdx="1" presStyleCnt="4" custScaleX="187153" custScaleY="129127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solidFill>
            <a:srgbClr val="000000"/>
          </a:solidFill>
        </a:ln>
      </dgm:spPr>
    </dgm:pt>
    <dgm:pt modelId="{8DD9F839-0AAB-4FC8-93C1-E650F8C45026}" type="pres">
      <dgm:prSet presAssocID="{662F9986-4053-4941-971A-F274FBDE13E7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4FD6DE-4FA5-4C74-9720-74C07467F74A}" type="pres">
      <dgm:prSet presAssocID="{73D2882B-9D4B-45BF-AD93-631AE4D11CAA}" presName="spacing" presStyleCnt="0"/>
      <dgm:spPr/>
    </dgm:pt>
    <dgm:pt modelId="{AEAE9CBB-7344-44F5-8171-A04DAD8A5952}" type="pres">
      <dgm:prSet presAssocID="{845534D0-3445-4188-968C-1DE117318736}" presName="composite" presStyleCnt="0"/>
      <dgm:spPr/>
    </dgm:pt>
    <dgm:pt modelId="{672D5487-E9D7-46C1-AC8F-DA030A0667F8}" type="pres">
      <dgm:prSet presAssocID="{845534D0-3445-4188-968C-1DE117318736}" presName="imgShp" presStyleLbl="fgImgPlace1" presStyleIdx="2" presStyleCnt="4" custScaleX="203316" custScaleY="132175"/>
      <dgm:spPr>
        <a:blipFill rotWithShape="0">
          <a:blip xmlns:r="http://schemas.openxmlformats.org/officeDocument/2006/relationships" r:embed="rId3"/>
          <a:stretch>
            <a:fillRect/>
          </a:stretch>
        </a:blipFill>
        <a:ln>
          <a:solidFill>
            <a:srgbClr val="000000"/>
          </a:solidFill>
        </a:ln>
      </dgm:spPr>
    </dgm:pt>
    <dgm:pt modelId="{7EAE21E1-5FD3-41B3-95EF-EFD948A9F703}" type="pres">
      <dgm:prSet presAssocID="{845534D0-3445-4188-968C-1DE117318736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959BA7-DDBC-469E-BFC3-5305420C33B9}" type="pres">
      <dgm:prSet presAssocID="{15CF9197-BFF4-49AF-9C1D-DE731E42DD38}" presName="spacing" presStyleCnt="0"/>
      <dgm:spPr/>
    </dgm:pt>
    <dgm:pt modelId="{546CBA62-8033-4E48-944A-FBA64C12ED01}" type="pres">
      <dgm:prSet presAssocID="{50EC853E-886A-4B30-937C-F9525ED1E4D7}" presName="composite" presStyleCnt="0"/>
      <dgm:spPr/>
    </dgm:pt>
    <dgm:pt modelId="{2A3B1C17-27E3-4065-A974-054B7B4F8D5F}" type="pres">
      <dgm:prSet presAssocID="{50EC853E-886A-4B30-937C-F9525ED1E4D7}" presName="imgShp" presStyleLbl="fgImgPlace1" presStyleIdx="3" presStyleCnt="4" custScaleX="200127" custScaleY="124818"/>
      <dgm:spPr>
        <a:blipFill rotWithShape="0">
          <a:blip xmlns:r="http://schemas.openxmlformats.org/officeDocument/2006/relationships" r:embed="rId4"/>
          <a:stretch>
            <a:fillRect/>
          </a:stretch>
        </a:blipFill>
        <a:ln>
          <a:solidFill>
            <a:srgbClr val="000000"/>
          </a:solidFill>
        </a:ln>
      </dgm:spPr>
    </dgm:pt>
    <dgm:pt modelId="{0552D083-5B3F-461B-A5BA-3DA289B718BA}" type="pres">
      <dgm:prSet presAssocID="{50EC853E-886A-4B30-937C-F9525ED1E4D7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4E48C3-6CDB-C14E-9EBF-5AD13135E626}" type="presOf" srcId="{662F9986-4053-4941-971A-F274FBDE13E7}" destId="{8DD9F839-0AAB-4FC8-93C1-E650F8C45026}" srcOrd="0" destOrd="0" presId="urn:microsoft.com/office/officeart/2005/8/layout/vList3#3"/>
    <dgm:cxn modelId="{3299808C-2953-6D49-9346-C6C817A9FD89}" type="presOf" srcId="{1DBCCA55-BF54-480A-87F4-C56EEBCDB73B}" destId="{23853007-327C-49EC-9137-1027B222B93D}" srcOrd="0" destOrd="0" presId="urn:microsoft.com/office/officeart/2005/8/layout/vList3#3"/>
    <dgm:cxn modelId="{18B202D8-8603-1644-ADBB-7721738AC84A}" type="presOf" srcId="{845534D0-3445-4188-968C-1DE117318736}" destId="{7EAE21E1-5FD3-41B3-95EF-EFD948A9F703}" srcOrd="0" destOrd="0" presId="urn:microsoft.com/office/officeart/2005/8/layout/vList3#3"/>
    <dgm:cxn modelId="{B5A1AC3D-7616-9E49-A2F4-4A41C951FEA2}" type="presOf" srcId="{50EC853E-886A-4B30-937C-F9525ED1E4D7}" destId="{0552D083-5B3F-461B-A5BA-3DA289B718BA}" srcOrd="0" destOrd="0" presId="urn:microsoft.com/office/officeart/2005/8/layout/vList3#3"/>
    <dgm:cxn modelId="{7DC95A7E-F911-A848-86E3-ECF30AF082D1}" type="presOf" srcId="{C14B735A-0839-459E-9854-C47B1BDCD868}" destId="{7FE1745C-15FC-4F15-ACC7-EB46E7031DD3}" srcOrd="0" destOrd="0" presId="urn:microsoft.com/office/officeart/2005/8/layout/vList3#3"/>
    <dgm:cxn modelId="{133752A6-DFEC-4F71-BF61-9FC1C3C3BC71}" srcId="{C14B735A-0839-459E-9854-C47B1BDCD868}" destId="{50EC853E-886A-4B30-937C-F9525ED1E4D7}" srcOrd="3" destOrd="0" parTransId="{FC8E25F4-7FE6-4736-83DE-B909EF1BC7E0}" sibTransId="{DA02727B-91BF-4625-94B8-B468413A55EA}"/>
    <dgm:cxn modelId="{E8358FB8-C319-4537-8B93-941615F8E193}" srcId="{C14B735A-0839-459E-9854-C47B1BDCD868}" destId="{662F9986-4053-4941-971A-F274FBDE13E7}" srcOrd="1" destOrd="0" parTransId="{308AC26B-95BD-4D79-9CBF-68CD99D8C6A2}" sibTransId="{73D2882B-9D4B-45BF-AD93-631AE4D11CAA}"/>
    <dgm:cxn modelId="{397B1198-943C-44BD-B190-650C4D93187B}" srcId="{C14B735A-0839-459E-9854-C47B1BDCD868}" destId="{1DBCCA55-BF54-480A-87F4-C56EEBCDB73B}" srcOrd="0" destOrd="0" parTransId="{74BF07A4-8E53-495D-AEB9-A0E1A651A9FD}" sibTransId="{C1EC6F95-F3C4-4DB7-A2C6-25289180C4EB}"/>
    <dgm:cxn modelId="{BFCB3C95-6727-449B-BED3-4F3B5DA7792A}" srcId="{C14B735A-0839-459E-9854-C47B1BDCD868}" destId="{845534D0-3445-4188-968C-1DE117318736}" srcOrd="2" destOrd="0" parTransId="{3C123B13-DC61-4463-A00E-A38949B49E2F}" sibTransId="{15CF9197-BFF4-49AF-9C1D-DE731E42DD38}"/>
    <dgm:cxn modelId="{7E0A9409-4648-A044-A34D-C8E40BD1A224}" type="presParOf" srcId="{7FE1745C-15FC-4F15-ACC7-EB46E7031DD3}" destId="{36BEB4B1-E0E1-4672-8E45-3BE365A6F516}" srcOrd="0" destOrd="0" presId="urn:microsoft.com/office/officeart/2005/8/layout/vList3#3"/>
    <dgm:cxn modelId="{3C091844-65AA-734B-BEF7-B885BB884F2B}" type="presParOf" srcId="{36BEB4B1-E0E1-4672-8E45-3BE365A6F516}" destId="{E80B5F93-B71E-451D-81CA-425F3537F5AC}" srcOrd="0" destOrd="0" presId="urn:microsoft.com/office/officeart/2005/8/layout/vList3#3"/>
    <dgm:cxn modelId="{5C9BDB49-C77A-D04A-8B13-E656939641D4}" type="presParOf" srcId="{36BEB4B1-E0E1-4672-8E45-3BE365A6F516}" destId="{23853007-327C-49EC-9137-1027B222B93D}" srcOrd="1" destOrd="0" presId="urn:microsoft.com/office/officeart/2005/8/layout/vList3#3"/>
    <dgm:cxn modelId="{1DF30116-AB36-664E-9417-A0FF9B2DA577}" type="presParOf" srcId="{7FE1745C-15FC-4F15-ACC7-EB46E7031DD3}" destId="{1E8C7055-4988-49D8-8639-0247175C33A5}" srcOrd="1" destOrd="0" presId="urn:microsoft.com/office/officeart/2005/8/layout/vList3#3"/>
    <dgm:cxn modelId="{76C25410-F0BA-0A44-B4F6-97815CC2FC1B}" type="presParOf" srcId="{7FE1745C-15FC-4F15-ACC7-EB46E7031DD3}" destId="{E3DF1761-D340-424F-8446-ADFCB82BBBF0}" srcOrd="2" destOrd="0" presId="urn:microsoft.com/office/officeart/2005/8/layout/vList3#3"/>
    <dgm:cxn modelId="{A464F56B-49D6-9042-AD25-B53F835E4C7F}" type="presParOf" srcId="{E3DF1761-D340-424F-8446-ADFCB82BBBF0}" destId="{B0EFE1F8-B8A9-47D1-BEBF-C73C99CD4683}" srcOrd="0" destOrd="0" presId="urn:microsoft.com/office/officeart/2005/8/layout/vList3#3"/>
    <dgm:cxn modelId="{277F9C1C-A510-5D44-9CAA-B6A8BAA6E46D}" type="presParOf" srcId="{E3DF1761-D340-424F-8446-ADFCB82BBBF0}" destId="{8DD9F839-0AAB-4FC8-93C1-E650F8C45026}" srcOrd="1" destOrd="0" presId="urn:microsoft.com/office/officeart/2005/8/layout/vList3#3"/>
    <dgm:cxn modelId="{08A5BFC6-A9B5-F94A-B34E-720184EF5BA3}" type="presParOf" srcId="{7FE1745C-15FC-4F15-ACC7-EB46E7031DD3}" destId="{064FD6DE-4FA5-4C74-9720-74C07467F74A}" srcOrd="3" destOrd="0" presId="urn:microsoft.com/office/officeart/2005/8/layout/vList3#3"/>
    <dgm:cxn modelId="{EB63467C-8311-EF46-9A28-A9D9A0CB25A5}" type="presParOf" srcId="{7FE1745C-15FC-4F15-ACC7-EB46E7031DD3}" destId="{AEAE9CBB-7344-44F5-8171-A04DAD8A5952}" srcOrd="4" destOrd="0" presId="urn:microsoft.com/office/officeart/2005/8/layout/vList3#3"/>
    <dgm:cxn modelId="{5B8AA795-8709-E343-B450-C1F4777A1F8A}" type="presParOf" srcId="{AEAE9CBB-7344-44F5-8171-A04DAD8A5952}" destId="{672D5487-E9D7-46C1-AC8F-DA030A0667F8}" srcOrd="0" destOrd="0" presId="urn:microsoft.com/office/officeart/2005/8/layout/vList3#3"/>
    <dgm:cxn modelId="{085E17EA-AA40-2D40-92C0-DF6B28543B42}" type="presParOf" srcId="{AEAE9CBB-7344-44F5-8171-A04DAD8A5952}" destId="{7EAE21E1-5FD3-41B3-95EF-EFD948A9F703}" srcOrd="1" destOrd="0" presId="urn:microsoft.com/office/officeart/2005/8/layout/vList3#3"/>
    <dgm:cxn modelId="{7BC7E6F1-6D1D-E648-ADA8-BB790530D9DA}" type="presParOf" srcId="{7FE1745C-15FC-4F15-ACC7-EB46E7031DD3}" destId="{AF959BA7-DDBC-469E-BFC3-5305420C33B9}" srcOrd="5" destOrd="0" presId="urn:microsoft.com/office/officeart/2005/8/layout/vList3#3"/>
    <dgm:cxn modelId="{66EBDABD-641B-E246-BF93-AA861415F690}" type="presParOf" srcId="{7FE1745C-15FC-4F15-ACC7-EB46E7031DD3}" destId="{546CBA62-8033-4E48-944A-FBA64C12ED01}" srcOrd="6" destOrd="0" presId="urn:microsoft.com/office/officeart/2005/8/layout/vList3#3"/>
    <dgm:cxn modelId="{AFA41A23-2F41-7942-A1DB-A5552F1529D8}" type="presParOf" srcId="{546CBA62-8033-4E48-944A-FBA64C12ED01}" destId="{2A3B1C17-27E3-4065-A974-054B7B4F8D5F}" srcOrd="0" destOrd="0" presId="urn:microsoft.com/office/officeart/2005/8/layout/vList3#3"/>
    <dgm:cxn modelId="{BDAF638A-34ED-AB44-9507-0B81BB762BC6}" type="presParOf" srcId="{546CBA62-8033-4E48-944A-FBA64C12ED01}" destId="{0552D083-5B3F-461B-A5BA-3DA289B718BA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017983-1CDA-4F5E-87E8-6B736CF049FD}">
      <dsp:nvSpPr>
        <dsp:cNvPr id="0" name=""/>
        <dsp:cNvSpPr/>
      </dsp:nvSpPr>
      <dsp:spPr>
        <a:xfrm>
          <a:off x="2590806" y="3047980"/>
          <a:ext cx="2405062" cy="2405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dbl" algn="ctr">
          <a:solidFill>
            <a:srgbClr val="0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rgbClr val="C00000"/>
              </a:solidFill>
              <a:latin typeface="Times New Roman"/>
              <a:cs typeface="Times New Roman"/>
            </a:rPr>
            <a:t>В зависимости от устройства</a:t>
          </a:r>
          <a:endParaRPr lang="ru-RU" sz="2400" kern="1200" dirty="0">
            <a:solidFill>
              <a:srgbClr val="C00000"/>
            </a:solidFill>
            <a:latin typeface="Times New Roman"/>
            <a:cs typeface="Times New Roman"/>
          </a:endParaRPr>
        </a:p>
      </dsp:txBody>
      <dsp:txXfrm>
        <a:off x="2590806" y="3047980"/>
        <a:ext cx="2405062" cy="2405062"/>
      </dsp:txXfrm>
    </dsp:sp>
    <dsp:sp modelId="{5799430A-39C5-420B-B5E8-9EDECA1E66CE}">
      <dsp:nvSpPr>
        <dsp:cNvPr id="0" name=""/>
        <dsp:cNvSpPr/>
      </dsp:nvSpPr>
      <dsp:spPr>
        <a:xfrm rot="12903129" flipH="1" flipV="1">
          <a:off x="2200915" y="2929004"/>
          <a:ext cx="545379" cy="10061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rgbClr val="00000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581514-7EF6-45BC-92BE-A06D86E0A3D2}">
      <dsp:nvSpPr>
        <dsp:cNvPr id="0" name=""/>
        <dsp:cNvSpPr/>
      </dsp:nvSpPr>
      <dsp:spPr>
        <a:xfrm>
          <a:off x="1842" y="1478077"/>
          <a:ext cx="2284809" cy="1827847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dbl" algn="ctr">
          <a:solidFill>
            <a:srgbClr val="0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>
              <a:latin typeface="Times New Roman"/>
              <a:cs typeface="Times New Roman"/>
            </a:rPr>
            <a:t>Плоские поддоны</a:t>
          </a:r>
          <a:endParaRPr lang="ru-RU" sz="3800" kern="1200" dirty="0">
            <a:latin typeface="Times New Roman"/>
            <a:cs typeface="Times New Roman"/>
          </a:endParaRPr>
        </a:p>
      </dsp:txBody>
      <dsp:txXfrm>
        <a:off x="1842" y="1478077"/>
        <a:ext cx="2284809" cy="1827847"/>
      </dsp:txXfrm>
    </dsp:sp>
    <dsp:sp modelId="{580ACAF8-6704-4555-87FE-5455B794DD70}">
      <dsp:nvSpPr>
        <dsp:cNvPr id="0" name=""/>
        <dsp:cNvSpPr/>
      </dsp:nvSpPr>
      <dsp:spPr>
        <a:xfrm rot="16217645" flipH="1" flipV="1">
          <a:off x="3290433" y="1960626"/>
          <a:ext cx="1104772" cy="9902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rgbClr val="00000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9D3DCF-CCB6-4068-94B3-84E0E7390AFD}">
      <dsp:nvSpPr>
        <dsp:cNvPr id="0" name=""/>
        <dsp:cNvSpPr/>
      </dsp:nvSpPr>
      <dsp:spPr>
        <a:xfrm>
          <a:off x="2667595" y="90374"/>
          <a:ext cx="2284809" cy="1827847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dbl" algn="ctr">
          <a:solidFill>
            <a:srgbClr val="0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>
              <a:latin typeface="Times New Roman"/>
              <a:cs typeface="Times New Roman"/>
            </a:rPr>
            <a:t>Стоечные поддоны</a:t>
          </a:r>
          <a:endParaRPr lang="ru-RU" sz="3800" kern="1200" dirty="0">
            <a:latin typeface="Times New Roman"/>
            <a:cs typeface="Times New Roman"/>
          </a:endParaRPr>
        </a:p>
      </dsp:txBody>
      <dsp:txXfrm>
        <a:off x="2667595" y="90374"/>
        <a:ext cx="2284809" cy="1827847"/>
      </dsp:txXfrm>
    </dsp:sp>
    <dsp:sp modelId="{AC598C53-0F42-4905-8EBD-31F5A37A4C2E}">
      <dsp:nvSpPr>
        <dsp:cNvPr id="0" name=""/>
        <dsp:cNvSpPr/>
      </dsp:nvSpPr>
      <dsp:spPr>
        <a:xfrm rot="19196830" flipH="1">
          <a:off x="4861581" y="2970057"/>
          <a:ext cx="527744" cy="104981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rgbClr val="00000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DB2A16-6734-4302-BBD0-FB72F7A41360}">
      <dsp:nvSpPr>
        <dsp:cNvPr id="0" name=""/>
        <dsp:cNvSpPr/>
      </dsp:nvSpPr>
      <dsp:spPr>
        <a:xfrm>
          <a:off x="5333348" y="1478077"/>
          <a:ext cx="2284809" cy="1827847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dbl" algn="ctr">
          <a:solidFill>
            <a:srgbClr val="0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>
              <a:latin typeface="Times New Roman"/>
              <a:cs typeface="Times New Roman"/>
            </a:rPr>
            <a:t>Ящичные поддоны</a:t>
          </a:r>
          <a:endParaRPr lang="ru-RU" sz="3800" kern="1200" dirty="0">
            <a:latin typeface="Times New Roman"/>
            <a:cs typeface="Times New Roman"/>
          </a:endParaRPr>
        </a:p>
      </dsp:txBody>
      <dsp:txXfrm>
        <a:off x="5333348" y="1478077"/>
        <a:ext cx="2284809" cy="182784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Образец подзаголовка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US" smtClean="0"/>
              <a:t>Образец заголовка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Образец подзаголовка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73E3D5-A501-7C48-9718-0472264D85B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11466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FB8A29-71CC-D245-918B-95C0ACAA12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82072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887F03-3701-CE48-8B23-17DA5743BB4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4789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41741E-18D9-C241-8F34-2F65D69B406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56189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625" y="1676400"/>
            <a:ext cx="4194175" cy="21351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76400"/>
            <a:ext cx="4194175" cy="21351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301625" y="3963988"/>
            <a:ext cx="8540750" cy="2135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91D260-67EC-7E4A-8484-D6DD6518A25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81987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8540750" cy="21351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01625" y="3963988"/>
            <a:ext cx="8540750" cy="2135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797C46-E89E-2F4E-9FDA-AF52BC2E93E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766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5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341533" y="1161156"/>
            <a:ext cx="8175435" cy="1724867"/>
          </a:xfrm>
        </p:spPr>
        <p:txBody>
          <a:bodyPr/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Элементы транспортной логистики</a:t>
            </a:r>
            <a:endParaRPr lang="ru-RU" b="1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124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20710" y="2273300"/>
            <a:ext cx="5496090" cy="3826867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913390"/>
            <a:ext cx="8042276" cy="1867910"/>
          </a:xfrm>
        </p:spPr>
        <p:txBody>
          <a:bodyPr/>
          <a:lstStyle/>
          <a:p>
            <a:r>
              <a:rPr lang="ru-RU" sz="4000" dirty="0">
                <a:solidFill>
                  <a:schemeClr val="tx1"/>
                </a:solidFill>
                <a:latin typeface="Times New Roman"/>
                <a:cs typeface="Times New Roman"/>
              </a:rPr>
              <a:t>Транспорт – отрасль материального производства, осуществляющая перевозки пассажиров и грузов. </a:t>
            </a:r>
          </a:p>
        </p:txBody>
      </p:sp>
    </p:spTree>
    <p:extLst>
      <p:ext uri="{BB962C8B-B14F-4D97-AF65-F5344CB8AC3E}">
        <p14:creationId xmlns:p14="http://schemas.microsoft.com/office/powerpoint/2010/main" xmlns="" val="13584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2753337"/>
            <a:ext cx="8042276" cy="65098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1. Грузы, образующие соответствующие потоки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30300" y="3937000"/>
            <a:ext cx="1625600" cy="1625600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249333" y="3937000"/>
            <a:ext cx="1926168" cy="1444626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3088" y="444500"/>
            <a:ext cx="2232611" cy="175260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349066" y="203200"/>
            <a:ext cx="1540933" cy="231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534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522921"/>
            <a:ext cx="8042276" cy="5656082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Груз – это предмет труда на транспорте.</a:t>
            </a:r>
            <a:b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/>
            </a:r>
            <a:b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Груз – это определенная продукция, а также различное имущество физических и и юридических лиц, которое принято к перевозке транспортом общего пользования или иным перевозчиком.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147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981810"/>
            <a:ext cx="8042276" cy="3969929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Совокупность свойств грузов определяет транспортабельность, условия перевозки, перевалки и хранения  - транспортная характеристика груза (характеристика грузового потока) 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34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352171"/>
            <a:ext cx="8042276" cy="5709441"/>
          </a:xfrm>
        </p:spPr>
        <p:txBody>
          <a:bodyPr/>
          <a:lstStyle/>
          <a:p>
            <a:pPr algn="l"/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Характеристика грузового потока включает:</a:t>
            </a:r>
            <a:b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/>
            </a:r>
            <a:b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1. Режим хранения</a:t>
            </a:r>
            <a:b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2. Способ упаковки, перевалки, перевозки</a:t>
            </a:r>
            <a:b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3. Физико-химические свойства</a:t>
            </a:r>
            <a:b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4. Габариты, массу, форму и т.д.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371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Методы контроля за товаром и тарой</a:t>
            </a: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Органолептический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Натуральный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Лабораторный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Комплексный</a:t>
            </a: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7600" y="1444532"/>
            <a:ext cx="3771899" cy="485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514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Классификация грузов по физическому состоянию:</a:t>
            </a: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1600201"/>
            <a:ext cx="4543425" cy="43434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Тарно-штучные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Навалочные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Порошкообразные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Наливные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Опасные грузы</a:t>
            </a: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727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Классы опасных грузов:</a:t>
            </a: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1 – взрывчатые вещества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2  </a:t>
            </a:r>
            <a:r>
              <a:rPr lang="ru-RU" dirty="0">
                <a:solidFill>
                  <a:schemeClr val="tx1"/>
                </a:solidFill>
                <a:latin typeface="Times New Roman"/>
                <a:cs typeface="Times New Roman"/>
              </a:rPr>
              <a:t>–</a:t>
            </a: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 газы сжатые, сжиженные и растворимые под давлением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3 – легковоспламеняющиеся жидкости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4  </a:t>
            </a:r>
            <a:r>
              <a:rPr lang="ru-RU" dirty="0">
                <a:solidFill>
                  <a:schemeClr val="tx1"/>
                </a:solidFill>
                <a:latin typeface="Times New Roman"/>
                <a:cs typeface="Times New Roman"/>
              </a:rPr>
              <a:t>– легковоспламеняющиеся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твердые вещества, самовозгорающиеся вещества и вещества, выделяющие легковоспламеняющиеся газы при взаимодействии с водой.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5 –  окисляющиеся вещества и органические перекиси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6 – ядовитые (токсичные) вещества 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7 – радиоактивные и инфекционные вещества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8 – едкие и коррозийные вещества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9 – прочие опасные вещества.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В перевозочных документах – штемпель красного цвета.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Некоторые грузы обязательно сопровождаются.</a:t>
            </a: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410451" y="3733800"/>
            <a:ext cx="11811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71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Классы грузов</a:t>
            </a: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1600201"/>
            <a:ext cx="8042276" cy="2133599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 – коэффициент использования грузоподъемности  1</a:t>
            </a:r>
          </a:p>
          <a:p>
            <a:pPr>
              <a:spcBef>
                <a:spcPts val="0"/>
              </a:spcBef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2 – 0,71 – 0,99</a:t>
            </a:r>
          </a:p>
          <a:p>
            <a:pPr>
              <a:spcBef>
                <a:spcPts val="0"/>
              </a:spcBef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3 – 0,51 – 0,70</a:t>
            </a:r>
          </a:p>
          <a:p>
            <a:pPr>
              <a:spcBef>
                <a:spcPts val="0"/>
              </a:spcBef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4 – 0,4 – 0,50</a:t>
            </a:r>
          </a:p>
          <a:p>
            <a:pPr>
              <a:spcBef>
                <a:spcPts val="0"/>
              </a:spcBef>
            </a:pP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Класс груза зависит от объемной массы и способа упаковки.</a:t>
            </a: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308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Классификация грузов на водном транспорте</a:t>
            </a: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1600201"/>
            <a:ext cx="7629525" cy="2133599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Генеральные</a:t>
            </a:r>
          </a:p>
          <a:p>
            <a:pPr>
              <a:spcBef>
                <a:spcPts val="0"/>
              </a:spcBef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Навалочные</a:t>
            </a:r>
          </a:p>
          <a:p>
            <a:pPr>
              <a:spcBef>
                <a:spcPts val="0"/>
              </a:spcBef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Наливные</a:t>
            </a:r>
          </a:p>
          <a:p>
            <a:pPr>
              <a:spcBef>
                <a:spcPts val="0"/>
              </a:spcBef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Негабаритный груз </a:t>
            </a:r>
          </a:p>
          <a:p>
            <a:pPr>
              <a:spcBef>
                <a:spcPts val="0"/>
              </a:spcBef>
            </a:pP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По размерам выхода груза за габариты погрузки установлены: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нижней </a:t>
            </a:r>
            <a:r>
              <a:rPr lang="ru-RU" sz="32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габаритности</a:t>
            </a: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– 6 степеней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для боковой – </a:t>
            </a:r>
            <a:r>
              <a:rPr lang="ru-RU" sz="3200" dirty="0">
                <a:solidFill>
                  <a:schemeClr val="tx1"/>
                </a:solidFill>
                <a:latin typeface="Times New Roman"/>
                <a:cs typeface="Times New Roman"/>
              </a:rPr>
              <a:t>6 </a:t>
            </a: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степеней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>
                <a:solidFill>
                  <a:schemeClr val="tx1"/>
                </a:solidFill>
                <a:latin typeface="Times New Roman"/>
                <a:cs typeface="Times New Roman"/>
              </a:rPr>
              <a:t>д</a:t>
            </a:r>
            <a:r>
              <a:rPr lang="ru-RU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ля верхней – 3 степени</a:t>
            </a: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</a:pPr>
            <a:endParaRPr lang="ru-RU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</a:pP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697142" y="1444532"/>
            <a:ext cx="4446858" cy="268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551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292772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/>
                <a:cs typeface="Times New Roman"/>
              </a:rPr>
              <a:t>ЕТСНГ – </a:t>
            </a:r>
            <a:r>
              <a:rPr lang="ru-RU" sz="4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Единая </a:t>
            </a:r>
            <a:r>
              <a:rPr lang="ru-RU" sz="4800" dirty="0">
                <a:solidFill>
                  <a:schemeClr val="tx1"/>
                </a:solidFill>
                <a:latin typeface="Times New Roman"/>
                <a:cs typeface="Times New Roman"/>
              </a:rPr>
              <a:t>тарифно-статистическая номенклатура грузов</a:t>
            </a:r>
            <a:br>
              <a:rPr lang="ru-RU" sz="4800" dirty="0">
                <a:solidFill>
                  <a:schemeClr val="tx1"/>
                </a:solidFill>
                <a:latin typeface="Times New Roman"/>
                <a:cs typeface="Times New Roman"/>
              </a:rPr>
            </a:br>
            <a:endParaRPr lang="ru-RU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1600201"/>
            <a:ext cx="8042276" cy="2133599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</a:pPr>
            <a:endParaRPr lang="ru-RU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</a:pP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701675" y="2463801"/>
            <a:ext cx="8042276" cy="21335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9250" indent="-34925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6550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837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63650" indent="-295275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4622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28800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177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892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Принцип построения – производственно- отраслевой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11 разделов, 69 групп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1-7 – с/х продукция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8-69 – продукция промышленности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Тарифные группы – делятся на тарифные позиции – 247.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Каждой позиции соответствует код (5), которые является ориентиром для определения тарифа и учета </a:t>
            </a:r>
          </a:p>
          <a:p>
            <a:pPr>
              <a:spcBef>
                <a:spcPts val="0"/>
              </a:spcBef>
            </a:pPr>
            <a:endParaRPr lang="ru-RU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0" indent="0">
              <a:spcBef>
                <a:spcPts val="0"/>
              </a:spcBef>
              <a:buFont typeface="Wingdings 2" pitchFamily="18" charset="2"/>
              <a:buNone/>
            </a:pPr>
            <a:endParaRPr lang="ru-RU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</a:pPr>
            <a:endParaRPr lang="ru-RU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</a:pPr>
            <a:endParaRPr lang="ru-RU" sz="3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787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2753337"/>
            <a:ext cx="8042276" cy="65098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2. Пути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" y="3551766"/>
            <a:ext cx="3987800" cy="2658533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7684" y="266700"/>
            <a:ext cx="3490716" cy="261620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3726" y="148166"/>
            <a:ext cx="4375574" cy="2734734"/>
          </a:xfrm>
          <a:prstGeom prst="rect">
            <a:avLst/>
          </a:prstGeom>
        </p:spPr>
      </p:pic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297684" y="3865672"/>
            <a:ext cx="3846315" cy="232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236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952500"/>
            <a:ext cx="8042276" cy="51815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Путь – среда, в которой или по которой  движется транспортное средство, выполняя свою функцию.</a:t>
            </a:r>
          </a:p>
          <a:p>
            <a:pPr marL="0" indent="0">
              <a:buNone/>
            </a:pPr>
            <a:endParaRPr lang="ru-RU" sz="2800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По видам пути делятся на: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Естественные – моря, реки,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воздушное пространство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Искусственные – авто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и ж/д дороги и пр.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Улучшенные естественные пути.</a:t>
            </a:r>
            <a:endParaRPr lang="ru-RU" sz="2800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307293" y="2120900"/>
            <a:ext cx="3284258" cy="321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324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622300"/>
            <a:ext cx="8042276" cy="56769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По принадлежности пути делятся на: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Общего пользования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Частные пути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Пути общего пользования, принадлежащие частным лицам.</a:t>
            </a:r>
          </a:p>
          <a:p>
            <a:pPr algn="just"/>
            <a:endParaRPr lang="ru-RU" sz="2800" dirty="0">
              <a:latin typeface="Times New Roman"/>
              <a:cs typeface="Times New Roman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Возмещение средств на содержание затрат и получения прибыли осуществляется 2 способами: плата за тонну или пассажира, пошлина за количество транспортных средств.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562600" y="1152272"/>
            <a:ext cx="2260599" cy="161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713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952501"/>
            <a:ext cx="8042276" cy="4343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По характеру транспортных средств пути делятся на: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Автомобильные дороги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Железные дороги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Речные пути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Морские пути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Воздушные пути</a:t>
            </a:r>
          </a:p>
          <a:p>
            <a:r>
              <a:rPr lang="ru-RU" sz="2800" dirty="0" smtClean="0">
                <a:latin typeface="Times New Roman"/>
                <a:cs typeface="Times New Roman"/>
              </a:rPr>
              <a:t>Трубопроводные пути</a:t>
            </a: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451350" y="1689100"/>
            <a:ext cx="4495800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932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Автомобильные дороги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1600200"/>
            <a:ext cx="8042276" cy="4952999"/>
          </a:xfrm>
        </p:spPr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Дороги общего пользования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Ведомственные дороги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Частные дороги</a:t>
            </a: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Частные и ведомственные дороги: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Подъездные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Технологические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Патрульные</a:t>
            </a:r>
          </a:p>
          <a:p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74044" y="1600200"/>
            <a:ext cx="4179455" cy="248920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60951" y="4504266"/>
            <a:ext cx="3530600" cy="2353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034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635000"/>
            <a:ext cx="8042276" cy="4952999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/>
                <a:cs typeface="Times New Roman"/>
              </a:rPr>
              <a:t>Магистральна дорога – это дорога общего пользования, которая соединяет 2 крупных магистральных центра.</a:t>
            </a:r>
          </a:p>
          <a:p>
            <a:pPr marL="0" indent="0" algn="just">
              <a:buNone/>
            </a:pPr>
            <a:endParaRPr lang="ru-RU" dirty="0">
              <a:latin typeface="Times New Roman"/>
              <a:cs typeface="Times New Roman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/>
                <a:cs typeface="Times New Roman"/>
              </a:rPr>
              <a:t>От расчетной интенсивности автомобильные дороги делятся на категории и классы.</a:t>
            </a:r>
          </a:p>
          <a:p>
            <a:pPr marL="0" indent="0" algn="just">
              <a:buNone/>
            </a:pPr>
            <a:endParaRPr lang="ru-RU" dirty="0">
              <a:latin typeface="Times New Roman"/>
              <a:cs typeface="Times New Roman"/>
            </a:endParaRPr>
          </a:p>
          <a:p>
            <a:pPr marL="0" indent="0" algn="just">
              <a:buNone/>
            </a:pPr>
            <a:r>
              <a:rPr lang="ru-RU" dirty="0">
                <a:latin typeface="Times New Roman"/>
                <a:cs typeface="Times New Roman"/>
              </a:rPr>
              <a:t>Также М и Р – федеральные дороги, А – подъездные и соединительные </a:t>
            </a:r>
            <a:r>
              <a:rPr lang="ru-RU" dirty="0" smtClean="0">
                <a:latin typeface="Times New Roman"/>
                <a:cs typeface="Times New Roman"/>
              </a:rPr>
              <a:t>дороги, Е – европейская сеть дорог, АН – азиатская сеть дорог.</a:t>
            </a:r>
          </a:p>
          <a:p>
            <a:pPr marL="0" indent="0" algn="just">
              <a:buNone/>
            </a:pPr>
            <a:endParaRPr lang="ru-RU" dirty="0">
              <a:latin typeface="Times New Roman"/>
              <a:cs typeface="Times New Roman"/>
            </a:endParaRPr>
          </a:p>
          <a:p>
            <a:pPr marL="0" indent="0" algn="just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899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6958111"/>
              </p:ext>
            </p:extLst>
          </p:nvPr>
        </p:nvGraphicFramePr>
        <p:xfrm>
          <a:off x="406400" y="520700"/>
          <a:ext cx="8001000" cy="543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781942"/>
                <a:gridCol w="1096171"/>
                <a:gridCol w="1179424"/>
                <a:gridCol w="1456936"/>
                <a:gridCol w="1512438"/>
                <a:gridCol w="102158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Класс</a:t>
                      </a:r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err="1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Катего-рия</a:t>
                      </a:r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Общее количество полос</a:t>
                      </a:r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Ширина полосы движения, м</a:t>
                      </a:r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Центральная разделительная полоса</a:t>
                      </a:r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Пересечения с автомобильными дорогами, велосипедными и пешеходными дорожками</a:t>
                      </a:r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err="1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Пересече-ния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 с железными дорогами и трамвай-</a:t>
                      </a:r>
                      <a:r>
                        <a:rPr lang="ru-RU" sz="1200" b="1" kern="1200" dirty="0" err="1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ными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 путями</a:t>
                      </a:r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 algn="ctr"/>
                      <a:r>
                        <a:rPr lang="ru-RU" sz="1200" b="0" kern="1200" dirty="0" err="1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Автомаги-страль</a:t>
                      </a:r>
                      <a:endParaRPr lang="ru-RU" sz="1200" b="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IA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4 и более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i-FI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3,75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Обязательна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В разных уровнях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В разных уровнях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Скоростная дорога</a:t>
                      </a:r>
                      <a:endParaRPr lang="ru-RU" sz="1200" b="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IБ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4 и более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i-FI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3,75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 rowSpan="6">
                  <a:txBody>
                    <a:bodyPr/>
                    <a:lstStyle/>
                    <a:p>
                      <a:pPr algn="ctr"/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Дорога обычного типа</a:t>
                      </a:r>
                      <a:endParaRPr lang="ru-RU" sz="1200" b="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IВ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4 и более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i-FI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3,75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Допускаются пересечения в одном уровне со светофорным регулированием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II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/>
                          <a:cs typeface="Times New Roman"/>
                        </a:rPr>
                        <a:t>3,5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Допускается отсутствие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s-IS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2 или 3</a:t>
                      </a:r>
                      <a:endParaRPr lang="ru-RU" sz="1400" dirty="0" smtClean="0">
                        <a:latin typeface="Times New Roman"/>
                        <a:cs typeface="Times New Roman"/>
                      </a:endParaRPr>
                    </a:p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i-FI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3,75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Не требуется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III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/>
                          <a:cs typeface="Times New Roman"/>
                        </a:rPr>
                        <a:t>3,5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Допускаются пересечения в одном уровне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IV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s-IS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Допуска-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ются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пересече-ния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 в одном уровне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V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/>
                          <a:cs typeface="Times New Roman"/>
                        </a:rPr>
                        <a:t>4,5</a:t>
                      </a:r>
                      <a:r>
                        <a:rPr lang="ru-RU" sz="1400" baseline="0" dirty="0" smtClean="0">
                          <a:latin typeface="Times New Roman"/>
                          <a:cs typeface="Times New Roman"/>
                        </a:rPr>
                        <a:t> и более</a:t>
                      </a:r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7084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0375" y="571501"/>
            <a:ext cx="8042276" cy="20827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Важнейшая характеристика автомобильных дорог – универсальность дорожной сети, которая обеспечивает доступность всех пунктов и создаёт связи между всеми видам транспорта.</a:t>
            </a:r>
            <a:endParaRPr lang="ru-RU" sz="2800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8200" y="2743200"/>
            <a:ext cx="5219699" cy="349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052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Железные дороги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5150" y="1444532"/>
            <a:ext cx="8042276" cy="43434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/>
                <a:cs typeface="Times New Roman"/>
              </a:rPr>
              <a:t>Железные дороги – это совокупность рельсового пути, соответствующих сооружений, устройств, машин и оборудования, входящих в комплексное транспортное предприятие</a:t>
            </a:r>
          </a:p>
          <a:p>
            <a:pPr marL="0" indent="0" algn="just">
              <a:buNone/>
            </a:pPr>
            <a:r>
              <a:rPr lang="ru-RU" dirty="0">
                <a:latin typeface="Times New Roman"/>
                <a:cs typeface="Times New Roman"/>
              </a:rPr>
              <a:t>Железные дороги – неманевренный вид транспорта</a:t>
            </a:r>
          </a:p>
          <a:p>
            <a:pPr marL="0" indent="0" algn="just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5500" y="3804586"/>
            <a:ext cx="4521200" cy="252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459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5150" y="466632"/>
            <a:ext cx="8042276" cy="26448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/>
                <a:cs typeface="Times New Roman"/>
              </a:rPr>
              <a:t>Делятся:</a:t>
            </a:r>
          </a:p>
          <a:p>
            <a:pPr algn="just"/>
            <a:r>
              <a:rPr lang="ru-RU" dirty="0">
                <a:latin typeface="Times New Roman"/>
                <a:cs typeface="Times New Roman"/>
              </a:rPr>
              <a:t>Железные дороги  общего пользования</a:t>
            </a:r>
          </a:p>
          <a:p>
            <a:pPr algn="just"/>
            <a:r>
              <a:rPr lang="ru-RU" dirty="0">
                <a:latin typeface="Times New Roman"/>
                <a:cs typeface="Times New Roman"/>
              </a:rPr>
              <a:t>Технологические железные дороги</a:t>
            </a:r>
          </a:p>
          <a:p>
            <a:pPr algn="just"/>
            <a:r>
              <a:rPr lang="ru-RU" dirty="0">
                <a:latin typeface="Times New Roman"/>
                <a:cs typeface="Times New Roman"/>
              </a:rPr>
              <a:t>Городские железные дороги (трамвай и метрополитен)</a:t>
            </a:r>
          </a:p>
          <a:p>
            <a:pPr marL="0" indent="0" algn="just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3111500"/>
            <a:ext cx="2997200" cy="2831128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56880" y="3237528"/>
            <a:ext cx="4226719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360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4836" y="381001"/>
            <a:ext cx="8042276" cy="43434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dirty="0">
              <a:latin typeface="Times New Roman"/>
              <a:cs typeface="Times New Roman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/>
                <a:cs typeface="Times New Roman"/>
              </a:rPr>
              <a:t>Делятся по ширине колеи:</a:t>
            </a:r>
          </a:p>
          <a:p>
            <a:pPr algn="just"/>
            <a:r>
              <a:rPr lang="ru-RU" dirty="0" smtClean="0">
                <a:latin typeface="Times New Roman"/>
                <a:cs typeface="Times New Roman"/>
              </a:rPr>
              <a:t>Ширококолейные – 1520 мм (СНГ) и 1435 (остальные)</a:t>
            </a:r>
          </a:p>
          <a:p>
            <a:pPr algn="just"/>
            <a:r>
              <a:rPr lang="ru-RU" dirty="0" smtClean="0">
                <a:latin typeface="Times New Roman"/>
                <a:cs typeface="Times New Roman"/>
              </a:rPr>
              <a:t>Узкоколейные – 1000 мм и 891 мм и пр.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174" y="3302000"/>
            <a:ext cx="4445126" cy="26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913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231868"/>
            <a:ext cx="8042276" cy="619032"/>
          </a:xfrm>
        </p:spPr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Водные пути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83366" y="854651"/>
            <a:ext cx="411613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u="sng" dirty="0" err="1">
                <a:latin typeface="Times New Roman"/>
                <a:cs typeface="Times New Roman"/>
              </a:rPr>
              <a:t>Беломоро</a:t>
            </a:r>
            <a:r>
              <a:rPr lang="ru-RU" sz="1600" u="sng" dirty="0">
                <a:latin typeface="Times New Roman"/>
                <a:cs typeface="Times New Roman"/>
              </a:rPr>
              <a:t>-Балтийский канал</a:t>
            </a:r>
            <a:r>
              <a:rPr lang="ru-RU" sz="1600" dirty="0">
                <a:latin typeface="Times New Roman"/>
                <a:cs typeface="Times New Roman"/>
              </a:rPr>
              <a:t>, сокративший путь из Белого моря в Балтийское в 4 раза;</a:t>
            </a:r>
          </a:p>
          <a:p>
            <a:endParaRPr lang="ru-RU" sz="1600" u="sng" dirty="0">
              <a:latin typeface="Times New Roman"/>
              <a:cs typeface="Times New Roman"/>
            </a:endParaRPr>
          </a:p>
          <a:p>
            <a:r>
              <a:rPr lang="ru-RU" sz="1600" u="sng" dirty="0">
                <a:latin typeface="Times New Roman"/>
                <a:cs typeface="Times New Roman"/>
              </a:rPr>
              <a:t>Канал имени Москв</a:t>
            </a:r>
            <a:r>
              <a:rPr lang="ru-RU" sz="1600" dirty="0">
                <a:latin typeface="Times New Roman"/>
                <a:cs typeface="Times New Roman"/>
              </a:rPr>
              <a:t>ы, давший столице глубоководный выход на Волгу и сокративший на 1000 км водный путь к городам Северо-Запада;</a:t>
            </a:r>
            <a:endParaRPr lang="ru-RU" sz="1600" u="sng" dirty="0">
              <a:latin typeface="Times New Roman"/>
              <a:cs typeface="Times New Roman"/>
            </a:endParaRPr>
          </a:p>
          <a:p>
            <a:endParaRPr lang="ru-RU" sz="1600" u="sng" dirty="0">
              <a:latin typeface="Times New Roman"/>
              <a:cs typeface="Times New Roman"/>
            </a:endParaRPr>
          </a:p>
          <a:p>
            <a:r>
              <a:rPr lang="ru-RU" sz="1600" u="sng" dirty="0">
                <a:latin typeface="Times New Roman"/>
                <a:cs typeface="Times New Roman"/>
              </a:rPr>
              <a:t>Волго-Донской кан</a:t>
            </a:r>
            <a:r>
              <a:rPr lang="ru-RU" sz="1600" dirty="0">
                <a:latin typeface="Times New Roman"/>
                <a:cs typeface="Times New Roman"/>
              </a:rPr>
              <a:t>ал, связавший Волгу с Черным и Азовским морями</a:t>
            </a:r>
            <a:r>
              <a:rPr lang="ru-RU" sz="1600" u="sng" dirty="0">
                <a:latin typeface="Times New Roman"/>
                <a:cs typeface="Times New Roman"/>
              </a:rPr>
              <a:t>;</a:t>
            </a:r>
          </a:p>
          <a:p>
            <a:endParaRPr lang="ru-RU" sz="1600" u="sng" dirty="0">
              <a:latin typeface="Times New Roman"/>
              <a:cs typeface="Times New Roman"/>
            </a:endParaRPr>
          </a:p>
          <a:p>
            <a:r>
              <a:rPr lang="ru-RU" sz="1600" u="sng" dirty="0">
                <a:latin typeface="Times New Roman"/>
                <a:cs typeface="Times New Roman"/>
              </a:rPr>
              <a:t>Волго-Балтийский ка</a:t>
            </a:r>
            <a:r>
              <a:rPr lang="ru-RU" sz="1600" dirty="0">
                <a:latin typeface="Times New Roman"/>
                <a:cs typeface="Times New Roman"/>
              </a:rPr>
              <a:t>нал - глубоководный путь из Белого и Балтийского морей в Волжский бассейн, благодаря ему суда от Волги к Санкт-Петербургу затрачивают не 18, а 2.5 суток</a:t>
            </a:r>
            <a:r>
              <a:rPr lang="ru-RU" sz="1600" dirty="0" smtClean="0">
                <a:latin typeface="Times New Roman"/>
                <a:cs typeface="Times New Roman"/>
              </a:rPr>
              <a:t>.</a:t>
            </a:r>
            <a:endParaRPr lang="ru-RU" sz="1600" dirty="0">
              <a:latin typeface="Times New Roman"/>
              <a:cs typeface="Times New Roman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9274" y="1016000"/>
            <a:ext cx="4034091" cy="546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683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896936"/>
            <a:ext cx="8485306" cy="5059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86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2475" y="609601"/>
            <a:ext cx="8042276" cy="4343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Times New Roman"/>
                <a:cs typeface="Times New Roman"/>
              </a:rPr>
              <a:t>В зависимости от роли внутренних водных путей в обеспечении хозяйственных связей между экономическими регионами, водные пути подразделяются на следующие виды сообщения:</a:t>
            </a:r>
          </a:p>
          <a:p>
            <a:r>
              <a:rPr lang="ru-RU" dirty="0">
                <a:latin typeface="Times New Roman"/>
                <a:cs typeface="Times New Roman"/>
              </a:rPr>
              <a:t>федеральные – главнейшие </a:t>
            </a:r>
            <a:r>
              <a:rPr lang="ru-RU" dirty="0" err="1">
                <a:latin typeface="Times New Roman"/>
                <a:cs typeface="Times New Roman"/>
              </a:rPr>
              <a:t>сверхмагистрали</a:t>
            </a:r>
            <a:r>
              <a:rPr lang="ru-RU" dirty="0">
                <a:latin typeface="Times New Roman"/>
                <a:cs typeface="Times New Roman"/>
              </a:rPr>
              <a:t>;</a:t>
            </a:r>
          </a:p>
          <a:p>
            <a:r>
              <a:rPr lang="ru-RU" dirty="0">
                <a:latin typeface="Times New Roman"/>
                <a:cs typeface="Times New Roman"/>
              </a:rPr>
              <a:t>межрайонные – обеспечивающие транспортные связи между крупными экономическими регионами;</a:t>
            </a:r>
          </a:p>
          <a:p>
            <a:r>
              <a:rPr lang="ru-RU" dirty="0">
                <a:latin typeface="Times New Roman"/>
                <a:cs typeface="Times New Roman"/>
              </a:rPr>
              <a:t>внутрирайонные – пути местного значения, обеспечивающие перевозки на коротких расстояниях внутри экономических районов;</a:t>
            </a:r>
          </a:p>
          <a:p>
            <a:r>
              <a:rPr lang="ru-RU" dirty="0">
                <a:latin typeface="Times New Roman"/>
                <a:cs typeface="Times New Roman"/>
              </a:rPr>
              <a:t>подъездные пути – малые реки, позволяющие выходить судам на пути высшего класса.</a:t>
            </a:r>
          </a:p>
        </p:txBody>
      </p:sp>
    </p:spTree>
    <p:extLst>
      <p:ext uri="{BB962C8B-B14F-4D97-AF65-F5344CB8AC3E}">
        <p14:creationId xmlns:p14="http://schemas.microsoft.com/office/powerpoint/2010/main" xmlns="" val="384675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469901"/>
            <a:ext cx="8042276" cy="4343400"/>
          </a:xfrm>
        </p:spPr>
        <p:txBody>
          <a:bodyPr>
            <a:noAutofit/>
          </a:bodyPr>
          <a:lstStyle/>
          <a:p>
            <a:pPr algn="just"/>
            <a:r>
              <a:rPr lang="ru-RU" dirty="0">
                <a:latin typeface="Times New Roman"/>
                <a:cs typeface="Times New Roman"/>
              </a:rPr>
              <a:t>Минимальная густота движения на 1 км пути для приведенной классификации твердо не установлена. Ориентировочно, она равна для </a:t>
            </a:r>
            <a:r>
              <a:rPr lang="ru-RU" dirty="0" err="1">
                <a:latin typeface="Times New Roman"/>
                <a:cs typeface="Times New Roman"/>
              </a:rPr>
              <a:t>сверхмагистралей</a:t>
            </a:r>
            <a:r>
              <a:rPr lang="ru-RU" dirty="0">
                <a:latin typeface="Times New Roman"/>
                <a:cs typeface="Times New Roman"/>
              </a:rPr>
              <a:t> – 500-16000 тыс. т-км, для магистралей – 150÷2500 т. т-км, для путей местного значения </a:t>
            </a:r>
            <a:r>
              <a:rPr lang="ru-RU" dirty="0" err="1">
                <a:latin typeface="Times New Roman"/>
                <a:cs typeface="Times New Roman"/>
              </a:rPr>
              <a:t>V</a:t>
            </a:r>
            <a:r>
              <a:rPr lang="ru-RU" dirty="0">
                <a:latin typeface="Times New Roman"/>
                <a:cs typeface="Times New Roman"/>
              </a:rPr>
              <a:t> класса – 50÷500 тыс. т-км, и для путей местного значения VII класса, т.е. малых рек, менее 100 тыс. т-км.</a:t>
            </a:r>
          </a:p>
        </p:txBody>
      </p:sp>
    </p:spTree>
    <p:extLst>
      <p:ext uri="{BB962C8B-B14F-4D97-AF65-F5344CB8AC3E}">
        <p14:creationId xmlns:p14="http://schemas.microsoft.com/office/powerpoint/2010/main" xmlns="" val="375491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730624"/>
          </a:xfrm>
        </p:spPr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Морские пути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5500" y="1308100"/>
            <a:ext cx="7467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/>
                <a:cs typeface="Times New Roman"/>
              </a:rPr>
              <a:t>Морские пути – установившиеся судоходные трассы между портами – по сравнению с транспортными магистралями суши отличаются некоторыми особенностями. Они созданы природой, поэтому не требуют затрат на строительство, эксплуатацию и ремонт. </a:t>
            </a:r>
          </a:p>
        </p:txBody>
      </p:sp>
    </p:spTree>
    <p:extLst>
      <p:ext uri="{BB962C8B-B14F-4D97-AF65-F5344CB8AC3E}">
        <p14:creationId xmlns:p14="http://schemas.microsoft.com/office/powerpoint/2010/main" xmlns="" val="220527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70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42901"/>
            <a:ext cx="8042276" cy="434340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На нашей планете есть всего 4 точки, которые серьезно влияют на мировую торговлю. Причем постепенный переход экономической активности в страны Азиатско-Тихоокеанского региона лишь увеличивает их значение в будущем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Суэцкий канал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Ормузский пролив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Малаккский пролив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Панамский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канал</a:t>
            </a:r>
          </a:p>
          <a:p>
            <a:pPr marL="0" indent="0" algn="just"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just"/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4327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42901"/>
            <a:ext cx="8042276" cy="4444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5 точка только развивается – это северный морской путь</a:t>
            </a:r>
          </a:p>
          <a:p>
            <a:pPr marL="0" indent="0" algn="just"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just"/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1042924"/>
            <a:ext cx="8801100" cy="552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371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927101"/>
            <a:ext cx="8042276" cy="1638299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err="1">
                <a:latin typeface="Times New Roman"/>
                <a:cs typeface="Times New Roman"/>
              </a:rPr>
              <a:t>Кабота́ж</a:t>
            </a:r>
            <a:r>
              <a:rPr lang="ru-RU" dirty="0">
                <a:latin typeface="Times New Roman"/>
                <a:cs typeface="Times New Roman"/>
              </a:rPr>
              <a:t> (фр. </a:t>
            </a:r>
            <a:r>
              <a:rPr lang="ru-RU" dirty="0" err="1">
                <a:latin typeface="Times New Roman"/>
                <a:cs typeface="Times New Roman"/>
              </a:rPr>
              <a:t>cabotage</a:t>
            </a:r>
            <a:r>
              <a:rPr lang="ru-RU" dirty="0">
                <a:latin typeface="Times New Roman"/>
                <a:cs typeface="Times New Roman"/>
              </a:rPr>
              <a:t>) — термин, использующийся для обозначения «плавания коммерческого грузового или пассажирского судна между морскими портами одного и того же государства».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4700" y="2757678"/>
            <a:ext cx="4711700" cy="310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071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730624"/>
          </a:xfrm>
        </p:spPr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Воздушные пути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5500" y="1308100"/>
            <a:ext cx="746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/>
                <a:cs typeface="Times New Roman"/>
              </a:rPr>
              <a:t> </a:t>
            </a:r>
            <a:endParaRPr lang="ru-RU" sz="2400" dirty="0"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" y="1354266"/>
            <a:ext cx="8267700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endParaRPr lang="ru-RU" sz="2400" dirty="0" smtClean="0">
              <a:latin typeface="Times New Roman"/>
              <a:cs typeface="Times New Roman"/>
            </a:endParaRPr>
          </a:p>
          <a:p>
            <a:pPr algn="dist"/>
            <a:endParaRPr lang="ru-RU" sz="2400" dirty="0" smtClean="0">
              <a:latin typeface="Times New Roman"/>
              <a:cs typeface="Times New Roman"/>
            </a:endParaRPr>
          </a:p>
          <a:p>
            <a:pPr algn="dist"/>
            <a:endParaRPr lang="ru-RU" sz="2400" dirty="0">
              <a:latin typeface="Times New Roman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5100" y="1128236"/>
            <a:ext cx="812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/>
                <a:cs typeface="Times New Roman"/>
              </a:rPr>
              <a:t>Воздушная навигация» - наука о вождении воздушных судов по программной траектории</a:t>
            </a: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2114550"/>
            <a:ext cx="5054600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265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730624"/>
          </a:xfrm>
        </p:spPr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Трубопроводные пути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5500" y="1308100"/>
            <a:ext cx="746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/>
                <a:cs typeface="Times New Roman"/>
              </a:rPr>
              <a:t> </a:t>
            </a:r>
            <a:endParaRPr lang="ru-RU" sz="2400" dirty="0"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" y="1354266"/>
            <a:ext cx="8267700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endParaRPr lang="ru-RU" sz="2400" dirty="0" smtClean="0">
              <a:latin typeface="Times New Roman"/>
              <a:cs typeface="Times New Roman"/>
            </a:endParaRPr>
          </a:p>
          <a:p>
            <a:pPr algn="dist"/>
            <a:endParaRPr lang="ru-RU" sz="2400" dirty="0" smtClean="0">
              <a:latin typeface="Times New Roman"/>
              <a:cs typeface="Times New Roman"/>
            </a:endParaRPr>
          </a:p>
          <a:p>
            <a:pPr algn="dist"/>
            <a:endParaRPr lang="ru-RU" sz="2400" dirty="0">
              <a:latin typeface="Times New Roman"/>
              <a:cs typeface="Times New Roman"/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4100" y="1354266"/>
            <a:ext cx="7327900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461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647700"/>
            <a:ext cx="8042276" cy="494029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/>
                <a:cs typeface="Times New Roman"/>
              </a:rPr>
              <a:t>Пропускная способность – максимальное количество транспортных единиц, способных проследовать через участок сети путей сообщения транспорта в единицу времени (сутки), исходя из наличия постоянных устройств и средств сношения по управлению движением. </a:t>
            </a:r>
            <a:endParaRPr lang="ru-RU" dirty="0" smtClean="0">
              <a:latin typeface="Times New Roman"/>
              <a:cs typeface="Times New Roman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/>
                <a:cs typeface="Times New Roman"/>
              </a:rPr>
              <a:t>Измеряется </a:t>
            </a:r>
            <a:r>
              <a:rPr lang="ru-RU" dirty="0">
                <a:latin typeface="Times New Roman"/>
                <a:cs typeface="Times New Roman"/>
              </a:rPr>
              <a:t>числом пар поездов, числом автомобилей, судов и так далее. Пропускная способность трубопроводного транспорта определяется годовым объемом перекачки нефти, нефтепродуктов (в тоннах) или газа (в куб. м) в оптимальном режиме, с учетом фактических ограничений по техническому, конструктивному и технологическому состоянию.</a:t>
            </a:r>
          </a:p>
        </p:txBody>
      </p:sp>
    </p:spTree>
    <p:extLst>
      <p:ext uri="{BB962C8B-B14F-4D97-AF65-F5344CB8AC3E}">
        <p14:creationId xmlns:p14="http://schemas.microsoft.com/office/powerpoint/2010/main" xmlns="" val="48834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14375" y="911837"/>
            <a:ext cx="8042276" cy="65098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3. Терминалы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3602" y="1892300"/>
            <a:ext cx="6089597" cy="30099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0199" y="5291435"/>
            <a:ext cx="84264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/>
                <a:cs typeface="Times New Roman"/>
              </a:rPr>
              <a:t>Терминал – комплекс устройств, расположенных в начальном и конечном и промежуточных пунктах транспортной сети.</a:t>
            </a:r>
          </a:p>
        </p:txBody>
      </p:sp>
    </p:spTree>
    <p:extLst>
      <p:ext uri="{BB962C8B-B14F-4D97-AF65-F5344CB8AC3E}">
        <p14:creationId xmlns:p14="http://schemas.microsoft.com/office/powerpoint/2010/main" xmlns="" val="137760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>
          <a:xfrm>
            <a:off x="701675" y="711201"/>
            <a:ext cx="3298825" cy="557529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9250" indent="-34925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6550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837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63650" indent="-295275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4622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28800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177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892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2" pitchFamily="18" charset="2"/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Функции:</a:t>
            </a:r>
          </a:p>
          <a:p>
            <a:pPr algn="just"/>
            <a:r>
              <a:rPr lang="ru-RU" sz="32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Обеспечить доступ к подвижному составу, обращающемуся на определенном пути сообщения</a:t>
            </a:r>
          </a:p>
          <a:p>
            <a:pPr algn="just"/>
            <a:r>
              <a:rPr lang="ru-RU" sz="32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Обеспечить лёгкую смену подвижного состава, работающего на данном пути или с другими видами транспорта</a:t>
            </a:r>
          </a:p>
          <a:p>
            <a:pPr algn="just"/>
            <a:r>
              <a:rPr lang="ru-RU" sz="32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Облегчить процессы трансформации материальных (пассажирских) потоков</a:t>
            </a:r>
          </a:p>
          <a:p>
            <a:pPr algn="just"/>
            <a:endParaRPr lang="ru-RU" dirty="0" smtClean="0">
              <a:latin typeface="Times New Roman"/>
              <a:cs typeface="Times New Roman"/>
            </a:endParaRPr>
          </a:p>
          <a:p>
            <a:pPr marL="0" indent="0" algn="just">
              <a:buFont typeface="Wingdings 2" pitchFamily="18" charset="2"/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 algn="just">
              <a:buFont typeface="Wingdings 2" pitchFamily="18" charset="2"/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 algn="just">
              <a:buFont typeface="Wingdings 2" pitchFamily="18" charset="2"/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05299" y="1790701"/>
            <a:ext cx="4527551" cy="341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4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88962" y="2626337"/>
            <a:ext cx="8042276" cy="650983"/>
          </a:xfrm>
        </p:spPr>
        <p:txBody>
          <a:bodyPr/>
          <a:lstStyle/>
          <a:p>
            <a:r>
              <a:rPr lang="ru-RU" sz="4000" dirty="0">
                <a:solidFill>
                  <a:schemeClr val="tx1"/>
                </a:solidFill>
                <a:latin typeface="Times New Roman"/>
                <a:cs typeface="Times New Roman"/>
              </a:rPr>
              <a:t>4</a:t>
            </a: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. Подвижной состав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40275" y="398848"/>
            <a:ext cx="4305300" cy="2014152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02200" y="3752850"/>
            <a:ext cx="4241800" cy="310515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628430"/>
            <a:ext cx="4902200" cy="3229570"/>
          </a:xfrm>
          <a:prstGeom prst="rect">
            <a:avLst/>
          </a:prstGeom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8962" y="622299"/>
            <a:ext cx="3487738" cy="174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979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0"/>
            <a:ext cx="8042276" cy="57657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К подвижному составу ж/д транспорта относят вагоны (грузовые  и пассажирские)</a:t>
            </a:r>
          </a:p>
          <a:p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Грузовые вагоны: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1. Универсальные вагоны: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А) Крытые вагоны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Б) Полувагоны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В) Платформы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Г) Цистерны</a:t>
            </a: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421520" y="5156200"/>
            <a:ext cx="2688919" cy="128270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62551" y="3517900"/>
            <a:ext cx="3733800" cy="195580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10439" y="1663700"/>
            <a:ext cx="2878667" cy="2159000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959100" y="1283108"/>
            <a:ext cx="3459763" cy="1269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561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1"/>
            <a:ext cx="4721225" cy="50927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2. Специализированные </a:t>
            </a: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вагоны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Цистерны для нефтепродуктов, цемента и кислот и пр.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Саморазгружающиеся вагоны-рудовозы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Вагоны с боковым способом разгрузки для инертных материалов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Вагоны с боковым способом разгрузки для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затаренных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 материалов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Вагоны-хопперы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Теплоизолированные и рефрижераторные вагоны и пр. </a:t>
            </a:r>
          </a:p>
          <a:p>
            <a:pPr marL="0" indent="0">
              <a:buNone/>
            </a:pPr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575300" y="3919192"/>
            <a:ext cx="3568700" cy="1752628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3608" y="165100"/>
            <a:ext cx="2598392" cy="2598392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358214" y="2052800"/>
            <a:ext cx="3785785" cy="186639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49275" y="5885934"/>
            <a:ext cx="78327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cs typeface="Times New Roman"/>
              </a:rPr>
              <a:t>Грузоподъемность вагонов – 25-100 тонн</a:t>
            </a:r>
          </a:p>
        </p:txBody>
      </p:sp>
    </p:spTree>
    <p:extLst>
      <p:ext uri="{BB962C8B-B14F-4D97-AF65-F5344CB8AC3E}">
        <p14:creationId xmlns:p14="http://schemas.microsoft.com/office/powerpoint/2010/main" xmlns="" val="109647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431801"/>
            <a:ext cx="8042276" cy="101599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К подвижному </a:t>
            </a: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составу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автомобильного транспорта относят: автомобили, тягачи, прицепы и полуприцепы.</a:t>
            </a: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057400" y="3949700"/>
            <a:ext cx="3346172" cy="2308859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4700" y="2128668"/>
            <a:ext cx="2273300" cy="1617832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6603" y="1612153"/>
            <a:ext cx="4186297" cy="1994647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88000" y="4168588"/>
            <a:ext cx="3003551" cy="141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145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Автомобили делятся на классы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1600201"/>
            <a:ext cx="8042276" cy="3035299"/>
          </a:xfrm>
        </p:spPr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Автофургоны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Грузовые автомобили открытого типа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Самосвалы</a:t>
            </a:r>
          </a:p>
          <a:p>
            <a:r>
              <a:rPr lang="ru-RU" dirty="0" err="1" smtClean="0">
                <a:latin typeface="Times New Roman"/>
                <a:cs typeface="Times New Roman"/>
              </a:rPr>
              <a:t>Автоплатформы</a:t>
            </a:r>
            <a:endParaRPr lang="ru-RU" dirty="0" smtClean="0">
              <a:latin typeface="Times New Roman"/>
              <a:cs typeface="Times New Roman"/>
            </a:endParaRPr>
          </a:p>
          <a:p>
            <a:r>
              <a:rPr lang="ru-RU" dirty="0" smtClean="0">
                <a:latin typeface="Times New Roman"/>
                <a:cs typeface="Times New Roman"/>
              </a:rPr>
              <a:t>Автоцистерны и пр.</a:t>
            </a: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37300" y="1882419"/>
            <a:ext cx="2705099" cy="1800582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839633" y="2628900"/>
            <a:ext cx="2675466" cy="200660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679015" y="3683001"/>
            <a:ext cx="2464985" cy="1640490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8433" y="4635500"/>
            <a:ext cx="3251200" cy="1771755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19035" y="4743556"/>
            <a:ext cx="2218265" cy="166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068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1"/>
            <a:ext cx="8042276" cy="13335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Подвижной состав морского транспорта – морской флот (совокупность судов, предназначенных для перевозки грузов (и / или пассажиров) по морским путям сообщения.</a:t>
            </a:r>
          </a:p>
          <a:p>
            <a:pPr marL="0" indent="0" algn="just">
              <a:buNone/>
            </a:pPr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 algn="just"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400" y="1904999"/>
            <a:ext cx="4991100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83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1"/>
            <a:ext cx="8042276" cy="37083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Морские суда по назначению делятся: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Транспортные (буксиры)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Специализированные (контейнеровозы,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лихтеровозы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, паромы, ледоколы и пр.)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Технические (дноуглубительные и дноочистительные суда)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Служебно-вспомогательные</a:t>
            </a:r>
          </a:p>
          <a:p>
            <a:pPr marL="0" indent="0" algn="just"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33900" y="4220942"/>
            <a:ext cx="4610100" cy="2676526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8900" y="4220942"/>
            <a:ext cx="4445000" cy="2637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240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2275" y="393701"/>
            <a:ext cx="4555041" cy="232409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Морские суда по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характеру перевозок: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Пассажирские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Грузопассажирские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Грузовые (сухогрузные и наливные)</a:t>
            </a:r>
          </a:p>
          <a:p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2527300"/>
            <a:ext cx="4394200" cy="237490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77317" y="413381"/>
            <a:ext cx="3696784" cy="2304419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743200"/>
            <a:ext cx="3568700" cy="356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071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1"/>
            <a:ext cx="8042276" cy="203200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31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Подвижной состав речного транспорта – речной флот (совокупность судов, предназначенных для перевозки грузов (и / или пассажиров) по внутренним водным путям или для выполнения путевых и подсобных работ, связанных с продвижением материальных (пассажирских потоков).</a:t>
            </a:r>
            <a:endParaRPr lang="ru-RU" sz="31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 algn="just"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74800" y="2413001"/>
            <a:ext cx="5930900" cy="361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053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1"/>
            <a:ext cx="8042276" cy="57149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Речные суда по назначению делятся: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Транспортные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Технические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В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спомогательные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Речные суда по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составу перевозок </a:t>
            </a: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делятся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: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Грузовые (сухогрузные и наливные)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Грузопассажирские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Пассажирские</a:t>
            </a:r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 algn="just"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957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1"/>
            <a:ext cx="8042276" cy="57149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Речные суда по гидрометеорологическим районам (районам плавания) делятся: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Река-море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Судна озерного плавания с ограниченным выходом в море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Судна рейдового плавания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Судна для плавания на магистральных реках и больших протоков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Судна облегчённого типа для плавания по малым рекам и по верховьям крупных рек</a:t>
            </a:r>
          </a:p>
          <a:p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215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1"/>
            <a:ext cx="8042276" cy="19430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Речные суда по дальности перевозок и приписке делятся: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Местные (пригородные и внутригородские)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Транзитные</a:t>
            </a:r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298700" y="2800388"/>
            <a:ext cx="5041900" cy="333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107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81001"/>
            <a:ext cx="8042276" cy="11175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1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Подвижной состав воздушного транспорта – самолеты, вертолеты и планеры.</a:t>
            </a: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34975" y="4635501"/>
            <a:ext cx="8042276" cy="11175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9250" indent="-34925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6550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837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63650" indent="-295275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4622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28800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177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892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2" pitchFamily="18" charset="2"/>
              <a:buNone/>
            </a:pPr>
            <a:r>
              <a:rPr lang="ru-RU" sz="31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Подвижной состав трубопроводного транспорта –  силовые установки и трубопроводы.</a:t>
            </a: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Font typeface="Wingdings 2" pitchFamily="18" charset="2"/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Font typeface="Wingdings 2" pitchFamily="18" charset="2"/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15900" y="1955800"/>
            <a:ext cx="3211390" cy="2087404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954590" y="1793716"/>
            <a:ext cx="2912533" cy="1638300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427290" y="2612866"/>
            <a:ext cx="2527300" cy="1895475"/>
          </a:xfrm>
          <a:prstGeom prst="rect">
            <a:avLst/>
          </a:prstGeom>
        </p:spPr>
      </p:pic>
      <p:pic>
        <p:nvPicPr>
          <p:cNvPr id="8" name="Содержимое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2" r="-4032"/>
          <a:stretch>
            <a:fillRect/>
          </a:stretch>
        </p:blipFill>
        <p:spPr>
          <a:xfrm>
            <a:off x="6931961" y="5381398"/>
            <a:ext cx="1659590" cy="115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080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88962" y="4552028"/>
            <a:ext cx="8042276" cy="65098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5. Тяговые средства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9294" y="355600"/>
            <a:ext cx="5968206" cy="4170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87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49275" y="249284"/>
            <a:ext cx="8042276" cy="796832"/>
          </a:xfrm>
        </p:spPr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Типы тяговых средств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1600201"/>
            <a:ext cx="8042276" cy="3073399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/>
                <a:cs typeface="Times New Roman"/>
              </a:rPr>
              <a:t>Паровой двигатель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Электрогенератор</a:t>
            </a:r>
          </a:p>
          <a:p>
            <a:r>
              <a:rPr lang="ru-RU" dirty="0">
                <a:latin typeface="Times New Roman"/>
                <a:cs typeface="Times New Roman"/>
              </a:rPr>
              <a:t>Двигатель внутреннего сгорания</a:t>
            </a:r>
          </a:p>
          <a:p>
            <a:r>
              <a:rPr lang="ru-RU" dirty="0">
                <a:latin typeface="Times New Roman"/>
                <a:cs typeface="Times New Roman"/>
              </a:rPr>
              <a:t>Турбина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Реактивный двигатель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Насосы</a:t>
            </a:r>
            <a:endParaRPr lang="ru-RU" dirty="0">
              <a:latin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268528" y="1435100"/>
            <a:ext cx="3392556" cy="284480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67000" y="4279900"/>
            <a:ext cx="3162300" cy="1791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221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88962" y="3179708"/>
            <a:ext cx="8042276" cy="650983"/>
          </a:xfrm>
        </p:spPr>
        <p:txBody>
          <a:bodyPr/>
          <a:lstStyle/>
          <a:p>
            <a:r>
              <a:rPr lang="ru-RU" sz="4000" dirty="0">
                <a:solidFill>
                  <a:schemeClr val="tx1"/>
                </a:solidFill>
                <a:latin typeface="Times New Roman"/>
                <a:cs typeface="Times New Roman"/>
              </a:rPr>
              <a:t>6</a:t>
            </a:r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. Участники логистических процессов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44778" y="3505200"/>
            <a:ext cx="1895322" cy="2349500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2958" y="469900"/>
            <a:ext cx="2966428" cy="2203632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90378" y="3830691"/>
            <a:ext cx="3045522" cy="198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37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4975" y="304801"/>
            <a:ext cx="8042276" cy="200659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Грузоотправитель</a:t>
            </a: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Грузополучатель</a:t>
            </a: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Перевозчик</a:t>
            </a:r>
            <a:endParaRPr lang="ru-RU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8100" y="2768601"/>
            <a:ext cx="67437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264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88962" y="3179708"/>
            <a:ext cx="8042276" cy="65098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7. Тара и упаковка</a:t>
            </a:r>
            <a:endParaRPr lang="ru-RU" sz="4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14022" y="665108"/>
            <a:ext cx="3104445" cy="2514600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359399" y="3987800"/>
            <a:ext cx="3640667" cy="273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337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Diagram 41"/>
          <p:cNvGrpSpPr>
            <a:grpSpLocks noChangeAspect="1"/>
          </p:cNvGrpSpPr>
          <p:nvPr/>
        </p:nvGrpSpPr>
        <p:grpSpPr bwMode="auto">
          <a:xfrm>
            <a:off x="304800" y="659854"/>
            <a:ext cx="8534400" cy="5410200"/>
            <a:chOff x="192" y="1057"/>
            <a:chExt cx="5376" cy="2784"/>
          </a:xfrm>
        </p:grpSpPr>
        <p:sp>
          <p:nvSpPr>
            <p:cNvPr id="5" name="AutoShape 40"/>
            <p:cNvSpPr>
              <a:spLocks noChangeAspect="1" noChangeArrowheads="1" noTextEdit="1"/>
            </p:cNvSpPr>
            <p:nvPr/>
          </p:nvSpPr>
          <p:spPr bwMode="auto">
            <a:xfrm>
              <a:off x="192" y="1057"/>
              <a:ext cx="5376" cy="2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grpSp>
          <p:nvGrpSpPr>
            <p:cNvPr id="6" name="Group 48"/>
            <p:cNvGrpSpPr>
              <a:grpSpLocks noChangeAspect="1"/>
            </p:cNvGrpSpPr>
            <p:nvPr/>
          </p:nvGrpSpPr>
          <p:grpSpPr bwMode="auto">
            <a:xfrm>
              <a:off x="384" y="1214"/>
              <a:ext cx="5184" cy="2509"/>
              <a:chOff x="2281" y="1543"/>
              <a:chExt cx="7200" cy="5017"/>
            </a:xfrm>
          </p:grpSpPr>
          <p:sp>
            <p:nvSpPr>
              <p:cNvPr id="7" name="AutoShape 49"/>
              <p:cNvSpPr>
                <a:spLocks noChangeAspect="1" noChangeArrowheads="1"/>
              </p:cNvSpPr>
              <p:nvPr/>
            </p:nvSpPr>
            <p:spPr bwMode="auto">
              <a:xfrm>
                <a:off x="2281" y="1543"/>
                <a:ext cx="7200" cy="50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>
                  <a:solidFill>
                    <a:srgbClr val="000000"/>
                  </a:solidFill>
                </a:endParaRPr>
              </a:p>
            </p:txBody>
          </p:sp>
          <p:sp>
            <p:nvSpPr>
              <p:cNvPr id="8" name="Text Box 50"/>
              <p:cNvSpPr txBox="1">
                <a:spLocks noChangeArrowheads="1"/>
              </p:cNvSpPr>
              <p:nvPr/>
            </p:nvSpPr>
            <p:spPr bwMode="auto">
              <a:xfrm>
                <a:off x="5246" y="1543"/>
                <a:ext cx="1270" cy="418"/>
              </a:xfrm>
              <a:prstGeom prst="rect">
                <a:avLst/>
              </a:prstGeom>
              <a:solidFill>
                <a:srgbClr val="CCEC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b="1" dirty="0">
                    <a:solidFill>
                      <a:srgbClr val="000000"/>
                    </a:solidFill>
                    <a:latin typeface="Times New Roman" charset="0"/>
                  </a:rPr>
                  <a:t>Упаковка</a:t>
                </a:r>
              </a:p>
            </p:txBody>
          </p:sp>
          <p:sp>
            <p:nvSpPr>
              <p:cNvPr id="9" name="Text Box 51"/>
              <p:cNvSpPr txBox="1">
                <a:spLocks noChangeArrowheads="1"/>
              </p:cNvSpPr>
              <p:nvPr/>
            </p:nvSpPr>
            <p:spPr bwMode="auto">
              <a:xfrm>
                <a:off x="3552" y="2518"/>
                <a:ext cx="1411" cy="419"/>
              </a:xfrm>
              <a:prstGeom prst="rect">
                <a:avLst/>
              </a:prstGeom>
              <a:solidFill>
                <a:srgbClr val="CCEC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Тара</a:t>
                </a:r>
              </a:p>
            </p:txBody>
          </p:sp>
          <p:sp>
            <p:nvSpPr>
              <p:cNvPr id="10" name="Text Box 52"/>
              <p:cNvSpPr txBox="1">
                <a:spLocks noChangeArrowheads="1"/>
              </p:cNvSpPr>
              <p:nvPr/>
            </p:nvSpPr>
            <p:spPr bwMode="auto">
              <a:xfrm>
                <a:off x="7081" y="2519"/>
                <a:ext cx="1976" cy="696"/>
              </a:xfrm>
              <a:prstGeom prst="rect">
                <a:avLst/>
              </a:prstGeom>
              <a:solidFill>
                <a:srgbClr val="CCEC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Вспомогательные материалы</a:t>
                </a:r>
              </a:p>
            </p:txBody>
          </p:sp>
          <p:sp>
            <p:nvSpPr>
              <p:cNvPr id="11" name="Text Box 53"/>
              <p:cNvSpPr txBox="1">
                <a:spLocks noChangeArrowheads="1"/>
              </p:cNvSpPr>
              <p:nvPr/>
            </p:nvSpPr>
            <p:spPr bwMode="auto">
              <a:xfrm>
                <a:off x="4963" y="3494"/>
                <a:ext cx="1836" cy="557"/>
              </a:xfrm>
              <a:prstGeom prst="rect">
                <a:avLst/>
              </a:prstGeom>
              <a:solidFill>
                <a:srgbClr val="CCEC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Транспортная</a:t>
                </a:r>
              </a:p>
            </p:txBody>
          </p:sp>
          <p:sp>
            <p:nvSpPr>
              <p:cNvPr id="12" name="Text Box 54"/>
              <p:cNvSpPr txBox="1">
                <a:spLocks noChangeArrowheads="1"/>
              </p:cNvSpPr>
              <p:nvPr/>
            </p:nvSpPr>
            <p:spPr bwMode="auto">
              <a:xfrm>
                <a:off x="2281" y="3494"/>
                <a:ext cx="1976" cy="557"/>
              </a:xfrm>
              <a:prstGeom prst="rect">
                <a:avLst/>
              </a:prstGeom>
              <a:solidFill>
                <a:srgbClr val="CCEC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Потребительская</a:t>
                </a:r>
              </a:p>
            </p:txBody>
          </p:sp>
          <p:sp>
            <p:nvSpPr>
              <p:cNvPr id="13" name="Text Box 55"/>
              <p:cNvSpPr txBox="1">
                <a:spLocks noChangeArrowheads="1"/>
              </p:cNvSpPr>
              <p:nvPr/>
            </p:nvSpPr>
            <p:spPr bwMode="auto">
              <a:xfrm>
                <a:off x="2422" y="4330"/>
                <a:ext cx="1694" cy="1812"/>
              </a:xfrm>
              <a:prstGeom prst="rect">
                <a:avLst/>
              </a:prstGeom>
              <a:solidFill>
                <a:srgbClr val="CCEC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Пачки;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Коробки;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Упаковки;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Связки;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Флаконы;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Бутылки</a:t>
                </a:r>
              </a:p>
            </p:txBody>
          </p:sp>
          <p:sp>
            <p:nvSpPr>
              <p:cNvPr id="14" name="Text Box 56"/>
              <p:cNvSpPr txBox="1">
                <a:spLocks noChangeArrowheads="1"/>
              </p:cNvSpPr>
              <p:nvPr/>
            </p:nvSpPr>
            <p:spPr bwMode="auto">
              <a:xfrm>
                <a:off x="4963" y="4330"/>
                <a:ext cx="1836" cy="2091"/>
              </a:xfrm>
              <a:prstGeom prst="rect">
                <a:avLst/>
              </a:prstGeom>
              <a:solidFill>
                <a:srgbClr val="CCEC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Clr>
                    <a:srgbClr val="0000FF"/>
                  </a:buCl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Поддоны;</a:t>
                </a:r>
              </a:p>
              <a:p>
                <a:pPr>
                  <a:buClr>
                    <a:srgbClr val="0000FF"/>
                  </a:buCl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Контейнеры;</a:t>
                </a:r>
              </a:p>
              <a:p>
                <a:pPr>
                  <a:buClr>
                    <a:srgbClr val="0000FF"/>
                  </a:buCl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Коробки;</a:t>
                </a:r>
              </a:p>
              <a:p>
                <a:pPr>
                  <a:buClr>
                    <a:srgbClr val="0000FF"/>
                  </a:buCl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Мешки;</a:t>
                </a:r>
              </a:p>
              <a:p>
                <a:pPr>
                  <a:buClr>
                    <a:srgbClr val="0000FF"/>
                  </a:buCl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Барабаны;</a:t>
                </a:r>
              </a:p>
              <a:p>
                <a:pPr>
                  <a:buClr>
                    <a:srgbClr val="0000FF"/>
                  </a:buCl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Канистры;</a:t>
                </a:r>
              </a:p>
              <a:p>
                <a:pPr>
                  <a:buClr>
                    <a:srgbClr val="0000FF"/>
                  </a:buCl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Лента и т.д.</a:t>
                </a:r>
              </a:p>
            </p:txBody>
          </p:sp>
          <p:sp>
            <p:nvSpPr>
              <p:cNvPr id="15" name="Text Box 57"/>
              <p:cNvSpPr txBox="1">
                <a:spLocks noChangeArrowheads="1"/>
              </p:cNvSpPr>
              <p:nvPr/>
            </p:nvSpPr>
            <p:spPr bwMode="auto">
              <a:xfrm>
                <a:off x="7081" y="3494"/>
                <a:ext cx="1976" cy="2090"/>
              </a:xfrm>
              <a:prstGeom prst="rect">
                <a:avLst/>
              </a:prstGeom>
              <a:solidFill>
                <a:srgbClr val="CCEC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Картон;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Бумага;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Вата;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Ткани;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Пенопласт;</a:t>
                </a:r>
              </a:p>
              <a:p>
                <a:pPr>
                  <a:buFont typeface="Symbol" charset="0"/>
                  <a:buChar char="·"/>
                </a:pPr>
                <a:r>
                  <a:rPr lang="ru-RU" b="1">
                    <a:solidFill>
                      <a:srgbClr val="000000"/>
                    </a:solidFill>
                    <a:latin typeface="Times New Roman" charset="0"/>
                  </a:rPr>
                  <a:t>Бруски и т.д.</a:t>
                </a:r>
              </a:p>
            </p:txBody>
          </p:sp>
          <p:cxnSp>
            <p:nvCxnSpPr>
              <p:cNvPr id="16" name="AutoShape 58"/>
              <p:cNvCxnSpPr>
                <a:cxnSpLocks noChangeShapeType="1"/>
                <a:stCxn id="8" idx="2"/>
                <a:endCxn id="9" idx="0"/>
              </p:cNvCxnSpPr>
              <p:nvPr/>
            </p:nvCxnSpPr>
            <p:spPr bwMode="auto">
              <a:xfrm rot="5400000">
                <a:off x="4791" y="1428"/>
                <a:ext cx="557" cy="1623"/>
              </a:xfrm>
              <a:prstGeom prst="bentConnector3">
                <a:avLst>
                  <a:gd name="adj1" fmla="val 49931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7" name="AutoShape 59"/>
              <p:cNvCxnSpPr>
                <a:cxnSpLocks noChangeShapeType="1"/>
                <a:stCxn id="8" idx="2"/>
                <a:endCxn id="10" idx="0"/>
              </p:cNvCxnSpPr>
              <p:nvPr/>
            </p:nvCxnSpPr>
            <p:spPr bwMode="auto">
              <a:xfrm rot="16200000" flipH="1">
                <a:off x="6696" y="1146"/>
                <a:ext cx="558" cy="2188"/>
              </a:xfrm>
              <a:prstGeom prst="bentConnector3">
                <a:avLst>
                  <a:gd name="adj1" fmla="val 49931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8" name="AutoShape 60"/>
              <p:cNvCxnSpPr>
                <a:cxnSpLocks noChangeShapeType="1"/>
                <a:stCxn id="9" idx="2"/>
                <a:endCxn id="12" idx="0"/>
              </p:cNvCxnSpPr>
              <p:nvPr/>
            </p:nvCxnSpPr>
            <p:spPr bwMode="auto">
              <a:xfrm rot="5400000">
                <a:off x="3485" y="2721"/>
                <a:ext cx="557" cy="989"/>
              </a:xfrm>
              <a:prstGeom prst="bentConnector3">
                <a:avLst>
                  <a:gd name="adj1" fmla="val 49931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9" name="AutoShape 61"/>
              <p:cNvCxnSpPr>
                <a:cxnSpLocks noChangeShapeType="1"/>
                <a:stCxn id="9" idx="2"/>
                <a:endCxn id="11" idx="0"/>
              </p:cNvCxnSpPr>
              <p:nvPr/>
            </p:nvCxnSpPr>
            <p:spPr bwMode="auto">
              <a:xfrm rot="16200000" flipH="1">
                <a:off x="4791" y="2404"/>
                <a:ext cx="557" cy="1623"/>
              </a:xfrm>
              <a:prstGeom prst="bentConnector3">
                <a:avLst>
                  <a:gd name="adj1" fmla="val 49931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0" name="AutoShape 62"/>
              <p:cNvCxnSpPr>
                <a:cxnSpLocks noChangeShapeType="1"/>
                <a:stCxn id="12" idx="2"/>
                <a:endCxn id="13" idx="0"/>
              </p:cNvCxnSpPr>
              <p:nvPr/>
            </p:nvCxnSpPr>
            <p:spPr bwMode="auto">
              <a:xfrm>
                <a:off x="3269" y="4051"/>
                <a:ext cx="1" cy="27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1" name="AutoShape 63"/>
              <p:cNvCxnSpPr>
                <a:cxnSpLocks noChangeShapeType="1"/>
                <a:stCxn id="11" idx="2"/>
                <a:endCxn id="14" idx="0"/>
              </p:cNvCxnSpPr>
              <p:nvPr/>
            </p:nvCxnSpPr>
            <p:spPr bwMode="auto">
              <a:xfrm>
                <a:off x="5881" y="4051"/>
                <a:ext cx="1" cy="27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2" name="AutoShape 64"/>
              <p:cNvCxnSpPr>
                <a:cxnSpLocks noChangeShapeType="1"/>
                <a:stCxn id="10" idx="2"/>
                <a:endCxn id="15" idx="0"/>
              </p:cNvCxnSpPr>
              <p:nvPr/>
            </p:nvCxnSpPr>
            <p:spPr bwMode="auto">
              <a:xfrm>
                <a:off x="8069" y="3215"/>
                <a:ext cx="1" cy="27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</p:grpSp>
    </p:spTree>
    <p:extLst>
      <p:ext uri="{BB962C8B-B14F-4D97-AF65-F5344CB8AC3E}">
        <p14:creationId xmlns:p14="http://schemas.microsoft.com/office/powerpoint/2010/main" xmlns="" val="262469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Dgm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368301"/>
            <a:ext cx="8042276" cy="274319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Тара по физическим свойствам может быть: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Жесткой (ящики, бочки, бутылки)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Полужесткой (корзины, картонные ящики)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Мягкой (мешки, </a:t>
            </a:r>
            <a:r>
              <a:rPr lang="ru-RU" dirty="0">
                <a:latin typeface="Times New Roman"/>
                <a:cs typeface="Times New Roman"/>
              </a:rPr>
              <a:t>тюки, сетки и пр.)</a:t>
            </a:r>
          </a:p>
          <a:p>
            <a:pPr marL="0" indent="0"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70666" y="3111500"/>
            <a:ext cx="3865034" cy="260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492437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2641601"/>
            <a:ext cx="8042276" cy="323849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Тара по технологическим свойствам может быть: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Неразборная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Разборная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Складная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Разборно-складная</a:t>
            </a:r>
            <a:endParaRPr lang="ru-RU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9275" y="127001"/>
            <a:ext cx="3713544" cy="2514600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62819" y="3124200"/>
            <a:ext cx="3302000" cy="330200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70267" y="330201"/>
            <a:ext cx="1884294" cy="231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35705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27599" y="812801"/>
            <a:ext cx="3663951" cy="4952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Тара по доступности к сохраняемой продукции может быть: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Закрытая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Открытая</a:t>
            </a:r>
          </a:p>
          <a:p>
            <a:pPr marL="0" indent="0"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По степени закрытости: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Герметичная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Негерметичная</a:t>
            </a: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20700"/>
            <a:ext cx="4597400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301572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5599" y="381001"/>
            <a:ext cx="7848601" cy="25780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Герметичная тара может быть: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Изотермическая (сохраняет температуру в течении определенного времени)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Изобарическая (сохраняет заданное давление)</a:t>
            </a:r>
          </a:p>
          <a:p>
            <a:pPr marL="0" indent="0"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0500" y="2959100"/>
            <a:ext cx="2641600" cy="264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159277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5599" y="381001"/>
            <a:ext cx="7848601" cy="25780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Тара по принадлежности и условиям использования может быть: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Производственная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Складская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Инвентарная (оборотная тара)</a:t>
            </a:r>
          </a:p>
          <a:p>
            <a:pPr marL="0" indent="0"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26000" y="2959100"/>
            <a:ext cx="3771900" cy="282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510250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5599" y="381001"/>
            <a:ext cx="7848601" cy="4597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Материалы тары: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Древесина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Стекло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Картон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Пластмасса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Ткани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Металл</a:t>
            </a:r>
          </a:p>
          <a:p>
            <a:pPr marL="0" indent="0"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622906" y="4766023"/>
            <a:ext cx="5521094" cy="2091977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622906" y="381001"/>
            <a:ext cx="3517900" cy="351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816189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5599" y="381001"/>
            <a:ext cx="7848601" cy="19938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/>
                <a:cs typeface="Times New Roman"/>
              </a:rPr>
              <a:t>Тара по применимости может быть: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Однократного применения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Многократного применения</a:t>
            </a:r>
          </a:p>
          <a:p>
            <a:pPr marL="0" indent="0">
              <a:buNone/>
            </a:pPr>
            <a:endParaRPr lang="ru-RU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2346" y="2603500"/>
            <a:ext cx="2777954" cy="2616200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003" y="1371600"/>
            <a:ext cx="2990197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784036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Тарное хозяйство также включает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9275" y="1600201"/>
            <a:ext cx="8042276" cy="1358899"/>
          </a:xfrm>
        </p:spPr>
        <p:txBody>
          <a:bodyPr/>
          <a:lstStyle/>
          <a:p>
            <a:r>
              <a:rPr lang="ru-RU" dirty="0" smtClean="0">
                <a:latin typeface="Times New Roman"/>
                <a:cs typeface="Times New Roman"/>
              </a:rPr>
              <a:t>Таро-оборудование (стеллажи и поддоны)</a:t>
            </a:r>
          </a:p>
          <a:p>
            <a:r>
              <a:rPr lang="ru-RU" dirty="0" smtClean="0">
                <a:latin typeface="Times New Roman"/>
                <a:cs typeface="Times New Roman"/>
              </a:rPr>
              <a:t>Контейнеры</a:t>
            </a:r>
            <a:endParaRPr lang="ru-RU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94465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54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674688"/>
            <a:ext cx="4876800" cy="4956175"/>
          </a:xfrm>
          <a:ln>
            <a:solidFill>
              <a:srgbClr val="0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Выноска со стрелкой влево 6"/>
          <p:cNvSpPr/>
          <p:nvPr/>
        </p:nvSpPr>
        <p:spPr>
          <a:xfrm>
            <a:off x="4495800" y="2438400"/>
            <a:ext cx="3581400" cy="762000"/>
          </a:xfrm>
          <a:prstGeom prst="leftArrow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000000"/>
                </a:solidFill>
                <a:latin typeface="Arial" charset="0"/>
                <a:ea typeface="Arial" charset="0"/>
              </a:rPr>
              <a:t>Контейнер</a:t>
            </a:r>
          </a:p>
        </p:txBody>
      </p:sp>
      <p:sp>
        <p:nvSpPr>
          <p:cNvPr id="8" name="Выноска со стрелкой влево 7"/>
          <p:cNvSpPr/>
          <p:nvPr/>
        </p:nvSpPr>
        <p:spPr>
          <a:xfrm>
            <a:off x="4343400" y="4343400"/>
            <a:ext cx="3733800" cy="838200"/>
          </a:xfrm>
          <a:prstGeom prst="leftArrow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000000"/>
                </a:solidFill>
                <a:latin typeface="Arial" charset="0"/>
                <a:ea typeface="Arial" charset="0"/>
              </a:rPr>
              <a:t>Поддон</a:t>
            </a:r>
          </a:p>
        </p:txBody>
      </p:sp>
    </p:spTree>
    <p:extLst>
      <p:ext uri="{BB962C8B-B14F-4D97-AF65-F5344CB8AC3E}">
        <p14:creationId xmlns:p14="http://schemas.microsoft.com/office/powerpoint/2010/main" xmlns="" val="346466048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latin typeface="Arial" charset="0"/>
              </a:rPr>
              <a:t>Что такое контейнер?</a:t>
            </a:r>
          </a:p>
        </p:txBody>
      </p:sp>
      <p:sp>
        <p:nvSpPr>
          <p:cNvPr id="33797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4800" y="2209800"/>
            <a:ext cx="4194175" cy="3505200"/>
          </a:xfrm>
        </p:spPr>
        <p:txBody>
          <a:bodyPr/>
          <a:lstStyle/>
          <a:p>
            <a:pPr>
              <a:buFont typeface="Wingdings" charset="0"/>
              <a:buNone/>
            </a:pPr>
            <a:r>
              <a:rPr lang="ru-RU" sz="2400" b="1" i="1">
                <a:solidFill>
                  <a:schemeClr val="bg1"/>
                </a:solidFill>
                <a:latin typeface="Arial" charset="0"/>
              </a:rPr>
              <a:t>Грузовой контейнер</a:t>
            </a:r>
            <a:r>
              <a:rPr lang="ru-RU" sz="2400" i="1">
                <a:solidFill>
                  <a:schemeClr val="bg1"/>
                </a:solidFill>
                <a:effectLst/>
                <a:latin typeface="Arial" charset="0"/>
              </a:rPr>
              <a:t> </a:t>
            </a:r>
            <a:r>
              <a:rPr lang="ru-RU" sz="2400">
                <a:solidFill>
                  <a:schemeClr val="bg1"/>
                </a:solidFill>
                <a:effectLst/>
                <a:latin typeface="Arial" charset="0"/>
              </a:rPr>
              <a:t>—</a:t>
            </a:r>
            <a:r>
              <a:rPr lang="ru-RU" sz="2400">
                <a:effectLst/>
                <a:latin typeface="Arial" charset="0"/>
              </a:rPr>
              <a:t> </a:t>
            </a:r>
            <a:r>
              <a:rPr lang="ru-RU" sz="2400">
                <a:solidFill>
                  <a:srgbClr val="000000"/>
                </a:solidFill>
                <a:effectLst/>
                <a:latin typeface="Arial" charset="0"/>
              </a:rPr>
              <a:t>это нестационарная транспортная емкость с внутренним объемом 1м</a:t>
            </a:r>
            <a:r>
              <a:rPr lang="ru-RU" sz="2400" b="1" baseline="30000">
                <a:solidFill>
                  <a:srgbClr val="000000"/>
                </a:solidFill>
                <a:effectLst/>
                <a:latin typeface="Arial" charset="0"/>
              </a:rPr>
              <a:t>3</a:t>
            </a:r>
            <a:r>
              <a:rPr lang="ru-RU" sz="2400">
                <a:solidFill>
                  <a:srgbClr val="000000"/>
                </a:solidFill>
                <a:effectLst/>
                <a:latin typeface="Arial" charset="0"/>
              </a:rPr>
              <a:t> и более, предназначенная для многократных перевозок и временного хранения грузов.</a:t>
            </a:r>
          </a:p>
        </p:txBody>
      </p:sp>
      <p:pic>
        <p:nvPicPr>
          <p:cNvPr id="33801" name="Picture 9" descr="opentop_detail_b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495800" y="2057400"/>
            <a:ext cx="4422775" cy="3481388"/>
          </a:xfrm>
        </p:spPr>
      </p:pic>
    </p:spTree>
    <p:extLst>
      <p:ext uri="{BB962C8B-B14F-4D97-AF65-F5344CB8AC3E}">
        <p14:creationId xmlns:p14="http://schemas.microsoft.com/office/powerpoint/2010/main" xmlns="" val="496659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>
                <a:solidFill>
                  <a:srgbClr val="006600"/>
                </a:solidFill>
                <a:latin typeface="Arial" charset="0"/>
              </a:rPr>
              <a:t>Контейнеры имеют:</a:t>
            </a: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Font typeface="Wingdings" charset="0"/>
              <a:buNone/>
            </a:pPr>
            <a:endParaRPr lang="ru-RU" sz="2800">
              <a:effectLst/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000000"/>
                </a:solidFill>
                <a:effectLst/>
                <a:latin typeface="Arial" charset="0"/>
              </a:rPr>
              <a:t>замкнутый характер конструкции; 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000000"/>
                </a:solidFill>
                <a:effectLst/>
                <a:latin typeface="Arial" charset="0"/>
              </a:rPr>
              <a:t>достаточную прочность для многократного использования; 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000000"/>
                </a:solidFill>
                <a:effectLst/>
                <a:latin typeface="Arial" charset="0"/>
              </a:rPr>
              <a:t>наличие в конструкции контейнера приспособлений, обеспечивающих быструю погрузку, разгрузку и перегрузку с одного вида транспорта на другой; 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000000"/>
                </a:solidFill>
                <a:effectLst/>
                <a:latin typeface="Arial" charset="0"/>
              </a:rPr>
              <a:t>продолжительный срок службы =&gt; применение их весьма целесообразно.</a:t>
            </a:r>
          </a:p>
          <a:p>
            <a:pPr>
              <a:lnSpc>
                <a:spcPct val="90000"/>
              </a:lnSpc>
            </a:pPr>
            <a:endParaRPr lang="ru-RU" sz="2800"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086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3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7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647700"/>
          </a:xfrm>
        </p:spPr>
        <p:txBody>
          <a:bodyPr/>
          <a:lstStyle/>
          <a:p>
            <a:r>
              <a:rPr lang="ru-RU" b="1" dirty="0">
                <a:latin typeface="Times New Roman"/>
                <a:cs typeface="Times New Roman"/>
              </a:rPr>
              <a:t>Классификация контейнеров</a:t>
            </a:r>
          </a:p>
        </p:txBody>
      </p:sp>
      <p:grpSp>
        <p:nvGrpSpPr>
          <p:cNvPr id="35847" name="Organization Chart 7"/>
          <p:cNvGrpSpPr>
            <a:grpSpLocks noChangeAspect="1"/>
          </p:cNvGrpSpPr>
          <p:nvPr/>
        </p:nvGrpSpPr>
        <p:grpSpPr bwMode="auto">
          <a:xfrm>
            <a:off x="0" y="876300"/>
            <a:ext cx="8711549" cy="5286375"/>
            <a:chOff x="174" y="1018"/>
            <a:chExt cx="4660" cy="2448"/>
          </a:xfrm>
        </p:grpSpPr>
        <p:sp>
          <p:nvSpPr>
            <p:cNvPr id="2051" name="AutoShape 6"/>
            <p:cNvSpPr>
              <a:spLocks noChangeAspect="1" noChangeArrowheads="1" noTextEdit="1"/>
            </p:cNvSpPr>
            <p:nvPr/>
          </p:nvSpPr>
          <p:spPr bwMode="auto">
            <a:xfrm>
              <a:off x="174" y="1018"/>
              <a:ext cx="4606" cy="2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latin typeface="Times New Roman"/>
                <a:cs typeface="Times New Roman"/>
              </a:endParaRPr>
            </a:p>
          </p:txBody>
        </p:sp>
        <p:cxnSp>
          <p:nvCxnSpPr>
            <p:cNvPr id="2052" name="_s2052"/>
            <p:cNvCxnSpPr>
              <a:cxnSpLocks noChangeShapeType="1"/>
              <a:stCxn id="2078" idx="3"/>
              <a:endCxn id="2068" idx="2"/>
            </p:cNvCxnSpPr>
            <p:nvPr/>
          </p:nvCxnSpPr>
          <p:spPr bwMode="auto">
            <a:xfrm flipV="1">
              <a:off x="4264" y="1738"/>
              <a:ext cx="51" cy="720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53" name="_s2053"/>
            <p:cNvCxnSpPr>
              <a:cxnSpLocks noChangeShapeType="1"/>
              <a:stCxn id="2077" idx="3"/>
              <a:endCxn id="2068" idx="2"/>
            </p:cNvCxnSpPr>
            <p:nvPr/>
          </p:nvCxnSpPr>
          <p:spPr bwMode="auto">
            <a:xfrm flipV="1">
              <a:off x="4204" y="1738"/>
              <a:ext cx="111" cy="288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54" name="_s2054"/>
            <p:cNvCxnSpPr>
              <a:cxnSpLocks noChangeShapeType="1"/>
              <a:stCxn id="2076" idx="3"/>
              <a:endCxn id="2067" idx="2"/>
            </p:cNvCxnSpPr>
            <p:nvPr/>
          </p:nvCxnSpPr>
          <p:spPr bwMode="auto">
            <a:xfrm flipV="1">
              <a:off x="3061" y="1746"/>
              <a:ext cx="137" cy="1144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55" name="_s2055"/>
            <p:cNvCxnSpPr>
              <a:cxnSpLocks noChangeShapeType="1"/>
              <a:stCxn id="2075" idx="3"/>
              <a:endCxn id="2067" idx="2"/>
            </p:cNvCxnSpPr>
            <p:nvPr/>
          </p:nvCxnSpPr>
          <p:spPr bwMode="auto">
            <a:xfrm flipV="1">
              <a:off x="3061" y="1746"/>
              <a:ext cx="137" cy="712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56" name="_s2056"/>
            <p:cNvCxnSpPr>
              <a:cxnSpLocks noChangeShapeType="1"/>
              <a:stCxn id="2074" idx="3"/>
              <a:endCxn id="2067" idx="2"/>
            </p:cNvCxnSpPr>
            <p:nvPr/>
          </p:nvCxnSpPr>
          <p:spPr bwMode="auto">
            <a:xfrm flipV="1">
              <a:off x="3061" y="1746"/>
              <a:ext cx="137" cy="280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57" name="_s2057"/>
            <p:cNvCxnSpPr>
              <a:cxnSpLocks noChangeShapeType="1"/>
              <a:stCxn id="2073" idx="3"/>
              <a:endCxn id="2070" idx="2"/>
            </p:cNvCxnSpPr>
            <p:nvPr/>
          </p:nvCxnSpPr>
          <p:spPr bwMode="auto">
            <a:xfrm flipV="1">
              <a:off x="1470" y="2170"/>
              <a:ext cx="151" cy="1152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58" name="_s2058"/>
            <p:cNvCxnSpPr>
              <a:cxnSpLocks noChangeShapeType="1"/>
              <a:stCxn id="2072" idx="3"/>
              <a:endCxn id="2070" idx="2"/>
            </p:cNvCxnSpPr>
            <p:nvPr/>
          </p:nvCxnSpPr>
          <p:spPr bwMode="auto">
            <a:xfrm flipV="1">
              <a:off x="1470" y="2170"/>
              <a:ext cx="151" cy="720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59" name="_s2059"/>
            <p:cNvCxnSpPr>
              <a:cxnSpLocks noChangeShapeType="1"/>
              <a:stCxn id="2071" idx="3"/>
              <a:endCxn id="2070" idx="2"/>
            </p:cNvCxnSpPr>
            <p:nvPr/>
          </p:nvCxnSpPr>
          <p:spPr bwMode="auto">
            <a:xfrm flipV="1">
              <a:off x="1470" y="2170"/>
              <a:ext cx="151" cy="288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60" name="_s2060"/>
            <p:cNvCxnSpPr>
              <a:cxnSpLocks noChangeShapeType="1"/>
              <a:stCxn id="2070" idx="0"/>
              <a:endCxn id="2066" idx="2"/>
            </p:cNvCxnSpPr>
            <p:nvPr/>
          </p:nvCxnSpPr>
          <p:spPr bwMode="auto">
            <a:xfrm rot="16200000" flipV="1">
              <a:off x="1325" y="1586"/>
              <a:ext cx="144" cy="448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61" name="_s2061"/>
            <p:cNvCxnSpPr>
              <a:cxnSpLocks noChangeShapeType="1"/>
              <a:stCxn id="2069" idx="0"/>
              <a:endCxn id="2066" idx="2"/>
            </p:cNvCxnSpPr>
            <p:nvPr/>
          </p:nvCxnSpPr>
          <p:spPr bwMode="auto">
            <a:xfrm rot="5400000" flipH="1" flipV="1">
              <a:off x="818" y="1526"/>
              <a:ext cx="144" cy="567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62" name="_s2062"/>
            <p:cNvCxnSpPr>
              <a:cxnSpLocks noChangeShapeType="1"/>
              <a:stCxn id="2068" idx="0"/>
              <a:endCxn id="2065" idx="2"/>
            </p:cNvCxnSpPr>
            <p:nvPr/>
          </p:nvCxnSpPr>
          <p:spPr bwMode="auto">
            <a:xfrm rot="16200000" flipV="1">
              <a:off x="3450" y="585"/>
              <a:ext cx="144" cy="1586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63" name="_s2063"/>
            <p:cNvCxnSpPr>
              <a:cxnSpLocks noChangeShapeType="1"/>
              <a:stCxn id="2067" idx="0"/>
              <a:endCxn id="2065" idx="2"/>
            </p:cNvCxnSpPr>
            <p:nvPr/>
          </p:nvCxnSpPr>
          <p:spPr bwMode="auto">
            <a:xfrm rot="5400000" flipH="1">
              <a:off x="2900" y="1144"/>
              <a:ext cx="128" cy="468"/>
            </a:xfrm>
            <a:prstGeom prst="bentConnector3">
              <a:avLst>
                <a:gd name="adj1" fmla="val 47681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64" name="_s2064"/>
            <p:cNvCxnSpPr>
              <a:cxnSpLocks noChangeShapeType="1"/>
              <a:stCxn id="2066" idx="0"/>
              <a:endCxn id="2065" idx="2"/>
            </p:cNvCxnSpPr>
            <p:nvPr/>
          </p:nvCxnSpPr>
          <p:spPr bwMode="auto">
            <a:xfrm rot="5400000" flipH="1" flipV="1">
              <a:off x="1879" y="600"/>
              <a:ext cx="144" cy="1556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2065" name="_s2065"/>
            <p:cNvSpPr>
              <a:spLocks noChangeArrowheads="1"/>
            </p:cNvSpPr>
            <p:nvPr/>
          </p:nvSpPr>
          <p:spPr bwMode="auto">
            <a:xfrm>
              <a:off x="2297" y="1018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0000">
                <a:alpha val="50000"/>
              </a:srgbClr>
            </a:solidFill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Контейнер</a:t>
              </a:r>
            </a:p>
          </p:txBody>
        </p:sp>
        <p:sp>
          <p:nvSpPr>
            <p:cNvPr id="2066" name="_s2066"/>
            <p:cNvSpPr>
              <a:spLocks noChangeArrowheads="1"/>
            </p:cNvSpPr>
            <p:nvPr/>
          </p:nvSpPr>
          <p:spPr bwMode="auto">
            <a:xfrm>
              <a:off x="678" y="1450"/>
              <a:ext cx="991" cy="288"/>
            </a:xfrm>
            <a:prstGeom prst="roundRect">
              <a:avLst>
                <a:gd name="adj" fmla="val 16667"/>
              </a:avLst>
            </a:prstGeom>
            <a:solidFill>
              <a:srgbClr val="FF00FF">
                <a:alpha val="50000"/>
              </a:srgbClr>
            </a:solidFill>
            <a:ln w="28575">
              <a:solidFill>
                <a:srgbClr val="FF00AD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По роду </a:t>
              </a:r>
            </a:p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перевозимых </a:t>
              </a:r>
            </a:p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грузов</a:t>
              </a:r>
            </a:p>
          </p:txBody>
        </p:sp>
        <p:sp>
          <p:nvSpPr>
            <p:cNvPr id="2067" name="_s2067"/>
            <p:cNvSpPr>
              <a:spLocks noChangeArrowheads="1"/>
            </p:cNvSpPr>
            <p:nvPr/>
          </p:nvSpPr>
          <p:spPr bwMode="auto">
            <a:xfrm>
              <a:off x="2765" y="1450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00FF">
                <a:alpha val="50000"/>
              </a:srgbClr>
            </a:solidFill>
            <a:ln w="28575">
              <a:solidFill>
                <a:srgbClr val="FF00AD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По массе брутто</a:t>
              </a:r>
            </a:p>
          </p:txBody>
        </p:sp>
        <p:sp>
          <p:nvSpPr>
            <p:cNvPr id="2068" name="_s2068"/>
            <p:cNvSpPr>
              <a:spLocks noChangeArrowheads="1"/>
            </p:cNvSpPr>
            <p:nvPr/>
          </p:nvSpPr>
          <p:spPr bwMode="auto">
            <a:xfrm>
              <a:off x="3795" y="1450"/>
              <a:ext cx="1039" cy="288"/>
            </a:xfrm>
            <a:prstGeom prst="roundRect">
              <a:avLst>
                <a:gd name="adj" fmla="val 16667"/>
              </a:avLst>
            </a:prstGeom>
            <a:solidFill>
              <a:srgbClr val="FF00FF">
                <a:alpha val="50000"/>
              </a:srgbClr>
            </a:solidFill>
            <a:ln w="28575">
              <a:solidFill>
                <a:srgbClr val="FF00AD"/>
              </a:solidFill>
              <a:round/>
              <a:headEnd/>
              <a:tailEnd/>
            </a:ln>
          </p:spPr>
          <p:txBody>
            <a:bodyPr lIns="0" tIns="0" rIns="0" bIns="0" anchor="ctr" anchorCtr="1"/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По виду транспорта, </a:t>
              </a:r>
            </a:p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который перевозит грузы</a:t>
              </a:r>
            </a:p>
          </p:txBody>
        </p:sp>
        <p:sp>
          <p:nvSpPr>
            <p:cNvPr id="2069" name="_s2069"/>
            <p:cNvSpPr>
              <a:spLocks noChangeArrowheads="1"/>
            </p:cNvSpPr>
            <p:nvPr/>
          </p:nvSpPr>
          <p:spPr bwMode="auto">
            <a:xfrm>
              <a:off x="174" y="1882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Универсальные</a:t>
              </a:r>
            </a:p>
          </p:txBody>
        </p:sp>
        <p:sp>
          <p:nvSpPr>
            <p:cNvPr id="2070" name="_s2070"/>
            <p:cNvSpPr>
              <a:spLocks noChangeArrowheads="1"/>
            </p:cNvSpPr>
            <p:nvPr/>
          </p:nvSpPr>
          <p:spPr bwMode="auto">
            <a:xfrm>
              <a:off x="1112" y="1882"/>
              <a:ext cx="1019" cy="288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lIns="0" tIns="0" rIns="0" bIns="0" anchor="ctr" anchorCtr="1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Специализированные</a:t>
              </a:r>
            </a:p>
          </p:txBody>
        </p:sp>
        <p:sp>
          <p:nvSpPr>
            <p:cNvPr id="2071" name="_s2071"/>
            <p:cNvSpPr>
              <a:spLocks noChangeArrowheads="1"/>
            </p:cNvSpPr>
            <p:nvPr/>
          </p:nvSpPr>
          <p:spPr bwMode="auto">
            <a:xfrm>
              <a:off x="606" y="2314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0399FF">
                <a:alpha val="50000"/>
              </a:srgbClr>
            </a:solidFill>
            <a:ln w="28575">
              <a:solidFill>
                <a:srgbClr val="0399FF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Жесткие</a:t>
              </a:r>
            </a:p>
          </p:txBody>
        </p:sp>
        <p:sp>
          <p:nvSpPr>
            <p:cNvPr id="2072" name="_s2072"/>
            <p:cNvSpPr>
              <a:spLocks noChangeArrowheads="1"/>
            </p:cNvSpPr>
            <p:nvPr/>
          </p:nvSpPr>
          <p:spPr bwMode="auto">
            <a:xfrm>
              <a:off x="606" y="2746"/>
              <a:ext cx="864" cy="287"/>
            </a:xfrm>
            <a:prstGeom prst="roundRect">
              <a:avLst>
                <a:gd name="adj" fmla="val 16667"/>
              </a:avLst>
            </a:prstGeom>
            <a:solidFill>
              <a:srgbClr val="0399FF">
                <a:alpha val="50000"/>
              </a:srgbClr>
            </a:solidFill>
            <a:ln w="28575">
              <a:solidFill>
                <a:srgbClr val="0399FF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Мягкие</a:t>
              </a:r>
            </a:p>
          </p:txBody>
        </p:sp>
        <p:sp>
          <p:nvSpPr>
            <p:cNvPr id="2073" name="_s2073"/>
            <p:cNvSpPr>
              <a:spLocks noChangeArrowheads="1"/>
            </p:cNvSpPr>
            <p:nvPr/>
          </p:nvSpPr>
          <p:spPr bwMode="auto">
            <a:xfrm>
              <a:off x="606" y="3178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0399FF">
                <a:alpha val="50000"/>
              </a:srgbClr>
            </a:solidFill>
            <a:ln w="28575">
              <a:solidFill>
                <a:srgbClr val="0399FF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Комбинированные</a:t>
              </a:r>
            </a:p>
          </p:txBody>
        </p:sp>
        <p:sp>
          <p:nvSpPr>
            <p:cNvPr id="2074" name="_s2074"/>
            <p:cNvSpPr>
              <a:spLocks noChangeArrowheads="1"/>
            </p:cNvSpPr>
            <p:nvPr/>
          </p:nvSpPr>
          <p:spPr bwMode="auto">
            <a:xfrm>
              <a:off x="2190" y="1882"/>
              <a:ext cx="863" cy="287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Малотоннажные</a:t>
              </a:r>
            </a:p>
          </p:txBody>
        </p:sp>
        <p:sp>
          <p:nvSpPr>
            <p:cNvPr id="2075" name="_s2075"/>
            <p:cNvSpPr>
              <a:spLocks noChangeArrowheads="1"/>
            </p:cNvSpPr>
            <p:nvPr/>
          </p:nvSpPr>
          <p:spPr bwMode="auto">
            <a:xfrm>
              <a:off x="2189" y="2314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Среднетоннажные</a:t>
              </a:r>
            </a:p>
          </p:txBody>
        </p:sp>
        <p:sp>
          <p:nvSpPr>
            <p:cNvPr id="2076" name="_s2076"/>
            <p:cNvSpPr>
              <a:spLocks noChangeArrowheads="1"/>
            </p:cNvSpPr>
            <p:nvPr/>
          </p:nvSpPr>
          <p:spPr bwMode="auto">
            <a:xfrm>
              <a:off x="2190" y="2746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Крупнотоннажные</a:t>
              </a:r>
            </a:p>
          </p:txBody>
        </p:sp>
        <p:sp>
          <p:nvSpPr>
            <p:cNvPr id="2077" name="_s2077"/>
            <p:cNvSpPr>
              <a:spLocks noChangeArrowheads="1"/>
            </p:cNvSpPr>
            <p:nvPr/>
          </p:nvSpPr>
          <p:spPr bwMode="auto">
            <a:xfrm>
              <a:off x="3341" y="1882"/>
              <a:ext cx="863" cy="287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ru-RU" sz="1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Унифицированные</a:t>
              </a:r>
            </a:p>
          </p:txBody>
        </p:sp>
        <p:sp>
          <p:nvSpPr>
            <p:cNvPr id="2078" name="_s2078"/>
            <p:cNvSpPr>
              <a:spLocks noChangeArrowheads="1"/>
            </p:cNvSpPr>
            <p:nvPr/>
          </p:nvSpPr>
          <p:spPr bwMode="auto">
            <a:xfrm>
              <a:off x="3251" y="2314"/>
              <a:ext cx="1013" cy="287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Неунифицированные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065719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Dgm spid="3584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latin typeface="Arial" charset="0"/>
              </a:rPr>
              <a:t>Универсальные контейнеры</a:t>
            </a:r>
          </a:p>
        </p:txBody>
      </p:sp>
      <p:sp>
        <p:nvSpPr>
          <p:cNvPr id="30726" name="Rectangle 6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4267200" y="2438400"/>
            <a:ext cx="4651375" cy="2590800"/>
          </a:xfrm>
        </p:spPr>
        <p:txBody>
          <a:bodyPr/>
          <a:lstStyle/>
          <a:p>
            <a:pPr>
              <a:buFont typeface="Wingdings" charset="0"/>
              <a:buNone/>
            </a:pPr>
            <a:r>
              <a:rPr lang="ru-RU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  </a:t>
            </a:r>
            <a:r>
              <a:rPr lang="ru-RU" sz="2800">
                <a:latin typeface="Arial" charset="0"/>
              </a:rPr>
              <a:t>предназначены для бестарной перевозки различных материалов и изделий.</a:t>
            </a:r>
          </a:p>
        </p:txBody>
      </p:sp>
      <p:pic>
        <p:nvPicPr>
          <p:cNvPr id="30729" name="Picture 9" descr="img_195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04800" y="1752600"/>
            <a:ext cx="4194175" cy="3894138"/>
          </a:xfrm>
        </p:spPr>
      </p:pic>
    </p:spTree>
    <p:extLst>
      <p:ext uri="{BB962C8B-B14F-4D97-AF65-F5344CB8AC3E}">
        <p14:creationId xmlns:p14="http://schemas.microsoft.com/office/powerpoint/2010/main" xmlns="" val="285371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1  0.075 -0.08257  0.125 -0.08257  C 0.175 -0.08257  0.22 -0.05061  0.25 0  C 0.22 0.05061  0.175 0.08257  0.125 0.08257  C 0.075 0.08257  0.03 0.05061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6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>
                <a:solidFill>
                  <a:srgbClr val="FF0066"/>
                </a:solidFill>
                <a:latin typeface="Arial" charset="0"/>
              </a:rPr>
              <a:t>Специализированные контейнеры</a:t>
            </a:r>
          </a:p>
        </p:txBody>
      </p:sp>
      <p:sp>
        <p:nvSpPr>
          <p:cNvPr id="39941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>
              <a:buFont typeface="Wingdings" charset="0"/>
              <a:buNone/>
            </a:pPr>
            <a:r>
              <a:rPr lang="ru-RU" sz="2800">
                <a:solidFill>
                  <a:schemeClr val="hlink"/>
                </a:solidFill>
                <a:latin typeface="Arial" charset="0"/>
              </a:rPr>
              <a:t>   предназначены для перевозки отдельных видов материалов и изделий (кирпича, цемента, стекла, трансформаторов, огнеупорных изделий и др.) </a:t>
            </a:r>
          </a:p>
        </p:txBody>
      </p:sp>
      <p:pic>
        <p:nvPicPr>
          <p:cNvPr id="39945" name="Picture 9" descr="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648200" y="1676400"/>
            <a:ext cx="4278313" cy="4090988"/>
          </a:xfrm>
        </p:spPr>
      </p:pic>
    </p:spTree>
    <p:extLst>
      <p:ext uri="{BB962C8B-B14F-4D97-AF65-F5344CB8AC3E}">
        <p14:creationId xmlns:p14="http://schemas.microsoft.com/office/powerpoint/2010/main" xmlns="" val="166396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 build="p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9" name="Organization Chart 7"/>
          <p:cNvGrpSpPr>
            <a:grpSpLocks noChangeAspect="1"/>
          </p:cNvGrpSpPr>
          <p:nvPr/>
        </p:nvGrpSpPr>
        <p:grpSpPr bwMode="auto">
          <a:xfrm>
            <a:off x="382588" y="306388"/>
            <a:ext cx="8458200" cy="5791200"/>
            <a:chOff x="241" y="193"/>
            <a:chExt cx="2016" cy="1584"/>
          </a:xfrm>
        </p:grpSpPr>
        <p:sp>
          <p:nvSpPr>
            <p:cNvPr id="3075" name="AutoShape 6"/>
            <p:cNvSpPr>
              <a:spLocks noChangeAspect="1" noChangeArrowheads="1" noTextEdit="1"/>
            </p:cNvSpPr>
            <p:nvPr/>
          </p:nvSpPr>
          <p:spPr bwMode="auto">
            <a:xfrm>
              <a:off x="241" y="193"/>
              <a:ext cx="2016" cy="1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latin typeface="Times New Roman"/>
                <a:cs typeface="Times New Roman"/>
              </a:endParaRPr>
            </a:p>
          </p:txBody>
        </p:sp>
        <p:cxnSp>
          <p:nvCxnSpPr>
            <p:cNvPr id="3076" name="_s3076"/>
            <p:cNvCxnSpPr>
              <a:cxnSpLocks noChangeShapeType="1"/>
              <a:stCxn id="3088" idx="1"/>
              <a:endCxn id="3082" idx="2"/>
            </p:cNvCxnSpPr>
            <p:nvPr/>
          </p:nvCxnSpPr>
          <p:spPr bwMode="auto">
            <a:xfrm rot="10800000">
              <a:off x="1249" y="481"/>
              <a:ext cx="144" cy="1152"/>
            </a:xfrm>
            <a:prstGeom prst="bentConnector2">
              <a:avLst/>
            </a:prstGeom>
            <a:noFill/>
            <a:ln w="28575">
              <a:solidFill>
                <a:srgbClr val="54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077" name="_s3077"/>
            <p:cNvCxnSpPr>
              <a:cxnSpLocks noChangeShapeType="1"/>
              <a:stCxn id="3087" idx="3"/>
              <a:endCxn id="3082" idx="2"/>
            </p:cNvCxnSpPr>
            <p:nvPr/>
          </p:nvCxnSpPr>
          <p:spPr bwMode="auto">
            <a:xfrm flipV="1">
              <a:off x="1105" y="481"/>
              <a:ext cx="144" cy="1152"/>
            </a:xfrm>
            <a:prstGeom prst="bentConnector2">
              <a:avLst/>
            </a:prstGeom>
            <a:noFill/>
            <a:ln w="28575">
              <a:solidFill>
                <a:srgbClr val="54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078" name="_s3078"/>
            <p:cNvCxnSpPr>
              <a:cxnSpLocks noChangeShapeType="1"/>
              <a:stCxn id="3086" idx="1"/>
              <a:endCxn id="3082" idx="2"/>
            </p:cNvCxnSpPr>
            <p:nvPr/>
          </p:nvCxnSpPr>
          <p:spPr bwMode="auto">
            <a:xfrm rot="10800000">
              <a:off x="1249" y="481"/>
              <a:ext cx="144" cy="720"/>
            </a:xfrm>
            <a:prstGeom prst="bentConnector2">
              <a:avLst/>
            </a:prstGeom>
            <a:noFill/>
            <a:ln w="28575">
              <a:solidFill>
                <a:srgbClr val="54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079" name="_s3079"/>
            <p:cNvCxnSpPr>
              <a:cxnSpLocks noChangeShapeType="1"/>
              <a:stCxn id="3085" idx="3"/>
              <a:endCxn id="3082" idx="2"/>
            </p:cNvCxnSpPr>
            <p:nvPr/>
          </p:nvCxnSpPr>
          <p:spPr bwMode="auto">
            <a:xfrm flipV="1">
              <a:off x="1105" y="481"/>
              <a:ext cx="144" cy="720"/>
            </a:xfrm>
            <a:prstGeom prst="bentConnector2">
              <a:avLst/>
            </a:prstGeom>
            <a:noFill/>
            <a:ln w="28575">
              <a:solidFill>
                <a:srgbClr val="54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080" name="_s3080"/>
            <p:cNvCxnSpPr>
              <a:cxnSpLocks noChangeShapeType="1"/>
              <a:stCxn id="3084" idx="1"/>
              <a:endCxn id="3082" idx="2"/>
            </p:cNvCxnSpPr>
            <p:nvPr/>
          </p:nvCxnSpPr>
          <p:spPr bwMode="auto">
            <a:xfrm rot="10800000">
              <a:off x="1249" y="481"/>
              <a:ext cx="144" cy="288"/>
            </a:xfrm>
            <a:prstGeom prst="bentConnector2">
              <a:avLst/>
            </a:prstGeom>
            <a:noFill/>
            <a:ln w="28575">
              <a:solidFill>
                <a:srgbClr val="54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081" name="_s3081"/>
            <p:cNvCxnSpPr>
              <a:cxnSpLocks noChangeShapeType="1"/>
              <a:stCxn id="3083" idx="3"/>
              <a:endCxn id="3082" idx="2"/>
            </p:cNvCxnSpPr>
            <p:nvPr/>
          </p:nvCxnSpPr>
          <p:spPr bwMode="auto">
            <a:xfrm flipV="1">
              <a:off x="1105" y="481"/>
              <a:ext cx="144" cy="288"/>
            </a:xfrm>
            <a:prstGeom prst="bentConnector2">
              <a:avLst/>
            </a:prstGeom>
            <a:noFill/>
            <a:ln w="28575">
              <a:solidFill>
                <a:srgbClr val="54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082" name="_s3082"/>
            <p:cNvSpPr>
              <a:spLocks noChangeArrowheads="1"/>
            </p:cNvSpPr>
            <p:nvPr/>
          </p:nvSpPr>
          <p:spPr bwMode="auto">
            <a:xfrm>
              <a:off x="817" y="193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9F67F"/>
                </a:gs>
                <a:gs pos="100000">
                  <a:srgbClr val="FFCC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lIns="0" tIns="0" rIns="0" bIns="0" anchor="ctr" anchorCtr="1"/>
            <a:lstStyle/>
            <a:p>
              <a:pPr algn="ctr"/>
              <a:r>
                <a:rPr lang="ru-RU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Основные группы специализированных контейнеров: </a:t>
              </a:r>
            </a:p>
          </p:txBody>
        </p:sp>
        <p:sp>
          <p:nvSpPr>
            <p:cNvPr id="3083" name="_s3083"/>
            <p:cNvSpPr>
              <a:spLocks noChangeArrowheads="1"/>
            </p:cNvSpPr>
            <p:nvPr/>
          </p:nvSpPr>
          <p:spPr bwMode="auto">
            <a:xfrm>
              <a:off x="241" y="625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ru-RU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СК-1 — контейнеры для неслеживающихся сыпучих грузов;</a:t>
              </a:r>
            </a:p>
          </p:txBody>
        </p:sp>
        <p:sp>
          <p:nvSpPr>
            <p:cNvPr id="3084" name="_s3084"/>
            <p:cNvSpPr>
              <a:spLocks noChangeArrowheads="1"/>
            </p:cNvSpPr>
            <p:nvPr/>
          </p:nvSpPr>
          <p:spPr bwMode="auto">
            <a:xfrm>
              <a:off x="1393" y="625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ru-RU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СК-2 — контейнеры для вязких, слеживающихся, пластичных грузов;</a:t>
              </a:r>
            </a:p>
          </p:txBody>
        </p:sp>
        <p:sp>
          <p:nvSpPr>
            <p:cNvPr id="3085" name="_s3085"/>
            <p:cNvSpPr>
              <a:spLocks noChangeArrowheads="1"/>
            </p:cNvSpPr>
            <p:nvPr/>
          </p:nvSpPr>
          <p:spPr bwMode="auto">
            <a:xfrm>
              <a:off x="241" y="1057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ru-RU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СК-3 — контейнеры для тарно-штучных грузов;</a:t>
              </a:r>
            </a:p>
          </p:txBody>
        </p:sp>
        <p:sp>
          <p:nvSpPr>
            <p:cNvPr id="3086" name="_s3086"/>
            <p:cNvSpPr>
              <a:spLocks noChangeArrowheads="1"/>
            </p:cNvSpPr>
            <p:nvPr/>
          </p:nvSpPr>
          <p:spPr bwMode="auto">
            <a:xfrm>
              <a:off x="1393" y="1057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ru-RU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СК-4 — контейнеры для жидких грузов;</a:t>
              </a:r>
            </a:p>
          </p:txBody>
        </p:sp>
        <p:sp>
          <p:nvSpPr>
            <p:cNvPr id="3087" name="_s3087"/>
            <p:cNvSpPr>
              <a:spLocks noChangeArrowheads="1"/>
            </p:cNvSpPr>
            <p:nvPr/>
          </p:nvSpPr>
          <p:spPr bwMode="auto">
            <a:xfrm>
              <a:off x="241" y="1489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ru-RU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СК-5 — рефрижераторные контейнеры для скоропортящихся грузов;</a:t>
              </a:r>
            </a:p>
          </p:txBody>
        </p:sp>
        <p:sp>
          <p:nvSpPr>
            <p:cNvPr id="3088" name="_s3088"/>
            <p:cNvSpPr>
              <a:spLocks noChangeArrowheads="1"/>
            </p:cNvSpPr>
            <p:nvPr/>
          </p:nvSpPr>
          <p:spPr bwMode="auto">
            <a:xfrm>
              <a:off x="1393" y="1489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ru-RU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/>
                  <a:cs typeface="Times New Roman"/>
                </a:rPr>
                <a:t>МК — мягкие контейнеры (из прорезиненной ткани, для химматериалов).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13965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187  L 0.25 0  L 0.125 0.11187  L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Dgm spid="44039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>
                <a:solidFill>
                  <a:srgbClr val="FF0000"/>
                </a:solidFill>
                <a:latin typeface="Arial" charset="0"/>
              </a:rPr>
              <a:t>По массе брутто:</a:t>
            </a:r>
          </a:p>
        </p:txBody>
      </p:sp>
      <p:sp>
        <p:nvSpPr>
          <p:cNvPr id="46096" name="Rectangle 16"/>
          <p:cNvSpPr>
            <a:spLocks noGrp="1" noRot="1" noChangeArrowheads="1"/>
          </p:cNvSpPr>
          <p:nvPr>
            <p:ph type="body" sz="half" idx="3"/>
          </p:nvPr>
        </p:nvSpPr>
        <p:spPr>
          <a:xfrm>
            <a:off x="301625" y="4876800"/>
            <a:ext cx="8540750" cy="1222375"/>
          </a:xfrm>
        </p:spPr>
        <p:txBody>
          <a:bodyPr/>
          <a:lstStyle/>
          <a:p>
            <a:r>
              <a:rPr lang="ru-RU" sz="2800">
                <a:solidFill>
                  <a:srgbClr val="CC3300"/>
                </a:solidFill>
                <a:latin typeface="Arial" charset="0"/>
              </a:rPr>
              <a:t>Малотоннажные контейнеры – до 2,5 т,</a:t>
            </a:r>
          </a:p>
          <a:p>
            <a:r>
              <a:rPr lang="ru-RU" sz="2800">
                <a:solidFill>
                  <a:srgbClr val="CC3300"/>
                </a:solidFill>
                <a:latin typeface="Arial" charset="0"/>
              </a:rPr>
              <a:t>Среднетоннажные – 2,5 и 5 т.</a:t>
            </a:r>
          </a:p>
        </p:txBody>
      </p:sp>
      <p:pic>
        <p:nvPicPr>
          <p:cNvPr id="46097" name="Picture 17" descr="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840288" y="1447800"/>
            <a:ext cx="4303712" cy="3233738"/>
          </a:xfrm>
        </p:spPr>
      </p:pic>
      <p:pic>
        <p:nvPicPr>
          <p:cNvPr id="46098" name="Picture 18" descr="17570b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81000" y="1524000"/>
            <a:ext cx="4191000" cy="3143250"/>
          </a:xfrm>
        </p:spPr>
      </p:pic>
    </p:spTree>
    <p:extLst>
      <p:ext uri="{BB962C8B-B14F-4D97-AF65-F5344CB8AC3E}">
        <p14:creationId xmlns:p14="http://schemas.microsoft.com/office/powerpoint/2010/main" xmlns="" val="93785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6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46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6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6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6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6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96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28600"/>
            <a:ext cx="8510588" cy="1020763"/>
          </a:xfrm>
        </p:spPr>
        <p:txBody>
          <a:bodyPr/>
          <a:lstStyle/>
          <a:p>
            <a:r>
              <a:rPr lang="ru-RU" sz="4000" b="1">
                <a:solidFill>
                  <a:srgbClr val="FF0066"/>
                </a:solidFill>
                <a:latin typeface="Arial" charset="0"/>
              </a:rPr>
              <a:t>Крупнотоннажные контейнеры</a:t>
            </a:r>
          </a:p>
        </p:txBody>
      </p:sp>
      <p:sp>
        <p:nvSpPr>
          <p:cNvPr id="51208" name="Rectangle 8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295400"/>
            <a:ext cx="8540750" cy="22098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  <a:buFont typeface="Wingdings" charset="0"/>
              <a:buNone/>
            </a:pPr>
            <a:r>
              <a:rPr lang="ru-RU" sz="1800" b="1">
                <a:solidFill>
                  <a:schemeClr val="hlink"/>
                </a:solidFill>
                <a:latin typeface="Arial" charset="0"/>
              </a:rPr>
              <a:t>Позволяют: </a:t>
            </a:r>
          </a:p>
          <a:p>
            <a:pPr>
              <a:lnSpc>
                <a:spcPct val="80000"/>
              </a:lnSpc>
            </a:pPr>
            <a:r>
              <a:rPr lang="ru-RU" sz="1800" b="1">
                <a:solidFill>
                  <a:schemeClr val="hlink"/>
                </a:solidFill>
                <a:latin typeface="Arial" charset="0"/>
              </a:rPr>
              <a:t>в 2—3 раза снизить стоимость погрузочно-разгрузочных и складских работ; </a:t>
            </a:r>
          </a:p>
          <a:p>
            <a:pPr>
              <a:lnSpc>
                <a:spcPct val="80000"/>
              </a:lnSpc>
            </a:pPr>
            <a:r>
              <a:rPr lang="ru-RU" sz="1800" b="1">
                <a:solidFill>
                  <a:schemeClr val="hlink"/>
                </a:solidFill>
                <a:latin typeface="Arial" charset="0"/>
              </a:rPr>
              <a:t>в 5–7 раз увеличить производительность труда на грузовых работах;</a:t>
            </a:r>
          </a:p>
          <a:p>
            <a:pPr>
              <a:lnSpc>
                <a:spcPct val="80000"/>
              </a:lnSpc>
            </a:pPr>
            <a:r>
              <a:rPr lang="ru-RU" sz="1800" b="1">
                <a:solidFill>
                  <a:schemeClr val="hlink"/>
                </a:solidFill>
                <a:latin typeface="Arial" charset="0"/>
              </a:rPr>
              <a:t>сократить в 1,5-2 раза простои подвижного состава; </a:t>
            </a:r>
          </a:p>
          <a:p>
            <a:pPr>
              <a:lnSpc>
                <a:spcPct val="80000"/>
              </a:lnSpc>
            </a:pPr>
            <a:r>
              <a:rPr lang="ru-RU" sz="1800" b="1">
                <a:solidFill>
                  <a:schemeClr val="hlink"/>
                </a:solidFill>
                <a:latin typeface="Arial" charset="0"/>
              </a:rPr>
              <a:t>сократить эксплуатационные расходы на их обслуживание и ремонт;</a:t>
            </a:r>
          </a:p>
          <a:p>
            <a:pPr>
              <a:lnSpc>
                <a:spcPct val="80000"/>
              </a:lnSpc>
            </a:pPr>
            <a:r>
              <a:rPr lang="ru-RU" sz="1800" b="1">
                <a:solidFill>
                  <a:schemeClr val="hlink"/>
                </a:solidFill>
                <a:latin typeface="Arial" charset="0"/>
              </a:rPr>
              <a:t>устранить потери ценных материалов и доставку их потребителям.</a:t>
            </a:r>
          </a:p>
        </p:txBody>
      </p:sp>
      <p:pic>
        <p:nvPicPr>
          <p:cNvPr id="51214" name="Picture 14" descr="stockxpertcom_id1017131_size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81000" y="3429000"/>
            <a:ext cx="8534400" cy="3255963"/>
          </a:xfrm>
        </p:spPr>
      </p:pic>
    </p:spTree>
    <p:extLst>
      <p:ext uri="{BB962C8B-B14F-4D97-AF65-F5344CB8AC3E}">
        <p14:creationId xmlns:p14="http://schemas.microsoft.com/office/powerpoint/2010/main" xmlns="" val="357325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51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1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1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1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3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51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51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51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51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4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51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51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51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51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5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0" decel="100000"/>
                                        <p:tgtEl>
                                          <p:spTgt spid="51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51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51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51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6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512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512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512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512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8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Grp="1" noRot="1" noChangeArrowheads="1"/>
          </p:cNvSpPr>
          <p:nvPr>
            <p:ph type="body" sz="half" idx="3"/>
          </p:nvPr>
        </p:nvSpPr>
        <p:spPr>
          <a:xfrm>
            <a:off x="301625" y="4419600"/>
            <a:ext cx="4117975" cy="1679575"/>
          </a:xfrm>
        </p:spPr>
        <p:txBody>
          <a:bodyPr/>
          <a:lstStyle/>
          <a:p>
            <a:pPr indent="6350">
              <a:spcBef>
                <a:spcPts val="0"/>
              </a:spcBef>
              <a:buFont typeface="Wingdings" charset="0"/>
              <a:buNone/>
            </a:pPr>
            <a:r>
              <a:rPr lang="ru-RU" sz="2800" dirty="0">
                <a:solidFill>
                  <a:srgbClr val="000000"/>
                </a:solidFill>
                <a:latin typeface="Times New Roman"/>
                <a:cs typeface="Times New Roman"/>
              </a:rPr>
              <a:t>Унифицированные –</a:t>
            </a:r>
          </a:p>
          <a:p>
            <a:pPr indent="6350">
              <a:spcBef>
                <a:spcPts val="0"/>
              </a:spcBef>
              <a:buFont typeface="Wingdings" charset="0"/>
              <a:buNone/>
            </a:pPr>
            <a:r>
              <a:rPr lang="ru-RU" sz="2800" dirty="0">
                <a:solidFill>
                  <a:srgbClr val="000000"/>
                </a:solidFill>
                <a:latin typeface="Times New Roman"/>
                <a:cs typeface="Times New Roman"/>
              </a:rPr>
              <a:t>для перевозок на </a:t>
            </a:r>
            <a:r>
              <a:rPr lang="ru-RU" sz="28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любом транспорте</a:t>
            </a:r>
            <a:r>
              <a:rPr lang="ru-RU" sz="2800" dirty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55304" name="Rectangle 8"/>
          <p:cNvSpPr>
            <a:spLocks noRot="1" noChangeArrowheads="1"/>
          </p:cNvSpPr>
          <p:nvPr/>
        </p:nvSpPr>
        <p:spPr bwMode="auto">
          <a:xfrm>
            <a:off x="4419600" y="4495800"/>
            <a:ext cx="44227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9250" indent="6350">
              <a:lnSpc>
                <a:spcPct val="80000"/>
              </a:lnSpc>
              <a:buClr>
                <a:schemeClr val="accent1">
                  <a:lumMod val="60000"/>
                  <a:lumOff val="40000"/>
                </a:schemeClr>
              </a:buClr>
              <a:buSzPct val="110000"/>
            </a:pPr>
            <a:r>
              <a:rPr lang="ru-RU" sz="2800" dirty="0">
                <a:solidFill>
                  <a:srgbClr val="000000"/>
                </a:solidFill>
                <a:latin typeface="Times New Roman"/>
                <a:cs typeface="Times New Roman"/>
              </a:rPr>
              <a:t>Неунифицированные </a:t>
            </a:r>
            <a:r>
              <a:rPr lang="ru-RU" sz="28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– </a:t>
            </a:r>
            <a:r>
              <a:rPr lang="ru-RU" sz="2800" dirty="0">
                <a:solidFill>
                  <a:srgbClr val="000000"/>
                </a:solidFill>
                <a:latin typeface="Times New Roman"/>
                <a:cs typeface="Times New Roman"/>
              </a:rPr>
              <a:t>для перевозок на определенном виде транспорта.</a:t>
            </a:r>
          </a:p>
        </p:txBody>
      </p:sp>
      <p:pic>
        <p:nvPicPr>
          <p:cNvPr id="55305" name="Picture 9" descr="0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52463" y="685800"/>
            <a:ext cx="2670175" cy="3276600"/>
          </a:xfrm>
        </p:spPr>
      </p:pic>
      <p:pic>
        <p:nvPicPr>
          <p:cNvPr id="55306" name="Picture 10" descr="369_thumb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495800" y="685800"/>
            <a:ext cx="4141788" cy="3065463"/>
          </a:xfrm>
        </p:spPr>
      </p:pic>
    </p:spTree>
    <p:extLst>
      <p:ext uri="{BB962C8B-B14F-4D97-AF65-F5344CB8AC3E}">
        <p14:creationId xmlns:p14="http://schemas.microsoft.com/office/powerpoint/2010/main" xmlns="" val="167572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 build="p"/>
      <p:bldP spid="55304" grpId="0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Arial" charset="0"/>
              </a:rPr>
              <a:t>Контейнерные перевозки</a:t>
            </a:r>
          </a:p>
        </p:txBody>
      </p:sp>
      <p:sp>
        <p:nvSpPr>
          <p:cNvPr id="56325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76400"/>
            <a:ext cx="4194175" cy="49530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normAutofit fontScale="92500"/>
          </a:bodyPr>
          <a:lstStyle/>
          <a:p>
            <a:pPr algn="ctr">
              <a:lnSpc>
                <a:spcPct val="80000"/>
              </a:lnSpc>
              <a:buFont typeface="Wingdings" charset="0"/>
              <a:buNone/>
            </a:pPr>
            <a:r>
              <a:rPr lang="ru-RU" sz="2400" dirty="0">
                <a:solidFill>
                  <a:schemeClr val="bg1"/>
                </a:solidFill>
                <a:effectLst/>
                <a:latin typeface="Arial" charset="0"/>
              </a:rPr>
              <a:t>Плюсы:</a:t>
            </a:r>
          </a:p>
          <a:p>
            <a:pPr algn="ctr">
              <a:lnSpc>
                <a:spcPct val="80000"/>
              </a:lnSpc>
              <a:buFont typeface="Wingdings" charset="0"/>
              <a:buNone/>
            </a:pPr>
            <a:endParaRPr lang="ru-RU" sz="2400" dirty="0">
              <a:solidFill>
                <a:schemeClr val="bg1"/>
              </a:solidFill>
              <a:effectLst/>
              <a:latin typeface="Times New Roman"/>
              <a:cs typeface="Times New Roman"/>
            </a:endParaRP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rgbClr val="000014"/>
                </a:solidFill>
                <a:effectLst/>
                <a:latin typeface="Times New Roman"/>
                <a:cs typeface="Times New Roman"/>
              </a:rPr>
              <a:t>высокая производительность машин и механизмов при погрузке и выгрузке грузов;</a:t>
            </a: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rgbClr val="000014"/>
                </a:solidFill>
                <a:effectLst/>
                <a:latin typeface="Times New Roman"/>
                <a:cs typeface="Times New Roman"/>
              </a:rPr>
              <a:t>комплексная механизация погрузочно-разгрузочных работ;</a:t>
            </a: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rgbClr val="000014"/>
                </a:solidFill>
                <a:effectLst/>
                <a:latin typeface="Times New Roman"/>
                <a:cs typeface="Times New Roman"/>
              </a:rPr>
              <a:t>минимальные простои подвижного состава транспорта под грузовыми операциями;</a:t>
            </a: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rgbClr val="000014"/>
                </a:solidFill>
                <a:effectLst/>
                <a:latin typeface="Times New Roman"/>
                <a:cs typeface="Times New Roman"/>
              </a:rPr>
              <a:t>хорошая сохранность транспортируемых грузов;</a:t>
            </a: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rgbClr val="000014"/>
                </a:solidFill>
                <a:effectLst/>
                <a:latin typeface="Times New Roman"/>
                <a:cs typeface="Times New Roman"/>
              </a:rPr>
              <a:t>сокращение расходов на транспортную тару;</a:t>
            </a: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rgbClr val="000014"/>
                </a:solidFill>
                <a:effectLst/>
                <a:latin typeface="Times New Roman"/>
                <a:cs typeface="Times New Roman"/>
              </a:rPr>
              <a:t>низкая себестоимость транспортировки и переработки грузов;</a:t>
            </a: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rgbClr val="000014"/>
                </a:solidFill>
                <a:effectLst/>
                <a:latin typeface="Times New Roman"/>
                <a:cs typeface="Times New Roman"/>
              </a:rPr>
              <a:t>небольшие трудозатраты на погрузочно-разгрузочные работы</a:t>
            </a:r>
            <a:r>
              <a:rPr lang="ru-RU" sz="1600" dirty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.</a:t>
            </a:r>
          </a:p>
          <a:p>
            <a:pPr>
              <a:lnSpc>
                <a:spcPct val="80000"/>
              </a:lnSpc>
              <a:buFont typeface="Wingdings" charset="0"/>
              <a:buNone/>
            </a:pPr>
            <a:endParaRPr lang="ru-RU" sz="1200" b="1" dirty="0">
              <a:solidFill>
                <a:schemeClr val="bg1"/>
              </a:solidFill>
              <a:effectLst/>
              <a:latin typeface="Times New Roman" charset="0"/>
            </a:endParaRPr>
          </a:p>
        </p:txBody>
      </p:sp>
      <p:sp>
        <p:nvSpPr>
          <p:cNvPr id="56326" name="Rectangle 6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Wingdings" charset="0"/>
              <a:buNone/>
            </a:pPr>
            <a:r>
              <a:rPr lang="ru-RU" sz="2400" b="1">
                <a:solidFill>
                  <a:schemeClr val="bg1"/>
                </a:solidFill>
                <a:effectLst/>
                <a:latin typeface="Arial" charset="0"/>
              </a:rPr>
              <a:t>Минусы:</a:t>
            </a:r>
          </a:p>
          <a:p>
            <a:pPr algn="ctr">
              <a:lnSpc>
                <a:spcPct val="80000"/>
              </a:lnSpc>
              <a:buFont typeface="Wingdings" charset="0"/>
              <a:buNone/>
            </a:pPr>
            <a:endParaRPr lang="ru-RU" sz="2400" b="1">
              <a:solidFill>
                <a:schemeClr val="bg1"/>
              </a:solidFill>
              <a:effectLst/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ru-RU" sz="1600">
                <a:latin typeface="Times New Roman" charset="0"/>
              </a:rPr>
              <a:t>высокая стоимость контейнеров, </a:t>
            </a:r>
          </a:p>
          <a:p>
            <a:pPr>
              <a:lnSpc>
                <a:spcPct val="80000"/>
              </a:lnSpc>
            </a:pPr>
            <a:r>
              <a:rPr lang="ru-RU" sz="1600">
                <a:latin typeface="Times New Roman" charset="0"/>
              </a:rPr>
              <a:t>малая статическая нагрузка подвижного состава транспорта (меньше на 15-20%), </a:t>
            </a:r>
          </a:p>
          <a:p>
            <a:pPr>
              <a:lnSpc>
                <a:spcPct val="80000"/>
              </a:lnSpc>
            </a:pPr>
            <a:r>
              <a:rPr lang="ru-RU" sz="1600">
                <a:latin typeface="Times New Roman" charset="0"/>
              </a:rPr>
              <a:t>необходимость возврата порожних контейнеров или поиска грузов для загрузки контейнеров и перевозки их в обратном направлении.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253018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80"/>
                            </p:stCondLst>
                            <p:childTnLst>
                              <p:par>
                                <p:cTn id="11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380"/>
                            </p:stCondLst>
                            <p:childTnLst>
                              <p:par>
                                <p:cTn id="1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880"/>
                            </p:stCondLst>
                            <p:childTnLst>
                              <p:par>
                                <p:cTn id="27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3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63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63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3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3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380"/>
                            </p:stCondLst>
                            <p:childTnLst>
                              <p:par>
                                <p:cTn id="3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3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3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3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3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3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880"/>
                            </p:stCondLst>
                            <p:childTnLst>
                              <p:par>
                                <p:cTn id="43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3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63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3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3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3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380"/>
                            </p:stCondLst>
                            <p:childTnLst>
                              <p:par>
                                <p:cTn id="51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3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3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3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3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3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880"/>
                            </p:stCondLst>
                            <p:childTnLst>
                              <p:par>
                                <p:cTn id="5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63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63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3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3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63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380"/>
                            </p:stCondLst>
                            <p:childTnLst>
                              <p:par>
                                <p:cTn id="67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63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63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63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63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3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4880"/>
                            </p:stCondLst>
                            <p:childTnLst>
                              <p:par>
                                <p:cTn id="7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5380"/>
                            </p:stCondLst>
                            <p:childTnLst>
                              <p:par>
                                <p:cTn id="83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880"/>
                            </p:stCondLst>
                            <p:childTnLst>
                              <p:par>
                                <p:cTn id="91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6380"/>
                            </p:stCondLst>
                            <p:childTnLst>
                              <p:par>
                                <p:cTn id="9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5" grpId="0" build="p"/>
      <p:bldP spid="56326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>
                <a:latin typeface="Arial" charset="0"/>
              </a:rPr>
              <a:t>Что такое поддоны?</a:t>
            </a:r>
          </a:p>
        </p:txBody>
      </p:sp>
      <p:pic>
        <p:nvPicPr>
          <p:cNvPr id="5124" name="Содержимое 3" descr="d1945_2172_800x1200_1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01700" y="2438400"/>
            <a:ext cx="3151188" cy="2363788"/>
          </a:xfrm>
          <a:ln>
            <a:solidFill>
              <a:srgbClr val="000000"/>
            </a:solidFill>
          </a:ln>
        </p:spPr>
      </p:pic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eaLnBrk="1" hangingPunct="1"/>
            <a:r>
              <a:rPr lang="ru-RU" sz="2800" b="1">
                <a:latin typeface="Times New Roman" charset="0"/>
                <a:cs typeface="Times New Roman" charset="0"/>
              </a:rPr>
              <a:t>Поддоны</a:t>
            </a:r>
            <a:r>
              <a:rPr lang="ru-RU" b="1">
                <a:latin typeface="Times New Roman" charset="0"/>
                <a:cs typeface="Times New Roman" charset="0"/>
              </a:rPr>
              <a:t> </a:t>
            </a:r>
            <a:r>
              <a:rPr lang="ru-RU">
                <a:latin typeface="Times New Roman" charset="0"/>
                <a:cs typeface="Times New Roman" charset="0"/>
              </a:rPr>
              <a:t>- горизонтальная площадка, приспособленная для погрузочно-разгрузочных работ с помощью вилочного погрузчика (вилочной тележки)</a:t>
            </a:r>
          </a:p>
        </p:txBody>
      </p:sp>
    </p:spTree>
    <p:extLst>
      <p:ext uri="{BB962C8B-B14F-4D97-AF65-F5344CB8AC3E}">
        <p14:creationId xmlns:p14="http://schemas.microsoft.com/office/powerpoint/2010/main" xmlns="" val="584805845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396685346"/>
              </p:ext>
            </p:extLst>
          </p:nvPr>
        </p:nvGraphicFramePr>
        <p:xfrm>
          <a:off x="762000" y="685800"/>
          <a:ext cx="7620000" cy="5551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083362282"/>
      </p:ext>
    </p:extLst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0" cap="rnd"/>
        </p:spPr>
        <p:txBody>
          <a:bodyPr/>
          <a:lstStyle/>
          <a:p>
            <a:pPr eaLnBrk="1" hangingPunct="1"/>
            <a:r>
              <a:rPr lang="ru-RU">
                <a:solidFill>
                  <a:srgbClr val="00B050"/>
                </a:solidFill>
                <a:latin typeface="Arial" charset="0"/>
              </a:rPr>
              <a:t>  </a:t>
            </a:r>
            <a:r>
              <a:rPr lang="ru-RU" sz="4800">
                <a:solidFill>
                  <a:srgbClr val="00B050"/>
                </a:solidFill>
                <a:latin typeface="Arial" charset="0"/>
              </a:rPr>
              <a:t>Плоские </a:t>
            </a:r>
            <a:r>
              <a:rPr lang="ru-RU" sz="4800">
                <a:solidFill>
                  <a:srgbClr val="00AC4E"/>
                </a:solidFill>
                <a:latin typeface="Arial" charset="0"/>
              </a:rPr>
              <a:t>поддоны</a:t>
            </a:r>
          </a:p>
        </p:txBody>
      </p:sp>
      <p:pic>
        <p:nvPicPr>
          <p:cNvPr id="7171" name="Содержимое 3" descr="d1945_2172_800x1200_1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81000" y="2057400"/>
            <a:ext cx="4267200" cy="2971800"/>
          </a:xfrm>
          <a:ln>
            <a:solidFill>
              <a:srgbClr val="000000"/>
            </a:solidFill>
          </a:ln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270375" cy="3951288"/>
          </a:xfrm>
        </p:spPr>
        <p:txBody>
          <a:bodyPr/>
          <a:lstStyle/>
          <a:p>
            <a:pPr>
              <a:buFont typeface="Wingdings" charset="0"/>
              <a:buNone/>
            </a:pPr>
            <a:r>
              <a:rPr lang="ru-RU">
                <a:latin typeface="Arial" charset="0"/>
              </a:rPr>
              <a:t>     </a:t>
            </a:r>
            <a:r>
              <a:rPr lang="ru-RU" sz="2800" i="1">
                <a:latin typeface="Arial" charset="0"/>
              </a:rPr>
              <a:t>Применяются для</a:t>
            </a:r>
          </a:p>
          <a:p>
            <a:pPr>
              <a:buFont typeface="Wingdings" charset="0"/>
              <a:buNone/>
            </a:pPr>
            <a:r>
              <a:rPr lang="ru-RU" sz="2800" i="1">
                <a:latin typeface="Arial" charset="0"/>
              </a:rPr>
              <a:t>    штучных и затаренных материалов и изделий</a:t>
            </a:r>
          </a:p>
        </p:txBody>
      </p:sp>
    </p:spTree>
    <p:extLst>
      <p:ext uri="{BB962C8B-B14F-4D97-AF65-F5344CB8AC3E}">
        <p14:creationId xmlns:p14="http://schemas.microsoft.com/office/powerpoint/2010/main" xmlns="" val="428270801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800">
                <a:solidFill>
                  <a:srgbClr val="00B0F0"/>
                </a:solidFill>
                <a:latin typeface="Arial" charset="0"/>
              </a:rPr>
              <a:t>Стоечные поддоны</a:t>
            </a:r>
          </a:p>
        </p:txBody>
      </p:sp>
      <p:pic>
        <p:nvPicPr>
          <p:cNvPr id="8195" name="Содержимое 3" descr="r3241a-big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57200" y="1905000"/>
            <a:ext cx="4040188" cy="2754313"/>
          </a:xfrm>
          <a:ln>
            <a:solidFill>
              <a:srgbClr val="000000"/>
            </a:solidFill>
          </a:ln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457200" indent="-457200">
              <a:buFont typeface="Wingdings" charset="0"/>
              <a:buNone/>
            </a:pPr>
            <a:r>
              <a:rPr lang="ru-RU">
                <a:latin typeface="Arial" charset="0"/>
              </a:rPr>
              <a:t>     </a:t>
            </a:r>
            <a:r>
              <a:rPr lang="ru-RU" sz="2800" i="1">
                <a:latin typeface="Arial" charset="0"/>
              </a:rPr>
              <a:t>Применяются для хрупких материалов и изделий</a:t>
            </a:r>
          </a:p>
        </p:txBody>
      </p:sp>
    </p:spTree>
    <p:extLst>
      <p:ext uri="{BB962C8B-B14F-4D97-AF65-F5344CB8AC3E}">
        <p14:creationId xmlns:p14="http://schemas.microsoft.com/office/powerpoint/2010/main" xmlns="" val="1259363954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800">
                <a:solidFill>
                  <a:srgbClr val="FFC000"/>
                </a:solidFill>
                <a:latin typeface="Arial" charset="0"/>
              </a:rPr>
              <a:t>Ящичные поддоны</a:t>
            </a:r>
          </a:p>
        </p:txBody>
      </p:sp>
      <p:pic>
        <p:nvPicPr>
          <p:cNvPr id="9219" name="Содержимое 4" descr="r205-big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57200" y="2286000"/>
            <a:ext cx="4267200" cy="3352800"/>
          </a:xfrm>
          <a:ln>
            <a:solidFill>
              <a:srgbClr val="000000"/>
            </a:solidFill>
          </a:ln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charset="0"/>
              <a:buNone/>
            </a:pPr>
            <a:r>
              <a:rPr lang="ru-RU" sz="2800" i="1">
                <a:latin typeface="Arial" charset="0"/>
              </a:rPr>
              <a:t>    Применяются для мелких деталей и изделий</a:t>
            </a:r>
          </a:p>
        </p:txBody>
      </p:sp>
    </p:spTree>
    <p:extLst>
      <p:ext uri="{BB962C8B-B14F-4D97-AF65-F5344CB8AC3E}">
        <p14:creationId xmlns:p14="http://schemas.microsoft.com/office/powerpoint/2010/main" xmlns="" val="281143903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18981321"/>
              </p:ext>
            </p:extLst>
          </p:nvPr>
        </p:nvGraphicFramePr>
        <p:xfrm>
          <a:off x="301625" y="762000"/>
          <a:ext cx="8540750" cy="5337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8143349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C00000"/>
                </a:solidFill>
                <a:latin typeface="Arial" charset="0"/>
              </a:rPr>
              <a:t>Двухзаходные поддоны</a:t>
            </a:r>
          </a:p>
        </p:txBody>
      </p:sp>
      <p:pic>
        <p:nvPicPr>
          <p:cNvPr id="11267" name="Содержимое 3" descr="poddon2x2.jpg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57200" y="1752600"/>
            <a:ext cx="4191000" cy="3581400"/>
          </a:xfrm>
          <a:ln>
            <a:solidFill>
              <a:srgbClr val="000000"/>
            </a:solidFill>
          </a:ln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charset="0"/>
              <a:buNone/>
            </a:pPr>
            <a:r>
              <a:rPr lang="ru-RU">
                <a:latin typeface="Arial" charset="0"/>
              </a:rPr>
              <a:t>   </a:t>
            </a:r>
            <a:r>
              <a:rPr lang="ru-RU" i="1">
                <a:latin typeface="Arial" charset="0"/>
              </a:rPr>
              <a:t>Обеспечивают возможность вилочного подхвата с двух противоположных сторон</a:t>
            </a:r>
          </a:p>
        </p:txBody>
      </p:sp>
      <p:sp>
        <p:nvSpPr>
          <p:cNvPr id="10" name="Выгнутая вверх стрелка 9"/>
          <p:cNvSpPr/>
          <p:nvPr/>
        </p:nvSpPr>
        <p:spPr>
          <a:xfrm rot="10800000">
            <a:off x="2286000" y="4343400"/>
            <a:ext cx="3927475" cy="1216025"/>
          </a:xfrm>
          <a:prstGeom prst="curved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803150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C00000"/>
                </a:solidFill>
                <a:latin typeface="Arial" charset="0"/>
              </a:rPr>
              <a:t>Четырехзаходные поддоны</a:t>
            </a:r>
          </a:p>
        </p:txBody>
      </p:sp>
      <p:pic>
        <p:nvPicPr>
          <p:cNvPr id="12291" name="Содержимое 3" descr="poddon1x4.jpg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09600" y="2057400"/>
            <a:ext cx="3962400" cy="3098800"/>
          </a:xfrm>
          <a:ln>
            <a:solidFill>
              <a:srgbClr val="000000"/>
            </a:solidFill>
          </a:ln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charset="0"/>
              <a:buNone/>
            </a:pPr>
            <a:r>
              <a:rPr lang="ru-RU">
                <a:latin typeface="Arial" charset="0"/>
              </a:rPr>
              <a:t>    </a:t>
            </a:r>
            <a:r>
              <a:rPr lang="ru-RU" sz="2800" i="1">
                <a:latin typeface="Arial" charset="0"/>
              </a:rPr>
              <a:t>Обеспечивают</a:t>
            </a:r>
          </a:p>
          <a:p>
            <a:pPr>
              <a:buFont typeface="Wingdings" charset="0"/>
              <a:buNone/>
            </a:pPr>
            <a:r>
              <a:rPr lang="ru-RU" sz="2800" i="1">
                <a:latin typeface="Arial" charset="0"/>
              </a:rPr>
              <a:t>    возможность вилочного подхвата со всех сторон</a:t>
            </a:r>
          </a:p>
        </p:txBody>
      </p:sp>
      <p:sp>
        <p:nvSpPr>
          <p:cNvPr id="8" name="Выгнутая вверх стрелка 7"/>
          <p:cNvSpPr/>
          <p:nvPr/>
        </p:nvSpPr>
        <p:spPr>
          <a:xfrm rot="10800000">
            <a:off x="2971800" y="5156200"/>
            <a:ext cx="3200400" cy="1143000"/>
          </a:xfrm>
          <a:prstGeom prst="curved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9059594"/>
      </p:ext>
    </p:ext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P spid="8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C00000"/>
                </a:solidFill>
                <a:latin typeface="Arial" charset="0"/>
              </a:rPr>
              <a:t>Поддоны изготавливаются из:</a:t>
            </a: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301625" y="1676400"/>
          <a:ext cx="8540750" cy="4422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820056305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FFC000"/>
                </a:solidFill>
                <a:latin typeface="Arial" charset="0"/>
              </a:rPr>
              <a:t>Деревянные поддоны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1676400"/>
            <a:ext cx="4495800" cy="4648200"/>
          </a:xfrm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charset="0"/>
              <a:buNone/>
            </a:pPr>
            <a:r>
              <a:rPr lang="ru-RU" sz="5400">
                <a:solidFill>
                  <a:srgbClr val="C00000"/>
                </a:solidFill>
                <a:latin typeface="Arial" charset="0"/>
              </a:rPr>
              <a:t>          </a:t>
            </a:r>
            <a:r>
              <a:rPr lang="ru-RU" sz="5400" b="1">
                <a:solidFill>
                  <a:srgbClr val="C00000"/>
                </a:solidFill>
                <a:latin typeface="Arial" charset="0"/>
              </a:rPr>
              <a:t>«+»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Не высокая стоимость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Достаточно прочные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Легкая сборка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Ремонтопригодность</a:t>
            </a:r>
          </a:p>
          <a:p>
            <a:pPr>
              <a:buFont typeface="Arial" charset="0"/>
              <a:buAutoNum type="arabicPeriod"/>
            </a:pPr>
            <a:endParaRPr lang="ru-RU">
              <a:latin typeface="Arial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0" y="1676400"/>
            <a:ext cx="4038600" cy="4648200"/>
          </a:xfrm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charset="0"/>
              <a:buNone/>
            </a:pPr>
            <a:r>
              <a:rPr lang="ru-RU" sz="5400">
                <a:solidFill>
                  <a:srgbClr val="C00000"/>
                </a:solidFill>
                <a:latin typeface="Arial" charset="0"/>
              </a:rPr>
              <a:t>        </a:t>
            </a:r>
            <a:r>
              <a:rPr lang="ru-RU" sz="5400" b="1">
                <a:solidFill>
                  <a:srgbClr val="C00000"/>
                </a:solidFill>
                <a:latin typeface="Arial" charset="0"/>
              </a:rPr>
              <a:t>«-»</a:t>
            </a:r>
            <a:endParaRPr lang="en-US" sz="5400" b="1">
              <a:solidFill>
                <a:srgbClr val="C00000"/>
              </a:solidFill>
              <a:latin typeface="Arial" charset="0"/>
            </a:endParaRP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Большая вероятность попадания вредных организмов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Плохо отмываются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Поглощают воду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Недолговечные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Внешний вид</a:t>
            </a:r>
          </a:p>
        </p:txBody>
      </p:sp>
    </p:spTree>
    <p:extLst>
      <p:ext uri="{BB962C8B-B14F-4D97-AF65-F5344CB8AC3E}">
        <p14:creationId xmlns:p14="http://schemas.microsoft.com/office/powerpoint/2010/main" xmlns="" val="200874432"/>
      </p:ext>
    </p:extLst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85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55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05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9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3100"/>
                            </p:stCondLst>
                            <p:childTnLst>
                              <p:par>
                                <p:cTn id="8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FFC000"/>
                </a:solidFill>
                <a:latin typeface="Arial" charset="0"/>
              </a:rPr>
              <a:t>Пластмассовые поддоны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625" y="1752600"/>
            <a:ext cx="4041775" cy="4800600"/>
          </a:xfrm>
          <a:ln>
            <a:solidFill>
              <a:srgbClr val="000000"/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 typeface="Wingdings" charset="0"/>
              <a:buNone/>
            </a:pPr>
            <a:r>
              <a:rPr lang="ru-RU" b="1">
                <a:latin typeface="Arial" charset="0"/>
              </a:rPr>
              <a:t>               </a:t>
            </a:r>
            <a:r>
              <a:rPr lang="ru-RU" sz="5400" b="1">
                <a:solidFill>
                  <a:srgbClr val="C00000"/>
                </a:solidFill>
                <a:latin typeface="Arial" charset="0"/>
              </a:rPr>
              <a:t>«+»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Легкость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Долговечность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Гигиеничность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Не поглощают воду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Подвергаются пароструйной обработке и чистке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Высокая ремонтопригодность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24400" y="1752600"/>
            <a:ext cx="4117975" cy="4800600"/>
          </a:xfrm>
          <a:ln>
            <a:solidFill>
              <a:srgbClr val="000000"/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 typeface="Wingdings" charset="0"/>
              <a:buNone/>
            </a:pPr>
            <a:r>
              <a:rPr lang="ru-RU" sz="4800">
                <a:solidFill>
                  <a:srgbClr val="FF0000"/>
                </a:solidFill>
                <a:latin typeface="Arial" charset="0"/>
              </a:rPr>
              <a:t>         </a:t>
            </a:r>
            <a:r>
              <a:rPr lang="ru-RU" sz="5400" b="1">
                <a:solidFill>
                  <a:srgbClr val="C00000"/>
                </a:solidFill>
                <a:latin typeface="Arial" charset="0"/>
              </a:rPr>
              <a:t>«-»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Высокая стоимость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Плавится при высоких температурах</a:t>
            </a:r>
          </a:p>
          <a:p>
            <a:pPr>
              <a:buFont typeface="Wingdings" charset="0"/>
              <a:buNone/>
            </a:pPr>
            <a:endParaRPr lang="ru-RU" sz="2400" i="1">
              <a:latin typeface="Arial" charset="0"/>
            </a:endParaRPr>
          </a:p>
          <a:p>
            <a:pPr>
              <a:buFont typeface="Arial" charset="0"/>
              <a:buAutoNum type="arabicPeriod"/>
            </a:pPr>
            <a:endParaRPr 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2163992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55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5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165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FFC000"/>
                </a:solidFill>
                <a:latin typeface="Arial" charset="0"/>
              </a:rPr>
              <a:t>Металлические поддоны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ln>
            <a:solidFill>
              <a:srgbClr val="000000"/>
            </a:solidFill>
          </a:ln>
        </p:spPr>
        <p:txBody>
          <a:bodyPr/>
          <a:lstStyle/>
          <a:p>
            <a:pPr marL="514350" indent="-514350">
              <a:buFont typeface="Wingdings" charset="0"/>
              <a:buNone/>
            </a:pPr>
            <a:r>
              <a:rPr lang="ru-RU">
                <a:latin typeface="Arial" charset="0"/>
              </a:rPr>
              <a:t> </a:t>
            </a:r>
            <a:r>
              <a:rPr lang="ru-RU" sz="5400">
                <a:latin typeface="Arial" charset="0"/>
              </a:rPr>
              <a:t>      </a:t>
            </a:r>
            <a:r>
              <a:rPr lang="ru-RU" sz="5400" b="1">
                <a:solidFill>
                  <a:srgbClr val="C00000"/>
                </a:solidFill>
                <a:latin typeface="Arial" charset="0"/>
              </a:rPr>
              <a:t>«+»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Прочность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Долговечность</a:t>
            </a:r>
            <a:endParaRPr lang="en-US" sz="2400" i="1">
              <a:latin typeface="Arial" charset="0"/>
            </a:endParaRPr>
          </a:p>
          <a:p>
            <a:pPr marL="514350" indent="-514350"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Стойкость к высоким температурам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charset="0"/>
              <a:buNone/>
            </a:pPr>
            <a:r>
              <a:rPr lang="ru-RU" sz="5400">
                <a:solidFill>
                  <a:srgbClr val="C00000"/>
                </a:solidFill>
                <a:latin typeface="Arial" charset="0"/>
              </a:rPr>
              <a:t>      </a:t>
            </a:r>
            <a:r>
              <a:rPr lang="ru-RU" sz="5400" b="1">
                <a:solidFill>
                  <a:srgbClr val="C00000"/>
                </a:solidFill>
                <a:latin typeface="Arial" charset="0"/>
              </a:rPr>
              <a:t> «-»</a:t>
            </a:r>
            <a:endParaRPr lang="en-US" sz="5400" b="1">
              <a:solidFill>
                <a:srgbClr val="C00000"/>
              </a:solidFill>
              <a:latin typeface="Arial" charset="0"/>
            </a:endParaRP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Дорогостоящие</a:t>
            </a:r>
          </a:p>
          <a:p>
            <a:pPr>
              <a:buFont typeface="Arial" charset="0"/>
              <a:buAutoNum type="arabicPeriod"/>
            </a:pPr>
            <a:r>
              <a:rPr lang="ru-RU" sz="2400" i="1">
                <a:latin typeface="Arial" charset="0"/>
              </a:rPr>
              <a:t>Тяжелые</a:t>
            </a:r>
          </a:p>
        </p:txBody>
      </p:sp>
    </p:spTree>
    <p:extLst>
      <p:ext uri="{BB962C8B-B14F-4D97-AF65-F5344CB8AC3E}">
        <p14:creationId xmlns:p14="http://schemas.microsoft.com/office/powerpoint/2010/main" xmlns="" val="977026917"/>
      </p:ext>
    </p:extLst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FFC000"/>
                </a:solidFill>
                <a:latin typeface="Arial" charset="0"/>
              </a:rPr>
              <a:t>Поддоны из прессованной бумаги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charset="0"/>
              <a:buNone/>
            </a:pPr>
            <a:r>
              <a:rPr lang="ru-RU" b="1">
                <a:solidFill>
                  <a:srgbClr val="C00000"/>
                </a:solidFill>
                <a:latin typeface="Arial" charset="0"/>
              </a:rPr>
              <a:t>               </a:t>
            </a:r>
            <a:r>
              <a:rPr lang="ru-RU" sz="5400" b="1">
                <a:solidFill>
                  <a:srgbClr val="C00000"/>
                </a:solidFill>
                <a:latin typeface="Arial" charset="0"/>
              </a:rPr>
              <a:t>«+»</a:t>
            </a:r>
          </a:p>
          <a:p>
            <a:pPr>
              <a:buFont typeface="Arial" charset="0"/>
              <a:buAutoNum type="arabicPeriod"/>
            </a:pPr>
            <a:r>
              <a:rPr lang="ru-RU" i="1">
                <a:latin typeface="Arial" charset="0"/>
              </a:rPr>
              <a:t>Легкость</a:t>
            </a:r>
          </a:p>
          <a:p>
            <a:pPr>
              <a:buFont typeface="Arial" charset="0"/>
              <a:buAutoNum type="arabicPeriod"/>
            </a:pPr>
            <a:r>
              <a:rPr lang="ru-RU" i="1">
                <a:latin typeface="Arial" charset="0"/>
              </a:rPr>
              <a:t>Невысокая стоимость</a:t>
            </a:r>
          </a:p>
          <a:p>
            <a:pPr>
              <a:buFont typeface="Arial" charset="0"/>
              <a:buAutoNum type="arabicPeriod"/>
            </a:pPr>
            <a:r>
              <a:rPr lang="ru-RU" i="1">
                <a:latin typeface="Arial" charset="0"/>
              </a:rPr>
              <a:t>Возможность утилизации</a:t>
            </a:r>
          </a:p>
          <a:p>
            <a:pPr>
              <a:buFont typeface="Arial" charset="0"/>
              <a:buAutoNum type="arabicPeriod"/>
            </a:pPr>
            <a:endParaRPr lang="ru-RU">
              <a:latin typeface="Arial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charset="0"/>
              <a:buNone/>
            </a:pPr>
            <a:r>
              <a:rPr lang="ru-RU" sz="5400">
                <a:solidFill>
                  <a:srgbClr val="C00000"/>
                </a:solidFill>
                <a:latin typeface="Arial" charset="0"/>
              </a:rPr>
              <a:t>       </a:t>
            </a:r>
            <a:r>
              <a:rPr lang="ru-RU" sz="5400" b="1">
                <a:solidFill>
                  <a:srgbClr val="C00000"/>
                </a:solidFill>
                <a:latin typeface="Arial" charset="0"/>
              </a:rPr>
              <a:t>«-»</a:t>
            </a:r>
          </a:p>
          <a:p>
            <a:pPr>
              <a:buFont typeface="Arial" charset="0"/>
              <a:buAutoNum type="arabicPeriod"/>
            </a:pPr>
            <a:r>
              <a:rPr lang="ru-RU" i="1">
                <a:latin typeface="Arial" charset="0"/>
              </a:rPr>
              <a:t>Высокая восприимчивость к влаге =</a:t>
            </a:r>
            <a:r>
              <a:rPr lang="en-US" i="1">
                <a:latin typeface="Arial" charset="0"/>
              </a:rPr>
              <a:t>&gt;</a:t>
            </a:r>
            <a:r>
              <a:rPr lang="ru-RU" i="1">
                <a:latin typeface="Arial" charset="0"/>
              </a:rPr>
              <a:t> потеря формы</a:t>
            </a:r>
          </a:p>
          <a:p>
            <a:pPr>
              <a:buFont typeface="Arial" charset="0"/>
              <a:buAutoNum type="arabicPeriod"/>
            </a:pPr>
            <a:r>
              <a:rPr lang="ru-RU" i="1">
                <a:latin typeface="Arial" charset="0"/>
              </a:rPr>
              <a:t>Недостаточно прочные</a:t>
            </a:r>
          </a:p>
          <a:p>
            <a:pPr>
              <a:buFont typeface="Arial" charset="0"/>
              <a:buAutoNum type="arabicPeriod"/>
            </a:pPr>
            <a:endParaRPr lang="ru-RU">
              <a:latin typeface="Arial" charset="0"/>
            </a:endParaRPr>
          </a:p>
          <a:p>
            <a:pPr>
              <a:buFont typeface="Arial" charset="0"/>
              <a:buAutoNum type="arabicPeriod"/>
            </a:pPr>
            <a:endParaRPr 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3442974"/>
      </p:ext>
    </p:extLst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C00000"/>
                </a:solidFill>
                <a:latin typeface="Arial" charset="0"/>
              </a:rPr>
              <a:t>Характеристика поддонов</a:t>
            </a:r>
          </a:p>
        </p:txBody>
      </p:sp>
      <p:graphicFrame>
        <p:nvGraphicFramePr>
          <p:cNvPr id="18509" name="Group 77"/>
          <p:cNvGraphicFramePr>
            <a:graphicFrameLocks noGrp="1"/>
          </p:cNvGraphicFramePr>
          <p:nvPr>
            <p:ph idx="1"/>
          </p:nvPr>
        </p:nvGraphicFramePr>
        <p:xfrm>
          <a:off x="152400" y="1371600"/>
          <a:ext cx="8839200" cy="5143505"/>
        </p:xfrm>
        <a:graphic>
          <a:graphicData uri="http://schemas.openxmlformats.org/drawingml/2006/table">
            <a:tbl>
              <a:tblPr/>
              <a:tblGrid>
                <a:gridCol w="2190750"/>
                <a:gridCol w="2190750"/>
                <a:gridCol w="1943100"/>
                <a:gridCol w="2514600"/>
              </a:tblGrid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Тип поддона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AC264">
                        <a:alpha val="5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Ширина, мм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AC264">
                        <a:alpha val="5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Длина, мм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AC264">
                        <a:alpha val="5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Номинальная грузоподъемность, 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AC264">
                        <a:alpha val="56078"/>
                      </a:srgbClr>
                    </a:solidFill>
                  </a:tcPr>
                </a:tc>
              </a:tr>
              <a:tr h="37623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Arial" charset="0"/>
                        <a:cs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Плоские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800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</a:tr>
              <a:tr h="376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1600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2,0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</a:tr>
              <a:tr h="376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>
                        <a:alpha val="55685"/>
                      </a:srgbClr>
                    </a:solidFill>
                  </a:tcPr>
                </a:tc>
              </a:tr>
              <a:tr h="690563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Arial" charset="0"/>
                        <a:cs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Arial" charset="0"/>
                        <a:cs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Arial" charset="0"/>
                        <a:cs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Ящичные и стоечные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800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</a:tr>
              <a:tr h="376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800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0,5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</a:tr>
              <a:tr h="376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800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</a:tr>
              <a:tr h="376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800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</a:tr>
              <a:tr h="376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</a:tr>
              <a:tr h="376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</a:tr>
              <a:tr h="376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2,0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5293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7297735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457200"/>
            <a:ext cx="8385175" cy="39624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charset="0"/>
              <a:buNone/>
            </a:pPr>
            <a:endParaRPr lang="ru-RU">
              <a:effectLst/>
              <a:latin typeface="Arial" charset="0"/>
            </a:endParaRP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ru-RU">
              <a:effectLst/>
              <a:latin typeface="Arial" charset="0"/>
            </a:endParaRP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ru-RU">
              <a:effectLst/>
              <a:latin typeface="Arial" charset="0"/>
            </a:endParaRP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ru-RU">
              <a:effectLst/>
              <a:latin typeface="Arial" charset="0"/>
            </a:endParaRPr>
          </a:p>
          <a:p>
            <a:pPr algn="ctr">
              <a:lnSpc>
                <a:spcPct val="90000"/>
              </a:lnSpc>
              <a:buFont typeface="Wingdings" charset="0"/>
              <a:buNone/>
            </a:pPr>
            <a:r>
              <a:rPr lang="ru-RU" sz="5400">
                <a:solidFill>
                  <a:srgbClr val="FF0000"/>
                </a:solidFill>
                <a:latin typeface="Arial" charset="0"/>
              </a:rPr>
              <a:t>Спасибо за внимание !!!</a:t>
            </a:r>
          </a:p>
          <a:p>
            <a:pPr algn="ctr">
              <a:lnSpc>
                <a:spcPct val="90000"/>
              </a:lnSpc>
              <a:buFont typeface="Wingdings" charset="0"/>
              <a:buNone/>
            </a:pPr>
            <a:r>
              <a:rPr lang="ru-RU" sz="5400">
                <a:solidFill>
                  <a:srgbClr val="FF0000"/>
                </a:solidFill>
                <a:latin typeface="Arial" charset="0"/>
              </a:rPr>
              <a:t>=)</a:t>
            </a:r>
          </a:p>
        </p:txBody>
      </p:sp>
    </p:spTree>
    <p:extLst>
      <p:ext uri="{BB962C8B-B14F-4D97-AF65-F5344CB8AC3E}">
        <p14:creationId xmlns:p14="http://schemas.microsoft.com/office/powerpoint/2010/main" xmlns="" val="2023036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риз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Бриз.thmx</Template>
  <TotalTime>466</TotalTime>
  <Words>2273</Words>
  <Application>Microsoft Office PowerPoint</Application>
  <PresentationFormat>Экран (4:3)</PresentationFormat>
  <Paragraphs>503</Paragraphs>
  <Slides>90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90</vt:i4>
      </vt:variant>
    </vt:vector>
  </HeadingPairs>
  <TitlesOfParts>
    <vt:vector size="91" baseType="lpstr">
      <vt:lpstr>Бриз</vt:lpstr>
      <vt:lpstr>Элементы транспортной логистики</vt:lpstr>
      <vt:lpstr>Транспорт – отрасль материального производства, осуществляющая перевозки пассажиров и грузов. </vt:lpstr>
      <vt:lpstr>1. Грузы, образующие соответствующие потоки</vt:lpstr>
      <vt:lpstr>Груз – это предмет труда на транспорте.   Груз – это определенная продукция, а также различное имущество физических и и юридических лиц, которое принято к перевозке транспортом общего пользования или иным перевозчиком.</vt:lpstr>
      <vt:lpstr>Совокупность свойств грузов определяет транспортабельность, условия перевозки, перевалки и хранения  - транспортная характеристика груза (характеристика грузового потока) </vt:lpstr>
      <vt:lpstr>Характеристика грузового потока включает:  1. Режим хранения 2. Способ упаковки, перевалки, перевозки 3. Физико-химические свойства 4. Габариты, массу, форму и т.д.</vt:lpstr>
      <vt:lpstr>Методы контроля за товаром и тарой</vt:lpstr>
      <vt:lpstr>Классификация грузов по физическому состоянию:</vt:lpstr>
      <vt:lpstr>Классы опасных грузов:</vt:lpstr>
      <vt:lpstr>Классы грузов</vt:lpstr>
      <vt:lpstr>Классификация грузов на водном транспорте</vt:lpstr>
      <vt:lpstr>ЕТСНГ – Единая тарифно-статистическая номенклатура грузов </vt:lpstr>
      <vt:lpstr>2. Пути</vt:lpstr>
      <vt:lpstr>Слайд 14</vt:lpstr>
      <vt:lpstr>Слайд 15</vt:lpstr>
      <vt:lpstr>Слайд 16</vt:lpstr>
      <vt:lpstr>Автомобильные дороги</vt:lpstr>
      <vt:lpstr>Слайд 18</vt:lpstr>
      <vt:lpstr>Слайд 19</vt:lpstr>
      <vt:lpstr>Слайд 20</vt:lpstr>
      <vt:lpstr>Железные дороги</vt:lpstr>
      <vt:lpstr>Слайд 22</vt:lpstr>
      <vt:lpstr>Слайд 23</vt:lpstr>
      <vt:lpstr>Водные пути</vt:lpstr>
      <vt:lpstr>Слайд 25</vt:lpstr>
      <vt:lpstr>Слайд 26</vt:lpstr>
      <vt:lpstr>Слайд 27</vt:lpstr>
      <vt:lpstr>Морские пути</vt:lpstr>
      <vt:lpstr>Слайд 29</vt:lpstr>
      <vt:lpstr>Слайд 30</vt:lpstr>
      <vt:lpstr>Слайд 31</vt:lpstr>
      <vt:lpstr>Слайд 32</vt:lpstr>
      <vt:lpstr>Воздушные пути</vt:lpstr>
      <vt:lpstr>Трубопроводные пути</vt:lpstr>
      <vt:lpstr>Слайд 35</vt:lpstr>
      <vt:lpstr>3. Терминалы</vt:lpstr>
      <vt:lpstr>Слайд 37</vt:lpstr>
      <vt:lpstr>4. Подвижной состав</vt:lpstr>
      <vt:lpstr>Слайд 39</vt:lpstr>
      <vt:lpstr>Слайд 40</vt:lpstr>
      <vt:lpstr>Слайд 41</vt:lpstr>
      <vt:lpstr>Автомобили делятся на классы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5. Тяговые средства</vt:lpstr>
      <vt:lpstr>Типы тяговых средств</vt:lpstr>
      <vt:lpstr>6. Участники логистических процессов</vt:lpstr>
      <vt:lpstr>Слайд 54</vt:lpstr>
      <vt:lpstr>7. Тара и упаковка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Тарное хозяйство также включает</vt:lpstr>
      <vt:lpstr>Слайд 65</vt:lpstr>
      <vt:lpstr>Что такое контейнер?</vt:lpstr>
      <vt:lpstr>Контейнеры имеют:</vt:lpstr>
      <vt:lpstr>Классификация контейнеров</vt:lpstr>
      <vt:lpstr>Универсальные контейнеры</vt:lpstr>
      <vt:lpstr>Специализированные контейнеры</vt:lpstr>
      <vt:lpstr>Слайд 71</vt:lpstr>
      <vt:lpstr>По массе брутто:</vt:lpstr>
      <vt:lpstr>Крупнотоннажные контейнеры</vt:lpstr>
      <vt:lpstr>Слайд 74</vt:lpstr>
      <vt:lpstr>Контейнерные перевозки</vt:lpstr>
      <vt:lpstr>Что такое поддоны?</vt:lpstr>
      <vt:lpstr>Слайд 77</vt:lpstr>
      <vt:lpstr>  Плоские поддоны</vt:lpstr>
      <vt:lpstr>Стоечные поддоны</vt:lpstr>
      <vt:lpstr>Ящичные поддоны</vt:lpstr>
      <vt:lpstr>Слайд 81</vt:lpstr>
      <vt:lpstr>Двухзаходные поддоны</vt:lpstr>
      <vt:lpstr>Четырехзаходные поддоны</vt:lpstr>
      <vt:lpstr>Поддоны изготавливаются из:</vt:lpstr>
      <vt:lpstr>Деревянные поддоны</vt:lpstr>
      <vt:lpstr>Пластмассовые поддоны</vt:lpstr>
      <vt:lpstr>Металлические поддоны</vt:lpstr>
      <vt:lpstr>Поддоны из прессованной бумаги</vt:lpstr>
      <vt:lpstr>Характеристика поддонов</vt:lpstr>
      <vt:lpstr>Слайд 90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Элементы транспортной логистики</dc:title>
  <dc:creator>Глеб Савин</dc:creator>
  <cp:lastModifiedBy>HOME</cp:lastModifiedBy>
  <cp:revision>133</cp:revision>
  <dcterms:created xsi:type="dcterms:W3CDTF">2015-10-14T18:11:05Z</dcterms:created>
  <dcterms:modified xsi:type="dcterms:W3CDTF">2020-05-12T16:24:35Z</dcterms:modified>
</cp:coreProperties>
</file>