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activeX/activeX2.bin" ContentType="application/vnd.ms-office.activeX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activeX/activeX3.xml" ContentType="application/vnd.ms-office.activeX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activeX/activeX7.bin" ContentType="application/vnd.ms-office.activeX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activeX/activeX3.bin" ContentType="application/vnd.ms-office.activeX"/>
  <Override PartName="/ppt/activeX/activeX8.xml" ContentType="application/vnd.ms-office.activeX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activeX/activeX4.xml" ContentType="application/vnd.ms-office.activeX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activeX/activeX8.bin" ContentType="application/vnd.ms-office.activeX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activeX/activeX4.bin" ContentType="application/vnd.ms-office.activeX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activeX/activeX9.xml" ContentType="application/vnd.ms-office.activeX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activeX/activeX5.xml" ContentType="application/vnd.ms-office.activeX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activeX/activeX9.bin" ContentType="application/vnd.ms-office.activeX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activeX/activeX5.bin" ContentType="application/vnd.ms-office.activeX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activeX/activeX1.bin" ContentType="application/vnd.ms-office.activeX"/>
  <Override PartName="/ppt/activeX/activeX6.xml" ContentType="application/vnd.ms-office.activeX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activeX/activeX2.xml" ContentType="application/vnd.ms-office.activeX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activeX/activeX6.bin" ContentType="application/vnd.ms-office.activeX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activeX/activeX7.xml" ContentType="application/vnd.ms-office.activeX+xml"/>
  <Override PartName="/ppt/slides/slide48.xml" ContentType="application/vnd.openxmlformats-officedocument.presentationml.slide+xml"/>
  <Override PartName="/ppt/slides/slide95.xml" ContentType="application/vnd.openxmlformats-officedocument.presentationml.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99"/>
  </p:notesMasterIdLst>
  <p:handoutMasterIdLst>
    <p:handoutMasterId r:id="rId100"/>
  </p:handoutMasterIdLst>
  <p:sldIdLst>
    <p:sldId id="343" r:id="rId2"/>
    <p:sldId id="342" r:id="rId3"/>
    <p:sldId id="360" r:id="rId4"/>
    <p:sldId id="361" r:id="rId5"/>
    <p:sldId id="503" r:id="rId6"/>
    <p:sldId id="504" r:id="rId7"/>
    <p:sldId id="446" r:id="rId8"/>
    <p:sldId id="447" r:id="rId9"/>
    <p:sldId id="505" r:id="rId10"/>
    <p:sldId id="506" r:id="rId11"/>
    <p:sldId id="363" r:id="rId12"/>
    <p:sldId id="450" r:id="rId13"/>
    <p:sldId id="507" r:id="rId14"/>
    <p:sldId id="508" r:id="rId15"/>
    <p:sldId id="509" r:id="rId16"/>
    <p:sldId id="510" r:id="rId17"/>
    <p:sldId id="511" r:id="rId18"/>
    <p:sldId id="527" r:id="rId19"/>
    <p:sldId id="512" r:id="rId20"/>
    <p:sldId id="513" r:id="rId21"/>
    <p:sldId id="514" r:id="rId22"/>
    <p:sldId id="515" r:id="rId23"/>
    <p:sldId id="516" r:id="rId24"/>
    <p:sldId id="517" r:id="rId25"/>
    <p:sldId id="518" r:id="rId26"/>
    <p:sldId id="519" r:id="rId27"/>
    <p:sldId id="520" r:id="rId28"/>
    <p:sldId id="525" r:id="rId29"/>
    <p:sldId id="521" r:id="rId30"/>
    <p:sldId id="522" r:id="rId31"/>
    <p:sldId id="387" r:id="rId32"/>
    <p:sldId id="528" r:id="rId33"/>
    <p:sldId id="465" r:id="rId34"/>
    <p:sldId id="469" r:id="rId35"/>
    <p:sldId id="397" r:id="rId36"/>
    <p:sldId id="529" r:id="rId37"/>
    <p:sldId id="466" r:id="rId38"/>
    <p:sldId id="468" r:id="rId39"/>
    <p:sldId id="406" r:id="rId40"/>
    <p:sldId id="392" r:id="rId41"/>
    <p:sldId id="393" r:id="rId42"/>
    <p:sldId id="470" r:id="rId43"/>
    <p:sldId id="471" r:id="rId44"/>
    <p:sldId id="395" r:id="rId45"/>
    <p:sldId id="472" r:id="rId46"/>
    <p:sldId id="473" r:id="rId47"/>
    <p:sldId id="399" r:id="rId48"/>
    <p:sldId id="474" r:id="rId49"/>
    <p:sldId id="400" r:id="rId50"/>
    <p:sldId id="411" r:id="rId51"/>
    <p:sldId id="403" r:id="rId52"/>
    <p:sldId id="401" r:id="rId53"/>
    <p:sldId id="530" r:id="rId54"/>
    <p:sldId id="477" r:id="rId55"/>
    <p:sldId id="478" r:id="rId56"/>
    <p:sldId id="402" r:id="rId57"/>
    <p:sldId id="479" r:id="rId58"/>
    <p:sldId id="480" r:id="rId59"/>
    <p:sldId id="416" r:id="rId60"/>
    <p:sldId id="417" r:id="rId61"/>
    <p:sldId id="420" r:id="rId62"/>
    <p:sldId id="481" r:id="rId63"/>
    <p:sldId id="359" r:id="rId64"/>
    <p:sldId id="488" r:id="rId65"/>
    <p:sldId id="482" r:id="rId66"/>
    <p:sldId id="483" r:id="rId67"/>
    <p:sldId id="485" r:id="rId68"/>
    <p:sldId id="486" r:id="rId69"/>
    <p:sldId id="531" r:id="rId70"/>
    <p:sldId id="532" r:id="rId71"/>
    <p:sldId id="533" r:id="rId72"/>
    <p:sldId id="534" r:id="rId73"/>
    <p:sldId id="535" r:id="rId74"/>
    <p:sldId id="536" r:id="rId75"/>
    <p:sldId id="537" r:id="rId76"/>
    <p:sldId id="538" r:id="rId77"/>
    <p:sldId id="539" r:id="rId78"/>
    <p:sldId id="540" r:id="rId79"/>
    <p:sldId id="541" r:id="rId80"/>
    <p:sldId id="542" r:id="rId81"/>
    <p:sldId id="543" r:id="rId82"/>
    <p:sldId id="544" r:id="rId83"/>
    <p:sldId id="545" r:id="rId84"/>
    <p:sldId id="546" r:id="rId85"/>
    <p:sldId id="547" r:id="rId86"/>
    <p:sldId id="548" r:id="rId87"/>
    <p:sldId id="549" r:id="rId88"/>
    <p:sldId id="550" r:id="rId89"/>
    <p:sldId id="551" r:id="rId90"/>
    <p:sldId id="552" r:id="rId91"/>
    <p:sldId id="553" r:id="rId92"/>
    <p:sldId id="554" r:id="rId93"/>
    <p:sldId id="555" r:id="rId94"/>
    <p:sldId id="556" r:id="rId95"/>
    <p:sldId id="557" r:id="rId96"/>
    <p:sldId id="501" r:id="rId97"/>
    <p:sldId id="558" r:id="rId98"/>
  </p:sldIdLst>
  <p:sldSz cx="9144000" cy="6858000" type="screen4x3"/>
  <p:notesSz cx="10234613" cy="7099300"/>
  <p:defaultTextStyle>
    <a:defPPr>
      <a:defRPr lang="en-US"/>
    </a:defPPr>
    <a:lvl1pPr algn="ctr" rtl="0" fontAlgn="base">
      <a:spcBef>
        <a:spcPct val="30000"/>
      </a:spcBef>
      <a:spcAft>
        <a:spcPct val="0"/>
      </a:spcAft>
      <a:defRPr sz="800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30000"/>
      </a:spcBef>
      <a:spcAft>
        <a:spcPct val="0"/>
      </a:spcAft>
      <a:defRPr sz="800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30000"/>
      </a:spcBef>
      <a:spcAft>
        <a:spcPct val="0"/>
      </a:spcAft>
      <a:defRPr sz="800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30000"/>
      </a:spcBef>
      <a:spcAft>
        <a:spcPct val="0"/>
      </a:spcAft>
      <a:defRPr sz="800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30000"/>
      </a:spcBef>
      <a:spcAft>
        <a:spcPct val="0"/>
      </a:spcAft>
      <a:defRPr sz="8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F7FA"/>
    <a:srgbClr val="FF3300"/>
    <a:srgbClr val="00FFCC"/>
    <a:srgbClr val="00FF99"/>
    <a:srgbClr val="00FF00"/>
    <a:srgbClr val="4D4D4D"/>
    <a:srgbClr val="5F5F5F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98925" autoAdjust="0"/>
  </p:normalViewPr>
  <p:slideViewPr>
    <p:cSldViewPr>
      <p:cViewPr>
        <p:scale>
          <a:sx n="100" d="100"/>
          <a:sy n="100" d="100"/>
        </p:scale>
        <p:origin x="-46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76"/>
    </p:cViewPr>
  </p:sorterViewPr>
  <p:notesViewPr>
    <p:cSldViewPr>
      <p:cViewPr>
        <p:scale>
          <a:sx n="120" d="100"/>
          <a:sy n="120" d="100"/>
        </p:scale>
        <p:origin x="-72" y="-72"/>
      </p:cViewPr>
      <p:guideLst>
        <p:guide orient="horz" pos="2236"/>
        <p:guide pos="322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38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1438" b="1" i="0" u="none" strike="noStrike" baseline="0" smtClean="0"/>
              <a:t>Пример кривой датчика давления</a:t>
            </a:r>
            <a:endParaRPr lang="en-US"/>
          </a:p>
        </c:rich>
      </c:tx>
      <c:layout>
        <c:manualLayout>
          <c:xMode val="edge"/>
          <c:yMode val="edge"/>
          <c:x val="0.10120457542227466"/>
          <c:y val="2.8594025588622451E-2"/>
        </c:manualLayout>
      </c:layout>
      <c:spPr>
        <a:noFill/>
        <a:ln w="26085">
          <a:noFill/>
        </a:ln>
      </c:spPr>
    </c:title>
    <c:plotArea>
      <c:layout>
        <c:manualLayout>
          <c:layoutTarget val="inner"/>
          <c:xMode val="edge"/>
          <c:yMode val="edge"/>
          <c:x val="9.6650586384893739E-2"/>
          <c:y val="0.13290498987467092"/>
          <c:w val="0.88347157847295255"/>
          <c:h val="0.63655804100525359"/>
        </c:manualLayout>
      </c:layout>
      <c:lineChart>
        <c:grouping val="standard"/>
        <c:ser>
          <c:idx val="0"/>
          <c:order val="0"/>
          <c:spPr>
            <a:ln w="26085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Feuil1!$D$4:$D$34</c:f>
              <c:numCache>
                <c:formatCode>General</c:formatCode>
                <c:ptCount val="31"/>
                <c:pt idx="0">
                  <c:v>0.25</c:v>
                </c:pt>
                <c:pt idx="1">
                  <c:v>0.4</c:v>
                </c:pt>
                <c:pt idx="2">
                  <c:v>0.54999999999999993</c:v>
                </c:pt>
                <c:pt idx="3">
                  <c:v>0.70000000000000062</c:v>
                </c:pt>
                <c:pt idx="4">
                  <c:v>0.85000000000000064</c:v>
                </c:pt>
                <c:pt idx="5">
                  <c:v>0.99999999999999989</c:v>
                </c:pt>
                <c:pt idx="6">
                  <c:v>1.1500000000000001</c:v>
                </c:pt>
                <c:pt idx="7">
                  <c:v>1.3</c:v>
                </c:pt>
                <c:pt idx="8">
                  <c:v>1.45</c:v>
                </c:pt>
                <c:pt idx="9">
                  <c:v>1.6</c:v>
                </c:pt>
                <c:pt idx="10">
                  <c:v>1.7500000000000069</c:v>
                </c:pt>
                <c:pt idx="11">
                  <c:v>1.9</c:v>
                </c:pt>
                <c:pt idx="12">
                  <c:v>2.0499999999999998</c:v>
                </c:pt>
                <c:pt idx="13">
                  <c:v>2.2000000000000002</c:v>
                </c:pt>
                <c:pt idx="14">
                  <c:v>2.3499999999999988</c:v>
                </c:pt>
                <c:pt idx="15">
                  <c:v>2.5</c:v>
                </c:pt>
                <c:pt idx="16">
                  <c:v>2.65</c:v>
                </c:pt>
                <c:pt idx="17">
                  <c:v>2.8</c:v>
                </c:pt>
                <c:pt idx="18">
                  <c:v>2.9499999999999997</c:v>
                </c:pt>
                <c:pt idx="19">
                  <c:v>3.1</c:v>
                </c:pt>
                <c:pt idx="20">
                  <c:v>3.25</c:v>
                </c:pt>
                <c:pt idx="21">
                  <c:v>3.4</c:v>
                </c:pt>
                <c:pt idx="22">
                  <c:v>3.55</c:v>
                </c:pt>
                <c:pt idx="23">
                  <c:v>3.6999999999999997</c:v>
                </c:pt>
                <c:pt idx="24">
                  <c:v>3.8499999999999988</c:v>
                </c:pt>
                <c:pt idx="25">
                  <c:v>4</c:v>
                </c:pt>
                <c:pt idx="26">
                  <c:v>4.1499999999999995</c:v>
                </c:pt>
                <c:pt idx="27">
                  <c:v>4.3</c:v>
                </c:pt>
                <c:pt idx="28">
                  <c:v>4.4499999999999993</c:v>
                </c:pt>
                <c:pt idx="29">
                  <c:v>4.5999999999999996</c:v>
                </c:pt>
                <c:pt idx="30">
                  <c:v>4.7499999999999991</c:v>
                </c:pt>
              </c:numCache>
            </c:numRef>
          </c:val>
        </c:ser>
        <c:marker val="1"/>
        <c:axId val="95859456"/>
        <c:axId val="95861376"/>
      </c:lineChart>
      <c:catAx>
        <c:axId val="958594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32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232" b="1" i="0" u="none" strike="noStrike" baseline="0" smtClean="0"/>
                  <a:t>Давление</a:t>
                </a:r>
                <a:r>
                  <a:rPr lang="en-US"/>
                  <a:t>(bar)</a:t>
                </a:r>
              </a:p>
            </c:rich>
          </c:tx>
          <c:layout>
            <c:manualLayout>
              <c:xMode val="edge"/>
              <c:yMode val="edge"/>
              <c:x val="0.3363204862550131"/>
              <c:y val="0.89474403171885331"/>
            </c:manualLayout>
          </c:layout>
          <c:spPr>
            <a:noFill/>
            <a:ln w="26085">
              <a:noFill/>
            </a:ln>
          </c:spPr>
        </c:title>
        <c:numFmt formatCode="General" sourceLinked="1"/>
        <c:minorTickMark val="out"/>
        <c:tickLblPos val="low"/>
        <c:spPr>
          <a:ln w="326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95861376"/>
        <c:crosses val="autoZero"/>
        <c:auto val="1"/>
        <c:lblAlgn val="ctr"/>
        <c:lblOffset val="100"/>
        <c:tickLblSkip val="4"/>
        <c:tickMarkSkip val="2"/>
      </c:catAx>
      <c:valAx>
        <c:axId val="95861376"/>
        <c:scaling>
          <c:orientation val="minMax"/>
        </c:scaling>
        <c:axPos val="l"/>
        <c:majorGridlines>
          <c:spPr>
            <a:ln w="3261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32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232" b="1" i="0" u="none" strike="noStrike" baseline="0" smtClean="0"/>
                  <a:t>Напряжение</a:t>
                </a:r>
                <a:r>
                  <a:rPr lang="en-US"/>
                  <a:t>(V)</a:t>
                </a:r>
              </a:p>
            </c:rich>
          </c:tx>
          <c:layout>
            <c:manualLayout>
              <c:xMode val="edge"/>
              <c:yMode val="edge"/>
              <c:x val="3.5663161315165697E-3"/>
              <c:y val="0.19727642617841223"/>
            </c:manualLayout>
          </c:layout>
          <c:spPr>
            <a:noFill/>
            <a:ln w="26085">
              <a:noFill/>
            </a:ln>
          </c:spPr>
        </c:title>
        <c:numFmt formatCode="General" sourceLinked="1"/>
        <c:tickLblPos val="nextTo"/>
        <c:spPr>
          <a:ln w="326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2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95859456"/>
        <c:crosses val="autoZero"/>
        <c:crossBetween val="between"/>
      </c:valAx>
      <c:spPr>
        <a:noFill/>
        <a:ln w="13043">
          <a:solidFill>
            <a:srgbClr val="FFFFFF"/>
          </a:solidFill>
          <a:prstDash val="solid"/>
        </a:ln>
      </c:spPr>
    </c:plotArea>
    <c:plotVisOnly val="1"/>
    <c:dispBlanksAs val="gap"/>
  </c:chart>
  <c:spPr>
    <a:solidFill>
      <a:srgbClr val="FFFFFF"/>
    </a:solidFill>
    <a:ln>
      <a:noFill/>
    </a:ln>
  </c:spPr>
  <c:txPr>
    <a:bodyPr/>
    <a:lstStyle/>
    <a:p>
      <a:pPr>
        <a:defRPr sz="1027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2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2.png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2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2.png"/><Relationship Id="rId1" Type="http://schemas.openxmlformats.org/officeDocument/2006/relationships/image" Target="../media/image57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2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2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5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2.png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5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2.png"/></Relationships>
</file>

<file path=ppt/drawings/_rels/vmlDrawing5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2.png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2.png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1" tIns="47326" rIns="94651" bIns="47326" numCol="1" anchor="t" anchorCtr="0" compatLnSpc="1">
            <a:prstTxWarp prst="textNoShape">
              <a:avLst/>
            </a:prstTxWarp>
          </a:bodyPr>
          <a:lstStyle>
            <a:lvl1pPr algn="l" defTabSz="946150" eaLnBrk="0" hangingPunct="0">
              <a:spcBef>
                <a:spcPct val="0"/>
              </a:spcBef>
              <a:defRPr sz="15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9138" y="0"/>
            <a:ext cx="443388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1" tIns="47326" rIns="94651" bIns="47326" numCol="1" anchor="t" anchorCtr="0" compatLnSpc="1">
            <a:prstTxWarp prst="textNoShape">
              <a:avLst/>
            </a:prstTxWarp>
          </a:bodyPr>
          <a:lstStyle>
            <a:lvl1pPr algn="r" defTabSz="946150" eaLnBrk="0" hangingPunct="0">
              <a:spcBef>
                <a:spcPct val="0"/>
              </a:spcBef>
              <a:defRPr sz="15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5288"/>
            <a:ext cx="44354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1" tIns="47326" rIns="94651" bIns="47326" numCol="1" anchor="b" anchorCtr="0" compatLnSpc="1">
            <a:prstTxWarp prst="textNoShape">
              <a:avLst/>
            </a:prstTxWarp>
          </a:bodyPr>
          <a:lstStyle>
            <a:lvl1pPr algn="l" defTabSz="946150" eaLnBrk="0" hangingPunct="0">
              <a:spcBef>
                <a:spcPct val="0"/>
              </a:spcBef>
              <a:defRPr sz="15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fr-FR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9138" y="6745288"/>
            <a:ext cx="443388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1" tIns="47326" rIns="94651" bIns="47326" numCol="1" anchor="b" anchorCtr="0" compatLnSpc="1">
            <a:prstTxWarp prst="textNoShape">
              <a:avLst/>
            </a:prstTxWarp>
          </a:bodyPr>
          <a:lstStyle>
            <a:lvl1pPr algn="r" defTabSz="946150" eaLnBrk="0" hangingPunct="0">
              <a:spcBef>
                <a:spcPct val="0"/>
              </a:spcBef>
              <a:defRPr sz="15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EF9A4D05-7BC5-48DD-9868-F328767D1ECD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00063" y="347663"/>
            <a:ext cx="4170362" cy="3127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517525" y="3548063"/>
            <a:ext cx="4154488" cy="366712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lIns="94666" tIns="47333" rIns="94666" bIns="47333">
            <a:spAutoFit/>
          </a:bodyPr>
          <a:lstStyle/>
          <a:p>
            <a:pPr defTabSz="946150">
              <a:spcBef>
                <a:spcPct val="50000"/>
              </a:spcBef>
            </a:pPr>
            <a:r>
              <a:rPr lang="fr-FR" sz="1700" b="1">
                <a:solidFill>
                  <a:schemeClr val="tx1"/>
                </a:solidFill>
              </a:rPr>
              <a:t>Actions</a:t>
            </a:r>
          </a:p>
        </p:txBody>
      </p:sp>
      <p:pic>
        <p:nvPicPr>
          <p:cNvPr id="11277" name="Picture 13" descr="Citroen logo coul cop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6781800"/>
            <a:ext cx="257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5119688" y="312738"/>
            <a:ext cx="4824412" cy="365125"/>
          </a:xfrm>
          <a:prstGeom prst="rect">
            <a:avLst/>
          </a:prstGeom>
          <a:solidFill>
            <a:srgbClr val="E2FBC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lIns="94666" tIns="47333" rIns="94666" bIns="47333">
            <a:spAutoFit/>
          </a:bodyPr>
          <a:lstStyle/>
          <a:p>
            <a:pPr defTabSz="946150">
              <a:spcBef>
                <a:spcPct val="50000"/>
              </a:spcBef>
            </a:pPr>
            <a:r>
              <a:rPr lang="fr-FR" sz="1700" b="1">
                <a:solidFill>
                  <a:schemeClr val="tx1"/>
                </a:solidFill>
              </a:rPr>
              <a:t>Commentaires</a:t>
            </a: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523875" y="4006850"/>
            <a:ext cx="4141788" cy="1800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graphicFrame>
        <p:nvGraphicFramePr>
          <p:cNvPr id="11369" name="Group 105"/>
          <p:cNvGraphicFramePr>
            <a:graphicFrameLocks noGrp="1"/>
          </p:cNvGraphicFramePr>
          <p:nvPr/>
        </p:nvGraphicFramePr>
        <p:xfrm>
          <a:off x="508000" y="5926138"/>
          <a:ext cx="4176713" cy="688975"/>
        </p:xfrm>
        <a:graphic>
          <a:graphicData uri="http://schemas.openxmlformats.org/drawingml/2006/table">
            <a:tbl>
              <a:tblPr/>
              <a:tblGrid>
                <a:gridCol w="3095625"/>
                <a:gridCol w="1081088"/>
              </a:tblGrid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Titre du document</a:t>
                      </a: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N° page</a:t>
                      </a: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373" name="Rectangle 10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19700" y="885825"/>
            <a:ext cx="467995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1375" name="Rectangle 111"/>
          <p:cNvSpPr>
            <a:spLocks noChangeArrowheads="1"/>
          </p:cNvSpPr>
          <p:nvPr/>
        </p:nvSpPr>
        <p:spPr bwMode="auto">
          <a:xfrm>
            <a:off x="5119688" y="812800"/>
            <a:ext cx="4822825" cy="57610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376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65125" y="6742113"/>
            <a:ext cx="986948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59" tIns="47330" rIns="94659" bIns="47330" numCol="1" anchor="b" anchorCtr="0" compatLnSpc="1">
            <a:prstTxWarp prst="textNoShape">
              <a:avLst/>
            </a:prstTxWarp>
          </a:bodyPr>
          <a:lstStyle>
            <a:lvl1pPr algn="l" defTabSz="962025">
              <a:spcBef>
                <a:spcPct val="0"/>
              </a:spcBef>
              <a:tabLst>
                <a:tab pos="1349375" algn="l"/>
                <a:tab pos="2689225" algn="l"/>
                <a:tab pos="2870200" algn="l"/>
                <a:tab pos="4219575" algn="l"/>
                <a:tab pos="4662488" algn="l"/>
                <a:tab pos="5468938" algn="l"/>
                <a:tab pos="9474200" algn="l"/>
              </a:tabLst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/>
              <a:t>Nom du fichier : 90_fr_tc-tec-cap_01_f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9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58.vml"/><Relationship Id="rId4" Type="http://schemas.openxmlformats.org/officeDocument/2006/relationships/oleObject" Target="../embeddings/oleObject86.bin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0.bin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1.bin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4" name="Rectangle 4"/>
          <p:cNvSpPr>
            <a:spLocks noChangeArrowheads="1"/>
          </p:cNvSpPr>
          <p:nvPr/>
        </p:nvSpPr>
        <p:spPr bwMode="auto">
          <a:xfrm>
            <a:off x="5260975" y="4437063"/>
            <a:ext cx="4537075" cy="792162"/>
          </a:xfrm>
          <a:prstGeom prst="rect">
            <a:avLst/>
          </a:prstGeom>
          <a:solidFill>
            <a:srgbClr val="DDDDDD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 dirty="0"/>
          </a:p>
        </p:txBody>
      </p:sp>
      <p:sp>
        <p:nvSpPr>
          <p:cNvPr id="624645" name="Rectangle 5"/>
          <p:cNvSpPr>
            <a:spLocks noChangeArrowheads="1"/>
          </p:cNvSpPr>
          <p:nvPr/>
        </p:nvSpPr>
        <p:spPr bwMode="auto">
          <a:xfrm>
            <a:off x="5260975" y="2565400"/>
            <a:ext cx="4537075" cy="792163"/>
          </a:xfrm>
          <a:prstGeom prst="rect">
            <a:avLst/>
          </a:prstGeom>
          <a:solidFill>
            <a:srgbClr val="DDDDDD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 dirty="0"/>
          </a:p>
        </p:txBody>
      </p:sp>
      <p:sp>
        <p:nvSpPr>
          <p:cNvPr id="624646" name="Rectangle 6"/>
          <p:cNvSpPr>
            <a:spLocks noChangeArrowheads="1"/>
          </p:cNvSpPr>
          <p:nvPr/>
        </p:nvSpPr>
        <p:spPr bwMode="auto">
          <a:xfrm>
            <a:off x="5260975" y="3500438"/>
            <a:ext cx="4537075" cy="792162"/>
          </a:xfrm>
          <a:prstGeom prst="rect">
            <a:avLst/>
          </a:prstGeom>
          <a:solidFill>
            <a:srgbClr val="DDDDDD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 dirty="0"/>
          </a:p>
        </p:txBody>
      </p:sp>
      <p:pic>
        <p:nvPicPr>
          <p:cNvPr id="624647" name="Picture 7" descr="ENGREN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678238"/>
            <a:ext cx="695325" cy="477837"/>
          </a:xfrm>
          <a:prstGeom prst="rect">
            <a:avLst/>
          </a:prstGeom>
          <a:noFill/>
        </p:spPr>
      </p:pic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6053138" y="3567113"/>
            <a:ext cx="3709987" cy="549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1433" tIns="45716" rIns="91433" bIns="45716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b="1" i="1">
                <a:solidFill>
                  <a:schemeClr val="tx1"/>
                </a:solidFill>
              </a:rPr>
              <a:t>Logo pour commentaire concernant les pièces de rechange</a:t>
            </a:r>
          </a:p>
        </p:txBody>
      </p:sp>
      <p:sp>
        <p:nvSpPr>
          <p:cNvPr id="624649" name="Text Box 9"/>
          <p:cNvSpPr txBox="1">
            <a:spLocks noChangeArrowheads="1"/>
          </p:cNvSpPr>
          <p:nvPr/>
        </p:nvSpPr>
        <p:spPr bwMode="auto">
          <a:xfrm>
            <a:off x="6053138" y="2633663"/>
            <a:ext cx="3709987" cy="549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1433" tIns="45716" rIns="91433" bIns="45716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b="1" i="1">
                <a:solidFill>
                  <a:schemeClr val="tx1"/>
                </a:solidFill>
              </a:rPr>
              <a:t>Logo pour commentaire concernant un point important</a:t>
            </a:r>
          </a:p>
        </p:txBody>
      </p:sp>
      <p:sp>
        <p:nvSpPr>
          <p:cNvPr id="624650" name="Rectangle 10"/>
          <p:cNvSpPr>
            <a:spLocks noChangeArrowheads="1"/>
          </p:cNvSpPr>
          <p:nvPr/>
        </p:nvSpPr>
        <p:spPr bwMode="auto">
          <a:xfrm>
            <a:off x="5260975" y="1631950"/>
            <a:ext cx="4537075" cy="792163"/>
          </a:xfrm>
          <a:prstGeom prst="rect">
            <a:avLst/>
          </a:prstGeom>
          <a:solidFill>
            <a:srgbClr val="DDDDDD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 dirty="0"/>
          </a:p>
        </p:txBody>
      </p:sp>
      <p:sp>
        <p:nvSpPr>
          <p:cNvPr id="624651" name="Text Box 11"/>
          <p:cNvSpPr txBox="1">
            <a:spLocks noChangeArrowheads="1"/>
          </p:cNvSpPr>
          <p:nvPr/>
        </p:nvSpPr>
        <p:spPr bwMode="auto">
          <a:xfrm>
            <a:off x="6053138" y="1700213"/>
            <a:ext cx="3709987" cy="549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1433" tIns="45716" rIns="91433" bIns="45716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b="1" i="1">
                <a:solidFill>
                  <a:schemeClr val="tx1"/>
                </a:solidFill>
              </a:rPr>
              <a:t>Logo pour commentaire concernant un point diagnostic</a:t>
            </a:r>
          </a:p>
        </p:txBody>
      </p:sp>
      <p:pic>
        <p:nvPicPr>
          <p:cNvPr id="624652" name="Picture 12" descr="composa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0825" y="1844675"/>
            <a:ext cx="669925" cy="419100"/>
          </a:xfrm>
          <a:prstGeom prst="rect">
            <a:avLst/>
          </a:prstGeom>
          <a:noFill/>
        </p:spPr>
      </p:pic>
      <p:pic>
        <p:nvPicPr>
          <p:cNvPr id="624653" name="Picture 13" descr="maintenance"/>
          <p:cNvPicPr>
            <a:picLocks noChangeAspect="1" noChangeArrowheads="1"/>
          </p:cNvPicPr>
          <p:nvPr/>
        </p:nvPicPr>
        <p:blipFill>
          <a:blip r:embed="rId5">
            <a:lum bright="24000" contrast="30000"/>
          </a:blip>
          <a:srcRect/>
          <a:stretch>
            <a:fillRect/>
          </a:stretch>
        </p:blipFill>
        <p:spPr bwMode="auto">
          <a:xfrm>
            <a:off x="5334000" y="4559300"/>
            <a:ext cx="792163" cy="560388"/>
          </a:xfrm>
          <a:prstGeom prst="rect">
            <a:avLst/>
          </a:prstGeom>
          <a:noFill/>
        </p:spPr>
      </p:pic>
      <p:sp>
        <p:nvSpPr>
          <p:cNvPr id="624654" name="Text Box 14"/>
          <p:cNvSpPr txBox="1">
            <a:spLocks noChangeArrowheads="1"/>
          </p:cNvSpPr>
          <p:nvPr/>
        </p:nvSpPr>
        <p:spPr bwMode="auto">
          <a:xfrm>
            <a:off x="6197600" y="4581525"/>
            <a:ext cx="3529013" cy="549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1433" tIns="45716" rIns="91433" bIns="45716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b="1" i="1">
                <a:solidFill>
                  <a:schemeClr val="tx1"/>
                </a:solidFill>
              </a:rPr>
              <a:t>Logo pour commentaire concernant un point maintenance ou réglage</a:t>
            </a:r>
          </a:p>
        </p:txBody>
      </p:sp>
      <p:pic>
        <p:nvPicPr>
          <p:cNvPr id="624655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0" y="2638425"/>
            <a:ext cx="647700" cy="601663"/>
          </a:xfrm>
          <a:prstGeom prst="rect">
            <a:avLst/>
          </a:prstGeom>
          <a:noFill/>
        </p:spPr>
      </p:pic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1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12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" name="Заметки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12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2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22885" name="Text Box 4"/>
          <p:cNvSpPr txBox="1">
            <a:spLocks noChangeArrowheads="1"/>
          </p:cNvSpPr>
          <p:nvPr/>
        </p:nvSpPr>
        <p:spPr bwMode="auto">
          <a:xfrm>
            <a:off x="652463" y="4125913"/>
            <a:ext cx="39608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3" tIns="45716" rIns="91433" bIns="45716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200">
                <a:solidFill>
                  <a:schemeClr val="tx1"/>
                </a:solidFill>
              </a:rPr>
              <a:t>Un clic sur « exemple » renvoie sur des courbes avec des indications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12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12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26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2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101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2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91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Text Box 3"/>
          <p:cNvSpPr txBox="1">
            <a:spLocks noChangeArrowheads="1"/>
          </p:cNvSpPr>
          <p:nvPr/>
        </p:nvSpPr>
        <p:spPr bwMode="auto">
          <a:xfrm>
            <a:off x="5118100" y="841375"/>
            <a:ext cx="482282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9" tIns="47380" rIns="94759" bIns="47380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000">
                <a:solidFill>
                  <a:schemeClr val="tx1"/>
                </a:solidFill>
              </a:rPr>
              <a:t>Le choix des résistances est déterminant pour améliorer la sensibilité du capteur alors qu’il est plus retreint pour un simple montage en diviseur de tension.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1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12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2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" name="Заметки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75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2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2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2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Заметки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12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101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12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93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12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76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В отличие от традиционных преобразователей переменного тока,  измерение  параметров переменного и постоянного тока часто осуществляется посредством  измерения  напряжённости магнитного поля созданного проводником тока в полупроводниковом кристалле в соответствии с эффектом  Холла 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Когда тонкий полупроводник располагается под прямым углом к магнитному полю, и на него подаётся ток, на концах полупроводника возникает напряжение Холла . Когда ток возбуждения в устройстве  Холла  поддерживается постоянным, напряжённость магнитного поля является прямо пропорциональной току в измеряемом проводнике. Таким образом, выходное напряжение соответствует данному току.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Подобная схема имеет два важных преимущества для  измерения  параметров тока: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Первое, так как напряжение  Холла  не зависит от изменения направления магнитного поля, а только от значения  его напряжения  то данное устройства может быть использовано для  измерения  постоянного тока.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Второе, когда напряжение магнитного поля изменяется вследствие изменения тока в проводнике, реакция на изменение происходит мгновенно.  Таким образом, форма электромагнитной волны переменного тока может быть определена и измерена с высокой точностью и небольшим фазовым сдвигом. </a:t>
            </a:r>
          </a:p>
          <a:p>
            <a:endParaRPr lang="fr-FR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12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101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4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79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мост </a:t>
            </a:r>
            <a:r>
              <a:rPr lang="ru-RU" dirty="0" err="1" smtClean="0"/>
              <a:t>Уитстона</a:t>
            </a:r>
            <a:r>
              <a:rPr lang="ru-RU" baseline="0" dirty="0" smtClean="0"/>
              <a:t> -</a:t>
            </a:r>
            <a:r>
              <a:rPr lang="ru-RU" dirty="0" smtClean="0"/>
              <a:t> мост для измерения сопротивления</a:t>
            </a:r>
            <a:endParaRPr lang="fr-FR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12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102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3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81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12036" name="Text Box 4"/>
          <p:cNvSpPr txBox="1">
            <a:spLocks noChangeArrowheads="1"/>
          </p:cNvSpPr>
          <p:nvPr/>
        </p:nvSpPr>
        <p:spPr bwMode="auto">
          <a:xfrm>
            <a:off x="652463" y="4125913"/>
            <a:ext cx="39608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3" tIns="45716" rIns="91433" bIns="45716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200">
                <a:solidFill>
                  <a:schemeClr val="tx1"/>
                </a:solidFill>
              </a:rPr>
              <a:t>Un clic sur « exemple » renvoie sur des courbes avec des indications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97348" name="Text Box 4"/>
          <p:cNvSpPr txBox="1">
            <a:spLocks noChangeArrowheads="1"/>
          </p:cNvSpPr>
          <p:nvPr/>
        </p:nvSpPr>
        <p:spPr bwMode="auto">
          <a:xfrm>
            <a:off x="652463" y="4125913"/>
            <a:ext cx="39608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3" tIns="45716" rIns="91433" bIns="45716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200">
                <a:solidFill>
                  <a:schemeClr val="tx1"/>
                </a:solidFill>
              </a:rPr>
              <a:t>Un clic sur « exemple » renvoie sur des courbes avec des indications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5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5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5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5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79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5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82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25348" name="Text Box 4"/>
          <p:cNvSpPr txBox="1">
            <a:spLocks noChangeArrowheads="1"/>
          </p:cNvSpPr>
          <p:nvPr/>
        </p:nvSpPr>
        <p:spPr bwMode="auto">
          <a:xfrm>
            <a:off x="652463" y="4125913"/>
            <a:ext cx="39608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3" tIns="45716" rIns="91433" bIns="45716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200">
                <a:solidFill>
                  <a:schemeClr val="tx1"/>
                </a:solidFill>
              </a:rPr>
              <a:t>Un clic sur « exemple » renvoie sur des courbes avec des indications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80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80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12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102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6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6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7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7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0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5220" name="Text Box 4"/>
          <p:cNvSpPr txBox="1">
            <a:spLocks noChangeArrowheads="1"/>
          </p:cNvSpPr>
          <p:nvPr/>
        </p:nvSpPr>
        <p:spPr bwMode="auto">
          <a:xfrm>
            <a:off x="652463" y="4125913"/>
            <a:ext cx="39608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3" tIns="45716" rIns="91433" bIns="45716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200">
                <a:solidFill>
                  <a:schemeClr val="tx1"/>
                </a:solidFill>
              </a:rPr>
              <a:t>Un clic sur « exemple » renvoie sur des courbes avec des indications</a:t>
            </a:r>
          </a:p>
        </p:txBody>
      </p:sp>
      <p:sp>
        <p:nvSpPr>
          <p:cNvPr id="905221" name="Text Box 5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/>
              <a:t>Expliquer le principe de diagnostic avec « pull-up » :</a:t>
            </a:r>
          </a:p>
          <a:p>
            <a:r>
              <a:rPr lang="fr-FR" dirty="0"/>
              <a:t>En cas de </a:t>
            </a:r>
            <a:r>
              <a:rPr lang="fr-FR" u="sng" dirty="0"/>
              <a:t>circuit ouvert</a:t>
            </a:r>
            <a:r>
              <a:rPr lang="fr-FR" dirty="0"/>
              <a:t> sur le signal, demander quelle est la tension lue par le calculateur : 5V </a:t>
            </a:r>
          </a:p>
          <a:p>
            <a:r>
              <a:rPr lang="fr-FR" dirty="0"/>
              <a:t>Poser la même question en cas de </a:t>
            </a:r>
            <a:r>
              <a:rPr lang="fr-FR" u="sng" dirty="0"/>
              <a:t>court-circuit</a:t>
            </a:r>
            <a:r>
              <a:rPr lang="fr-FR" dirty="0"/>
              <a:t> entre les deux fils: 0V</a:t>
            </a:r>
          </a:p>
          <a:p>
            <a:r>
              <a:rPr lang="fr-FR" dirty="0"/>
              <a:t>Si l’une de ces tensions est mesurée, le calculateur est en mesure de remonter un code défaut.</a:t>
            </a:r>
          </a:p>
          <a:p>
            <a:r>
              <a:rPr lang="fr-FR" dirty="0"/>
              <a:t>Outre pour des raisons fonctionnelles, ceci est l’explication de la présence d’une alimentation sur le fil de signal (diagnostic)</a:t>
            </a:r>
          </a:p>
          <a:p>
            <a:endParaRPr lang="fr-FR" dirty="0"/>
          </a:p>
          <a:p>
            <a:r>
              <a:rPr lang="fr-FR" i="1" dirty="0"/>
              <a:t>Remarque : Ce principe existe avec une « pull down »:dans ce cas le potentiel est forcé au 0V</a:t>
            </a:r>
            <a:r>
              <a:rPr lang="fr-FR" dirty="0"/>
              <a:t> 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84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7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9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7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7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Схема питания в точке </a:t>
            </a:r>
            <a:r>
              <a:rPr lang="fr-FR" dirty="0" smtClean="0"/>
              <a:t>H</a:t>
            </a:r>
            <a:r>
              <a:rPr lang="ru-RU" dirty="0" smtClean="0"/>
              <a:t> для объяснения осуществления</a:t>
            </a:r>
            <a:r>
              <a:rPr lang="ru-RU" baseline="0" dirty="0" smtClean="0"/>
              <a:t> изменения полярности</a:t>
            </a:r>
            <a:endParaRPr lang="fr-FR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8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98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1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smtClean="0"/>
              <a:t>Présenter les fiches de travail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smtClean="0"/>
              <a:t>Faire trois groupes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smtClean="0"/>
              <a:t>Préciser que la partie théorie sera complétée en fonction des besoins repérés en atelier par le formateur mais aussi par les stagiaires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98086" y="1244843"/>
          <a:ext cx="1840810" cy="4609615"/>
        </p:xfrm>
        <a:graphic>
          <a:graphicData uri="http://schemas.openxmlformats.org/presentationml/2006/ole">
            <p:oleObj spid="_x0000_s1508354" name="Picture" r:id="rId4" imgW="2743200" imgH="6868080" progId="Word.Picture.8">
              <p:embed/>
            </p:oleObj>
          </a:graphicData>
        </a:graphic>
      </p:graphicFrame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Dessiner au tableau sur toute la largeur un résumé du tableau de synthèse (sans préciser tous les exemples ni toutes les plages de fonctionnement) pour mettre à plat tout ce que les stagiaires connaissent déjà.</a:t>
            </a:r>
          </a:p>
        </p:txBody>
      </p:sp>
      <p:graphicFrame>
        <p:nvGraphicFramePr>
          <p:cNvPr id="882709" name="Object 21"/>
          <p:cNvGraphicFramePr>
            <a:graphicFrameLocks noChangeAspect="1"/>
          </p:cNvGraphicFramePr>
          <p:nvPr/>
        </p:nvGraphicFramePr>
        <p:xfrm>
          <a:off x="4197350" y="1244600"/>
          <a:ext cx="1841500" cy="4610100"/>
        </p:xfrm>
        <a:graphic>
          <a:graphicData uri="http://schemas.openxmlformats.org/presentationml/2006/ole">
            <p:oleObj spid="_x0000_s882709" name="Picture" r:id="rId4" imgW="2743200" imgH="6868080" progId="Word.Picture.8">
              <p:embed/>
            </p:oleObj>
          </a:graphicData>
        </a:graphic>
      </p:graphicFrame>
      <p:graphicFrame>
        <p:nvGraphicFramePr>
          <p:cNvPr id="882724" name="Group 36"/>
          <p:cNvGraphicFramePr>
            <a:graphicFrameLocks noGrp="1"/>
          </p:cNvGraphicFramePr>
          <p:nvPr/>
        </p:nvGraphicFramePr>
        <p:xfrm>
          <a:off x="5260975" y="2036763"/>
          <a:ext cx="4565650" cy="1766887"/>
        </p:xfrm>
        <a:graphic>
          <a:graphicData uri="http://schemas.openxmlformats.org/drawingml/2006/table">
            <a:tbl>
              <a:tblPr/>
              <a:tblGrid>
                <a:gridCol w="431800"/>
                <a:gridCol w="1223963"/>
                <a:gridCol w="1584325"/>
                <a:gridCol w="1325562"/>
              </a:tblGrid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Exemples </a:t>
                      </a: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Technologie</a:t>
                      </a: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Type de signal</a:t>
                      </a: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T°c</a:t>
                      </a: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-T° air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-T° carburant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-T° liquide de refroidissement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-T° échappement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-T° huile</a:t>
                      </a: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-Thermorésistif (CTN)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-Thermorésistif (CTN)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-Thermorésistif (CTN)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-Thermorésistif (CTN ou CTP)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-Thermorésistif (CTN)</a:t>
                      </a: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</a:t>
                      </a: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882743" name="Group 55"/>
          <p:cNvGrpSpPr>
            <a:grpSpLocks/>
          </p:cNvGrpSpPr>
          <p:nvPr/>
        </p:nvGrpSpPr>
        <p:grpSpPr bwMode="auto">
          <a:xfrm>
            <a:off x="8678863" y="2647950"/>
            <a:ext cx="758825" cy="277813"/>
            <a:chOff x="4539" y="3098"/>
            <a:chExt cx="171" cy="101"/>
          </a:xfrm>
        </p:grpSpPr>
        <p:sp>
          <p:nvSpPr>
            <p:cNvPr id="882744" name="Line 56"/>
            <p:cNvSpPr>
              <a:spLocks noChangeShapeType="1"/>
            </p:cNvSpPr>
            <p:nvPr/>
          </p:nvSpPr>
          <p:spPr bwMode="auto">
            <a:xfrm>
              <a:off x="4539" y="3185"/>
              <a:ext cx="17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82745" name="Line 57"/>
            <p:cNvSpPr>
              <a:spLocks noChangeShapeType="1"/>
            </p:cNvSpPr>
            <p:nvPr/>
          </p:nvSpPr>
          <p:spPr bwMode="auto">
            <a:xfrm flipV="1">
              <a:off x="4548" y="3098"/>
              <a:ext cx="0" cy="10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82746" name="Freeform 58"/>
            <p:cNvSpPr>
              <a:spLocks/>
            </p:cNvSpPr>
            <p:nvPr/>
          </p:nvSpPr>
          <p:spPr bwMode="auto">
            <a:xfrm>
              <a:off x="4572" y="3112"/>
              <a:ext cx="113" cy="58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113" y="0"/>
                </a:cxn>
              </a:cxnLst>
              <a:rect l="0" t="0" r="r" b="b"/>
              <a:pathLst>
                <a:path w="113" h="58">
                  <a:moveTo>
                    <a:pt x="0" y="58"/>
                  </a:moveTo>
                  <a:cubicBezTo>
                    <a:pt x="18" y="48"/>
                    <a:pt x="90" y="12"/>
                    <a:pt x="113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82752" name="Group 64"/>
          <p:cNvGrpSpPr>
            <a:grpSpLocks/>
          </p:cNvGrpSpPr>
          <p:nvPr/>
        </p:nvGrpSpPr>
        <p:grpSpPr bwMode="auto">
          <a:xfrm>
            <a:off x="8605838" y="3475038"/>
            <a:ext cx="758825" cy="280987"/>
            <a:chOff x="5314" y="2985"/>
            <a:chExt cx="464" cy="169"/>
          </a:xfrm>
        </p:grpSpPr>
        <p:sp>
          <p:nvSpPr>
            <p:cNvPr id="882748" name="Line 60"/>
            <p:cNvSpPr>
              <a:spLocks noChangeShapeType="1"/>
            </p:cNvSpPr>
            <p:nvPr/>
          </p:nvSpPr>
          <p:spPr bwMode="auto">
            <a:xfrm>
              <a:off x="5314" y="3131"/>
              <a:ext cx="46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82749" name="Line 61"/>
            <p:cNvSpPr>
              <a:spLocks noChangeShapeType="1"/>
            </p:cNvSpPr>
            <p:nvPr/>
          </p:nvSpPr>
          <p:spPr bwMode="auto">
            <a:xfrm flipV="1">
              <a:off x="5338" y="2985"/>
              <a:ext cx="0" cy="1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82750" name="Freeform 62"/>
            <p:cNvSpPr>
              <a:spLocks/>
            </p:cNvSpPr>
            <p:nvPr/>
          </p:nvSpPr>
          <p:spPr bwMode="auto">
            <a:xfrm>
              <a:off x="5372" y="3057"/>
              <a:ext cx="348" cy="53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181" y="136"/>
                </a:cxn>
                <a:cxn ang="0">
                  <a:pos x="181" y="0"/>
                </a:cxn>
                <a:cxn ang="0">
                  <a:pos x="363" y="0"/>
                </a:cxn>
                <a:cxn ang="0">
                  <a:pos x="363" y="136"/>
                </a:cxn>
                <a:cxn ang="0">
                  <a:pos x="544" y="136"/>
                </a:cxn>
                <a:cxn ang="0">
                  <a:pos x="499" y="136"/>
                </a:cxn>
              </a:cxnLst>
              <a:rect l="0" t="0" r="r" b="b"/>
              <a:pathLst>
                <a:path w="544" h="136">
                  <a:moveTo>
                    <a:pt x="0" y="136"/>
                  </a:moveTo>
                  <a:lnTo>
                    <a:pt x="181" y="136"/>
                  </a:lnTo>
                  <a:lnTo>
                    <a:pt x="181" y="0"/>
                  </a:lnTo>
                  <a:lnTo>
                    <a:pt x="363" y="0"/>
                  </a:lnTo>
                  <a:lnTo>
                    <a:pt x="363" y="136"/>
                  </a:lnTo>
                  <a:lnTo>
                    <a:pt x="544" y="136"/>
                  </a:lnTo>
                  <a:lnTo>
                    <a:pt x="499" y="136"/>
                  </a:lnTo>
                </a:path>
              </a:pathLst>
            </a:custGeom>
            <a:noFill/>
            <a:ln w="19050" cap="flat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82751" name="Text Box 63"/>
          <p:cNvSpPr txBox="1">
            <a:spLocks noChangeArrowheads="1"/>
          </p:cNvSpPr>
          <p:nvPr/>
        </p:nvSpPr>
        <p:spPr bwMode="auto">
          <a:xfrm>
            <a:off x="7269163" y="4000500"/>
            <a:ext cx="2516187" cy="460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4759" tIns="47380" rIns="94759" bIns="47380">
            <a:spAutoFit/>
          </a:bodyPr>
          <a:lstStyle/>
          <a:p>
            <a:pPr algn="l" defTabSz="947738">
              <a:spcBef>
                <a:spcPct val="50000"/>
              </a:spcBef>
            </a:pPr>
            <a:r>
              <a:rPr lang="fr-FR" sz="1200">
                <a:solidFill>
                  <a:schemeClr val="tx1"/>
                </a:solidFill>
              </a:rPr>
              <a:t>* T°air du débitmètre tout numérique sur SOFIM 3.0l 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fr-FR"/>
              <a:t>Présenter les fiches de travail</a:t>
            </a:r>
          </a:p>
          <a:p>
            <a:pPr>
              <a:buFontTx/>
              <a:buChar char="•"/>
            </a:pPr>
            <a:r>
              <a:rPr lang="fr-FR"/>
              <a:t>Faire trois groupes</a:t>
            </a:r>
          </a:p>
          <a:p>
            <a:pPr>
              <a:buFontTx/>
              <a:buChar char="•"/>
            </a:pPr>
            <a:r>
              <a:rPr lang="fr-FR"/>
              <a:t>Préciser que la partie théorie sera complétée en fonction des besoins repérés en atelier par le formateur mais aussi par les stagiaires</a:t>
            </a:r>
          </a:p>
        </p:txBody>
      </p:sp>
      <p:graphicFrame>
        <p:nvGraphicFramePr>
          <p:cNvPr id="886788" name="Object 4"/>
          <p:cNvGraphicFramePr>
            <a:graphicFrameLocks noChangeAspect="1"/>
          </p:cNvGraphicFramePr>
          <p:nvPr/>
        </p:nvGraphicFramePr>
        <p:xfrm>
          <a:off x="4197350" y="1244600"/>
          <a:ext cx="1841500" cy="4610100"/>
        </p:xfrm>
        <a:graphic>
          <a:graphicData uri="http://schemas.openxmlformats.org/presentationml/2006/ole">
            <p:oleObj spid="_x0000_s886788" name="Picture" r:id="rId4" imgW="2743200" imgH="6868080" progId="Word.Picture.8">
              <p:embed/>
            </p:oleObj>
          </a:graphicData>
        </a:graphic>
      </p:graphicFrame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01650" y="347663"/>
            <a:ext cx="4170363" cy="3127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01650" y="347663"/>
            <a:ext cx="4170363" cy="3127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75781" name="Text Box 4"/>
          <p:cNvSpPr txBox="1">
            <a:spLocks noChangeArrowheads="1"/>
          </p:cNvSpPr>
          <p:nvPr/>
        </p:nvSpPr>
        <p:spPr bwMode="auto">
          <a:xfrm>
            <a:off x="589913" y="6183540"/>
            <a:ext cx="2968511" cy="28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2" tIns="47377" rIns="94752" bIns="47377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200">
                <a:latin typeface="Calibri" pitchFamily="34" charset="0"/>
              </a:rPr>
              <a:t>CAHIER DE TRAVAUX PRATIQUES</a:t>
            </a:r>
          </a:p>
        </p:txBody>
      </p:sp>
      <p:sp>
        <p:nvSpPr>
          <p:cNvPr id="75782" name="Text Box 5"/>
          <p:cNvSpPr txBox="1">
            <a:spLocks noChangeArrowheads="1"/>
          </p:cNvSpPr>
          <p:nvPr/>
        </p:nvSpPr>
        <p:spPr bwMode="auto">
          <a:xfrm>
            <a:off x="3707679" y="6183540"/>
            <a:ext cx="890790" cy="28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2" tIns="47377" rIns="94752" bIns="47377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20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01650" y="347663"/>
            <a:ext cx="4170363" cy="3127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76805" name="Text Box 4"/>
          <p:cNvSpPr txBox="1">
            <a:spLocks noChangeArrowheads="1"/>
          </p:cNvSpPr>
          <p:nvPr/>
        </p:nvSpPr>
        <p:spPr bwMode="auto">
          <a:xfrm>
            <a:off x="589913" y="6183540"/>
            <a:ext cx="2968511" cy="28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2" tIns="47377" rIns="94752" bIns="47377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200">
                <a:latin typeface="Calibri" pitchFamily="34" charset="0"/>
              </a:rPr>
              <a:t>CAHIER DE TRAVAUX PRATIQUES</a:t>
            </a:r>
          </a:p>
        </p:txBody>
      </p:sp>
      <p:sp>
        <p:nvSpPr>
          <p:cNvPr id="76806" name="Text Box 5"/>
          <p:cNvSpPr txBox="1">
            <a:spLocks noChangeArrowheads="1"/>
          </p:cNvSpPr>
          <p:nvPr/>
        </p:nvSpPr>
        <p:spPr bwMode="auto">
          <a:xfrm>
            <a:off x="3707679" y="6183540"/>
            <a:ext cx="890790" cy="28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2" tIns="47377" rIns="94752" bIns="47377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20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12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01650" y="347663"/>
            <a:ext cx="4170363" cy="3127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77829" name="Text Box 4"/>
          <p:cNvSpPr txBox="1">
            <a:spLocks noChangeArrowheads="1"/>
          </p:cNvSpPr>
          <p:nvPr/>
        </p:nvSpPr>
        <p:spPr bwMode="auto">
          <a:xfrm>
            <a:off x="589913" y="6183540"/>
            <a:ext cx="2968511" cy="28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2" tIns="47377" rIns="94752" bIns="47377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200">
                <a:latin typeface="Calibri" pitchFamily="34" charset="0"/>
              </a:rPr>
              <a:t>CAHIER DE TRAVAUX PRATIQUES</a:t>
            </a:r>
          </a:p>
        </p:txBody>
      </p:sp>
      <p:sp>
        <p:nvSpPr>
          <p:cNvPr id="77830" name="Text Box 5"/>
          <p:cNvSpPr txBox="1">
            <a:spLocks noChangeArrowheads="1"/>
          </p:cNvSpPr>
          <p:nvPr/>
        </p:nvSpPr>
        <p:spPr bwMode="auto">
          <a:xfrm>
            <a:off x="3707679" y="6183540"/>
            <a:ext cx="890790" cy="28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2" tIns="47377" rIns="94752" bIns="47377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20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01650" y="347663"/>
            <a:ext cx="4170363" cy="3127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78853" name="Text Box 4"/>
          <p:cNvSpPr txBox="1">
            <a:spLocks noChangeArrowheads="1"/>
          </p:cNvSpPr>
          <p:nvPr/>
        </p:nvSpPr>
        <p:spPr bwMode="auto">
          <a:xfrm>
            <a:off x="589913" y="6183540"/>
            <a:ext cx="2968511" cy="28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2" tIns="47377" rIns="94752" bIns="47377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200">
                <a:latin typeface="Calibri" pitchFamily="34" charset="0"/>
              </a:rPr>
              <a:t>CAHIER DE TRAVAUX PRATIQUES</a:t>
            </a:r>
          </a:p>
        </p:txBody>
      </p:sp>
      <p:sp>
        <p:nvSpPr>
          <p:cNvPr id="78854" name="Text Box 5"/>
          <p:cNvSpPr txBox="1">
            <a:spLocks noChangeArrowheads="1"/>
          </p:cNvSpPr>
          <p:nvPr/>
        </p:nvSpPr>
        <p:spPr bwMode="auto">
          <a:xfrm>
            <a:off x="3707679" y="6183540"/>
            <a:ext cx="890790" cy="28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2" tIns="47377" rIns="94752" bIns="47377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20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01650" y="347663"/>
            <a:ext cx="4170363" cy="3127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589913" y="6183540"/>
            <a:ext cx="2968511" cy="28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2" tIns="47377" rIns="94752" bIns="47377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200">
                <a:latin typeface="Calibri" pitchFamily="34" charset="0"/>
              </a:rPr>
              <a:t>CAHIER DE TRAVAUX PRATIQUES</a:t>
            </a:r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3707679" y="6183540"/>
            <a:ext cx="890790" cy="28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2" tIns="47377" rIns="94752" bIns="47377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20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01650" y="347663"/>
            <a:ext cx="4170363" cy="3127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80901" name="Text Box 4"/>
          <p:cNvSpPr txBox="1">
            <a:spLocks noChangeArrowheads="1"/>
          </p:cNvSpPr>
          <p:nvPr/>
        </p:nvSpPr>
        <p:spPr bwMode="auto">
          <a:xfrm>
            <a:off x="589913" y="6183540"/>
            <a:ext cx="2968511" cy="28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2" tIns="47377" rIns="94752" bIns="47377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200">
                <a:latin typeface="Calibri" pitchFamily="34" charset="0"/>
              </a:rPr>
              <a:t>CAHIER DE TRAVAUX PRATIQUES</a:t>
            </a:r>
          </a:p>
        </p:txBody>
      </p:sp>
      <p:sp>
        <p:nvSpPr>
          <p:cNvPr id="80902" name="Text Box 5"/>
          <p:cNvSpPr txBox="1">
            <a:spLocks noChangeArrowheads="1"/>
          </p:cNvSpPr>
          <p:nvPr/>
        </p:nvSpPr>
        <p:spPr bwMode="auto">
          <a:xfrm>
            <a:off x="3707679" y="6183540"/>
            <a:ext cx="890790" cy="28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2" tIns="47377" rIns="94752" bIns="47377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20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01650" y="347663"/>
            <a:ext cx="4170363" cy="3127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81925" name="Text Box 4"/>
          <p:cNvSpPr txBox="1">
            <a:spLocks noChangeArrowheads="1"/>
          </p:cNvSpPr>
          <p:nvPr/>
        </p:nvSpPr>
        <p:spPr bwMode="auto">
          <a:xfrm>
            <a:off x="589913" y="6183540"/>
            <a:ext cx="2968511" cy="28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2" tIns="47377" rIns="94752" bIns="47377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200">
                <a:latin typeface="Calibri" pitchFamily="34" charset="0"/>
              </a:rPr>
              <a:t>CAHIER DE TRAVAUX PRATIQUES</a:t>
            </a:r>
          </a:p>
        </p:txBody>
      </p:sp>
      <p:sp>
        <p:nvSpPr>
          <p:cNvPr id="81926" name="Text Box 5"/>
          <p:cNvSpPr txBox="1">
            <a:spLocks noChangeArrowheads="1"/>
          </p:cNvSpPr>
          <p:nvPr/>
        </p:nvSpPr>
        <p:spPr bwMode="auto">
          <a:xfrm>
            <a:off x="3707679" y="6183540"/>
            <a:ext cx="890790" cy="2803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4752" tIns="47377" rIns="94752" bIns="47377">
            <a:spAutoFit/>
          </a:bodyPr>
          <a:lstStyle/>
          <a:p>
            <a:pPr defTabSz="947738">
              <a:spcBef>
                <a:spcPct val="50000"/>
              </a:spcBef>
            </a:pPr>
            <a:r>
              <a:rPr lang="fr-FR" sz="120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12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Guide Animateur  - Stage KT1032 ou  KT0979 – technicien Citroën vers technicien expert -09/2007- Document strictement confidentiel réservé au réseau CITROËN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smtClean="0"/>
              <a:t>Nom du fichier : 90_fr_tc-tec-cap_01_f</a:t>
            </a:r>
            <a:r>
              <a:rPr lang="fr-FR" smtClean="0"/>
              <a:t> </a:t>
            </a: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01650" y="347663"/>
            <a:ext cx="4170363" cy="31273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Guide Animateur  - Stage KT1032 ou  KT0979 – technicien Citroën vers technicien expert -09/2007- Document strictement confidentiel réservé au réseau CITROËN</a:t>
            </a:r>
          </a:p>
          <a:p>
            <a:r>
              <a:rPr lang="fr-FR" sz="800"/>
              <a:t>Nom du fichier : 90_fr_tc-tec-cap_01_f</a:t>
            </a:r>
            <a:r>
              <a:rPr lang="fr-FR"/>
              <a:t> </a:t>
            </a:r>
          </a:p>
        </p:txBody>
      </p:sp>
      <p:sp>
        <p:nvSpPr>
          <p:cNvPr id="101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1650" y="347663"/>
            <a:ext cx="4170363" cy="3127375"/>
          </a:xfrm>
          <a:ln/>
        </p:spPr>
      </p:sp>
      <p:sp>
        <p:nvSpPr>
          <p:cNvPr id="101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597650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597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9974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974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9974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422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75125"/>
            <a:ext cx="4038600" cy="2422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1_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9974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974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" Target="../slides/slide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oleObject" Target="../embeddings/oleObject2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White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091" name="Group 3"/>
          <p:cNvGrpSpPr>
            <a:grpSpLocks/>
          </p:cNvGrpSpPr>
          <p:nvPr/>
        </p:nvGrpSpPr>
        <p:grpSpPr bwMode="auto">
          <a:xfrm>
            <a:off x="0" y="0"/>
            <a:ext cx="9144000" cy="685800"/>
            <a:chOff x="144" y="96"/>
            <a:chExt cx="5429" cy="432"/>
          </a:xfrm>
        </p:grpSpPr>
        <p:graphicFrame>
          <p:nvGraphicFramePr>
            <p:cNvPr id="601092" name="Object 4"/>
            <p:cNvGraphicFramePr>
              <a:graphicFrameLocks noChangeAspect="1"/>
            </p:cNvGraphicFramePr>
            <p:nvPr/>
          </p:nvGraphicFramePr>
          <p:xfrm>
            <a:off x="144" y="96"/>
            <a:ext cx="5429" cy="432"/>
          </p:xfrm>
          <a:graphic>
            <a:graphicData uri="http://schemas.openxmlformats.org/presentationml/2006/ole">
              <p:oleObj spid="_x0000_s601092" name="Image bitmap" r:id="rId39" imgW="7628571" imgH="438095" progId="PBrush">
                <p:embed/>
              </p:oleObj>
            </a:graphicData>
          </a:graphic>
        </p:graphicFrame>
        <p:graphicFrame>
          <p:nvGraphicFramePr>
            <p:cNvPr id="601093" name="Object 5"/>
            <p:cNvGraphicFramePr>
              <a:graphicFrameLocks noChangeAspect="1"/>
            </p:cNvGraphicFramePr>
            <p:nvPr/>
          </p:nvGraphicFramePr>
          <p:xfrm>
            <a:off x="144" y="171"/>
            <a:ext cx="480" cy="287"/>
          </p:xfrm>
          <a:graphic>
            <a:graphicData uri="http://schemas.openxmlformats.org/presentationml/2006/ole">
              <p:oleObj spid="_x0000_s601093" name="Image bitmap" r:id="rId40" imgW="609524" imgH="358171" progId="PBrush">
                <p:embed/>
              </p:oleObj>
            </a:graphicData>
          </a:graphic>
        </p:graphicFrame>
      </p:grpSp>
      <p:sp>
        <p:nvSpPr>
          <p:cNvPr id="60109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01102" name="AutoShape 14">
            <a:hlinkClick r:id="rId4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2813" y="115888"/>
            <a:ext cx="504825" cy="431800"/>
          </a:xfrm>
          <a:prstGeom prst="actionButtonHome">
            <a:avLst/>
          </a:prstGeom>
          <a:gradFill rotWithShape="1">
            <a:gsLst>
              <a:gs pos="0">
                <a:srgbClr val="FF0000"/>
              </a:gs>
              <a:gs pos="100000">
                <a:schemeClr val="tx1"/>
              </a:gs>
            </a:gsLst>
            <a:lin ang="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01103" name="Rectangle 15"/>
          <p:cNvSpPr>
            <a:spLocks noChangeArrowheads="1"/>
          </p:cNvSpPr>
          <p:nvPr/>
        </p:nvSpPr>
        <p:spPr bwMode="auto">
          <a:xfrm>
            <a:off x="721995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0"/>
              </a:spcBef>
            </a:pPr>
            <a:fld id="{D4E57B3C-8298-45F9-8955-6599471DF698}" type="slidenum">
              <a:rPr lang="fr-FR" sz="1400" b="1">
                <a:solidFill>
                  <a:srgbClr val="FF0000"/>
                </a:solidFill>
              </a:rPr>
              <a:pPr algn="r">
                <a:spcBef>
                  <a:spcPct val="0"/>
                </a:spcBef>
              </a:pPr>
              <a:t>‹#›</a:t>
            </a:fld>
            <a:endParaRPr lang="fr-FR" sz="1400" b="1">
              <a:solidFill>
                <a:srgbClr val="FF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88" r:id="rId36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2800" b="1" i="1" u="sng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 i="1" u="sng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800" b="1" i="1" u="sng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800" b="1" i="1" u="sng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800" b="1" i="1" u="sng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 i="1" u="sng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 i="1" u="sng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 i="1" u="sng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 i="1" u="sng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fontAlgn="base">
        <a:spcBef>
          <a:spcPct val="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Blip>
          <a:blip r:embed="rId42"/>
        </a:buBlip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569913" indent="-284163" algn="l" rtl="0" fontAlgn="base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2pPr>
      <a:lvl3pPr marL="857250" indent="-285750" algn="l" rtl="0" fontAlgn="base">
        <a:spcBef>
          <a:spcPct val="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141413" indent="-282575" algn="l" rtl="0" fontAlgn="base">
        <a:spcBef>
          <a:spcPct val="0"/>
        </a:spcBef>
        <a:spcAft>
          <a:spcPct val="0"/>
        </a:spcAft>
        <a:buFont typeface="Wingdings" pitchFamily="2" charset="2"/>
        <a:buChar char="Ø"/>
        <a:defRPr sz="2000">
          <a:solidFill>
            <a:schemeClr val="bg1"/>
          </a:solidFill>
          <a:latin typeface="+mn-lt"/>
        </a:defRPr>
      </a:lvl4pPr>
      <a:lvl5pPr marL="1427163" indent="-284163" algn="l" rtl="0" fontAlgn="base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1884363" indent="-284163" algn="l" rtl="0" fontAlgn="base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341563" indent="-284163" algn="l" rtl="0" fontAlgn="base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2798763" indent="-284163" algn="l" rtl="0" fontAlgn="base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255963" indent="-284163" algn="l" rtl="0" fontAlgn="base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2.bin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notesSlide" Target="../notesSlides/notesSlide11.xml"/><Relationship Id="rId7" Type="http://schemas.openxmlformats.org/officeDocument/2006/relationships/slide" Target="slide1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slide" Target="slide9.xml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Relationship Id="rId9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0.vml"/><Relationship Id="rId5" Type="http://schemas.openxmlformats.org/officeDocument/2006/relationships/slide" Target="slide11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5.bin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7.bin"/><Relationship Id="rId5" Type="http://schemas.openxmlformats.org/officeDocument/2006/relationships/slide" Target="slide11.xml"/><Relationship Id="rId4" Type="http://schemas.openxmlformats.org/officeDocument/2006/relationships/oleObject" Target="../embeddings/oleObject1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slide" Target="slide8.xml"/><Relationship Id="rId4" Type="http://schemas.openxmlformats.org/officeDocument/2006/relationships/oleObject" Target="../embeddings/oleObject1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19.bin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slide" Target="slide8.xml"/><Relationship Id="rId5" Type="http://schemas.openxmlformats.org/officeDocument/2006/relationships/oleObject" Target="../embeddings/oleObject21.bin"/><Relationship Id="rId10" Type="http://schemas.openxmlformats.org/officeDocument/2006/relationships/slide" Target="slide20.xml"/><Relationship Id="rId4" Type="http://schemas.openxmlformats.org/officeDocument/2006/relationships/oleObject" Target="../embeddings/oleObject20.bin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16.vml"/><Relationship Id="rId5" Type="http://schemas.openxmlformats.org/officeDocument/2006/relationships/slide" Target="slide17.xm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8.xml"/><Relationship Id="rId5" Type="http://schemas.openxmlformats.org/officeDocument/2006/relationships/slide" Target="slide70.xml"/><Relationship Id="rId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slide" Target="slide17.xml"/><Relationship Id="rId4" Type="http://schemas.openxmlformats.org/officeDocument/2006/relationships/oleObject" Target="../embeddings/oleObject2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notesSlide" Target="../notesSlides/notesSlide21.xml"/><Relationship Id="rId7" Type="http://schemas.openxmlformats.org/officeDocument/2006/relationships/slide" Target="slide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27.bin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slide" Target="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slide" Target="slide25.xml"/><Relationship Id="rId5" Type="http://schemas.openxmlformats.org/officeDocument/2006/relationships/slide" Target="slide24.xml"/><Relationship Id="rId4" Type="http://schemas.openxmlformats.org/officeDocument/2006/relationships/oleObject" Target="../embeddings/oleObject2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29.bin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5" Type="http://schemas.openxmlformats.org/officeDocument/2006/relationships/oleObject" Target="../embeddings/oleObject30.bin"/><Relationship Id="rId4" Type="http://schemas.openxmlformats.org/officeDocument/2006/relationships/slide" Target="slide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notesSlide" Target="../notesSlides/notesSlide27.xml"/><Relationship Id="rId7" Type="http://schemas.openxmlformats.org/officeDocument/2006/relationships/slide" Target="slide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10" Type="http://schemas.openxmlformats.org/officeDocument/2006/relationships/slide" Target="slide28.xml"/><Relationship Id="rId4" Type="http://schemas.openxmlformats.org/officeDocument/2006/relationships/oleObject" Target="../embeddings/oleObject31.bin"/><Relationship Id="rId9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24.vml"/><Relationship Id="rId5" Type="http://schemas.openxmlformats.org/officeDocument/2006/relationships/slide" Target="slide27.xml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slide" Target="slide8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slide" Target="slide27.xml"/><Relationship Id="rId4" Type="http://schemas.openxmlformats.org/officeDocument/2006/relationships/oleObject" Target="../embeddings/oleObject34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31.xml"/><Relationship Id="rId7" Type="http://schemas.openxmlformats.org/officeDocument/2006/relationships/slide" Target="slide3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6" Type="http://schemas.openxmlformats.org/officeDocument/2006/relationships/slide" Target="slide32.xml"/><Relationship Id="rId11" Type="http://schemas.openxmlformats.org/officeDocument/2006/relationships/slide" Target="slide9.xml"/><Relationship Id="rId5" Type="http://schemas.openxmlformats.org/officeDocument/2006/relationships/slide" Target="slide33.xml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7.vml"/><Relationship Id="rId5" Type="http://schemas.openxmlformats.org/officeDocument/2006/relationships/slide" Target="slide31.xml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slide" Target="slide31.x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3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slide" Target="slide31.xml"/><Relationship Id="rId5" Type="http://schemas.openxmlformats.org/officeDocument/2006/relationships/oleObject" Target="../embeddings/oleObject40.bin"/><Relationship Id="rId4" Type="http://schemas.openxmlformats.org/officeDocument/2006/relationships/oleObject" Target="../embeddings/oleObject39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35.xml"/><Relationship Id="rId7" Type="http://schemas.openxmlformats.org/officeDocument/2006/relationships/slide" Target="slide3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6" Type="http://schemas.openxmlformats.org/officeDocument/2006/relationships/slide" Target="slide36.xml"/><Relationship Id="rId11" Type="http://schemas.openxmlformats.org/officeDocument/2006/relationships/oleObject" Target="../embeddings/oleObject43.bin"/><Relationship Id="rId5" Type="http://schemas.openxmlformats.org/officeDocument/2006/relationships/slide" Target="slide37.xml"/><Relationship Id="rId10" Type="http://schemas.openxmlformats.org/officeDocument/2006/relationships/slide" Target="slide9.xml"/><Relationship Id="rId4" Type="http://schemas.openxmlformats.org/officeDocument/2006/relationships/oleObject" Target="../embeddings/oleObject41.bin"/><Relationship Id="rId9" Type="http://schemas.openxmlformats.org/officeDocument/2006/relationships/oleObject" Target="../embeddings/oleObject4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31.vml"/><Relationship Id="rId5" Type="http://schemas.openxmlformats.org/officeDocument/2006/relationships/slide" Target="slide35.xml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5" Type="http://schemas.openxmlformats.org/officeDocument/2006/relationships/oleObject" Target="../embeddings/oleObject44.bin"/><Relationship Id="rId4" Type="http://schemas.openxmlformats.org/officeDocument/2006/relationships/slide" Target="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slide" Target="slide35.xml"/><Relationship Id="rId4" Type="http://schemas.openxmlformats.org/officeDocument/2006/relationships/oleObject" Target="../embeddings/oleObject4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5" Type="http://schemas.openxmlformats.org/officeDocument/2006/relationships/slide" Target="slide9.xml"/><Relationship Id="rId4" Type="http://schemas.openxmlformats.org/officeDocument/2006/relationships/oleObject" Target="../embeddings/oleObject4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slide" Target="slide5.xml"/><Relationship Id="rId5" Type="http://schemas.openxmlformats.org/officeDocument/2006/relationships/oleObject" Target="../embeddings/oleObject4.bin"/><Relationship Id="rId4" Type="http://schemas.openxmlformats.org/officeDocument/2006/relationships/slide" Target="slide8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5.vml"/><Relationship Id="rId5" Type="http://schemas.openxmlformats.org/officeDocument/2006/relationships/oleObject" Target="../embeddings/oleObject47.bin"/><Relationship Id="rId4" Type="http://schemas.openxmlformats.org/officeDocument/2006/relationships/slide" Target="slide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49.bin"/><Relationship Id="rId5" Type="http://schemas.openxmlformats.org/officeDocument/2006/relationships/slide" Target="slide43.xml"/><Relationship Id="rId4" Type="http://schemas.openxmlformats.org/officeDocument/2006/relationships/oleObject" Target="../embeddings/oleObject48.bin"/><Relationship Id="rId9" Type="http://schemas.openxmlformats.org/officeDocument/2006/relationships/slide" Target="slid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51.bin"/><Relationship Id="rId5" Type="http://schemas.openxmlformats.org/officeDocument/2006/relationships/oleObject" Target="../embeddings/oleObject50.bin"/><Relationship Id="rId4" Type="http://schemas.openxmlformats.org/officeDocument/2006/relationships/slide" Target="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3.png"/><Relationship Id="rId4" Type="http://schemas.openxmlformats.org/officeDocument/2006/relationships/slide" Target="slide4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notesSlide" Target="../notesSlides/notesSlide44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9.vml"/><Relationship Id="rId6" Type="http://schemas.openxmlformats.org/officeDocument/2006/relationships/slide" Target="slide46.xml"/><Relationship Id="rId5" Type="http://schemas.openxmlformats.org/officeDocument/2006/relationships/slide" Target="slide45.xml"/><Relationship Id="rId4" Type="http://schemas.openxmlformats.org/officeDocument/2006/relationships/oleObject" Target="../embeddings/oleObject5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3.png"/><Relationship Id="rId4" Type="http://schemas.openxmlformats.org/officeDocument/2006/relationships/slide" Target="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58.bin"/><Relationship Id="rId5" Type="http://schemas.openxmlformats.org/officeDocument/2006/relationships/slide" Target="slide44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slide" Target="slide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60.bin"/><Relationship Id="rId5" Type="http://schemas.openxmlformats.org/officeDocument/2006/relationships/slide" Target="slide48.xml"/><Relationship Id="rId4" Type="http://schemas.openxmlformats.org/officeDocument/2006/relationships/oleObject" Target="../embeddings/oleObject59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5" Type="http://schemas.openxmlformats.org/officeDocument/2006/relationships/oleObject" Target="../embeddings/oleObject61.bin"/><Relationship Id="rId4" Type="http://schemas.openxmlformats.org/officeDocument/2006/relationships/slide" Target="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slide" Target="slide9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4.vml"/><Relationship Id="rId6" Type="http://schemas.openxmlformats.org/officeDocument/2006/relationships/oleObject" Target="../embeddings/oleObject64.bin"/><Relationship Id="rId5" Type="http://schemas.openxmlformats.org/officeDocument/2006/relationships/oleObject" Target="../embeddings/oleObject63.bin"/><Relationship Id="rId4" Type="http://schemas.openxmlformats.org/officeDocument/2006/relationships/oleObject" Target="../embeddings/oleObject6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notesSlide" Target="../notesSlides/notesSlide5.xml"/><Relationship Id="rId7" Type="http://schemas.openxmlformats.org/officeDocument/2006/relationships/slide" Target="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5" Type="http://schemas.openxmlformats.org/officeDocument/2006/relationships/slide" Target="slide9.xml"/><Relationship Id="rId4" Type="http://schemas.openxmlformats.org/officeDocument/2006/relationships/oleObject" Target="../embeddings/oleObject65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6.vml"/><Relationship Id="rId5" Type="http://schemas.openxmlformats.org/officeDocument/2006/relationships/oleObject" Target="../embeddings/oleObject66.bin"/><Relationship Id="rId4" Type="http://schemas.openxmlformats.org/officeDocument/2006/relationships/slide" Target="slide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openxmlformats.org/officeDocument/2006/relationships/notesSlide" Target="../notesSlides/notesSlide52.xml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7.vml"/><Relationship Id="rId6" Type="http://schemas.openxmlformats.org/officeDocument/2006/relationships/slide" Target="slide55.xml"/><Relationship Id="rId5" Type="http://schemas.openxmlformats.org/officeDocument/2006/relationships/oleObject" Target="../embeddings/oleObject67.bin"/><Relationship Id="rId10" Type="http://schemas.openxmlformats.org/officeDocument/2006/relationships/slide" Target="slide54.xml"/><Relationship Id="rId4" Type="http://schemas.openxmlformats.org/officeDocument/2006/relationships/slide" Target="slide9.xml"/><Relationship Id="rId9" Type="http://schemas.openxmlformats.org/officeDocument/2006/relationships/oleObject" Target="../embeddings/oleObject69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control" Target="../activeX/activeX6.xml"/><Relationship Id="rId1" Type="http://schemas.openxmlformats.org/officeDocument/2006/relationships/vmlDrawing" Target="../drawings/vmlDrawing48.vml"/><Relationship Id="rId5" Type="http://schemas.openxmlformats.org/officeDocument/2006/relationships/slide" Target="slide52.xml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5" Type="http://schemas.openxmlformats.org/officeDocument/2006/relationships/oleObject" Target="../embeddings/oleObject70.bin"/><Relationship Id="rId4" Type="http://schemas.openxmlformats.org/officeDocument/2006/relationships/slide" Target="slide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slide" Target="slide52.xml"/><Relationship Id="rId5" Type="http://schemas.openxmlformats.org/officeDocument/2006/relationships/oleObject" Target="../embeddings/oleObject71.bin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3" Type="http://schemas.openxmlformats.org/officeDocument/2006/relationships/notesSlide" Target="../notesSlides/notesSlide56.xml"/><Relationship Id="rId7" Type="http://schemas.openxmlformats.org/officeDocument/2006/relationships/oleObject" Target="../embeddings/oleObject7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1.vml"/><Relationship Id="rId6" Type="http://schemas.openxmlformats.org/officeDocument/2006/relationships/slide" Target="slide57.xml"/><Relationship Id="rId5" Type="http://schemas.openxmlformats.org/officeDocument/2006/relationships/oleObject" Target="../embeddings/oleObject72.bin"/><Relationship Id="rId4" Type="http://schemas.openxmlformats.org/officeDocument/2006/relationships/slide" Target="slide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oleObject" Target="../embeddings/oleObject75.bin"/><Relationship Id="rId5" Type="http://schemas.openxmlformats.org/officeDocument/2006/relationships/image" Target="../media/image3.png"/><Relationship Id="rId4" Type="http://schemas.openxmlformats.org/officeDocument/2006/relationships/slide" Target="slide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6" Type="http://schemas.openxmlformats.org/officeDocument/2006/relationships/oleObject" Target="../embeddings/oleObject76.bin"/><Relationship Id="rId5" Type="http://schemas.openxmlformats.org/officeDocument/2006/relationships/image" Target="../media/image3.png"/><Relationship Id="rId4" Type="http://schemas.openxmlformats.org/officeDocument/2006/relationships/slide" Target="slide5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4.vml"/><Relationship Id="rId5" Type="http://schemas.openxmlformats.org/officeDocument/2006/relationships/oleObject" Target="../embeddings/oleObject78.bin"/><Relationship Id="rId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slide" Target="slide8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notesSlide" Target="../notesSlides/notesSlide60.xml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5.vml"/><Relationship Id="rId6" Type="http://schemas.openxmlformats.org/officeDocument/2006/relationships/slide" Target="slide62.xml"/><Relationship Id="rId5" Type="http://schemas.openxmlformats.org/officeDocument/2006/relationships/oleObject" Target="../embeddings/oleObject79.bin"/><Relationship Id="rId4" Type="http://schemas.openxmlformats.org/officeDocument/2006/relationships/slide" Target="slide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7" Type="http://schemas.openxmlformats.org/officeDocument/2006/relationships/oleObject" Target="../embeddings/oleObject8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6.vml"/><Relationship Id="rId6" Type="http://schemas.openxmlformats.org/officeDocument/2006/relationships/oleObject" Target="../embeddings/oleObject83.bin"/><Relationship Id="rId5" Type="http://schemas.openxmlformats.org/officeDocument/2006/relationships/oleObject" Target="../embeddings/oleObject82.bin"/><Relationship Id="rId4" Type="http://schemas.openxmlformats.org/officeDocument/2006/relationships/slide" Target="slide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Relationship Id="rId6" Type="http://schemas.openxmlformats.org/officeDocument/2006/relationships/oleObject" Target="../embeddings/oleObject85.bin"/><Relationship Id="rId5" Type="http://schemas.openxmlformats.org/officeDocument/2006/relationships/image" Target="../media/image3.png"/><Relationship Id="rId4" Type="http://schemas.openxmlformats.org/officeDocument/2006/relationships/slide" Target="slide6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slide" Target="slide8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slide" Target="slide8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slide" Target="slide8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7" Type="http://schemas.openxmlformats.org/officeDocument/2006/relationships/slide" Target="slide83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79.xml"/><Relationship Id="rId5" Type="http://schemas.openxmlformats.org/officeDocument/2006/relationships/slide" Target="slide75.xml"/><Relationship Id="rId4" Type="http://schemas.openxmlformats.org/officeDocument/2006/relationships/slide" Target="slide7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87.bin"/><Relationship Id="rId5" Type="http://schemas.openxmlformats.org/officeDocument/2006/relationships/slide" Target="slide70.xml"/><Relationship Id="rId4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0.vml"/><Relationship Id="rId6" Type="http://schemas.openxmlformats.org/officeDocument/2006/relationships/slide" Target="slide70.xml"/><Relationship Id="rId5" Type="http://schemas.openxmlformats.org/officeDocument/2006/relationships/oleObject" Target="../embeddings/oleObject88.bin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70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80.png"/><Relationship Id="rId5" Type="http://schemas.openxmlformats.org/officeDocument/2006/relationships/oleObject" Target="../embeddings/oleObject89.bin"/><Relationship Id="rId4" Type="http://schemas.openxmlformats.org/officeDocument/2006/relationships/slide" Target="slide7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70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2.vml"/><Relationship Id="rId6" Type="http://schemas.openxmlformats.org/officeDocument/2006/relationships/oleObject" Target="../embeddings/oleObject91.bin"/><Relationship Id="rId5" Type="http://schemas.openxmlformats.org/officeDocument/2006/relationships/oleObject" Target="../embeddings/oleObject90.bin"/><Relationship Id="rId4" Type="http://schemas.openxmlformats.org/officeDocument/2006/relationships/slide" Target="slide7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0.xml"/><Relationship Id="rId5" Type="http://schemas.openxmlformats.org/officeDocument/2006/relationships/slide" Target="slide70.xml"/><Relationship Id="rId4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70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3.vml"/><Relationship Id="rId5" Type="http://schemas.openxmlformats.org/officeDocument/2006/relationships/oleObject" Target="../embeddings/oleObject92.bin"/><Relationship Id="rId4" Type="http://schemas.openxmlformats.org/officeDocument/2006/relationships/slide" Target="slide7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8.png"/><Relationship Id="rId4" Type="http://schemas.openxmlformats.org/officeDocument/2006/relationships/slide" Target="slide7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70.xml"/><Relationship Id="rId5" Type="http://schemas.openxmlformats.org/officeDocument/2006/relationships/image" Target="../media/image90.pn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7" Type="http://schemas.openxmlformats.org/officeDocument/2006/relationships/slide" Target="slide70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4.vml"/><Relationship Id="rId6" Type="http://schemas.openxmlformats.org/officeDocument/2006/relationships/oleObject" Target="../embeddings/oleObject93.bin"/><Relationship Id="rId5" Type="http://schemas.openxmlformats.org/officeDocument/2006/relationships/image" Target="../media/image3.png"/><Relationship Id="rId4" Type="http://schemas.openxmlformats.org/officeDocument/2006/relationships/image" Target="../media/image9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notesSlide" Target="../notesSlides/notesSlide83.xml"/><Relationship Id="rId7" Type="http://schemas.openxmlformats.org/officeDocument/2006/relationships/slide" Target="slide8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5.vml"/><Relationship Id="rId6" Type="http://schemas.openxmlformats.org/officeDocument/2006/relationships/slide" Target="slide84.xml"/><Relationship Id="rId5" Type="http://schemas.openxmlformats.org/officeDocument/2006/relationships/oleObject" Target="../embeddings/oleObject94.bin"/><Relationship Id="rId4" Type="http://schemas.openxmlformats.org/officeDocument/2006/relationships/slide" Target="slide7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control" Target="../activeX/activeX8.xml"/><Relationship Id="rId1" Type="http://schemas.openxmlformats.org/officeDocument/2006/relationships/vmlDrawing" Target="../drawings/vmlDrawing66.vml"/><Relationship Id="rId5" Type="http://schemas.openxmlformats.org/officeDocument/2006/relationships/slide" Target="slide83.xml"/><Relationship Id="rId4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67.vml"/><Relationship Id="rId5" Type="http://schemas.openxmlformats.org/officeDocument/2006/relationships/slide" Target="slide83.xml"/><Relationship Id="rId4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7.xml"/><Relationship Id="rId5" Type="http://schemas.openxmlformats.org/officeDocument/2006/relationships/slide" Target="slide83.xml"/><Relationship Id="rId4" Type="http://schemas.openxmlformats.org/officeDocument/2006/relationships/image" Target="../media/image9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0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3" Type="http://schemas.openxmlformats.org/officeDocument/2006/relationships/slide" Target="slide10.xml"/><Relationship Id="rId7" Type="http://schemas.openxmlformats.org/officeDocument/2006/relationships/slide" Target="slide5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5" Type="http://schemas.openxmlformats.org/officeDocument/2006/relationships/slide" Target="slide20.xml"/><Relationship Id="rId4" Type="http://schemas.openxmlformats.org/officeDocument/2006/relationships/slide" Target="slide2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kt0977_stage_doc/kt0977/documents_animation/dt_fr_doc-apv0_01_f.pps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kt0977_stage_doc/kt0977/documents_animation/dt_fr_doc-apv0_01_f.pps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2" name="Rectangle 4"/>
          <p:cNvSpPr>
            <a:spLocks noChangeArrowheads="1"/>
          </p:cNvSpPr>
          <p:nvPr/>
        </p:nvSpPr>
        <p:spPr bwMode="auto">
          <a:xfrm>
            <a:off x="533400" y="2174875"/>
            <a:ext cx="8286750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rgbClr val="FF0000"/>
                </a:solidFill>
              </a:rPr>
              <a:t>Датчики и исполнительные механизмы</a:t>
            </a:r>
            <a:endParaRPr lang="fr-FR" sz="4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6213" name="Text Box 5"/>
          <p:cNvSpPr txBox="1">
            <a:spLocks noChangeArrowheads="1"/>
          </p:cNvSpPr>
          <p:nvPr/>
        </p:nvSpPr>
        <p:spPr bwMode="auto">
          <a:xfrm>
            <a:off x="34925" y="6597650"/>
            <a:ext cx="867568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200">
                <a:solidFill>
                  <a:srgbClr val="FF3300"/>
                </a:solidFill>
              </a:rPr>
              <a:t>AC/PER/CIFC – septembre 2007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4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400" dirty="0" smtClean="0"/>
              <a:t>Измерение температуры </a:t>
            </a:r>
            <a:endParaRPr lang="fr-FR" sz="2400" dirty="0"/>
          </a:p>
        </p:txBody>
      </p:sp>
      <p:graphicFrame>
        <p:nvGraphicFramePr>
          <p:cNvPr id="711685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1033218" name="Image bitmap" r:id="rId5" imgW="609524" imgH="358171" progId="PBrush">
              <p:embed/>
            </p:oleObj>
          </a:graphicData>
        </a:graphic>
      </p:graphicFrame>
      <p:graphicFrame>
        <p:nvGraphicFramePr>
          <p:cNvPr id="711808" name="Group 128"/>
          <p:cNvGraphicFramePr>
            <a:graphicFrameLocks noGrp="1"/>
          </p:cNvGraphicFramePr>
          <p:nvPr>
            <p:ph idx="1"/>
          </p:nvPr>
        </p:nvGraphicFramePr>
        <p:xfrm>
          <a:off x="468313" y="1628775"/>
          <a:ext cx="8496300" cy="3240088"/>
        </p:xfrm>
        <a:graphic>
          <a:graphicData uri="http://schemas.openxmlformats.org/drawingml/2006/table">
            <a:tbl>
              <a:tblPr/>
              <a:tblGrid>
                <a:gridCol w="2490787"/>
                <a:gridCol w="3929063"/>
                <a:gridCol w="2076450"/>
              </a:tblGrid>
              <a:tr h="546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Примеры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Технология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Тип сигнала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693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1789" name="Text Box 109"/>
          <p:cNvSpPr txBox="1">
            <a:spLocks noChangeArrowheads="1"/>
          </p:cNvSpPr>
          <p:nvPr/>
        </p:nvSpPr>
        <p:spPr bwMode="auto">
          <a:xfrm>
            <a:off x="467544" y="2276872"/>
            <a:ext cx="2376488" cy="25299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FR" sz="1800" i="1" dirty="0"/>
              <a:t>-T° </a:t>
            </a:r>
            <a:r>
              <a:rPr lang="ru-RU" sz="1800" i="1" dirty="0" smtClean="0"/>
              <a:t>воздуха</a:t>
            </a:r>
            <a:endParaRPr lang="fr-FR" sz="1800" i="1" dirty="0"/>
          </a:p>
          <a:p>
            <a:pPr algn="l"/>
            <a:r>
              <a:rPr lang="fr-FR" sz="1800" i="1" dirty="0"/>
              <a:t>-T° </a:t>
            </a:r>
            <a:r>
              <a:rPr lang="ru-RU" sz="1800" i="1" dirty="0" smtClean="0"/>
              <a:t>топлива</a:t>
            </a:r>
            <a:endParaRPr lang="fr-FR" sz="1800" i="1" dirty="0"/>
          </a:p>
          <a:p>
            <a:pPr algn="l"/>
            <a:r>
              <a:rPr lang="fr-FR" sz="1800" i="1" dirty="0" smtClean="0"/>
              <a:t>-</a:t>
            </a:r>
            <a:r>
              <a:rPr lang="fr-FR" sz="1800" i="1" dirty="0"/>
              <a:t>T° </a:t>
            </a:r>
            <a:r>
              <a:rPr lang="ru-RU" sz="1800" i="1" dirty="0" smtClean="0"/>
              <a:t>жидкости</a:t>
            </a:r>
            <a:r>
              <a:rPr lang="fr-FR" sz="1800" i="1" dirty="0" smtClean="0"/>
              <a:t> </a:t>
            </a:r>
            <a:r>
              <a:rPr lang="ru-RU" sz="1800" i="1" dirty="0" smtClean="0"/>
              <a:t>      </a:t>
            </a:r>
          </a:p>
          <a:p>
            <a:pPr algn="l"/>
            <a:r>
              <a:rPr lang="ru-RU" sz="1800" i="1" dirty="0" smtClean="0"/>
              <a:t>      охлаждения</a:t>
            </a:r>
            <a:endParaRPr lang="fr-FR" sz="1800" i="1" dirty="0"/>
          </a:p>
          <a:p>
            <a:pPr algn="l"/>
            <a:r>
              <a:rPr lang="fr-FR" sz="1800" i="1" dirty="0"/>
              <a:t>-</a:t>
            </a:r>
            <a:r>
              <a:rPr lang="fr-FR" sz="1800" i="1" dirty="0" smtClean="0"/>
              <a:t>T°</a:t>
            </a:r>
            <a:r>
              <a:rPr lang="ru-RU" sz="1800" i="1" dirty="0" smtClean="0"/>
              <a:t>отработавших  </a:t>
            </a:r>
          </a:p>
          <a:p>
            <a:pPr algn="l"/>
            <a:r>
              <a:rPr lang="ru-RU" sz="1800" i="1" dirty="0" smtClean="0"/>
              <a:t>     газов</a:t>
            </a:r>
            <a:endParaRPr lang="fr-FR" sz="1800" i="1" dirty="0"/>
          </a:p>
          <a:p>
            <a:pPr algn="l"/>
            <a:r>
              <a:rPr lang="fr-FR" sz="1800" i="1" dirty="0"/>
              <a:t>-T° </a:t>
            </a:r>
            <a:r>
              <a:rPr lang="ru-RU" sz="1800" i="1" dirty="0" smtClean="0"/>
              <a:t>масла</a:t>
            </a:r>
            <a:endParaRPr lang="fr-FR" sz="1800" i="1" dirty="0"/>
          </a:p>
        </p:txBody>
      </p:sp>
      <p:grpSp>
        <p:nvGrpSpPr>
          <p:cNvPr id="2" name="Group 126"/>
          <p:cNvGrpSpPr>
            <a:grpSpLocks/>
          </p:cNvGrpSpPr>
          <p:nvPr/>
        </p:nvGrpSpPr>
        <p:grpSpPr bwMode="auto">
          <a:xfrm>
            <a:off x="6877050" y="1857375"/>
            <a:ext cx="2266950" cy="2827338"/>
            <a:chOff x="4332" y="1170"/>
            <a:chExt cx="1428" cy="1781"/>
          </a:xfrm>
        </p:grpSpPr>
        <p:sp>
          <p:nvSpPr>
            <p:cNvPr id="711791" name="Text Box 111"/>
            <p:cNvSpPr txBox="1">
              <a:spLocks noChangeArrowheads="1"/>
            </p:cNvSpPr>
            <p:nvPr/>
          </p:nvSpPr>
          <p:spPr bwMode="auto">
            <a:xfrm>
              <a:off x="4332" y="1170"/>
              <a:ext cx="1428" cy="8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endParaRPr lang="fr-FR" sz="1800" i="1" dirty="0"/>
            </a:p>
            <a:p>
              <a:r>
                <a:rPr lang="ru-RU" sz="1800" i="1" dirty="0" smtClean="0"/>
                <a:t>Линейное напряжение</a:t>
              </a:r>
            </a:p>
            <a:p>
              <a:pPr algn="l">
                <a:spcBef>
                  <a:spcPct val="50000"/>
                </a:spcBef>
              </a:pPr>
              <a:endParaRPr lang="fr-FR" sz="1800" dirty="0"/>
            </a:p>
          </p:txBody>
        </p:sp>
        <p:grpSp>
          <p:nvGrpSpPr>
            <p:cNvPr id="3" name="Group 112"/>
            <p:cNvGrpSpPr>
              <a:grpSpLocks/>
            </p:cNvGrpSpPr>
            <p:nvPr/>
          </p:nvGrpSpPr>
          <p:grpSpPr bwMode="auto">
            <a:xfrm>
              <a:off x="4513" y="1797"/>
              <a:ext cx="725" cy="428"/>
              <a:chOff x="4539" y="3098"/>
              <a:chExt cx="171" cy="101"/>
            </a:xfrm>
          </p:grpSpPr>
          <p:sp>
            <p:nvSpPr>
              <p:cNvPr id="711793" name="Line 113"/>
              <p:cNvSpPr>
                <a:spLocks noChangeShapeType="1"/>
              </p:cNvSpPr>
              <p:nvPr/>
            </p:nvSpPr>
            <p:spPr bwMode="auto">
              <a:xfrm>
                <a:off x="4539" y="3185"/>
                <a:ext cx="171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1794" name="Line 114"/>
              <p:cNvSpPr>
                <a:spLocks noChangeShapeType="1"/>
              </p:cNvSpPr>
              <p:nvPr/>
            </p:nvSpPr>
            <p:spPr bwMode="auto">
              <a:xfrm flipV="1">
                <a:off x="4548" y="3098"/>
                <a:ext cx="0" cy="10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1795" name="Freeform 115"/>
              <p:cNvSpPr>
                <a:spLocks/>
              </p:cNvSpPr>
              <p:nvPr/>
            </p:nvSpPr>
            <p:spPr bwMode="auto">
              <a:xfrm>
                <a:off x="4572" y="3112"/>
                <a:ext cx="113" cy="58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13" y="0"/>
                  </a:cxn>
                </a:cxnLst>
                <a:rect l="0" t="0" r="r" b="b"/>
                <a:pathLst>
                  <a:path w="113" h="58">
                    <a:moveTo>
                      <a:pt x="0" y="58"/>
                    </a:moveTo>
                    <a:cubicBezTo>
                      <a:pt x="18" y="48"/>
                      <a:pt x="90" y="12"/>
                      <a:pt x="113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11796" name="Text Box 116"/>
            <p:cNvSpPr txBox="1">
              <a:spLocks noChangeArrowheads="1"/>
            </p:cNvSpPr>
            <p:nvPr/>
          </p:nvSpPr>
          <p:spPr bwMode="auto">
            <a:xfrm>
              <a:off x="4455" y="2115"/>
              <a:ext cx="1170" cy="7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endParaRPr lang="fr-FR" sz="1800" i="1" dirty="0"/>
            </a:p>
            <a:p>
              <a:pPr algn="l"/>
              <a:r>
                <a:rPr lang="fr-FR" sz="1800" i="1" dirty="0" smtClean="0"/>
                <a:t>…</a:t>
              </a:r>
              <a:r>
                <a:rPr lang="ru-RU" sz="1800" i="1" dirty="0" smtClean="0"/>
                <a:t>или импульс</a:t>
              </a:r>
              <a:endParaRPr lang="fr-FR" sz="1800" i="1" dirty="0"/>
            </a:p>
            <a:p>
              <a:pPr algn="l">
                <a:spcBef>
                  <a:spcPct val="50000"/>
                </a:spcBef>
              </a:pPr>
              <a:endParaRPr lang="fr-FR" sz="1800" dirty="0"/>
            </a:p>
          </p:txBody>
        </p:sp>
        <p:sp>
          <p:nvSpPr>
            <p:cNvPr id="711798" name="Line 118"/>
            <p:cNvSpPr>
              <a:spLocks noChangeShapeType="1"/>
            </p:cNvSpPr>
            <p:nvPr/>
          </p:nvSpPr>
          <p:spPr bwMode="auto">
            <a:xfrm>
              <a:off x="4513" y="2892"/>
              <a:ext cx="7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1799" name="Line 119"/>
            <p:cNvSpPr>
              <a:spLocks noChangeShapeType="1"/>
            </p:cNvSpPr>
            <p:nvPr/>
          </p:nvSpPr>
          <p:spPr bwMode="auto">
            <a:xfrm flipV="1">
              <a:off x="4551" y="2523"/>
              <a:ext cx="0" cy="4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1802" name="Freeform 122"/>
            <p:cNvSpPr>
              <a:spLocks/>
            </p:cNvSpPr>
            <p:nvPr/>
          </p:nvSpPr>
          <p:spPr bwMode="auto">
            <a:xfrm>
              <a:off x="4604" y="2704"/>
              <a:ext cx="544" cy="136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181" y="136"/>
                </a:cxn>
                <a:cxn ang="0">
                  <a:pos x="181" y="0"/>
                </a:cxn>
                <a:cxn ang="0">
                  <a:pos x="363" y="0"/>
                </a:cxn>
                <a:cxn ang="0">
                  <a:pos x="363" y="136"/>
                </a:cxn>
                <a:cxn ang="0">
                  <a:pos x="544" y="136"/>
                </a:cxn>
                <a:cxn ang="0">
                  <a:pos x="499" y="136"/>
                </a:cxn>
              </a:cxnLst>
              <a:rect l="0" t="0" r="r" b="b"/>
              <a:pathLst>
                <a:path w="544" h="136">
                  <a:moveTo>
                    <a:pt x="0" y="136"/>
                  </a:moveTo>
                  <a:lnTo>
                    <a:pt x="181" y="136"/>
                  </a:lnTo>
                  <a:lnTo>
                    <a:pt x="181" y="0"/>
                  </a:lnTo>
                  <a:lnTo>
                    <a:pt x="363" y="0"/>
                  </a:lnTo>
                  <a:lnTo>
                    <a:pt x="363" y="136"/>
                  </a:lnTo>
                  <a:lnTo>
                    <a:pt x="544" y="136"/>
                  </a:lnTo>
                  <a:lnTo>
                    <a:pt x="499" y="136"/>
                  </a:lnTo>
                </a:path>
              </a:pathLst>
            </a:custGeom>
            <a:noFill/>
            <a:ln w="19050" cap="flat" cmpd="sng">
              <a:solidFill>
                <a:srgbClr val="FF33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1809" name="Rectangle 129"/>
          <p:cNvSpPr>
            <a:spLocks noChangeArrowheads="1"/>
          </p:cNvSpPr>
          <p:nvPr/>
        </p:nvSpPr>
        <p:spPr bwMode="auto">
          <a:xfrm>
            <a:off x="673100" y="21590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0"/>
              </a:spcBef>
            </a:pPr>
            <a:endParaRPr lang="fr-FR" sz="2800" b="1" i="1" u="sng"/>
          </a:p>
        </p:txBody>
      </p:sp>
      <p:sp>
        <p:nvSpPr>
          <p:cNvPr id="20" name="Text Box 110"/>
          <p:cNvSpPr txBox="1">
            <a:spLocks noChangeArrowheads="1"/>
          </p:cNvSpPr>
          <p:nvPr/>
        </p:nvSpPr>
        <p:spPr bwMode="auto">
          <a:xfrm>
            <a:off x="2786050" y="2285992"/>
            <a:ext cx="4316416" cy="31670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fr-FR" sz="1800" i="1" dirty="0"/>
              <a:t>-</a:t>
            </a:r>
            <a:r>
              <a:rPr lang="ru-RU" sz="1800" i="1" dirty="0">
                <a:solidFill>
                  <a:srgbClr val="FF3300"/>
                </a:solidFill>
              </a:rPr>
              <a:t> </a:t>
            </a:r>
            <a:r>
              <a:rPr lang="ru-RU" sz="1800" i="1" dirty="0" err="1">
                <a:solidFill>
                  <a:srgbClr val="FF3300"/>
                </a:solidFill>
              </a:rPr>
              <a:t>Терморезистивный</a:t>
            </a:r>
            <a:r>
              <a:rPr lang="fr-FR" sz="1800" i="1" dirty="0"/>
              <a:t> (CTN)</a:t>
            </a:r>
          </a:p>
          <a:p>
            <a:pPr>
              <a:spcBef>
                <a:spcPct val="30000"/>
              </a:spcBef>
            </a:pPr>
            <a:r>
              <a:rPr lang="fr-FR" sz="1800" i="1" dirty="0"/>
              <a:t>-</a:t>
            </a:r>
            <a:r>
              <a:rPr lang="ru-RU" sz="1800" i="1" dirty="0" err="1">
                <a:solidFill>
                  <a:srgbClr val="FF3300"/>
                </a:solidFill>
              </a:rPr>
              <a:t>Терморезистивный</a:t>
            </a:r>
            <a:r>
              <a:rPr lang="fr-FR" sz="1800" i="1" dirty="0"/>
              <a:t> (CTN)</a:t>
            </a:r>
          </a:p>
          <a:p>
            <a:pPr>
              <a:spcBef>
                <a:spcPct val="30000"/>
              </a:spcBef>
            </a:pPr>
            <a:r>
              <a:rPr lang="fr-FR" sz="1800" i="1" dirty="0"/>
              <a:t>-</a:t>
            </a:r>
            <a:r>
              <a:rPr lang="ru-RU" sz="1800" i="1" dirty="0">
                <a:solidFill>
                  <a:srgbClr val="FF3300"/>
                </a:solidFill>
              </a:rPr>
              <a:t> </a:t>
            </a:r>
            <a:r>
              <a:rPr lang="ru-RU" sz="1800" i="1" dirty="0" err="1">
                <a:solidFill>
                  <a:srgbClr val="FF3300"/>
                </a:solidFill>
              </a:rPr>
              <a:t>Терморезистивный</a:t>
            </a:r>
            <a:r>
              <a:rPr lang="fr-FR" sz="1800" i="1" dirty="0"/>
              <a:t>(CTN)</a:t>
            </a:r>
          </a:p>
          <a:p>
            <a:pPr>
              <a:spcBef>
                <a:spcPct val="30000"/>
              </a:spcBef>
            </a:pPr>
            <a:endParaRPr lang="fr-FR" sz="1800" i="1" dirty="0"/>
          </a:p>
          <a:p>
            <a:pPr>
              <a:spcBef>
                <a:spcPct val="30000"/>
              </a:spcBef>
            </a:pPr>
            <a:r>
              <a:rPr lang="fr-FR" sz="1800" i="1" dirty="0"/>
              <a:t>-</a:t>
            </a:r>
            <a:r>
              <a:rPr lang="ru-RU" sz="1800" i="1" dirty="0">
                <a:solidFill>
                  <a:srgbClr val="FF3300"/>
                </a:solidFill>
              </a:rPr>
              <a:t> </a:t>
            </a:r>
            <a:r>
              <a:rPr lang="ru-RU" sz="1800" i="1" dirty="0" err="1">
                <a:solidFill>
                  <a:srgbClr val="FF3300"/>
                </a:solidFill>
              </a:rPr>
              <a:t>Терморезистивный</a:t>
            </a:r>
            <a:r>
              <a:rPr lang="fr-FR" sz="1800" i="1" dirty="0"/>
              <a:t>(CTN </a:t>
            </a:r>
            <a:r>
              <a:rPr lang="ru-RU" sz="1800" i="1" dirty="0"/>
              <a:t>или</a:t>
            </a:r>
            <a:r>
              <a:rPr lang="fr-FR" sz="1800" i="1" dirty="0"/>
              <a:t> CTP)</a:t>
            </a:r>
          </a:p>
          <a:p>
            <a:pPr>
              <a:spcBef>
                <a:spcPct val="30000"/>
              </a:spcBef>
            </a:pPr>
            <a:endParaRPr lang="ru-RU" sz="1800" i="1" dirty="0" smtClean="0"/>
          </a:p>
          <a:p>
            <a:pPr>
              <a:spcBef>
                <a:spcPct val="30000"/>
              </a:spcBef>
            </a:pPr>
            <a:r>
              <a:rPr lang="fr-FR" sz="1800" i="1" dirty="0" smtClean="0"/>
              <a:t>-</a:t>
            </a:r>
            <a:r>
              <a:rPr lang="ru-RU" sz="1800" i="1" dirty="0" smtClean="0">
                <a:solidFill>
                  <a:srgbClr val="FF3300"/>
                </a:solidFill>
              </a:rPr>
              <a:t> </a:t>
            </a:r>
            <a:r>
              <a:rPr lang="ru-RU" sz="1800" i="1" dirty="0" err="1">
                <a:solidFill>
                  <a:srgbClr val="FF3300"/>
                </a:solidFill>
              </a:rPr>
              <a:t>Терморезистивный</a:t>
            </a:r>
            <a:r>
              <a:rPr lang="fr-FR" sz="1800" i="1" dirty="0"/>
              <a:t> (CTN)</a:t>
            </a:r>
          </a:p>
          <a:p>
            <a:pPr>
              <a:spcBef>
                <a:spcPct val="30000"/>
              </a:spcBef>
            </a:pPr>
            <a:endParaRPr lang="fr-FR" sz="1800" i="1" dirty="0"/>
          </a:p>
          <a:p>
            <a:pPr>
              <a:spcBef>
                <a:spcPct val="50000"/>
              </a:spcBef>
            </a:pPr>
            <a:endParaRPr lang="fr-FR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1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71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78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1285860"/>
            <a:ext cx="5264153" cy="49974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800" i="1" dirty="0"/>
          </a:p>
          <a:p>
            <a:pPr eaLnBrk="1" hangingPunct="1"/>
            <a:r>
              <a:rPr lang="ru-RU" sz="1800" i="1" dirty="0" smtClean="0"/>
              <a:t>Измерительный принцип ТЕРМОРЕЗИСТИВНЫЙ: сопротивление элемента меняется с изменением температуры</a:t>
            </a:r>
          </a:p>
          <a:p>
            <a:pPr lvl="1">
              <a:lnSpc>
                <a:spcPct val="90000"/>
              </a:lnSpc>
            </a:pPr>
            <a:endParaRPr lang="fr-FR" sz="1800" i="1" dirty="0" smtClean="0"/>
          </a:p>
          <a:p>
            <a:pPr lvl="1">
              <a:lnSpc>
                <a:spcPct val="90000"/>
              </a:lnSpc>
            </a:pPr>
            <a:r>
              <a:rPr lang="ru-RU" sz="1800" dirty="0" smtClean="0"/>
              <a:t>Если </a:t>
            </a:r>
            <a:r>
              <a:rPr lang="en-US" sz="1800" dirty="0" smtClean="0"/>
              <a:t>R    </a:t>
            </a:r>
            <a:r>
              <a:rPr lang="ru-RU" sz="1800" dirty="0" smtClean="0"/>
              <a:t>при повышении</a:t>
            </a:r>
            <a:r>
              <a:rPr lang="fr-FR" sz="1800" dirty="0" smtClean="0"/>
              <a:t> T° , </a:t>
            </a:r>
            <a:r>
              <a:rPr lang="ru-RU" sz="1800" dirty="0" smtClean="0"/>
              <a:t>то это датчик </a:t>
            </a:r>
            <a:r>
              <a:rPr lang="en-US" sz="1800" dirty="0" smtClean="0"/>
              <a:t>    </a:t>
            </a:r>
            <a:r>
              <a:rPr lang="ru-RU" sz="1800" dirty="0" smtClean="0"/>
              <a:t> с положительным температурным коэффициентом</a:t>
            </a:r>
            <a:r>
              <a:rPr lang="fr-FR" sz="1800" dirty="0" smtClean="0"/>
              <a:t> </a:t>
            </a:r>
            <a:r>
              <a:rPr lang="ru-RU" sz="1800" dirty="0" smtClean="0"/>
              <a:t> (</a:t>
            </a:r>
            <a:r>
              <a:rPr lang="fr-FR" sz="1800" dirty="0" smtClean="0"/>
              <a:t>CTP</a:t>
            </a:r>
            <a:r>
              <a:rPr lang="ru-RU" sz="1800" dirty="0" smtClean="0"/>
              <a:t>)</a:t>
            </a:r>
            <a:endParaRPr lang="fr-FR" sz="1800" dirty="0" smtClean="0"/>
          </a:p>
          <a:p>
            <a:pPr lvl="1">
              <a:lnSpc>
                <a:spcPct val="90000"/>
              </a:lnSpc>
            </a:pPr>
            <a:endParaRPr lang="fr-FR" sz="1800" dirty="0" smtClean="0"/>
          </a:p>
          <a:p>
            <a:pPr lvl="1">
              <a:lnSpc>
                <a:spcPct val="90000"/>
              </a:lnSpc>
            </a:pPr>
            <a:r>
              <a:rPr lang="ru-RU" sz="1800" dirty="0" smtClean="0"/>
              <a:t>Если </a:t>
            </a:r>
            <a:r>
              <a:rPr lang="en-US" sz="1800" dirty="0" smtClean="0"/>
              <a:t>R   </a:t>
            </a:r>
            <a:r>
              <a:rPr lang="ru-RU" sz="1800" dirty="0" smtClean="0"/>
              <a:t>при повышении</a:t>
            </a:r>
            <a:r>
              <a:rPr lang="fr-FR" sz="1800" dirty="0" smtClean="0"/>
              <a:t> T° , </a:t>
            </a:r>
            <a:r>
              <a:rPr lang="ru-RU" sz="1800" dirty="0" smtClean="0"/>
              <a:t>то это датчик с отрицательным температурным коэффициентом</a:t>
            </a:r>
            <a:r>
              <a:rPr lang="fr-FR" sz="1800" dirty="0" smtClean="0"/>
              <a:t> </a:t>
            </a:r>
            <a:r>
              <a:rPr lang="ru-RU" sz="1800" dirty="0" smtClean="0"/>
              <a:t> (</a:t>
            </a:r>
            <a:r>
              <a:rPr lang="fr-FR" sz="1800" dirty="0" smtClean="0"/>
              <a:t>CTN</a:t>
            </a:r>
            <a:r>
              <a:rPr lang="ru-RU" sz="1800" dirty="0" smtClean="0"/>
              <a:t>)</a:t>
            </a:r>
            <a:endParaRPr lang="fr-FR" sz="1800" dirty="0" smtClean="0"/>
          </a:p>
          <a:p>
            <a:pPr lvl="2">
              <a:lnSpc>
                <a:spcPct val="90000"/>
              </a:lnSpc>
            </a:pPr>
            <a:endParaRPr lang="fr-FR" sz="1800" dirty="0" smtClean="0"/>
          </a:p>
          <a:p>
            <a:pPr>
              <a:lnSpc>
                <a:spcPct val="90000"/>
              </a:lnSpc>
            </a:pPr>
            <a:r>
              <a:rPr lang="ru-RU" sz="1800" i="1" dirty="0" smtClean="0"/>
              <a:t>Применение измерительного принципа</a:t>
            </a:r>
            <a:endParaRPr lang="fr-FR" sz="1800" i="1" dirty="0" smtClean="0"/>
          </a:p>
          <a:p>
            <a:pPr>
              <a:lnSpc>
                <a:spcPct val="90000"/>
              </a:lnSpc>
            </a:pPr>
            <a:endParaRPr lang="fr-FR" sz="1800" i="1" dirty="0" smtClean="0"/>
          </a:p>
          <a:p>
            <a:pPr lvl="1">
              <a:lnSpc>
                <a:spcPct val="90000"/>
              </a:lnSpc>
            </a:pPr>
            <a:r>
              <a:rPr lang="ru-RU" sz="1800" dirty="0" smtClean="0"/>
              <a:t>Электрический монтаж</a:t>
            </a:r>
          </a:p>
          <a:p>
            <a:pPr>
              <a:lnSpc>
                <a:spcPct val="90000"/>
              </a:lnSpc>
            </a:pPr>
            <a:endParaRPr lang="fr-FR" sz="1800" i="1" dirty="0" smtClean="0"/>
          </a:p>
          <a:p>
            <a:pPr>
              <a:lnSpc>
                <a:spcPct val="90000"/>
              </a:lnSpc>
            </a:pPr>
            <a:r>
              <a:rPr lang="ru-RU" sz="1800" i="1" dirty="0" smtClean="0"/>
              <a:t>Электрическое подключение</a:t>
            </a:r>
            <a:endParaRPr lang="fr-FR" sz="1800" i="1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800" i="1" dirty="0"/>
          </a:p>
          <a:p>
            <a:pPr lvl="1">
              <a:lnSpc>
                <a:spcPct val="90000"/>
              </a:lnSpc>
            </a:pPr>
            <a:endParaRPr lang="fr-FR" sz="1800" dirty="0"/>
          </a:p>
          <a:p>
            <a:pPr lvl="1">
              <a:lnSpc>
                <a:spcPct val="90000"/>
              </a:lnSpc>
            </a:pPr>
            <a:endParaRPr lang="fr-FR" sz="1800" dirty="0"/>
          </a:p>
          <a:p>
            <a:pPr lvl="1">
              <a:lnSpc>
                <a:spcPct val="90000"/>
              </a:lnSpc>
            </a:pPr>
            <a:endParaRPr lang="fr-FR" sz="1800" dirty="0"/>
          </a:p>
          <a:p>
            <a:pPr lvl="1">
              <a:lnSpc>
                <a:spcPct val="90000"/>
              </a:lnSpc>
            </a:pPr>
            <a:endParaRPr lang="fr-FR" sz="1800" dirty="0"/>
          </a:p>
          <a:p>
            <a:pPr lvl="1">
              <a:lnSpc>
                <a:spcPct val="90000"/>
              </a:lnSpc>
            </a:pPr>
            <a:endParaRPr lang="fr-FR" sz="1800" b="1" dirty="0"/>
          </a:p>
          <a:p>
            <a:pPr lvl="1">
              <a:lnSpc>
                <a:spcPct val="90000"/>
              </a:lnSpc>
              <a:buFontTx/>
              <a:buNone/>
            </a:pPr>
            <a:endParaRPr lang="fr-FR" sz="1800" dirty="0"/>
          </a:p>
        </p:txBody>
      </p:sp>
      <p:graphicFrame>
        <p:nvGraphicFramePr>
          <p:cNvPr id="701447" name="Object 7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701447" name="Image bitmap" r:id="rId4" imgW="609524" imgH="358171" progId="PBrush">
              <p:embed/>
            </p:oleObj>
          </a:graphicData>
        </a:graphic>
      </p:graphicFrame>
      <p:sp>
        <p:nvSpPr>
          <p:cNvPr id="701455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2565400"/>
            <a:ext cx="935037" cy="935038"/>
          </a:xfrm>
          <a:prstGeom prst="actionButtonForwardNex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701462" name="Object 22"/>
          <p:cNvGraphicFramePr>
            <a:graphicFrameLocks noChangeAspect="1"/>
          </p:cNvGraphicFramePr>
          <p:nvPr/>
        </p:nvGraphicFramePr>
        <p:xfrm>
          <a:off x="5532438" y="1556792"/>
          <a:ext cx="3617912" cy="4660900"/>
        </p:xfrm>
        <a:graphic>
          <a:graphicData uri="http://schemas.openxmlformats.org/presentationml/2006/ole">
            <p:oleObj spid="_x0000_s701462" name="Picture" r:id="rId5" imgW="2743200" imgH="3435480" progId="Word.Picture.8">
              <p:embed/>
            </p:oleObj>
          </a:graphicData>
        </a:graphic>
      </p:graphicFrame>
      <p:sp>
        <p:nvSpPr>
          <p:cNvPr id="701464" name="Line 24"/>
          <p:cNvSpPr>
            <a:spLocks noChangeShapeType="1"/>
          </p:cNvSpPr>
          <p:nvPr/>
        </p:nvSpPr>
        <p:spPr bwMode="auto">
          <a:xfrm>
            <a:off x="5424488" y="1628775"/>
            <a:ext cx="0" cy="46085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01467" name="Text Box 27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/>
              <a:t>Датчик температуры </a:t>
            </a:r>
          </a:p>
        </p:txBody>
      </p:sp>
      <p:sp>
        <p:nvSpPr>
          <p:cNvPr id="12" name="Управляющая кнопка: далее 11">
            <a:hlinkClick r:id="rId7" action="ppaction://hlinksldjump" highlightClick="1"/>
          </p:cNvPr>
          <p:cNvSpPr/>
          <p:nvPr/>
        </p:nvSpPr>
        <p:spPr bwMode="auto">
          <a:xfrm>
            <a:off x="4644008" y="2428868"/>
            <a:ext cx="713810" cy="352060"/>
          </a:xfrm>
          <a:prstGeom prst="actionButtonForwardNex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Стрелка вверх 12"/>
          <p:cNvSpPr/>
          <p:nvPr/>
        </p:nvSpPr>
        <p:spPr bwMode="auto">
          <a:xfrm>
            <a:off x="1643042" y="2857496"/>
            <a:ext cx="71438" cy="285752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Стрелка вниз 13"/>
          <p:cNvSpPr/>
          <p:nvPr/>
        </p:nvSpPr>
        <p:spPr bwMode="auto">
          <a:xfrm>
            <a:off x="1643042" y="3786190"/>
            <a:ext cx="71438" cy="35719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Управляющая кнопка: далее 14">
            <a:hlinkClick r:id="rId8" action="ppaction://hlinksldjump" highlightClick="1"/>
          </p:cNvPr>
          <p:cNvSpPr/>
          <p:nvPr/>
        </p:nvSpPr>
        <p:spPr bwMode="auto">
          <a:xfrm>
            <a:off x="4929190" y="5286388"/>
            <a:ext cx="357190" cy="285752"/>
          </a:xfrm>
          <a:prstGeom prst="actionButtonForwardNex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Управляющая кнопка: далее 15">
            <a:hlinkClick r:id="rId9" action="ppaction://hlinksldjump" highlightClick="1"/>
          </p:cNvPr>
          <p:cNvSpPr/>
          <p:nvPr/>
        </p:nvSpPr>
        <p:spPr bwMode="auto">
          <a:xfrm>
            <a:off x="4929190" y="5857892"/>
            <a:ext cx="357190" cy="285752"/>
          </a:xfrm>
          <a:prstGeom prst="actionButtonForwardNex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0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71" name="AutoShape 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controls>
      <p:control spid="907270" name="ShockwaveFlash1" r:id="rId2" imgW="8676190" imgH="6095238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1472" y="857232"/>
            <a:ext cx="6707188" cy="499745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ru-RU" sz="1800" dirty="0" smtClean="0"/>
              <a:t>Электрический монтаж </a:t>
            </a:r>
            <a:endParaRPr lang="fr-FR" sz="1800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0" y="1357313"/>
            <a:ext cx="3956050" cy="4735512"/>
            <a:chOff x="170" y="855"/>
            <a:chExt cx="2492" cy="2983"/>
          </a:xfrm>
        </p:grpSpPr>
        <p:sp>
          <p:nvSpPr>
            <p:cNvPr id="11284" name="Line 5"/>
            <p:cNvSpPr>
              <a:spLocks noChangeShapeType="1"/>
            </p:cNvSpPr>
            <p:nvPr/>
          </p:nvSpPr>
          <p:spPr bwMode="auto">
            <a:xfrm>
              <a:off x="1292" y="3748"/>
              <a:ext cx="499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70" y="855"/>
              <a:ext cx="2492" cy="2983"/>
              <a:chOff x="170" y="855"/>
              <a:chExt cx="2492" cy="2983"/>
            </a:xfrm>
          </p:grpSpPr>
          <p:sp>
            <p:nvSpPr>
              <p:cNvPr id="11286" name="Text Box 7"/>
              <p:cNvSpPr txBox="1">
                <a:spLocks noChangeArrowheads="1"/>
              </p:cNvSpPr>
              <p:nvPr/>
            </p:nvSpPr>
            <p:spPr bwMode="auto">
              <a:xfrm>
                <a:off x="575" y="855"/>
                <a:ext cx="2087" cy="2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600" dirty="0"/>
                  <a:t>Напряжение питания 5</a:t>
                </a:r>
                <a:r>
                  <a:rPr lang="en-US" sz="1600" dirty="0"/>
                  <a:t>V </a:t>
                </a:r>
              </a:p>
            </p:txBody>
          </p:sp>
          <p:sp>
            <p:nvSpPr>
              <p:cNvPr id="11287" name="Line 8"/>
              <p:cNvSpPr>
                <a:spLocks noChangeShapeType="1"/>
              </p:cNvSpPr>
              <p:nvPr/>
            </p:nvSpPr>
            <p:spPr bwMode="auto">
              <a:xfrm>
                <a:off x="1519" y="1162"/>
                <a:ext cx="0" cy="258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88" name="Text Box 9"/>
              <p:cNvSpPr txBox="1">
                <a:spLocks noChangeArrowheads="1"/>
              </p:cNvSpPr>
              <p:nvPr/>
            </p:nvSpPr>
            <p:spPr bwMode="auto">
              <a:xfrm>
                <a:off x="170" y="1570"/>
                <a:ext cx="1168" cy="41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1600" dirty="0" smtClean="0"/>
                  <a:t>Постоянное</a:t>
                </a:r>
              </a:p>
              <a:p>
                <a:r>
                  <a:rPr lang="ru-RU" sz="1600" dirty="0" smtClean="0"/>
                  <a:t>сопротивление </a:t>
                </a:r>
                <a:endParaRPr lang="ru-RU" sz="1600" dirty="0"/>
              </a:p>
            </p:txBody>
          </p:sp>
          <p:sp>
            <p:nvSpPr>
              <p:cNvPr id="11289" name="Rectangle 10"/>
              <p:cNvSpPr>
                <a:spLocks noChangeArrowheads="1"/>
              </p:cNvSpPr>
              <p:nvPr/>
            </p:nvSpPr>
            <p:spPr bwMode="auto">
              <a:xfrm>
                <a:off x="1383" y="1480"/>
                <a:ext cx="318" cy="544"/>
              </a:xfrm>
              <a:prstGeom prst="rect">
                <a:avLst/>
              </a:prstGeom>
              <a:solidFill>
                <a:schemeClr val="tx1"/>
              </a:solidFill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90" name="Freeform 11" descr="Diagonales larges vers le haut"/>
              <p:cNvSpPr>
                <a:spLocks/>
              </p:cNvSpPr>
              <p:nvPr/>
            </p:nvSpPr>
            <p:spPr bwMode="auto">
              <a:xfrm>
                <a:off x="1292" y="3748"/>
                <a:ext cx="499" cy="90"/>
              </a:xfrm>
              <a:custGeom>
                <a:avLst/>
                <a:gdLst>
                  <a:gd name="T0" fmla="*/ 0 w 499"/>
                  <a:gd name="T1" fmla="*/ 0 h 181"/>
                  <a:gd name="T2" fmla="*/ 499 w 499"/>
                  <a:gd name="T3" fmla="*/ 0 h 181"/>
                  <a:gd name="T4" fmla="*/ 499 w 499"/>
                  <a:gd name="T5" fmla="*/ 11 h 181"/>
                  <a:gd name="T6" fmla="*/ 0 w 499"/>
                  <a:gd name="T7" fmla="*/ 11 h 181"/>
                  <a:gd name="T8" fmla="*/ 0 w 499"/>
                  <a:gd name="T9" fmla="*/ 0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9"/>
                  <a:gd name="T16" fmla="*/ 0 h 181"/>
                  <a:gd name="T17" fmla="*/ 499 w 499"/>
                  <a:gd name="T18" fmla="*/ 181 h 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9" h="181">
                    <a:moveTo>
                      <a:pt x="0" y="0"/>
                    </a:moveTo>
                    <a:lnTo>
                      <a:pt x="499" y="0"/>
                    </a:lnTo>
                    <a:lnTo>
                      <a:pt x="499" y="181"/>
                    </a:lnTo>
                    <a:lnTo>
                      <a:pt x="0" y="18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UpDiag">
                <a:fgClr>
                  <a:schemeClr val="bg1"/>
                </a:fgClr>
                <a:bgClr>
                  <a:schemeClr val="tx1"/>
                </a:bgClr>
              </a:pattFill>
              <a:ln w="9525" cap="flat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500187" y="4365625"/>
            <a:ext cx="3468688" cy="1008063"/>
            <a:chOff x="-325" y="2750"/>
            <a:chExt cx="2185" cy="635"/>
          </a:xfrm>
        </p:grpSpPr>
        <p:sp>
          <p:nvSpPr>
            <p:cNvPr id="11280" name="Text Box 16"/>
            <p:cNvSpPr txBox="1">
              <a:spLocks noChangeArrowheads="1"/>
            </p:cNvSpPr>
            <p:nvPr/>
          </p:nvSpPr>
          <p:spPr bwMode="auto">
            <a:xfrm>
              <a:off x="-325" y="2835"/>
              <a:ext cx="2087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dirty="0"/>
                <a:t>         </a:t>
              </a:r>
              <a:r>
                <a:rPr lang="ru-RU" sz="1600" dirty="0"/>
                <a:t>Терморезистор</a:t>
              </a:r>
              <a:r>
                <a:rPr lang="fr-FR" sz="1600" dirty="0"/>
                <a:t> </a:t>
              </a:r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180" y="2750"/>
              <a:ext cx="680" cy="635"/>
              <a:chOff x="1178" y="2750"/>
              <a:chExt cx="680" cy="635"/>
            </a:xfrm>
          </p:grpSpPr>
          <p:sp>
            <p:nvSpPr>
              <p:cNvPr id="11282" name="Rectangle 18"/>
              <p:cNvSpPr>
                <a:spLocks noChangeArrowheads="1"/>
              </p:cNvSpPr>
              <p:nvPr/>
            </p:nvSpPr>
            <p:spPr bwMode="auto">
              <a:xfrm>
                <a:off x="1359" y="2750"/>
                <a:ext cx="318" cy="635"/>
              </a:xfrm>
              <a:prstGeom prst="rect">
                <a:avLst/>
              </a:prstGeom>
              <a:solidFill>
                <a:schemeClr val="tx1"/>
              </a:solidFill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83" name="Line 19"/>
              <p:cNvSpPr>
                <a:spLocks noChangeShapeType="1"/>
              </p:cNvSpPr>
              <p:nvPr/>
            </p:nvSpPr>
            <p:spPr bwMode="auto">
              <a:xfrm flipV="1">
                <a:off x="1178" y="2796"/>
                <a:ext cx="680" cy="589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1270" name="AutoShape 2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 rot="-54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908311" name="Object 23"/>
          <p:cNvGraphicFramePr>
            <a:graphicFrameLocks noChangeAspect="1"/>
          </p:cNvGraphicFramePr>
          <p:nvPr>
            <p:ph sz="half" idx="2"/>
          </p:nvPr>
        </p:nvGraphicFramePr>
        <p:xfrm>
          <a:off x="4427538" y="6521450"/>
          <a:ext cx="341312" cy="336550"/>
        </p:xfrm>
        <a:graphic>
          <a:graphicData uri="http://schemas.openxmlformats.org/presentationml/2006/ole">
            <p:oleObj spid="_x0000_s1034242" name="Image bitmap" r:id="rId5" imgW="609524" imgH="358171" progId="PBrush">
              <p:embed/>
            </p:oleObj>
          </a:graphicData>
        </a:graphic>
      </p:graphicFrame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418013" y="3141663"/>
            <a:ext cx="2314575" cy="1550987"/>
            <a:chOff x="2783" y="2181"/>
            <a:chExt cx="1458" cy="977"/>
          </a:xfrm>
        </p:grpSpPr>
        <p:sp>
          <p:nvSpPr>
            <p:cNvPr id="11276" name="Freeform 13"/>
            <p:cNvSpPr>
              <a:spLocks/>
            </p:cNvSpPr>
            <p:nvPr/>
          </p:nvSpPr>
          <p:spPr bwMode="auto">
            <a:xfrm>
              <a:off x="2783" y="2340"/>
              <a:ext cx="1276" cy="680"/>
            </a:xfrm>
            <a:custGeom>
              <a:avLst/>
              <a:gdLst>
                <a:gd name="T0" fmla="*/ 0 w 1276"/>
                <a:gd name="T1" fmla="*/ 0 h 680"/>
                <a:gd name="T2" fmla="*/ 641 w 1276"/>
                <a:gd name="T3" fmla="*/ 0 h 680"/>
                <a:gd name="T4" fmla="*/ 1275 w 1276"/>
                <a:gd name="T5" fmla="*/ 0 h 680"/>
                <a:gd name="T6" fmla="*/ 1276 w 1276"/>
                <a:gd name="T7" fmla="*/ 680 h 6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6"/>
                <a:gd name="T13" fmla="*/ 0 h 680"/>
                <a:gd name="T14" fmla="*/ 1276 w 1276"/>
                <a:gd name="T15" fmla="*/ 680 h 6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6" h="680">
                  <a:moveTo>
                    <a:pt x="0" y="0"/>
                  </a:moveTo>
                  <a:lnTo>
                    <a:pt x="641" y="0"/>
                  </a:lnTo>
                  <a:lnTo>
                    <a:pt x="1275" y="0"/>
                  </a:lnTo>
                  <a:lnTo>
                    <a:pt x="1276" y="680"/>
                  </a:lnTo>
                </a:path>
              </a:pathLst>
            </a:custGeom>
            <a:noFill/>
            <a:ln w="9525" cap="flat" cmpd="sng">
              <a:solidFill>
                <a:schemeClr val="bg1"/>
              </a:solidFill>
              <a:prstDash val="solid"/>
              <a:round/>
              <a:headEnd type="oval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7" name="Oval 14"/>
            <p:cNvSpPr>
              <a:spLocks noChangeArrowheads="1"/>
            </p:cNvSpPr>
            <p:nvPr/>
          </p:nvSpPr>
          <p:spPr bwMode="auto">
            <a:xfrm>
              <a:off x="3379" y="2181"/>
              <a:ext cx="318" cy="318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fr-FR" sz="1600"/>
                <a:t>V</a:t>
              </a:r>
            </a:p>
          </p:txBody>
        </p:sp>
        <p:sp>
          <p:nvSpPr>
            <p:cNvPr id="11278" name="Rectangle 26"/>
            <p:cNvSpPr>
              <a:spLocks noChangeArrowheads="1"/>
            </p:cNvSpPr>
            <p:nvPr/>
          </p:nvSpPr>
          <p:spPr bwMode="auto">
            <a:xfrm>
              <a:off x="3878" y="3022"/>
              <a:ext cx="363" cy="136"/>
            </a:xfrm>
            <a:prstGeom prst="rect">
              <a:avLst/>
            </a:prstGeom>
            <a:pattFill prst="wdUpDiag">
              <a:fgClr>
                <a:schemeClr val="bg1"/>
              </a:fgClr>
              <a:bgClr>
                <a:schemeClr val="tx1"/>
              </a:bgClr>
            </a:patt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9" name="Line 25"/>
            <p:cNvSpPr>
              <a:spLocks noChangeShapeType="1"/>
            </p:cNvSpPr>
            <p:nvPr/>
          </p:nvSpPr>
          <p:spPr bwMode="auto">
            <a:xfrm>
              <a:off x="3878" y="3022"/>
              <a:ext cx="36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08316" name="Freeform 28"/>
          <p:cNvSpPr>
            <a:spLocks/>
          </p:cNvSpPr>
          <p:nvPr/>
        </p:nvSpPr>
        <p:spPr bwMode="auto">
          <a:xfrm>
            <a:off x="2124075" y="1773238"/>
            <a:ext cx="5400675" cy="2039937"/>
          </a:xfrm>
          <a:custGeom>
            <a:avLst/>
            <a:gdLst>
              <a:gd name="T0" fmla="*/ 0 w 3046"/>
              <a:gd name="T1" fmla="*/ 2147483647 h 1285"/>
              <a:gd name="T2" fmla="*/ 2147483647 w 3046"/>
              <a:gd name="T3" fmla="*/ 2147483647 h 1285"/>
              <a:gd name="T4" fmla="*/ 2147483647 w 3046"/>
              <a:gd name="T5" fmla="*/ 2147483647 h 1285"/>
              <a:gd name="T6" fmla="*/ 2147483647 w 3046"/>
              <a:gd name="T7" fmla="*/ 0 h 1285"/>
              <a:gd name="T8" fmla="*/ 0 60000 65536"/>
              <a:gd name="T9" fmla="*/ 0 60000 65536"/>
              <a:gd name="T10" fmla="*/ 0 60000 65536"/>
              <a:gd name="T11" fmla="*/ 0 60000 65536"/>
              <a:gd name="T12" fmla="*/ 0 w 3046"/>
              <a:gd name="T13" fmla="*/ 0 h 1285"/>
              <a:gd name="T14" fmla="*/ 3046 w 3046"/>
              <a:gd name="T15" fmla="*/ 1285 h 12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46" h="1285">
                <a:moveTo>
                  <a:pt x="0" y="46"/>
                </a:moveTo>
                <a:lnTo>
                  <a:pt x="2" y="1285"/>
                </a:lnTo>
                <a:lnTo>
                  <a:pt x="3046" y="1285"/>
                </a:lnTo>
                <a:lnTo>
                  <a:pt x="3046" y="0"/>
                </a:lnTo>
              </a:path>
            </a:pathLst>
          </a:custGeom>
          <a:noFill/>
          <a:ln w="9525" cap="flat" cmpd="sng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08317" name="Text Box 29"/>
          <p:cNvSpPr txBox="1">
            <a:spLocks noChangeArrowheads="1"/>
          </p:cNvSpPr>
          <p:nvPr/>
        </p:nvSpPr>
        <p:spPr bwMode="auto">
          <a:xfrm>
            <a:off x="468313" y="2420938"/>
            <a:ext cx="1439862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u="sng" dirty="0"/>
              <a:t>Компьютер </a:t>
            </a:r>
            <a:endParaRPr lang="fr-FR" sz="1600" u="sng" dirty="0"/>
          </a:p>
        </p:txBody>
      </p:sp>
      <p:sp>
        <p:nvSpPr>
          <p:cNvPr id="908318" name="Text Box 30"/>
          <p:cNvSpPr txBox="1">
            <a:spLocks noChangeArrowheads="1"/>
          </p:cNvSpPr>
          <p:nvPr/>
        </p:nvSpPr>
        <p:spPr bwMode="auto">
          <a:xfrm>
            <a:off x="1214414" y="4000504"/>
            <a:ext cx="3168650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 smtClean="0"/>
              <a:t>     </a:t>
            </a:r>
            <a:r>
              <a:rPr lang="ru-RU" sz="1600" u="sng" dirty="0" smtClean="0"/>
              <a:t>Датчик </a:t>
            </a:r>
            <a:r>
              <a:rPr lang="ru-RU" sz="1600" u="sng" dirty="0"/>
              <a:t>температуры </a:t>
            </a:r>
            <a:endParaRPr lang="fr-FR" sz="1600" u="sng" dirty="0"/>
          </a:p>
        </p:txBody>
      </p:sp>
      <p:sp>
        <p:nvSpPr>
          <p:cNvPr id="908319" name="Text Box 31"/>
          <p:cNvSpPr txBox="1">
            <a:spLocks noChangeArrowheads="1"/>
          </p:cNvSpPr>
          <p:nvPr/>
        </p:nvSpPr>
        <p:spPr bwMode="auto">
          <a:xfrm>
            <a:off x="4787900" y="2349500"/>
            <a:ext cx="2447925" cy="101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 dirty="0"/>
              <a:t>Напряжение, измеренное ЭВМ для вычисления температуры</a:t>
            </a:r>
          </a:p>
          <a:p>
            <a:endParaRPr lang="ru-RU" sz="1400" u="sn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8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908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08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0" dur="500"/>
                                        <p:tgtEl>
                                          <p:spTgt spid="90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08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316" grpId="0" animBg="1"/>
      <p:bldP spid="908317" grpId="0"/>
      <p:bldP spid="9083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0" y="1285860"/>
          <a:ext cx="4929190" cy="4945063"/>
        </p:xfrm>
        <a:graphic>
          <a:graphicData uri="http://schemas.openxmlformats.org/presentationml/2006/ole">
            <p:oleObj spid="_x0000_s1035266" name="Picture" r:id="rId4" imgW="4891320" imgH="3439800" progId="Word.Picture.8">
              <p:embed/>
            </p:oleObj>
          </a:graphicData>
        </a:graphic>
      </p:graphicFrame>
      <p:sp>
        <p:nvSpPr>
          <p:cNvPr id="12293" name="AutoShape 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-54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910344" name="Object 8"/>
          <p:cNvGraphicFramePr>
            <a:graphicFrameLocks noChangeAspect="1"/>
          </p:cNvGraphicFramePr>
          <p:nvPr>
            <p:ph idx="1"/>
          </p:nvPr>
        </p:nvGraphicFramePr>
        <p:xfrm>
          <a:off x="4211638" y="6477000"/>
          <a:ext cx="360362" cy="381000"/>
        </p:xfrm>
        <a:graphic>
          <a:graphicData uri="http://schemas.openxmlformats.org/presentationml/2006/ole">
            <p:oleObj spid="_x0000_s1035267" name="Image bitmap" r:id="rId6" imgW="609524" imgH="358171" progId="PBrush">
              <p:embed/>
            </p:oleObj>
          </a:graphicData>
        </a:graphic>
      </p:graphicFrame>
      <p:pic>
        <p:nvPicPr>
          <p:cNvPr id="103526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4815" y="1714488"/>
            <a:ext cx="4949185" cy="378621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35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640763" cy="46370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800" i="1" dirty="0" smtClean="0"/>
              <a:t>         Диагностика </a:t>
            </a:r>
          </a:p>
          <a:p>
            <a:pPr>
              <a:buFont typeface="Wingdings" pitchFamily="2" charset="2"/>
              <a:buNone/>
            </a:pPr>
            <a:endParaRPr lang="ru-RU" sz="1800" dirty="0" smtClean="0"/>
          </a:p>
          <a:p>
            <a:r>
              <a:rPr lang="ru-RU" sz="1800" i="1" dirty="0" smtClean="0"/>
              <a:t>Контроль  элемента</a:t>
            </a:r>
            <a:endParaRPr lang="ru-RU" sz="1800" dirty="0" smtClean="0"/>
          </a:p>
          <a:p>
            <a:pPr lvl="1"/>
            <a:r>
              <a:rPr lang="ru-RU" sz="1800" i="1" dirty="0" smtClean="0"/>
              <a:t>Проверка сопротивления датчика и сравнение  его с теоретической характеристикой</a:t>
            </a:r>
            <a:endParaRPr lang="ru-RU" sz="1800" dirty="0" smtClean="0"/>
          </a:p>
          <a:p>
            <a:pPr lvl="1"/>
            <a:r>
              <a:rPr lang="ru-RU" sz="1800" i="1" dirty="0" smtClean="0"/>
              <a:t>Контроль взаимосвязи между некоторыми температурами в машине </a:t>
            </a:r>
            <a:endParaRPr lang="ru-RU" sz="1800" dirty="0" smtClean="0"/>
          </a:p>
          <a:p>
            <a:pPr lvl="1"/>
            <a:r>
              <a:rPr lang="ru-RU" sz="1800" i="1" dirty="0" smtClean="0"/>
              <a:t>Проверка целостности и отсутствия загрязнения чувствительного элемента</a:t>
            </a:r>
            <a:endParaRPr lang="ru-RU" sz="1800" dirty="0" smtClean="0"/>
          </a:p>
          <a:p>
            <a:pPr lvl="1"/>
            <a:r>
              <a:rPr lang="ru-RU" sz="1800" i="1" dirty="0" smtClean="0"/>
              <a:t>Сигнал:  Измерение параметров</a:t>
            </a:r>
            <a:endParaRPr lang="ru-RU" sz="1800" dirty="0" smtClean="0"/>
          </a:p>
          <a:p>
            <a:r>
              <a:rPr lang="ru-RU" sz="1800" i="1" dirty="0" smtClean="0"/>
              <a:t>Контроль питания</a:t>
            </a:r>
            <a:r>
              <a:rPr lang="ru-RU" sz="1800" b="1" i="1" dirty="0" smtClean="0"/>
              <a:t> </a:t>
            </a:r>
            <a:endParaRPr lang="ru-RU" sz="1800" dirty="0" smtClean="0"/>
          </a:p>
          <a:p>
            <a:pPr lvl="1"/>
            <a:r>
              <a:rPr lang="ru-RU" sz="1800" i="1" dirty="0" smtClean="0"/>
              <a:t>Проверить наличие 5 </a:t>
            </a:r>
            <a:r>
              <a:rPr lang="en-US" sz="1800" i="1" dirty="0" smtClean="0"/>
              <a:t>V </a:t>
            </a:r>
            <a:r>
              <a:rPr lang="ru-RU" sz="1800" i="1" dirty="0" smtClean="0"/>
              <a:t>при отсоединенном от датчика разъеме</a:t>
            </a:r>
            <a:endParaRPr lang="ru-RU" sz="1800" dirty="0" smtClean="0"/>
          </a:p>
          <a:p>
            <a:pPr lvl="1"/>
            <a:r>
              <a:rPr lang="ru-RU" sz="1800" i="1" dirty="0" smtClean="0"/>
              <a:t>Проверка соединения датчика с  массой </a:t>
            </a:r>
            <a:endParaRPr lang="ru-RU" sz="1800" dirty="0" smtClean="0"/>
          </a:p>
          <a:p>
            <a:r>
              <a:rPr lang="ru-RU" sz="1800" i="1" dirty="0" smtClean="0"/>
              <a:t>Контроль цепи</a:t>
            </a:r>
            <a:endParaRPr lang="ru-RU" sz="1800" dirty="0" smtClean="0"/>
          </a:p>
          <a:p>
            <a:pPr lvl="1"/>
            <a:r>
              <a:rPr lang="ru-RU" sz="1800" i="1" dirty="0" smtClean="0"/>
              <a:t>Целостность цепи</a:t>
            </a:r>
            <a:endParaRPr lang="ru-RU" sz="1800" dirty="0" smtClean="0"/>
          </a:p>
          <a:p>
            <a:pPr lvl="1"/>
            <a:r>
              <a:rPr lang="ru-RU" sz="1800" i="1" dirty="0" smtClean="0"/>
              <a:t>Сопротивление изоляции проводников по отношению к «+», «-» и между собой</a:t>
            </a:r>
            <a:endParaRPr lang="ru-RU" sz="1800" dirty="0" smtClean="0"/>
          </a:p>
        </p:txBody>
      </p:sp>
      <p:graphicFrame>
        <p:nvGraphicFramePr>
          <p:cNvPr id="707589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1036290" name="Image bitmap" r:id="rId4" imgW="609524" imgH="358171" progId="PBrush">
              <p:embed/>
            </p:oleObj>
          </a:graphicData>
        </a:graphic>
      </p:graphicFrame>
      <p:sp>
        <p:nvSpPr>
          <p:cNvPr id="707592" name="Text Box 8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400" dirty="0"/>
              <a:t>Датчик  температуры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7" name="Text Box 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619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400" dirty="0"/>
              <a:t>Датчик  давления</a:t>
            </a:r>
            <a:endParaRPr lang="fr-FR" sz="2400" dirty="0"/>
          </a:p>
        </p:txBody>
      </p:sp>
      <p:graphicFrame>
        <p:nvGraphicFramePr>
          <p:cNvPr id="728068" name="Object 4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1037314" name="Image bitmap" r:id="rId5" imgW="609524" imgH="358171" progId="PBrush">
              <p:embed/>
            </p:oleObj>
          </a:graphicData>
        </a:graphic>
      </p:graphicFrame>
      <p:graphicFrame>
        <p:nvGraphicFramePr>
          <p:cNvPr id="728105" name="Group 41"/>
          <p:cNvGraphicFramePr>
            <a:graphicFrameLocks noGrp="1"/>
          </p:cNvGraphicFramePr>
          <p:nvPr>
            <p:ph idx="1"/>
          </p:nvPr>
        </p:nvGraphicFramePr>
        <p:xfrm>
          <a:off x="357188" y="2643188"/>
          <a:ext cx="8496300" cy="2397125"/>
        </p:xfrm>
        <a:graphic>
          <a:graphicData uri="http://schemas.openxmlformats.org/drawingml/2006/table">
            <a:tbl>
              <a:tblPr/>
              <a:tblGrid>
                <a:gridCol w="2490787"/>
                <a:gridCol w="3929063"/>
                <a:gridCol w="2076450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Примеры</a:t>
                      </a:r>
                      <a:endParaRPr kumimoji="0" lang="fr-F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Технология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Тип сигнала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92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8086" name="Text Box 22"/>
          <p:cNvSpPr txBox="1">
            <a:spLocks noChangeArrowheads="1"/>
          </p:cNvSpPr>
          <p:nvPr/>
        </p:nvSpPr>
        <p:spPr bwMode="auto">
          <a:xfrm>
            <a:off x="428625" y="3286125"/>
            <a:ext cx="2376488" cy="17266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 i="1" dirty="0"/>
              <a:t>-P </a:t>
            </a:r>
            <a:r>
              <a:rPr lang="ru-RU" sz="1800" i="1" dirty="0"/>
              <a:t>воздуха</a:t>
            </a:r>
            <a:endParaRPr lang="fr-FR" sz="1800" i="1" dirty="0"/>
          </a:p>
          <a:p>
            <a:r>
              <a:rPr lang="fr-FR" sz="1800" i="1" dirty="0"/>
              <a:t>-P </a:t>
            </a:r>
            <a:r>
              <a:rPr lang="ru-RU" sz="1800" i="1" dirty="0"/>
              <a:t>топлива</a:t>
            </a:r>
            <a:endParaRPr lang="fr-FR" sz="1800" i="1" dirty="0"/>
          </a:p>
          <a:p>
            <a:r>
              <a:rPr lang="ru-RU" sz="1800" i="1" dirty="0"/>
              <a:t>      </a:t>
            </a:r>
            <a:r>
              <a:rPr lang="fr-FR" sz="1800" i="1" dirty="0"/>
              <a:t>-P </a:t>
            </a:r>
            <a:r>
              <a:rPr lang="ru-RU" sz="1800" i="1" dirty="0" err="1"/>
              <a:t>хладогента</a:t>
            </a:r>
            <a:endParaRPr lang="ru-RU" sz="1800" i="1" dirty="0"/>
          </a:p>
          <a:p>
            <a:r>
              <a:rPr lang="fr-FR" sz="1800" i="1" dirty="0"/>
              <a:t>-P </a:t>
            </a:r>
            <a:r>
              <a:rPr lang="ru-RU" sz="1800" i="1" dirty="0"/>
              <a:t>отработавших </a:t>
            </a:r>
            <a:r>
              <a:rPr lang="ru-RU" sz="1800" i="1" dirty="0" smtClean="0"/>
              <a:t>газов</a:t>
            </a:r>
            <a:endParaRPr lang="fr-FR" sz="1800" i="1" dirty="0"/>
          </a:p>
        </p:txBody>
      </p:sp>
      <p:sp>
        <p:nvSpPr>
          <p:cNvPr id="728087" name="Text Box 23"/>
          <p:cNvSpPr txBox="1">
            <a:spLocks noChangeArrowheads="1"/>
          </p:cNvSpPr>
          <p:nvPr/>
        </p:nvSpPr>
        <p:spPr bwMode="auto">
          <a:xfrm>
            <a:off x="2928938" y="3286125"/>
            <a:ext cx="3816350" cy="17266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 i="1" dirty="0">
                <a:solidFill>
                  <a:srgbClr val="FF0000"/>
                </a:solidFill>
              </a:rPr>
              <a:t>-</a:t>
            </a:r>
            <a:r>
              <a:rPr lang="ru-RU" sz="1800" i="1" dirty="0" err="1">
                <a:solidFill>
                  <a:srgbClr val="FF0000"/>
                </a:solidFill>
              </a:rPr>
              <a:t>Пьезорезистивный</a:t>
            </a:r>
            <a:endParaRPr lang="fr-FR" sz="1800" i="1" dirty="0">
              <a:solidFill>
                <a:srgbClr val="FF0000"/>
              </a:solidFill>
            </a:endParaRPr>
          </a:p>
          <a:p>
            <a:r>
              <a:rPr lang="fr-FR" sz="1800" i="1" dirty="0">
                <a:solidFill>
                  <a:srgbClr val="FF0000"/>
                </a:solidFill>
              </a:rPr>
              <a:t>-</a:t>
            </a:r>
            <a:r>
              <a:rPr lang="ru-RU" sz="1800" i="1" dirty="0" err="1">
                <a:solidFill>
                  <a:srgbClr val="FF0000"/>
                </a:solidFill>
              </a:rPr>
              <a:t>Пьезорезистивный</a:t>
            </a:r>
            <a:endParaRPr lang="fr-FR" sz="1800" i="1" dirty="0">
              <a:solidFill>
                <a:srgbClr val="FF0000"/>
              </a:solidFill>
            </a:endParaRPr>
          </a:p>
          <a:p>
            <a:r>
              <a:rPr lang="fr-FR" sz="1800" i="1" dirty="0">
                <a:solidFill>
                  <a:srgbClr val="FF0000"/>
                </a:solidFill>
              </a:rPr>
              <a:t>-</a:t>
            </a:r>
            <a:r>
              <a:rPr lang="ru-RU" sz="1800" i="1" dirty="0">
                <a:solidFill>
                  <a:srgbClr val="FF0000"/>
                </a:solidFill>
              </a:rPr>
              <a:t>Емкостной</a:t>
            </a:r>
            <a:endParaRPr lang="fr-FR" sz="1800" i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ru-RU" sz="1800" i="1" dirty="0" smtClean="0">
                <a:solidFill>
                  <a:srgbClr val="FF0000"/>
                </a:solidFill>
              </a:rPr>
              <a:t>Емкостной</a:t>
            </a:r>
            <a:r>
              <a:rPr lang="fr-FR" sz="1800" i="1" dirty="0" smtClean="0">
                <a:solidFill>
                  <a:srgbClr val="FF0000"/>
                </a:solidFill>
              </a:rPr>
              <a:t>  </a:t>
            </a:r>
            <a:endParaRPr lang="fr-FR" sz="1800" i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Tx/>
              <a:buChar char="-"/>
            </a:pPr>
            <a:endParaRPr lang="fr-FR" sz="1200" dirty="0">
              <a:solidFill>
                <a:srgbClr val="FF0000"/>
              </a:solidFill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6877050" y="3071066"/>
            <a:ext cx="2266950" cy="1726358"/>
            <a:chOff x="4332" y="1388"/>
            <a:chExt cx="1428" cy="928"/>
          </a:xfrm>
        </p:grpSpPr>
        <p:sp>
          <p:nvSpPr>
            <p:cNvPr id="15381" name="Text Box 25"/>
            <p:cNvSpPr txBox="1">
              <a:spLocks noChangeArrowheads="1"/>
            </p:cNvSpPr>
            <p:nvPr/>
          </p:nvSpPr>
          <p:spPr bwMode="auto">
            <a:xfrm>
              <a:off x="4332" y="1388"/>
              <a:ext cx="1428" cy="7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fr-FR" sz="1800" i="1" dirty="0"/>
            </a:p>
            <a:p>
              <a:r>
                <a:rPr lang="ru-RU" sz="1800" i="1" dirty="0"/>
                <a:t>Линейное напряжение</a:t>
              </a:r>
            </a:p>
            <a:p>
              <a:pPr>
                <a:spcBef>
                  <a:spcPct val="50000"/>
                </a:spcBef>
              </a:pPr>
              <a:endParaRPr lang="fr-FR" sz="1800" dirty="0"/>
            </a:p>
          </p:txBody>
        </p:sp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4513" y="1888"/>
              <a:ext cx="725" cy="428"/>
              <a:chOff x="4539" y="3098"/>
              <a:chExt cx="171" cy="101"/>
            </a:xfrm>
          </p:grpSpPr>
          <p:sp>
            <p:nvSpPr>
              <p:cNvPr id="15383" name="Line 27"/>
              <p:cNvSpPr>
                <a:spLocks noChangeShapeType="1"/>
              </p:cNvSpPr>
              <p:nvPr/>
            </p:nvSpPr>
            <p:spPr bwMode="auto">
              <a:xfrm>
                <a:off x="4539" y="3185"/>
                <a:ext cx="171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84" name="Line 28"/>
              <p:cNvSpPr>
                <a:spLocks noChangeShapeType="1"/>
              </p:cNvSpPr>
              <p:nvPr/>
            </p:nvSpPr>
            <p:spPr bwMode="auto">
              <a:xfrm flipV="1">
                <a:off x="4548" y="3098"/>
                <a:ext cx="0" cy="10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85" name="Freeform 29"/>
              <p:cNvSpPr>
                <a:spLocks/>
              </p:cNvSpPr>
              <p:nvPr/>
            </p:nvSpPr>
            <p:spPr bwMode="auto">
              <a:xfrm>
                <a:off x="4572" y="3112"/>
                <a:ext cx="113" cy="58"/>
              </a:xfrm>
              <a:custGeom>
                <a:avLst/>
                <a:gdLst>
                  <a:gd name="T0" fmla="*/ 0 w 113"/>
                  <a:gd name="T1" fmla="*/ 58 h 58"/>
                  <a:gd name="T2" fmla="*/ 113 w 113"/>
                  <a:gd name="T3" fmla="*/ 0 h 58"/>
                  <a:gd name="T4" fmla="*/ 0 60000 65536"/>
                  <a:gd name="T5" fmla="*/ 0 60000 65536"/>
                  <a:gd name="T6" fmla="*/ 0 w 113"/>
                  <a:gd name="T7" fmla="*/ 0 h 58"/>
                  <a:gd name="T8" fmla="*/ 113 w 113"/>
                  <a:gd name="T9" fmla="*/ 58 h 5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3" h="58">
                    <a:moveTo>
                      <a:pt x="0" y="58"/>
                    </a:moveTo>
                    <a:cubicBezTo>
                      <a:pt x="18" y="48"/>
                      <a:pt x="90" y="12"/>
                      <a:pt x="113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2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2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72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86" grpId="0"/>
      <p:bldP spid="72808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5267325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800" i="1" dirty="0" smtClean="0"/>
          </a:p>
          <a:p>
            <a:pPr eaLnBrk="1" hangingPunct="1">
              <a:lnSpc>
                <a:spcPct val="90000"/>
              </a:lnSpc>
            </a:pPr>
            <a:r>
              <a:rPr lang="ru-RU" sz="1800" i="1" dirty="0" smtClean="0"/>
              <a:t>Сопротивление элемента меняется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sz="1800" i="1" dirty="0" smtClean="0"/>
              <a:t>     с изменением давления</a:t>
            </a:r>
          </a:p>
          <a:p>
            <a:pPr eaLnBrk="1" hangingPunct="1">
              <a:lnSpc>
                <a:spcPct val="90000"/>
              </a:lnSpc>
              <a:buNone/>
            </a:pPr>
            <a:endParaRPr lang="fr-FR" sz="1800" i="1" dirty="0" smtClean="0"/>
          </a:p>
          <a:p>
            <a:pPr lvl="1" eaLnBrk="1" hangingPunct="1">
              <a:lnSpc>
                <a:spcPct val="90000"/>
              </a:lnSpc>
            </a:pPr>
            <a:r>
              <a:rPr lang="ru-RU" sz="1800" dirty="0" err="1" smtClean="0"/>
              <a:t>Пьезорезисторы</a:t>
            </a:r>
            <a:r>
              <a:rPr lang="fr-FR" sz="1800" dirty="0" smtClean="0"/>
              <a:t> </a:t>
            </a:r>
            <a:r>
              <a:rPr lang="ru-RU" sz="1800" dirty="0" smtClean="0"/>
              <a:t> соединены с мембраной, деформация мембраны вызывает  изменение  сопротивления</a:t>
            </a:r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eaLnBrk="1" hangingPunct="1"/>
            <a:r>
              <a:rPr lang="ru-RU" sz="1800" i="1" dirty="0" smtClean="0"/>
              <a:t>Измерительный принцип</a:t>
            </a:r>
          </a:p>
          <a:p>
            <a:pPr eaLnBrk="1" hangingPunct="1">
              <a:lnSpc>
                <a:spcPct val="90000"/>
              </a:lnSpc>
            </a:pPr>
            <a:endParaRPr lang="fr-FR" sz="1800" i="1" dirty="0" smtClean="0"/>
          </a:p>
          <a:p>
            <a:pPr lvl="1" eaLnBrk="1" hangingPunct="1">
              <a:lnSpc>
                <a:spcPct val="90000"/>
              </a:lnSpc>
            </a:pPr>
            <a:r>
              <a:rPr lang="ru-RU" sz="1800" dirty="0" smtClean="0"/>
              <a:t>Электрический монтаж </a:t>
            </a:r>
            <a:endParaRPr lang="fr-FR" sz="1800" dirty="0" smtClean="0"/>
          </a:p>
          <a:p>
            <a:pPr eaLnBrk="1" hangingPunct="1">
              <a:lnSpc>
                <a:spcPct val="90000"/>
              </a:lnSpc>
            </a:pPr>
            <a:endParaRPr lang="fr-FR" sz="1800" i="1" dirty="0" smtClean="0"/>
          </a:p>
          <a:p>
            <a:pPr eaLnBrk="1" hangingPunct="1">
              <a:lnSpc>
                <a:spcPct val="90000"/>
              </a:lnSpc>
            </a:pPr>
            <a:endParaRPr lang="ru-RU" sz="1800" i="1" dirty="0" smtClean="0"/>
          </a:p>
          <a:p>
            <a:pPr eaLnBrk="1" hangingPunct="1">
              <a:lnSpc>
                <a:spcPct val="90000"/>
              </a:lnSpc>
            </a:pPr>
            <a:endParaRPr lang="ru-RU" sz="1800" i="1" dirty="0" smtClean="0"/>
          </a:p>
          <a:p>
            <a:pPr eaLnBrk="1" hangingPunct="1">
              <a:lnSpc>
                <a:spcPct val="90000"/>
              </a:lnSpc>
            </a:pPr>
            <a:r>
              <a:rPr lang="ru-RU" sz="1800" i="1" dirty="0" smtClean="0"/>
              <a:t>Электрическое подключение</a:t>
            </a:r>
            <a:endParaRPr lang="fr-FR" sz="1800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800" i="1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lvl="1" eaLnBrk="1" hangingPunct="1">
              <a:lnSpc>
                <a:spcPct val="90000"/>
              </a:lnSpc>
            </a:pPr>
            <a:endParaRPr lang="fr-FR" sz="1800" b="1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fr-FR" sz="1800" dirty="0" smtClean="0"/>
          </a:p>
        </p:txBody>
      </p:sp>
      <p:graphicFrame>
        <p:nvGraphicFramePr>
          <p:cNvPr id="730117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1038338" name="Image bitmap" r:id="rId4" imgW="609524" imgH="358171" progId="PBrush">
              <p:embed/>
            </p:oleObj>
          </a:graphicData>
        </a:graphic>
      </p:graphicFrame>
      <p:sp>
        <p:nvSpPr>
          <p:cNvPr id="13319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2565400"/>
            <a:ext cx="935037" cy="935038"/>
          </a:xfrm>
          <a:prstGeom prst="actionButtonForwardNex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sp>
        <p:nvSpPr>
          <p:cNvPr id="13323" name="Line 12"/>
          <p:cNvSpPr>
            <a:spLocks noChangeShapeType="1"/>
          </p:cNvSpPr>
          <p:nvPr/>
        </p:nvSpPr>
        <p:spPr bwMode="auto">
          <a:xfrm>
            <a:off x="5424488" y="1628775"/>
            <a:ext cx="0" cy="46085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3315" name="Object 13"/>
          <p:cNvGraphicFramePr>
            <a:graphicFrameLocks noChangeAspect="1"/>
          </p:cNvGraphicFramePr>
          <p:nvPr/>
        </p:nvGraphicFramePr>
        <p:xfrm>
          <a:off x="5865813" y="1357299"/>
          <a:ext cx="2921029" cy="2395552"/>
        </p:xfrm>
        <a:graphic>
          <a:graphicData uri="http://schemas.openxmlformats.org/presentationml/2006/ole">
            <p:oleObj spid="_x0000_s1038339" name="Picture" r:id="rId5" imgW="4050720" imgH="2894040" progId="Word.Picture.8">
              <p:embed/>
            </p:oleObj>
          </a:graphicData>
        </a:graphic>
      </p:graphicFrame>
      <p:sp>
        <p:nvSpPr>
          <p:cNvPr id="730131" name="Text Box 19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algn="ctr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400" dirty="0">
                <a:cs typeface="+mn-cs"/>
              </a:rPr>
              <a:t>Датчик давления</a:t>
            </a:r>
            <a:endParaRPr lang="fr-FR" sz="2400" dirty="0">
              <a:cs typeface="+mn-cs"/>
            </a:endParaRPr>
          </a:p>
        </p:txBody>
      </p:sp>
      <p:graphicFrame>
        <p:nvGraphicFramePr>
          <p:cNvPr id="1048581" name="Object 15"/>
          <p:cNvGraphicFramePr>
            <a:graphicFrameLocks noChangeAspect="1"/>
          </p:cNvGraphicFramePr>
          <p:nvPr/>
        </p:nvGraphicFramePr>
        <p:xfrm>
          <a:off x="6143636" y="3786190"/>
          <a:ext cx="2613025" cy="2779713"/>
        </p:xfrm>
        <a:graphic>
          <a:graphicData uri="http://schemas.openxmlformats.org/presentationml/2006/ole">
            <p:oleObj spid="_x0000_s1038340" name="Picture" r:id="rId7" imgW="5090040" imgH="4558320" progId="Word.Picture.8">
              <p:embed/>
            </p:oleObj>
          </a:graphicData>
        </a:graphic>
      </p:graphicFrame>
      <p:sp>
        <p:nvSpPr>
          <p:cNvPr id="13" name="Управляющая кнопка: далее 12">
            <a:hlinkClick r:id="rId8" action="ppaction://hlinksldjump" highlightClick="1"/>
          </p:cNvPr>
          <p:cNvSpPr/>
          <p:nvPr/>
        </p:nvSpPr>
        <p:spPr bwMode="auto">
          <a:xfrm>
            <a:off x="4644008" y="2564904"/>
            <a:ext cx="713810" cy="292592"/>
          </a:xfrm>
          <a:prstGeom prst="actionButtonForwardNex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Управляющая кнопка: далее 13">
            <a:hlinkClick r:id="rId9" action="ppaction://hlinksldjump" highlightClick="1"/>
          </p:cNvPr>
          <p:cNvSpPr/>
          <p:nvPr/>
        </p:nvSpPr>
        <p:spPr bwMode="auto">
          <a:xfrm>
            <a:off x="4857752" y="4143380"/>
            <a:ext cx="428628" cy="285752"/>
          </a:xfrm>
          <a:prstGeom prst="actionButtonForwardNex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Управляющая кнопка: далее 14">
            <a:hlinkClick r:id="rId10" action="ppaction://hlinksldjump" highlightClick="1"/>
          </p:cNvPr>
          <p:cNvSpPr/>
          <p:nvPr/>
        </p:nvSpPr>
        <p:spPr bwMode="auto">
          <a:xfrm>
            <a:off x="4857752" y="5429264"/>
            <a:ext cx="428628" cy="285752"/>
          </a:xfrm>
          <a:prstGeom prst="actionButtonForwardNex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Управляющая кнопка: далее 15">
            <a:hlinkClick r:id="rId10" action="ppaction://hlinksldjump" highlightClick="1"/>
          </p:cNvPr>
          <p:cNvSpPr/>
          <p:nvPr/>
        </p:nvSpPr>
        <p:spPr bwMode="auto">
          <a:xfrm>
            <a:off x="4860032" y="5445224"/>
            <a:ext cx="428628" cy="285752"/>
          </a:xfrm>
          <a:prstGeom prst="actionButtonForwardNex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3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-54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controls>
      <p:control spid="1344514" name="ShockwaveFlash1" r:id="rId2" imgW="8676190" imgH="6165167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28688"/>
            <a:ext cx="8729663" cy="499745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ru-RU" smtClean="0"/>
              <a:t>Измерительный мост</a:t>
            </a:r>
            <a:r>
              <a:rPr lang="fr-FR" smtClean="0"/>
              <a:t>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03575" y="2997200"/>
            <a:ext cx="3740150" cy="793750"/>
            <a:chOff x="2018" y="1888"/>
            <a:chExt cx="2356" cy="500"/>
          </a:xfrm>
        </p:grpSpPr>
        <p:sp>
          <p:nvSpPr>
            <p:cNvPr id="54314" name="Freeform 5"/>
            <p:cNvSpPr>
              <a:spLocks/>
            </p:cNvSpPr>
            <p:nvPr/>
          </p:nvSpPr>
          <p:spPr bwMode="auto">
            <a:xfrm>
              <a:off x="2018" y="2064"/>
              <a:ext cx="2356" cy="324"/>
            </a:xfrm>
            <a:custGeom>
              <a:avLst/>
              <a:gdLst>
                <a:gd name="T0" fmla="*/ 0 w 2356"/>
                <a:gd name="T1" fmla="*/ 322 h 324"/>
                <a:gd name="T2" fmla="*/ 1144 w 2356"/>
                <a:gd name="T3" fmla="*/ 0 h 324"/>
                <a:gd name="T4" fmla="*/ 2356 w 2356"/>
                <a:gd name="T5" fmla="*/ 324 h 324"/>
                <a:gd name="T6" fmla="*/ 0 60000 65536"/>
                <a:gd name="T7" fmla="*/ 0 60000 65536"/>
                <a:gd name="T8" fmla="*/ 0 60000 65536"/>
                <a:gd name="T9" fmla="*/ 0 w 2356"/>
                <a:gd name="T10" fmla="*/ 0 h 324"/>
                <a:gd name="T11" fmla="*/ 2356 w 2356"/>
                <a:gd name="T12" fmla="*/ 324 h 3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56" h="324">
                  <a:moveTo>
                    <a:pt x="0" y="322"/>
                  </a:moveTo>
                  <a:cubicBezTo>
                    <a:pt x="191" y="268"/>
                    <a:pt x="751" y="0"/>
                    <a:pt x="1144" y="0"/>
                  </a:cubicBezTo>
                  <a:cubicBezTo>
                    <a:pt x="1537" y="0"/>
                    <a:pt x="2104" y="256"/>
                    <a:pt x="2356" y="324"/>
                  </a:cubicBezTo>
                </a:path>
              </a:pathLst>
            </a:custGeom>
            <a:noFill/>
            <a:ln w="9525" cap="flat" cmpd="sng">
              <a:solidFill>
                <a:schemeClr val="bg1"/>
              </a:solidFill>
              <a:prstDash val="solid"/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315" name="Oval 6"/>
            <p:cNvSpPr>
              <a:spLocks noChangeArrowheads="1"/>
            </p:cNvSpPr>
            <p:nvPr/>
          </p:nvSpPr>
          <p:spPr bwMode="auto">
            <a:xfrm>
              <a:off x="3016" y="1888"/>
              <a:ext cx="318" cy="318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30000"/>
                </a:spcBef>
              </a:pPr>
              <a:r>
                <a:rPr lang="fr-FR" sz="1600"/>
                <a:t>U</a:t>
              </a:r>
            </a:p>
          </p:txBody>
        </p:sp>
      </p:grpSp>
      <p:sp>
        <p:nvSpPr>
          <p:cNvPr id="54276" name="Text Box 8"/>
          <p:cNvSpPr txBox="1">
            <a:spLocks noChangeArrowheads="1"/>
          </p:cNvSpPr>
          <p:nvPr/>
        </p:nvSpPr>
        <p:spPr bwMode="auto">
          <a:xfrm>
            <a:off x="4716463" y="4652963"/>
            <a:ext cx="331311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sz="1600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331913" y="1484313"/>
            <a:ext cx="3816350" cy="4608512"/>
            <a:chOff x="839" y="935"/>
            <a:chExt cx="2404" cy="2903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839" y="935"/>
              <a:ext cx="2404" cy="2903"/>
              <a:chOff x="340" y="935"/>
              <a:chExt cx="2404" cy="2903"/>
            </a:xfrm>
          </p:grpSpPr>
          <p:sp>
            <p:nvSpPr>
              <p:cNvPr id="54307" name="Line 11"/>
              <p:cNvSpPr>
                <a:spLocks noChangeShapeType="1"/>
              </p:cNvSpPr>
              <p:nvPr/>
            </p:nvSpPr>
            <p:spPr bwMode="auto">
              <a:xfrm>
                <a:off x="1292" y="3748"/>
                <a:ext cx="499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340" y="935"/>
                <a:ext cx="2404" cy="2903"/>
                <a:chOff x="340" y="935"/>
                <a:chExt cx="2404" cy="2903"/>
              </a:xfrm>
            </p:grpSpPr>
            <p:sp>
              <p:nvSpPr>
                <p:cNvPr id="5430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57" y="935"/>
                  <a:ext cx="2087" cy="21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600"/>
                    <a:t>Напряжение питания </a:t>
                  </a:r>
                  <a:r>
                    <a:rPr lang="fr-FR" sz="1600"/>
                    <a:t>(5V) </a:t>
                  </a:r>
                </a:p>
              </p:txBody>
            </p:sp>
            <p:sp>
              <p:nvSpPr>
                <p:cNvPr id="54310" name="Line 14"/>
                <p:cNvSpPr>
                  <a:spLocks noChangeShapeType="1"/>
                </p:cNvSpPr>
                <p:nvPr/>
              </p:nvSpPr>
              <p:spPr bwMode="auto">
                <a:xfrm>
                  <a:off x="1519" y="1162"/>
                  <a:ext cx="0" cy="258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431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40" y="1570"/>
                  <a:ext cx="998" cy="21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fr-FR" sz="1600"/>
                </a:p>
              </p:txBody>
            </p:sp>
            <p:sp>
              <p:nvSpPr>
                <p:cNvPr id="54312" name="Rectangle 16"/>
                <p:cNvSpPr>
                  <a:spLocks noChangeArrowheads="1"/>
                </p:cNvSpPr>
                <p:nvPr/>
              </p:nvSpPr>
              <p:spPr bwMode="auto">
                <a:xfrm>
                  <a:off x="1383" y="1480"/>
                  <a:ext cx="318" cy="544"/>
                </a:xfrm>
                <a:prstGeom prst="rect">
                  <a:avLst/>
                </a:prstGeom>
                <a:solidFill>
                  <a:schemeClr val="tx1"/>
                </a:solidFill>
                <a:ln w="19050" algn="ctr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spcBef>
                      <a:spcPct val="30000"/>
                    </a:spcBef>
                  </a:pPr>
                  <a:endParaRPr lang="ru-RU"/>
                </a:p>
              </p:txBody>
            </p:sp>
            <p:sp>
              <p:nvSpPr>
                <p:cNvPr id="54313" name="Freeform 17" descr="Diagonales larges vers le haut"/>
                <p:cNvSpPr>
                  <a:spLocks/>
                </p:cNvSpPr>
                <p:nvPr/>
              </p:nvSpPr>
              <p:spPr bwMode="auto">
                <a:xfrm>
                  <a:off x="1292" y="3748"/>
                  <a:ext cx="499" cy="90"/>
                </a:xfrm>
                <a:custGeom>
                  <a:avLst/>
                  <a:gdLst>
                    <a:gd name="T0" fmla="*/ 0 w 499"/>
                    <a:gd name="T1" fmla="*/ 0 h 181"/>
                    <a:gd name="T2" fmla="*/ 499 w 499"/>
                    <a:gd name="T3" fmla="*/ 0 h 181"/>
                    <a:gd name="T4" fmla="*/ 499 w 499"/>
                    <a:gd name="T5" fmla="*/ 11 h 181"/>
                    <a:gd name="T6" fmla="*/ 0 w 499"/>
                    <a:gd name="T7" fmla="*/ 11 h 181"/>
                    <a:gd name="T8" fmla="*/ 0 w 499"/>
                    <a:gd name="T9" fmla="*/ 0 h 1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9"/>
                    <a:gd name="T16" fmla="*/ 0 h 181"/>
                    <a:gd name="T17" fmla="*/ 499 w 499"/>
                    <a:gd name="T18" fmla="*/ 181 h 1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9" h="181">
                      <a:moveTo>
                        <a:pt x="0" y="0"/>
                      </a:moveTo>
                      <a:lnTo>
                        <a:pt x="499" y="0"/>
                      </a:lnTo>
                      <a:lnTo>
                        <a:pt x="499" y="181"/>
                      </a:lnTo>
                      <a:lnTo>
                        <a:pt x="0" y="1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wdUpDiag">
                  <a:fgClr>
                    <a:schemeClr val="bg1"/>
                  </a:fgClr>
                  <a:bgClr>
                    <a:schemeClr val="tx1"/>
                  </a:bgClr>
                </a:patt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54306" name="Text Box 18"/>
            <p:cNvSpPr txBox="1">
              <a:spLocks noChangeArrowheads="1"/>
            </p:cNvSpPr>
            <p:nvPr/>
          </p:nvSpPr>
          <p:spPr bwMode="auto">
            <a:xfrm>
              <a:off x="1170" y="1575"/>
              <a:ext cx="998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/>
                <a:t>100</a:t>
              </a:r>
              <a:r>
                <a:rPr lang="el-GR" sz="2000" dirty="0"/>
                <a:t>Ω</a:t>
              </a:r>
              <a:endParaRPr lang="el-GR" sz="2000" baseline="-25000" dirty="0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5076825" y="1484313"/>
            <a:ext cx="3816350" cy="4608512"/>
            <a:chOff x="3198" y="935"/>
            <a:chExt cx="2404" cy="2903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3198" y="935"/>
              <a:ext cx="2404" cy="2903"/>
              <a:chOff x="3198" y="935"/>
              <a:chExt cx="2404" cy="2903"/>
            </a:xfrm>
          </p:grpSpPr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3198" y="935"/>
                <a:ext cx="2404" cy="2903"/>
                <a:chOff x="3198" y="935"/>
                <a:chExt cx="2404" cy="2903"/>
              </a:xfrm>
            </p:grpSpPr>
            <p:grpSp>
              <p:nvGrpSpPr>
                <p:cNvPr id="9" name="Group 22"/>
                <p:cNvGrpSpPr>
                  <a:grpSpLocks/>
                </p:cNvGrpSpPr>
                <p:nvPr/>
              </p:nvGrpSpPr>
              <p:grpSpPr bwMode="auto">
                <a:xfrm>
                  <a:off x="3198" y="935"/>
                  <a:ext cx="2404" cy="2903"/>
                  <a:chOff x="340" y="935"/>
                  <a:chExt cx="2404" cy="2903"/>
                </a:xfrm>
              </p:grpSpPr>
              <p:sp>
                <p:nvSpPr>
                  <p:cNvPr id="54298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1292" y="3748"/>
                    <a:ext cx="49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grpSp>
                <p:nvGrpSpPr>
                  <p:cNvPr id="10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40" y="935"/>
                    <a:ext cx="2404" cy="2903"/>
                    <a:chOff x="340" y="935"/>
                    <a:chExt cx="2404" cy="2903"/>
                  </a:xfrm>
                </p:grpSpPr>
                <p:sp>
                  <p:nvSpPr>
                    <p:cNvPr id="54300" name="Text Box 2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7" y="935"/>
                      <a:ext cx="2087" cy="212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ru-RU" sz="1600"/>
                        <a:t>Напряжение питания </a:t>
                      </a:r>
                      <a:r>
                        <a:rPr lang="fr-FR" sz="1600"/>
                        <a:t>(5V) </a:t>
                      </a:r>
                    </a:p>
                  </p:txBody>
                </p:sp>
                <p:sp>
                  <p:nvSpPr>
                    <p:cNvPr id="54301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19" y="1162"/>
                      <a:ext cx="0" cy="258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4302" name="Text Box 2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0" y="1570"/>
                      <a:ext cx="998" cy="212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fr-FR" sz="1600"/>
                    </a:p>
                  </p:txBody>
                </p:sp>
                <p:sp>
                  <p:nvSpPr>
                    <p:cNvPr id="54303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3" y="1480"/>
                      <a:ext cx="318" cy="5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9050" algn="ctr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30000"/>
                        </a:spcBef>
                      </a:pPr>
                      <a:endParaRPr lang="ru-RU"/>
                    </a:p>
                  </p:txBody>
                </p:sp>
                <p:sp>
                  <p:nvSpPr>
                    <p:cNvPr id="54304" name="Freeform 29" descr="Diagonales larges vers le haut"/>
                    <p:cNvSpPr>
                      <a:spLocks/>
                    </p:cNvSpPr>
                    <p:nvPr/>
                  </p:nvSpPr>
                  <p:spPr bwMode="auto">
                    <a:xfrm>
                      <a:off x="1292" y="3748"/>
                      <a:ext cx="499" cy="90"/>
                    </a:xfrm>
                    <a:custGeom>
                      <a:avLst/>
                      <a:gdLst>
                        <a:gd name="T0" fmla="*/ 0 w 499"/>
                        <a:gd name="T1" fmla="*/ 0 h 181"/>
                        <a:gd name="T2" fmla="*/ 499 w 499"/>
                        <a:gd name="T3" fmla="*/ 0 h 181"/>
                        <a:gd name="T4" fmla="*/ 499 w 499"/>
                        <a:gd name="T5" fmla="*/ 11 h 181"/>
                        <a:gd name="T6" fmla="*/ 0 w 499"/>
                        <a:gd name="T7" fmla="*/ 11 h 181"/>
                        <a:gd name="T8" fmla="*/ 0 w 499"/>
                        <a:gd name="T9" fmla="*/ 0 h 1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99"/>
                        <a:gd name="T16" fmla="*/ 0 h 181"/>
                        <a:gd name="T17" fmla="*/ 499 w 499"/>
                        <a:gd name="T18" fmla="*/ 181 h 1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99" h="181">
                          <a:moveTo>
                            <a:pt x="0" y="0"/>
                          </a:moveTo>
                          <a:lnTo>
                            <a:pt x="499" y="0"/>
                          </a:lnTo>
                          <a:lnTo>
                            <a:pt x="499" y="181"/>
                          </a:lnTo>
                          <a:lnTo>
                            <a:pt x="0" y="18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pattFill prst="wdUpDiag">
                      <a:fgClr>
                        <a:schemeClr val="bg1"/>
                      </a:fgClr>
                      <a:bgClr>
                        <a:schemeClr val="tx1"/>
                      </a:bgClr>
                    </a:pattFill>
                    <a:ln w="9525" cap="flat" cmpd="sng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54297" name="Rectangle 30"/>
                <p:cNvSpPr>
                  <a:spLocks noChangeArrowheads="1"/>
                </p:cNvSpPr>
                <p:nvPr/>
              </p:nvSpPr>
              <p:spPr bwMode="auto">
                <a:xfrm>
                  <a:off x="4219" y="2750"/>
                  <a:ext cx="318" cy="635"/>
                </a:xfrm>
                <a:prstGeom prst="rect">
                  <a:avLst/>
                </a:prstGeom>
                <a:solidFill>
                  <a:schemeClr val="tx1"/>
                </a:solidFill>
                <a:ln w="19050" algn="ctr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spcBef>
                      <a:spcPct val="30000"/>
                    </a:spcBef>
                  </a:pPr>
                  <a:endParaRPr lang="ru-RU"/>
                </a:p>
              </p:txBody>
            </p:sp>
          </p:grpSp>
          <p:sp>
            <p:nvSpPr>
              <p:cNvPr id="54295" name="Text Box 31"/>
              <p:cNvSpPr txBox="1">
                <a:spLocks noChangeArrowheads="1"/>
              </p:cNvSpPr>
              <p:nvPr/>
            </p:nvSpPr>
            <p:spPr bwMode="auto">
              <a:xfrm>
                <a:off x="3510" y="1575"/>
                <a:ext cx="998" cy="2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000" dirty="0"/>
                  <a:t>100</a:t>
                </a:r>
                <a:r>
                  <a:rPr lang="el-GR" sz="2000" dirty="0"/>
                  <a:t>Ω</a:t>
                </a:r>
                <a:endParaRPr lang="el-GR" sz="2000" baseline="-25000" dirty="0"/>
              </a:p>
            </p:txBody>
          </p:sp>
        </p:grpSp>
        <p:sp>
          <p:nvSpPr>
            <p:cNvPr id="54293" name="Text Box 32"/>
            <p:cNvSpPr txBox="1">
              <a:spLocks noChangeArrowheads="1"/>
            </p:cNvSpPr>
            <p:nvPr/>
          </p:nvSpPr>
          <p:spPr bwMode="auto">
            <a:xfrm>
              <a:off x="3465" y="2970"/>
              <a:ext cx="998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/>
                <a:t>100</a:t>
              </a:r>
              <a:r>
                <a:rPr lang="el-GR" sz="2000" dirty="0"/>
                <a:t>Ω</a:t>
              </a:r>
              <a:endParaRPr lang="el-GR" sz="2000" baseline="-25000" dirty="0"/>
            </a:p>
          </p:txBody>
        </p:sp>
      </p:grpSp>
      <p:sp>
        <p:nvSpPr>
          <p:cNvPr id="916513" name="Text Box 33"/>
          <p:cNvSpPr txBox="1">
            <a:spLocks noChangeArrowheads="1"/>
          </p:cNvSpPr>
          <p:nvPr/>
        </p:nvSpPr>
        <p:spPr bwMode="auto">
          <a:xfrm>
            <a:off x="285750" y="3143250"/>
            <a:ext cx="1800225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>
                <a:solidFill>
                  <a:srgbClr val="FF0000"/>
                </a:solidFill>
              </a:rPr>
              <a:t>R=100</a:t>
            </a:r>
            <a:r>
              <a:rPr lang="el-GR" sz="1600">
                <a:solidFill>
                  <a:srgbClr val="FF0000"/>
                </a:solidFill>
              </a:rPr>
              <a:t>Ω</a:t>
            </a:r>
            <a:r>
              <a:rPr lang="fr-FR" sz="1600">
                <a:solidFill>
                  <a:srgbClr val="FF0000"/>
                </a:solidFill>
              </a:rPr>
              <a:t>, U = 0v</a:t>
            </a:r>
            <a:endParaRPr lang="el-GR" sz="1600">
              <a:solidFill>
                <a:srgbClr val="FF0000"/>
              </a:solidFill>
            </a:endParaRPr>
          </a:p>
        </p:txBody>
      </p:sp>
      <p:sp>
        <p:nvSpPr>
          <p:cNvPr id="916514" name="Text Box 34"/>
          <p:cNvSpPr txBox="1">
            <a:spLocks noChangeArrowheads="1"/>
          </p:cNvSpPr>
          <p:nvPr/>
        </p:nvSpPr>
        <p:spPr bwMode="auto">
          <a:xfrm>
            <a:off x="285750" y="3786188"/>
            <a:ext cx="1800225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FF0000"/>
                </a:solidFill>
              </a:rPr>
              <a:t>R &lt; </a:t>
            </a:r>
            <a:r>
              <a:rPr lang="ru-RU" sz="1600" dirty="0">
                <a:solidFill>
                  <a:srgbClr val="FF0000"/>
                </a:solidFill>
              </a:rPr>
              <a:t>или </a:t>
            </a:r>
            <a:r>
              <a:rPr lang="en-US" sz="1600" dirty="0">
                <a:solidFill>
                  <a:srgbClr val="FF0000"/>
                </a:solidFill>
              </a:rPr>
              <a:t>&gt; 100</a:t>
            </a:r>
            <a:r>
              <a:rPr lang="el-GR" sz="1600" dirty="0">
                <a:solidFill>
                  <a:srgbClr val="FF0000"/>
                </a:solidFill>
              </a:rPr>
              <a:t> </a:t>
            </a:r>
            <a:r>
              <a:rPr lang="el-GR" sz="1600" dirty="0" smtClean="0">
                <a:solidFill>
                  <a:srgbClr val="FF0000"/>
                </a:solidFill>
              </a:rPr>
              <a:t>Ω</a:t>
            </a:r>
            <a:r>
              <a:rPr lang="fr-FR" sz="1600" dirty="0" smtClean="0">
                <a:solidFill>
                  <a:srgbClr val="FF0000"/>
                </a:solidFill>
              </a:rPr>
              <a:t>, </a:t>
            </a:r>
            <a:r>
              <a:rPr lang="fr-FR" sz="1600" dirty="0">
                <a:solidFill>
                  <a:srgbClr val="FF0000"/>
                </a:solidFill>
              </a:rPr>
              <a:t>U≠0V</a:t>
            </a:r>
          </a:p>
        </p:txBody>
      </p:sp>
      <p:sp>
        <p:nvSpPr>
          <p:cNvPr id="916515" name="Text Box 35"/>
          <p:cNvSpPr txBox="1">
            <a:spLocks noChangeArrowheads="1"/>
          </p:cNvSpPr>
          <p:nvPr/>
        </p:nvSpPr>
        <p:spPr bwMode="auto">
          <a:xfrm>
            <a:off x="357188" y="4572000"/>
            <a:ext cx="2124075" cy="1077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/>
              <a:t>Напряжение </a:t>
            </a:r>
            <a:r>
              <a:rPr lang="fr-FR" sz="1600"/>
              <a:t>U </a:t>
            </a:r>
            <a:r>
              <a:rPr lang="ru-RU" sz="1600"/>
              <a:t>используется для определения показаний датчика</a:t>
            </a:r>
            <a:endParaRPr lang="fr-FR" sz="1600"/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971550" y="4357690"/>
            <a:ext cx="3313113" cy="1016001"/>
            <a:chOff x="612" y="2745"/>
            <a:chExt cx="2087" cy="640"/>
          </a:xfrm>
        </p:grpSpPr>
        <p:grpSp>
          <p:nvGrpSpPr>
            <p:cNvPr id="12" name="Group 37"/>
            <p:cNvGrpSpPr>
              <a:grpSpLocks/>
            </p:cNvGrpSpPr>
            <p:nvPr/>
          </p:nvGrpSpPr>
          <p:grpSpPr bwMode="auto">
            <a:xfrm>
              <a:off x="612" y="2750"/>
              <a:ext cx="2087" cy="635"/>
              <a:chOff x="113" y="2750"/>
              <a:chExt cx="2087" cy="635"/>
            </a:xfrm>
          </p:grpSpPr>
          <p:sp>
            <p:nvSpPr>
              <p:cNvPr id="54288" name="Text Box 38"/>
              <p:cNvSpPr txBox="1">
                <a:spLocks noChangeArrowheads="1"/>
              </p:cNvSpPr>
              <p:nvPr/>
            </p:nvSpPr>
            <p:spPr bwMode="auto">
              <a:xfrm>
                <a:off x="113" y="2931"/>
                <a:ext cx="2087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fr-FR" sz="1600"/>
              </a:p>
            </p:txBody>
          </p:sp>
          <p:grpSp>
            <p:nvGrpSpPr>
              <p:cNvPr id="13" name="Group 39"/>
              <p:cNvGrpSpPr>
                <a:grpSpLocks/>
              </p:cNvGrpSpPr>
              <p:nvPr/>
            </p:nvGrpSpPr>
            <p:grpSpPr bwMode="auto">
              <a:xfrm>
                <a:off x="1180" y="2750"/>
                <a:ext cx="680" cy="635"/>
                <a:chOff x="1178" y="2750"/>
                <a:chExt cx="680" cy="635"/>
              </a:xfrm>
            </p:grpSpPr>
            <p:sp>
              <p:nvSpPr>
                <p:cNvPr id="54290" name="Rectangle 40"/>
                <p:cNvSpPr>
                  <a:spLocks noChangeArrowheads="1"/>
                </p:cNvSpPr>
                <p:nvPr/>
              </p:nvSpPr>
              <p:spPr bwMode="auto">
                <a:xfrm>
                  <a:off x="1359" y="2750"/>
                  <a:ext cx="318" cy="635"/>
                </a:xfrm>
                <a:prstGeom prst="rect">
                  <a:avLst/>
                </a:prstGeom>
                <a:solidFill>
                  <a:schemeClr val="tx1"/>
                </a:solidFill>
                <a:ln w="19050" algn="ctr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spcBef>
                      <a:spcPct val="30000"/>
                    </a:spcBef>
                  </a:pPr>
                  <a:endParaRPr lang="ru-RU"/>
                </a:p>
              </p:txBody>
            </p:sp>
            <p:sp>
              <p:nvSpPr>
                <p:cNvPr id="54291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1178" y="2796"/>
                  <a:ext cx="680" cy="589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54287" name="Text Box 42"/>
            <p:cNvSpPr txBox="1">
              <a:spLocks noChangeArrowheads="1"/>
            </p:cNvSpPr>
            <p:nvPr/>
          </p:nvSpPr>
          <p:spPr bwMode="auto">
            <a:xfrm>
              <a:off x="1485" y="2745"/>
              <a:ext cx="1075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/>
                <a:t>R</a:t>
              </a:r>
              <a:endParaRPr lang="fr-FR" sz="2000" baseline="-25000" dirty="0"/>
            </a:p>
          </p:txBody>
        </p:sp>
      </p:grpSp>
      <p:sp>
        <p:nvSpPr>
          <p:cNvPr id="916523" name="Text Box 43"/>
          <p:cNvSpPr txBox="1">
            <a:spLocks noChangeArrowheads="1"/>
          </p:cNvSpPr>
          <p:nvPr/>
        </p:nvSpPr>
        <p:spPr bwMode="auto">
          <a:xfrm>
            <a:off x="4284663" y="2955925"/>
            <a:ext cx="1582737" cy="554038"/>
          </a:xfrm>
          <a:prstGeom prst="rect">
            <a:avLst/>
          </a:prstGeom>
          <a:solidFill>
            <a:srgbClr val="FF9933">
              <a:alpha val="70195"/>
            </a:srgbClr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sz="1200" b="1"/>
          </a:p>
          <a:p>
            <a:pPr>
              <a:spcBef>
                <a:spcPct val="50000"/>
              </a:spcBef>
            </a:pPr>
            <a:endParaRPr lang="fr-FR" sz="1200" b="1"/>
          </a:p>
        </p:txBody>
      </p:sp>
      <p:sp>
        <p:nvSpPr>
          <p:cNvPr id="54285" name="AutoShape 4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 rot="-54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1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91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16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9" dur="1000"/>
                                        <p:tgtEl>
                                          <p:spTgt spid="916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513" grpId="0"/>
      <p:bldP spid="916514" grpId="0"/>
      <p:bldP spid="916515" grpId="0"/>
      <p:bldP spid="9165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9" name="Text Box 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11125" y="3484563"/>
            <a:ext cx="8920163" cy="5191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800" b="1" dirty="0"/>
              <a:t>Исполнительные механизмы,</a:t>
            </a:r>
            <a:r>
              <a:rPr lang="fr-FR" sz="2800" b="1" dirty="0"/>
              <a:t> </a:t>
            </a:r>
            <a:r>
              <a:rPr lang="ru-RU" sz="2800" b="1" dirty="0"/>
              <a:t>общие положения</a:t>
            </a:r>
            <a:endParaRPr lang="fr-FR" sz="2800" b="1" dirty="0"/>
          </a:p>
        </p:txBody>
      </p:sp>
      <p:sp>
        <p:nvSpPr>
          <p:cNvPr id="605190" name="Text Box 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88900" y="1252538"/>
            <a:ext cx="8964613" cy="5191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800" b="1" dirty="0"/>
              <a:t>Датчики, общие положения </a:t>
            </a:r>
            <a:endParaRPr lang="fr-FR" sz="2800" b="1" dirty="0"/>
          </a:p>
        </p:txBody>
      </p:sp>
      <p:sp>
        <p:nvSpPr>
          <p:cNvPr id="605193" name="Text Box 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2368550"/>
            <a:ext cx="8964613" cy="5191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800" b="1" dirty="0"/>
              <a:t>Типы датчиков</a:t>
            </a:r>
            <a:endParaRPr lang="fr-FR" sz="2800" b="1" dirty="0"/>
          </a:p>
        </p:txBody>
      </p:sp>
      <p:sp>
        <p:nvSpPr>
          <p:cNvPr id="605194" name="Text Box 10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11125" y="4600575"/>
            <a:ext cx="8920163" cy="5191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800" b="1" dirty="0"/>
              <a:t>Типы</a:t>
            </a:r>
            <a:r>
              <a:rPr lang="fr-FR" sz="2800" b="1" dirty="0"/>
              <a:t> </a:t>
            </a:r>
            <a:r>
              <a:rPr lang="ru-RU" sz="2800" b="1" dirty="0"/>
              <a:t>исполнительных механизмов</a:t>
            </a:r>
            <a:endParaRPr lang="fr-FR" sz="2800" b="1" dirty="0"/>
          </a:p>
        </p:txBody>
      </p:sp>
      <p:sp>
        <p:nvSpPr>
          <p:cNvPr id="605196" name="Text 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11125" y="5718175"/>
            <a:ext cx="8920163" cy="5191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800" b="1" dirty="0"/>
              <a:t>Анкета самооценки</a:t>
            </a:r>
            <a:endParaRPr lang="fr-FR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18533" name="Rectangle 5"/>
          <p:cNvSpPr>
            <a:spLocks noChangeArrowheads="1"/>
          </p:cNvSpPr>
          <p:nvPr/>
        </p:nvSpPr>
        <p:spPr bwMode="auto">
          <a:xfrm>
            <a:off x="0" y="22193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18534" name="Object 6"/>
          <p:cNvGraphicFramePr>
            <a:graphicFrameLocks noChangeAspect="1"/>
          </p:cNvGraphicFramePr>
          <p:nvPr/>
        </p:nvGraphicFramePr>
        <p:xfrm>
          <a:off x="1714480" y="928670"/>
          <a:ext cx="6000792" cy="5545138"/>
        </p:xfrm>
        <a:graphic>
          <a:graphicData uri="http://schemas.openxmlformats.org/presentationml/2006/ole">
            <p:oleObj spid="_x0000_s1039362" name="Picture" r:id="rId4" imgW="4710960" imgH="6001920" progId="Word.Picture.8">
              <p:embed/>
            </p:oleObj>
          </a:graphicData>
        </a:graphic>
      </p:graphicFrame>
      <p:sp>
        <p:nvSpPr>
          <p:cNvPr id="918536" name="AutoShape 8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572125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800" i="1" dirty="0" smtClean="0"/>
          </a:p>
          <a:p>
            <a:pPr eaLnBrk="1" hangingPunct="1">
              <a:lnSpc>
                <a:spcPct val="90000"/>
              </a:lnSpc>
            </a:pPr>
            <a:r>
              <a:rPr lang="ru-RU" sz="1800" b="1" i="1" dirty="0" smtClean="0"/>
              <a:t>Измерительный принцип «Емкостной»</a:t>
            </a:r>
            <a:r>
              <a:rPr lang="fr-FR" sz="1800" b="1" i="1" dirty="0" smtClean="0"/>
              <a:t> </a:t>
            </a:r>
            <a:r>
              <a:rPr lang="fr-FR" sz="1800" i="1" dirty="0" smtClean="0"/>
              <a:t>: </a:t>
            </a:r>
            <a:r>
              <a:rPr lang="ru-RU" sz="1800" i="1" dirty="0" smtClean="0"/>
              <a:t>Электропроводность элемента меняется с изменением расстояния между пластинами</a:t>
            </a:r>
            <a:endParaRPr lang="fr-FR" sz="1800" i="1" dirty="0" smtClean="0"/>
          </a:p>
          <a:p>
            <a:pPr eaLnBrk="1" hangingPunct="1">
              <a:lnSpc>
                <a:spcPct val="90000"/>
              </a:lnSpc>
            </a:pPr>
            <a:endParaRPr lang="fr-FR" sz="1800" i="1" dirty="0" smtClean="0"/>
          </a:p>
          <a:p>
            <a:pPr eaLnBrk="1" hangingPunct="1"/>
            <a:r>
              <a:rPr lang="ru-RU" dirty="0" smtClean="0"/>
              <a:t>Малое расстояние </a:t>
            </a:r>
            <a:r>
              <a:rPr lang="en-US" dirty="0" smtClean="0"/>
              <a:t>   </a:t>
            </a:r>
            <a:r>
              <a:rPr lang="ru-RU" dirty="0" smtClean="0"/>
              <a:t> </a:t>
            </a:r>
            <a:r>
              <a:rPr lang="en-US" dirty="0" smtClean="0"/>
              <a:t>  </a:t>
            </a:r>
            <a:r>
              <a:rPr lang="ru-RU" dirty="0" smtClean="0"/>
              <a:t>-</a:t>
            </a:r>
            <a:r>
              <a:rPr lang="en-US" dirty="0" smtClean="0"/>
              <a:t> </a:t>
            </a:r>
            <a:endParaRPr lang="ru-RU" sz="24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ru-RU" dirty="0" smtClean="0"/>
              <a:t>Большое расстояние</a:t>
            </a:r>
            <a:r>
              <a:rPr lang="en-US" dirty="0" smtClean="0"/>
              <a:t>  </a:t>
            </a:r>
            <a:r>
              <a:rPr lang="ru-RU" dirty="0" smtClean="0"/>
              <a:t> -  </a:t>
            </a:r>
            <a:endParaRPr lang="ru-RU" sz="2400" dirty="0" smtClean="0">
              <a:solidFill>
                <a:srgbClr val="FF0000"/>
              </a:solidFill>
            </a:endParaRPr>
          </a:p>
          <a:p>
            <a:pPr eaLnBrk="1" hangingPunct="1"/>
            <a:endParaRPr lang="ru-RU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eaLnBrk="1" hangingPunct="1">
              <a:lnSpc>
                <a:spcPct val="90000"/>
              </a:lnSpc>
            </a:pPr>
            <a:endParaRPr lang="fr-FR" sz="1800" i="1" dirty="0" smtClean="0"/>
          </a:p>
          <a:p>
            <a:pPr eaLnBrk="1" hangingPunct="1">
              <a:lnSpc>
                <a:spcPct val="90000"/>
              </a:lnSpc>
            </a:pPr>
            <a:r>
              <a:rPr lang="ru-RU" sz="1800" i="1" dirty="0" smtClean="0"/>
              <a:t>Электрическое подключение</a:t>
            </a:r>
            <a:endParaRPr lang="fr-FR" sz="1800" i="1" dirty="0" smtClean="0"/>
          </a:p>
          <a:p>
            <a:pPr lvl="2" eaLnBrk="1" hangingPunct="1">
              <a:lnSpc>
                <a:spcPct val="90000"/>
              </a:lnSpc>
            </a:pPr>
            <a:endParaRPr lang="fr-FR" sz="1800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800" i="1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lvl="1" eaLnBrk="1" hangingPunct="1">
              <a:lnSpc>
                <a:spcPct val="90000"/>
              </a:lnSpc>
            </a:pPr>
            <a:endParaRPr lang="fr-FR" sz="1800" b="1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fr-FR" sz="1800" dirty="0" smtClean="0"/>
          </a:p>
        </p:txBody>
      </p:sp>
      <p:graphicFrame>
        <p:nvGraphicFramePr>
          <p:cNvPr id="756741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1040386" name="Image bitmap" r:id="rId4" imgW="609524" imgH="358171" progId="PBrush">
              <p:embed/>
            </p:oleObj>
          </a:graphicData>
        </a:graphic>
      </p:graphicFrame>
      <p:sp>
        <p:nvSpPr>
          <p:cNvPr id="15366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2565400"/>
            <a:ext cx="935037" cy="935038"/>
          </a:xfrm>
          <a:prstGeom prst="actionButtonForwardNex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sp>
        <p:nvSpPr>
          <p:cNvPr id="15368" name="Rectangle 10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sp>
        <p:nvSpPr>
          <p:cNvPr id="15369" name="Line 11"/>
          <p:cNvSpPr>
            <a:spLocks noChangeShapeType="1"/>
          </p:cNvSpPr>
          <p:nvPr/>
        </p:nvSpPr>
        <p:spPr bwMode="auto">
          <a:xfrm>
            <a:off x="5557838" y="1628775"/>
            <a:ext cx="0" cy="46085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0" name="Rectangle 13"/>
          <p:cNvSpPr>
            <a:spLocks noChangeArrowheads="1"/>
          </p:cNvSpPr>
          <p:nvPr/>
        </p:nvSpPr>
        <p:spPr bwMode="auto">
          <a:xfrm>
            <a:off x="0" y="21859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sp>
        <p:nvSpPr>
          <p:cNvPr id="15371" name="Rectangle 16"/>
          <p:cNvSpPr>
            <a:spLocks noChangeArrowheads="1"/>
          </p:cNvSpPr>
          <p:nvPr/>
        </p:nvSpPr>
        <p:spPr bwMode="auto">
          <a:xfrm>
            <a:off x="0" y="2833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graphicFrame>
        <p:nvGraphicFramePr>
          <p:cNvPr id="15363" name="Object 15"/>
          <p:cNvGraphicFramePr>
            <a:graphicFrameLocks noChangeAspect="1"/>
          </p:cNvGraphicFramePr>
          <p:nvPr/>
        </p:nvGraphicFramePr>
        <p:xfrm>
          <a:off x="5715000" y="1857375"/>
          <a:ext cx="3232150" cy="1190625"/>
        </p:xfrm>
        <a:graphic>
          <a:graphicData uri="http://schemas.openxmlformats.org/presentationml/2006/ole">
            <p:oleObj spid="_x0000_s1040387" name="Picture" r:id="rId5" imgW="7134120" imgH="2610000" progId="Word.Picture.8">
              <p:embed/>
            </p:oleObj>
          </a:graphicData>
        </a:graphic>
      </p:graphicFrame>
      <p:sp>
        <p:nvSpPr>
          <p:cNvPr id="15372" name="Rectangle 18"/>
          <p:cNvSpPr>
            <a:spLocks noChangeArrowheads="1"/>
          </p:cNvSpPr>
          <p:nvPr/>
        </p:nvSpPr>
        <p:spPr bwMode="auto">
          <a:xfrm>
            <a:off x="0" y="2128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graphicFrame>
        <p:nvGraphicFramePr>
          <p:cNvPr id="15364" name="Object 17"/>
          <p:cNvGraphicFramePr>
            <a:graphicFrameLocks noChangeAspect="1"/>
          </p:cNvGraphicFramePr>
          <p:nvPr/>
        </p:nvGraphicFramePr>
        <p:xfrm>
          <a:off x="6048375" y="3141663"/>
          <a:ext cx="3132138" cy="3386137"/>
        </p:xfrm>
        <a:graphic>
          <a:graphicData uri="http://schemas.openxmlformats.org/presentationml/2006/ole">
            <p:oleObj spid="_x0000_s1040388" name="Picture" r:id="rId6" imgW="6705720" imgH="3791520" progId="Word.Picture.8">
              <p:embed/>
            </p:oleObj>
          </a:graphicData>
        </a:graphic>
      </p:graphicFrame>
      <p:sp>
        <p:nvSpPr>
          <p:cNvPr id="756757" name="Text Box 21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619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algn="ctr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400" dirty="0" smtClean="0">
                <a:cs typeface="+mn-cs"/>
              </a:rPr>
              <a:t>Датчик  </a:t>
            </a:r>
            <a:r>
              <a:rPr lang="ru-RU" sz="2400" dirty="0">
                <a:cs typeface="+mn-cs"/>
              </a:rPr>
              <a:t>давления</a:t>
            </a:r>
            <a:endParaRPr lang="fr-FR" sz="2400" dirty="0">
              <a:cs typeface="+mn-cs"/>
            </a:endParaRPr>
          </a:p>
        </p:txBody>
      </p:sp>
      <p:sp>
        <p:nvSpPr>
          <p:cNvPr id="14" name="Управляющая кнопка: далее 13">
            <a:hlinkClick r:id="rId8" action="ppaction://hlinksldjump" highlightClick="1"/>
          </p:cNvPr>
          <p:cNvSpPr/>
          <p:nvPr/>
        </p:nvSpPr>
        <p:spPr bwMode="auto">
          <a:xfrm>
            <a:off x="4857752" y="4714884"/>
            <a:ext cx="428628" cy="285752"/>
          </a:xfrm>
          <a:prstGeom prst="actionButtonForwardNex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5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20580" name="AutoShape 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84444" y="6388919"/>
            <a:ext cx="423843" cy="504795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0581" name="Rectangle 5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20582" name="Object 6"/>
          <p:cNvGraphicFramePr>
            <a:graphicFrameLocks noChangeAspect="1"/>
          </p:cNvGraphicFramePr>
          <p:nvPr/>
        </p:nvGraphicFramePr>
        <p:xfrm>
          <a:off x="539750" y="908050"/>
          <a:ext cx="7993063" cy="5737225"/>
        </p:xfrm>
        <a:graphic>
          <a:graphicData uri="http://schemas.openxmlformats.org/presentationml/2006/ole">
            <p:oleObj spid="_x0000_s1041410" name="Picture" r:id="rId5" imgW="5490720" imgH="3439800" progId="Word.Pictur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640763" cy="4852988"/>
          </a:xfrm>
        </p:spPr>
        <p:txBody>
          <a:bodyPr/>
          <a:lstStyle/>
          <a:p>
            <a:pPr marL="381000" indent="-381000">
              <a:lnSpc>
                <a:spcPct val="80000"/>
              </a:lnSpc>
            </a:pPr>
            <a:r>
              <a:rPr lang="ru-RU" sz="1800" i="1" dirty="0" smtClean="0"/>
              <a:t>Диагностика</a:t>
            </a:r>
            <a:endParaRPr lang="fr-FR" sz="1800" i="1" dirty="0"/>
          </a:p>
          <a:p>
            <a:pPr marL="381000" indent="-381000">
              <a:lnSpc>
                <a:spcPct val="80000"/>
              </a:lnSpc>
            </a:pPr>
            <a:endParaRPr lang="fr-FR" sz="1800" i="1" dirty="0"/>
          </a:p>
          <a:p>
            <a:pPr marL="666750" lvl="1" indent="-381000">
              <a:lnSpc>
                <a:spcPct val="80000"/>
              </a:lnSpc>
            </a:pPr>
            <a:r>
              <a:rPr lang="ru-RU" sz="1800" i="1" dirty="0" smtClean="0"/>
              <a:t>Проверка элемента</a:t>
            </a:r>
            <a:endParaRPr lang="fr-FR" sz="1800" i="1" dirty="0"/>
          </a:p>
          <a:p>
            <a:pPr marL="666750" lvl="1" indent="-381000">
              <a:lnSpc>
                <a:spcPct val="80000"/>
              </a:lnSpc>
              <a:buFontTx/>
              <a:buNone/>
            </a:pPr>
            <a:endParaRPr lang="fr-FR" sz="1800" i="1" dirty="0"/>
          </a:p>
          <a:p>
            <a:pPr marL="952500" lvl="2" indent="-381000">
              <a:lnSpc>
                <a:spcPct val="80000"/>
              </a:lnSpc>
            </a:pPr>
            <a:r>
              <a:rPr lang="ru-RU" sz="1800" i="1" dirty="0" smtClean="0"/>
              <a:t>Сигнал</a:t>
            </a:r>
            <a:r>
              <a:rPr lang="fr-FR" sz="1800" i="1" dirty="0"/>
              <a:t> : </a:t>
            </a:r>
          </a:p>
          <a:p>
            <a:pPr marL="1239838" lvl="3" indent="-381000">
              <a:lnSpc>
                <a:spcPct val="80000"/>
              </a:lnSpc>
            </a:pPr>
            <a:r>
              <a:rPr lang="ru-RU" sz="1800" i="1" dirty="0" smtClean="0"/>
              <a:t>Измерение параметров</a:t>
            </a:r>
            <a:endParaRPr lang="fr-FR" sz="1800" i="1" dirty="0"/>
          </a:p>
          <a:p>
            <a:pPr marL="1239838" lvl="3" indent="-381000">
              <a:lnSpc>
                <a:spcPct val="80000"/>
              </a:lnSpc>
            </a:pPr>
            <a:r>
              <a:rPr lang="ru-RU" sz="1800" i="1" dirty="0" smtClean="0"/>
              <a:t>Осциллоскоп  или вольтметр </a:t>
            </a:r>
            <a:endParaRPr lang="fr-FR" sz="1800" i="1" dirty="0" smtClean="0"/>
          </a:p>
          <a:p>
            <a:pPr marL="1524000" lvl="4" indent="-381000">
              <a:lnSpc>
                <a:spcPct val="80000"/>
              </a:lnSpc>
            </a:pPr>
            <a:r>
              <a:rPr lang="ru-RU" sz="1800" i="1" dirty="0" smtClean="0"/>
              <a:t>Датчик давления воздуха</a:t>
            </a:r>
            <a:r>
              <a:rPr lang="fr-FR" sz="1800" i="1" dirty="0" smtClean="0"/>
              <a:t>– </a:t>
            </a:r>
            <a:r>
              <a:rPr lang="ru-RU" sz="1800" i="1" dirty="0" smtClean="0"/>
              <a:t>устройство</a:t>
            </a:r>
            <a:r>
              <a:rPr lang="fr-FR" sz="1800" i="1" dirty="0" smtClean="0"/>
              <a:t> C0171/2</a:t>
            </a:r>
          </a:p>
          <a:p>
            <a:pPr marL="1524000" lvl="4" indent="-381000">
              <a:lnSpc>
                <a:spcPct val="80000"/>
              </a:lnSpc>
            </a:pPr>
            <a:r>
              <a:rPr lang="ru-RU" sz="1800" i="1" dirty="0" smtClean="0"/>
              <a:t>Датчик дифференциального давления</a:t>
            </a:r>
            <a:r>
              <a:rPr lang="fr-FR" sz="1800" i="1" dirty="0" smtClean="0"/>
              <a:t> </a:t>
            </a:r>
            <a:r>
              <a:rPr lang="fr-FR" sz="1800" i="1" dirty="0"/>
              <a:t>– </a:t>
            </a:r>
            <a:r>
              <a:rPr lang="ru-RU" sz="1800" i="1" dirty="0" smtClean="0"/>
              <a:t>устройство</a:t>
            </a:r>
            <a:r>
              <a:rPr lang="fr-FR" sz="1800" i="1" dirty="0" smtClean="0"/>
              <a:t>S012</a:t>
            </a:r>
            <a:endParaRPr lang="fr-FR" sz="1800" i="1" dirty="0"/>
          </a:p>
          <a:p>
            <a:pPr marL="1239838" lvl="3" indent="-381000">
              <a:lnSpc>
                <a:spcPct val="80000"/>
              </a:lnSpc>
            </a:pPr>
            <a:endParaRPr lang="fr-FR" sz="1800" i="1" dirty="0"/>
          </a:p>
          <a:p>
            <a:pPr marL="666750" lvl="1" indent="-381000">
              <a:lnSpc>
                <a:spcPct val="80000"/>
              </a:lnSpc>
            </a:pPr>
            <a:r>
              <a:rPr lang="ru-RU" sz="1800" i="1" dirty="0" smtClean="0"/>
              <a:t>Проверка электрических характеристик</a:t>
            </a:r>
            <a:endParaRPr lang="fr-FR" sz="1800" i="1" dirty="0"/>
          </a:p>
          <a:p>
            <a:pPr marL="666750" lvl="1" indent="-381000">
              <a:lnSpc>
                <a:spcPct val="80000"/>
              </a:lnSpc>
            </a:pPr>
            <a:endParaRPr lang="fr-FR" sz="1800" i="1" dirty="0" smtClean="0"/>
          </a:p>
          <a:p>
            <a:pPr marL="952500" lvl="2" indent="-381000">
              <a:lnSpc>
                <a:spcPct val="80000"/>
              </a:lnSpc>
            </a:pPr>
            <a:r>
              <a:rPr lang="ru-RU" sz="1800" i="1" dirty="0" smtClean="0"/>
              <a:t>Проверка напряжения питания  5</a:t>
            </a:r>
            <a:r>
              <a:rPr lang="en-US" sz="1800" i="1" dirty="0" smtClean="0"/>
              <a:t> V</a:t>
            </a:r>
            <a:r>
              <a:rPr lang="ru-RU" sz="1800" i="1" dirty="0" smtClean="0"/>
              <a:t> при отсоединенном </a:t>
            </a:r>
          </a:p>
          <a:p>
            <a:pPr marL="952500" lvl="2" indent="-381000">
              <a:lnSpc>
                <a:spcPct val="80000"/>
              </a:lnSpc>
              <a:buNone/>
            </a:pPr>
            <a:r>
              <a:rPr lang="ru-RU" sz="1800" i="1" dirty="0" smtClean="0"/>
              <a:t>      от датчика разъеме</a:t>
            </a:r>
            <a:endParaRPr lang="fr-FR" sz="1800" i="1" dirty="0" smtClean="0"/>
          </a:p>
          <a:p>
            <a:pPr marL="952500" lvl="2" indent="-381000">
              <a:lnSpc>
                <a:spcPct val="80000"/>
              </a:lnSpc>
            </a:pPr>
            <a:r>
              <a:rPr lang="ru-RU" sz="1800" i="1" dirty="0" smtClean="0"/>
              <a:t>Проверка   соединения с массой  (через компьютер)</a:t>
            </a:r>
            <a:endParaRPr lang="fr-FR" sz="1800" i="1" dirty="0"/>
          </a:p>
          <a:p>
            <a:pPr marL="952500" lvl="2" indent="-381000">
              <a:lnSpc>
                <a:spcPct val="80000"/>
              </a:lnSpc>
            </a:pPr>
            <a:endParaRPr lang="fr-FR" sz="1800" i="1" dirty="0"/>
          </a:p>
          <a:p>
            <a:pPr marL="666750" lvl="1" indent="-381000">
              <a:lnSpc>
                <a:spcPct val="80000"/>
              </a:lnSpc>
            </a:pPr>
            <a:r>
              <a:rPr lang="ru-RU" sz="1800" i="1" dirty="0" smtClean="0"/>
              <a:t>Проверка  цепи</a:t>
            </a:r>
            <a:endParaRPr lang="fr-FR" sz="1800" i="1" dirty="0"/>
          </a:p>
          <a:p>
            <a:pPr marL="666750" lvl="1" indent="-381000">
              <a:lnSpc>
                <a:spcPct val="80000"/>
              </a:lnSpc>
            </a:pPr>
            <a:endParaRPr lang="fr-FR" sz="1800" i="1" dirty="0"/>
          </a:p>
          <a:p>
            <a:pPr marL="952500" lvl="2" indent="-381000">
              <a:lnSpc>
                <a:spcPct val="80000"/>
              </a:lnSpc>
            </a:pPr>
            <a:r>
              <a:rPr lang="ru-RU" sz="1800" i="1" dirty="0" smtClean="0"/>
              <a:t>Целостность цепи</a:t>
            </a:r>
            <a:endParaRPr lang="fr-FR" sz="1800" i="1" dirty="0" smtClean="0"/>
          </a:p>
          <a:p>
            <a:pPr marL="952500" lvl="2" indent="-381000">
              <a:lnSpc>
                <a:spcPct val="80000"/>
              </a:lnSpc>
            </a:pPr>
            <a:r>
              <a:rPr lang="ru-RU" sz="1800" i="1" dirty="0" smtClean="0"/>
              <a:t>Сопротивление изоляции проводников по отношению к «+», «-» и между собой</a:t>
            </a:r>
            <a:endParaRPr lang="ru-RU" sz="1800" dirty="0" smtClean="0"/>
          </a:p>
          <a:p>
            <a:pPr marL="952500" lvl="2" indent="-381000">
              <a:lnSpc>
                <a:spcPct val="80000"/>
              </a:lnSpc>
            </a:pPr>
            <a:endParaRPr lang="fr-FR" sz="1800" i="1" dirty="0"/>
          </a:p>
        </p:txBody>
      </p:sp>
      <p:graphicFrame>
        <p:nvGraphicFramePr>
          <p:cNvPr id="754693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1042434" name="Image bitmap" r:id="rId4" imgW="609524" imgH="358171" progId="PBrush">
              <p:embed/>
            </p:oleObj>
          </a:graphicData>
        </a:graphic>
      </p:graphicFrame>
      <p:sp>
        <p:nvSpPr>
          <p:cNvPr id="754695" name="AutoShape 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51912" y="3068960"/>
            <a:ext cx="792088" cy="216024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b="1" dirty="0" smtClean="0">
                <a:hlinkClick r:id="rId5" action="ppaction://hlinksldjump"/>
              </a:rPr>
              <a:t>Монтаж</a:t>
            </a:r>
            <a:r>
              <a:rPr lang="fr-FR" sz="1200" b="1" dirty="0" smtClean="0"/>
              <a:t> </a:t>
            </a:r>
            <a:endParaRPr lang="fr-FR" sz="1200" b="1" dirty="0"/>
          </a:p>
        </p:txBody>
      </p:sp>
      <p:sp>
        <p:nvSpPr>
          <p:cNvPr id="754696" name="AutoShape 8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88424" y="3356992"/>
            <a:ext cx="755576" cy="216024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b="1" dirty="0" smtClean="0">
                <a:hlinkClick r:id="rId6" action="ppaction://hlinksldjump"/>
              </a:rPr>
              <a:t>Монтаж</a:t>
            </a:r>
            <a:r>
              <a:rPr lang="fr-FR" sz="1200" b="1" dirty="0" smtClean="0"/>
              <a:t> </a:t>
            </a:r>
            <a:endParaRPr lang="fr-FR" sz="1200" b="1" dirty="0"/>
          </a:p>
        </p:txBody>
      </p:sp>
      <p:sp>
        <p:nvSpPr>
          <p:cNvPr id="754699" name="Text Box 11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400" dirty="0" smtClean="0"/>
              <a:t>Датчик  давления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4997450"/>
          </a:xfrm>
          <a:solidFill>
            <a:schemeClr val="tx1"/>
          </a:solidFill>
          <a:ln/>
        </p:spPr>
        <p:txBody>
          <a:bodyPr/>
          <a:lstStyle/>
          <a:p>
            <a:r>
              <a:rPr lang="ru-RU" dirty="0" smtClean="0"/>
              <a:t>Проверка датчика давления устройством</a:t>
            </a:r>
            <a:r>
              <a:rPr lang="fr-FR" dirty="0" smtClean="0"/>
              <a:t> C0171/2</a:t>
            </a:r>
            <a:endParaRPr lang="fr-FR" dirty="0"/>
          </a:p>
        </p:txBody>
      </p:sp>
      <p:sp>
        <p:nvSpPr>
          <p:cNvPr id="922628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905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1500174"/>
            <a:ext cx="35718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6613"/>
            <a:ext cx="8435975" cy="4997450"/>
          </a:xfrm>
          <a:solidFill>
            <a:schemeClr val="tx1"/>
          </a:solidFill>
          <a:ln/>
        </p:spPr>
        <p:txBody>
          <a:bodyPr/>
          <a:lstStyle/>
          <a:p>
            <a:r>
              <a:rPr lang="ru-RU" sz="1800" dirty="0" smtClean="0"/>
              <a:t>Проверка  с помощью  датчика дифференциального давления </a:t>
            </a:r>
            <a:endParaRPr lang="fr-FR" sz="1800" dirty="0"/>
          </a:p>
        </p:txBody>
      </p:sp>
      <p:sp>
        <p:nvSpPr>
          <p:cNvPr id="924676" name="AutoShape 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924677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2428875" y="1595438"/>
          <a:ext cx="4464050" cy="4933950"/>
        </p:xfrm>
        <a:graphic>
          <a:graphicData uri="http://schemas.openxmlformats.org/presentationml/2006/ole">
            <p:oleObj spid="_x0000_s1043458" name="Picture" r:id="rId5" imgW="2686680" imgH="2967840" progId="Word.Pictur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1" name="Text Box 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algn="ctr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400" dirty="0">
                <a:cs typeface="+mn-cs"/>
              </a:rPr>
              <a:t>Датчик  скорости вращения </a:t>
            </a:r>
            <a:endParaRPr lang="fr-FR" sz="2400" dirty="0">
              <a:cs typeface="+mn-cs"/>
            </a:endParaRPr>
          </a:p>
        </p:txBody>
      </p:sp>
      <p:graphicFrame>
        <p:nvGraphicFramePr>
          <p:cNvPr id="744452" name="Object 4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1044482" name="Image bitmap" r:id="rId5" imgW="609524" imgH="358171" progId="PBrush">
              <p:embed/>
            </p:oleObj>
          </a:graphicData>
        </a:graphic>
      </p:graphicFrame>
      <p:graphicFrame>
        <p:nvGraphicFramePr>
          <p:cNvPr id="744513" name="Group 65"/>
          <p:cNvGraphicFramePr>
            <a:graphicFrameLocks noGrp="1"/>
          </p:cNvGraphicFramePr>
          <p:nvPr>
            <p:ph idx="1"/>
          </p:nvPr>
        </p:nvGraphicFramePr>
        <p:xfrm>
          <a:off x="468313" y="1628775"/>
          <a:ext cx="8207375" cy="4268788"/>
        </p:xfrm>
        <a:graphic>
          <a:graphicData uri="http://schemas.openxmlformats.org/drawingml/2006/table">
            <a:tbl>
              <a:tblPr/>
              <a:tblGrid>
                <a:gridCol w="2406650"/>
                <a:gridCol w="3001962"/>
                <a:gridCol w="2798763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Примеры</a:t>
                      </a:r>
                      <a:endParaRPr kumimoji="0" lang="fr-F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Технология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Тип сигнала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63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4470" name="Text Box 22"/>
          <p:cNvSpPr txBox="1">
            <a:spLocks noChangeArrowheads="1"/>
          </p:cNvSpPr>
          <p:nvPr/>
        </p:nvSpPr>
        <p:spPr bwMode="auto">
          <a:xfrm>
            <a:off x="684213" y="2330450"/>
            <a:ext cx="2087562" cy="360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endParaRPr lang="ru-RU" sz="1800" i="1"/>
          </a:p>
          <a:p>
            <a:pPr>
              <a:spcBef>
                <a:spcPct val="30000"/>
              </a:spcBef>
              <a:buFontTx/>
              <a:buChar char="-"/>
            </a:pPr>
            <a:r>
              <a:rPr lang="ru-RU" sz="1800" i="1"/>
              <a:t>Скорость</a:t>
            </a:r>
          </a:p>
          <a:p>
            <a:pPr>
              <a:spcBef>
                <a:spcPct val="30000"/>
              </a:spcBef>
            </a:pPr>
            <a:r>
              <a:rPr lang="ru-RU" sz="1800" i="1"/>
              <a:t>  движения</a:t>
            </a:r>
            <a:endParaRPr lang="fr-FR" sz="1800" i="1"/>
          </a:p>
          <a:p>
            <a:pPr>
              <a:spcBef>
                <a:spcPct val="30000"/>
              </a:spcBef>
            </a:pPr>
            <a:endParaRPr lang="fr-FR" sz="1800" i="1"/>
          </a:p>
          <a:p>
            <a:pPr>
              <a:spcBef>
                <a:spcPct val="30000"/>
              </a:spcBef>
            </a:pPr>
            <a:endParaRPr lang="fr-FR" sz="1800" i="1"/>
          </a:p>
          <a:p>
            <a:pPr>
              <a:spcBef>
                <a:spcPct val="30000"/>
              </a:spcBef>
            </a:pPr>
            <a:endParaRPr lang="fr-FR" sz="1800" i="1"/>
          </a:p>
          <a:p>
            <a:pPr>
              <a:spcBef>
                <a:spcPct val="30000"/>
              </a:spcBef>
              <a:buFontTx/>
              <a:buChar char="-"/>
            </a:pPr>
            <a:r>
              <a:rPr lang="ru-RU" sz="1800" i="1"/>
              <a:t>Скорость</a:t>
            </a:r>
          </a:p>
          <a:p>
            <a:pPr>
              <a:spcBef>
                <a:spcPct val="30000"/>
              </a:spcBef>
            </a:pPr>
            <a:r>
              <a:rPr lang="ru-RU" sz="1800" i="1"/>
              <a:t>  вращения</a:t>
            </a:r>
            <a:endParaRPr lang="fr-FR" sz="1800" i="1"/>
          </a:p>
          <a:p>
            <a:pPr>
              <a:spcBef>
                <a:spcPct val="30000"/>
              </a:spcBef>
            </a:pPr>
            <a:endParaRPr lang="fr-FR" sz="1800" i="1"/>
          </a:p>
          <a:p>
            <a:pPr>
              <a:spcBef>
                <a:spcPct val="30000"/>
              </a:spcBef>
            </a:pPr>
            <a:endParaRPr lang="fr-FR" sz="1800" i="1"/>
          </a:p>
        </p:txBody>
      </p:sp>
      <p:sp>
        <p:nvSpPr>
          <p:cNvPr id="744471" name="Text Box 23"/>
          <p:cNvSpPr txBox="1">
            <a:spLocks noChangeArrowheads="1"/>
          </p:cNvSpPr>
          <p:nvPr/>
        </p:nvSpPr>
        <p:spPr bwMode="auto">
          <a:xfrm>
            <a:off x="2571736" y="2357430"/>
            <a:ext cx="3816350" cy="3490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fr-FR" sz="1800" i="1" dirty="0">
                <a:solidFill>
                  <a:srgbClr val="FF0000"/>
                </a:solidFill>
              </a:rPr>
              <a:t>-</a:t>
            </a:r>
            <a:r>
              <a:rPr lang="ru-RU" sz="1800" i="1" dirty="0">
                <a:solidFill>
                  <a:srgbClr val="FF0000"/>
                </a:solidFill>
              </a:rPr>
              <a:t>Индуктивный</a:t>
            </a:r>
            <a:endParaRPr lang="fr-FR" sz="1800" i="1" dirty="0">
              <a:solidFill>
                <a:srgbClr val="FF0000"/>
              </a:solidFill>
            </a:endParaRPr>
          </a:p>
          <a:p>
            <a:pPr>
              <a:spcBef>
                <a:spcPct val="30000"/>
              </a:spcBef>
            </a:pPr>
            <a:r>
              <a:rPr lang="fr-FR" sz="1800" i="1" dirty="0">
                <a:solidFill>
                  <a:srgbClr val="FF0000"/>
                </a:solidFill>
              </a:rPr>
              <a:t>-</a:t>
            </a:r>
            <a:r>
              <a:rPr lang="ru-RU" sz="1800" i="1" dirty="0">
                <a:solidFill>
                  <a:srgbClr val="FF0000"/>
                </a:solidFill>
              </a:rPr>
              <a:t>Магниторезистивный</a:t>
            </a:r>
            <a:endParaRPr lang="fr-FR" sz="1800" i="1" dirty="0">
              <a:solidFill>
                <a:srgbClr val="FF0000"/>
              </a:solidFill>
            </a:endParaRPr>
          </a:p>
          <a:p>
            <a:pPr>
              <a:spcBef>
                <a:spcPct val="30000"/>
              </a:spcBef>
            </a:pPr>
            <a:r>
              <a:rPr lang="fr-FR" sz="1800" i="1" dirty="0">
                <a:solidFill>
                  <a:srgbClr val="FF0000"/>
                </a:solidFill>
              </a:rPr>
              <a:t>-</a:t>
            </a:r>
            <a:r>
              <a:rPr lang="ru-RU" sz="1800" i="1" dirty="0">
                <a:solidFill>
                  <a:srgbClr val="FF0000"/>
                </a:solidFill>
              </a:rPr>
              <a:t>Эффект</a:t>
            </a:r>
            <a:r>
              <a:rPr lang="fr-FR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smtClean="0">
                <a:solidFill>
                  <a:srgbClr val="FF0000"/>
                </a:solidFill>
              </a:rPr>
              <a:t>Холла</a:t>
            </a:r>
            <a:endParaRPr lang="fr-FR" sz="1800" i="1" dirty="0">
              <a:solidFill>
                <a:srgbClr val="FF0000"/>
              </a:solidFill>
            </a:endParaRPr>
          </a:p>
          <a:p>
            <a:pPr>
              <a:spcBef>
                <a:spcPct val="30000"/>
              </a:spcBef>
            </a:pPr>
            <a:endParaRPr lang="fr-FR" sz="1800" i="1" dirty="0">
              <a:solidFill>
                <a:srgbClr val="FF0000"/>
              </a:solidFill>
            </a:endParaRPr>
          </a:p>
          <a:p>
            <a:pPr>
              <a:spcBef>
                <a:spcPct val="30000"/>
              </a:spcBef>
            </a:pPr>
            <a:endParaRPr lang="ru-RU" sz="1800" i="1" dirty="0">
              <a:solidFill>
                <a:srgbClr val="FF0000"/>
              </a:solidFill>
            </a:endParaRPr>
          </a:p>
          <a:p>
            <a:pPr>
              <a:spcBef>
                <a:spcPct val="30000"/>
              </a:spcBef>
            </a:pPr>
            <a:endParaRPr lang="ru-RU" sz="1800" i="1" dirty="0">
              <a:solidFill>
                <a:srgbClr val="FF0000"/>
              </a:solidFill>
            </a:endParaRPr>
          </a:p>
          <a:p>
            <a:pPr>
              <a:spcBef>
                <a:spcPct val="30000"/>
              </a:spcBef>
            </a:pPr>
            <a:r>
              <a:rPr lang="fr-FR" sz="1800" i="1" dirty="0">
                <a:solidFill>
                  <a:srgbClr val="FF0000"/>
                </a:solidFill>
              </a:rPr>
              <a:t>-</a:t>
            </a:r>
            <a:r>
              <a:rPr lang="ru-RU" sz="1800" i="1" dirty="0">
                <a:solidFill>
                  <a:srgbClr val="FF0000"/>
                </a:solidFill>
              </a:rPr>
              <a:t> Индуктивный</a:t>
            </a:r>
            <a:endParaRPr lang="fr-FR" sz="1800" i="1" dirty="0">
              <a:solidFill>
                <a:srgbClr val="FF0000"/>
              </a:solidFill>
            </a:endParaRPr>
          </a:p>
          <a:p>
            <a:pPr>
              <a:spcBef>
                <a:spcPct val="30000"/>
              </a:spcBef>
            </a:pPr>
            <a:r>
              <a:rPr lang="fr-FR" sz="1800" i="1" dirty="0">
                <a:solidFill>
                  <a:srgbClr val="FF0000"/>
                </a:solidFill>
              </a:rPr>
              <a:t>-</a:t>
            </a:r>
            <a:r>
              <a:rPr lang="ru-RU" sz="1800" i="1" dirty="0">
                <a:solidFill>
                  <a:srgbClr val="FF0000"/>
                </a:solidFill>
              </a:rPr>
              <a:t> Эффект</a:t>
            </a:r>
            <a:r>
              <a:rPr lang="fr-FR" sz="1800" i="1" dirty="0">
                <a:solidFill>
                  <a:srgbClr val="FF0000"/>
                </a:solidFill>
              </a:rPr>
              <a:t> </a:t>
            </a:r>
            <a:r>
              <a:rPr lang="ru-RU" sz="1800" i="1" dirty="0" smtClean="0">
                <a:solidFill>
                  <a:srgbClr val="FF0000"/>
                </a:solidFill>
              </a:rPr>
              <a:t>Холла</a:t>
            </a:r>
            <a:endParaRPr lang="fr-FR" sz="1800" i="1" dirty="0">
              <a:solidFill>
                <a:srgbClr val="FF0000"/>
              </a:solidFill>
            </a:endParaRPr>
          </a:p>
          <a:p>
            <a:pPr>
              <a:spcBef>
                <a:spcPct val="30000"/>
              </a:spcBef>
            </a:pPr>
            <a:endParaRPr lang="fr-FR" sz="1800" i="1" dirty="0"/>
          </a:p>
          <a:p>
            <a:pPr>
              <a:spcBef>
                <a:spcPct val="30000"/>
              </a:spcBef>
            </a:pPr>
            <a:endParaRPr lang="fr-FR" sz="1200" dirty="0">
              <a:solidFill>
                <a:srgbClr val="DDDDDD"/>
              </a:solidFill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27650" y="1857375"/>
            <a:ext cx="3816350" cy="4259263"/>
            <a:chOff x="3356" y="1153"/>
            <a:chExt cx="2404" cy="2683"/>
          </a:xfrm>
        </p:grpSpPr>
        <p:grpSp>
          <p:nvGrpSpPr>
            <p:cNvPr id="3" name="Group 55"/>
            <p:cNvGrpSpPr>
              <a:grpSpLocks/>
            </p:cNvGrpSpPr>
            <p:nvPr/>
          </p:nvGrpSpPr>
          <p:grpSpPr bwMode="auto">
            <a:xfrm>
              <a:off x="3825" y="1153"/>
              <a:ext cx="1620" cy="1495"/>
              <a:chOff x="4143" y="1760"/>
              <a:chExt cx="1620" cy="1495"/>
            </a:xfrm>
          </p:grpSpPr>
          <p:sp>
            <p:nvSpPr>
              <p:cNvPr id="3099" name="Text Box 56"/>
              <p:cNvSpPr txBox="1">
                <a:spLocks noChangeArrowheads="1"/>
              </p:cNvSpPr>
              <p:nvPr/>
            </p:nvSpPr>
            <p:spPr bwMode="auto">
              <a:xfrm>
                <a:off x="4143" y="1760"/>
                <a:ext cx="1620" cy="14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30000"/>
                  </a:spcBef>
                </a:pPr>
                <a:endParaRPr lang="fr-FR" sz="1800" i="1"/>
              </a:p>
              <a:p>
                <a:pPr algn="ctr">
                  <a:spcBef>
                    <a:spcPct val="30000"/>
                  </a:spcBef>
                </a:pPr>
                <a:r>
                  <a:rPr lang="ru-RU" sz="1800" i="1"/>
                  <a:t>Синусоидальный сигнал</a:t>
                </a:r>
              </a:p>
              <a:p>
                <a:pPr>
                  <a:spcBef>
                    <a:spcPct val="30000"/>
                  </a:spcBef>
                </a:pPr>
                <a:endParaRPr lang="fr-FR" sz="1800" i="1"/>
              </a:p>
              <a:p>
                <a:pPr>
                  <a:spcBef>
                    <a:spcPct val="30000"/>
                  </a:spcBef>
                </a:pPr>
                <a:endParaRPr lang="fr-FR" sz="1800" i="1"/>
              </a:p>
              <a:p>
                <a:pPr>
                  <a:spcBef>
                    <a:spcPct val="50000"/>
                  </a:spcBef>
                </a:pPr>
                <a:r>
                  <a:rPr lang="ru-RU" sz="1400"/>
                  <a:t>  </a:t>
                </a:r>
                <a:r>
                  <a:rPr lang="fr-FR" sz="1400"/>
                  <a:t>-</a:t>
                </a:r>
                <a:r>
                  <a:rPr lang="ru-RU" sz="1400"/>
                  <a:t> измерение частоты</a:t>
                </a:r>
              </a:p>
              <a:p>
                <a:pPr>
                  <a:spcBef>
                    <a:spcPct val="50000"/>
                  </a:spcBef>
                </a:pPr>
                <a:endParaRPr lang="fr-FR" sz="1400"/>
              </a:p>
            </p:txBody>
          </p:sp>
          <p:sp>
            <p:nvSpPr>
              <p:cNvPr id="3100" name="Line 57"/>
              <p:cNvSpPr>
                <a:spLocks noChangeShapeType="1"/>
              </p:cNvSpPr>
              <p:nvPr/>
            </p:nvSpPr>
            <p:spPr bwMode="auto">
              <a:xfrm>
                <a:off x="4513" y="2665"/>
                <a:ext cx="7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1" name="Line 58"/>
              <p:cNvSpPr>
                <a:spLocks noChangeShapeType="1"/>
              </p:cNvSpPr>
              <p:nvPr/>
            </p:nvSpPr>
            <p:spPr bwMode="auto">
              <a:xfrm flipV="1">
                <a:off x="4551" y="2296"/>
                <a:ext cx="0" cy="42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2" name="Freeform 59"/>
              <p:cNvSpPr>
                <a:spLocks/>
              </p:cNvSpPr>
              <p:nvPr/>
            </p:nvSpPr>
            <p:spPr bwMode="auto">
              <a:xfrm>
                <a:off x="4649" y="2432"/>
                <a:ext cx="515" cy="426"/>
              </a:xfrm>
              <a:custGeom>
                <a:avLst/>
                <a:gdLst>
                  <a:gd name="T0" fmla="*/ 0 w 310"/>
                  <a:gd name="T1" fmla="*/ 4968 h 230"/>
                  <a:gd name="T2" fmla="*/ 1683 w 310"/>
                  <a:gd name="T3" fmla="*/ 611 h 230"/>
                  <a:gd name="T4" fmla="*/ 4745 w 310"/>
                  <a:gd name="T5" fmla="*/ 8627 h 230"/>
                  <a:gd name="T6" fmla="*/ 6519 w 310"/>
                  <a:gd name="T7" fmla="*/ 4601 h 2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230"/>
                  <a:gd name="T14" fmla="*/ 310 w 310"/>
                  <a:gd name="T15" fmla="*/ 230 h 2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230">
                    <a:moveTo>
                      <a:pt x="0" y="123"/>
                    </a:moveTo>
                    <a:cubicBezTo>
                      <a:pt x="16" y="105"/>
                      <a:pt x="41" y="0"/>
                      <a:pt x="80" y="15"/>
                    </a:cubicBezTo>
                    <a:cubicBezTo>
                      <a:pt x="118" y="30"/>
                      <a:pt x="188" y="198"/>
                      <a:pt x="226" y="214"/>
                    </a:cubicBezTo>
                    <a:cubicBezTo>
                      <a:pt x="264" y="230"/>
                      <a:pt x="293" y="135"/>
                      <a:pt x="310" y="114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60"/>
            <p:cNvGrpSpPr>
              <a:grpSpLocks/>
            </p:cNvGrpSpPr>
            <p:nvPr/>
          </p:nvGrpSpPr>
          <p:grpSpPr bwMode="auto">
            <a:xfrm>
              <a:off x="3356" y="2458"/>
              <a:ext cx="2404" cy="1378"/>
              <a:chOff x="3356" y="2458"/>
              <a:chExt cx="2404" cy="1378"/>
            </a:xfrm>
          </p:grpSpPr>
          <p:sp>
            <p:nvSpPr>
              <p:cNvPr id="3095" name="Text Box 61"/>
              <p:cNvSpPr txBox="1">
                <a:spLocks noChangeArrowheads="1"/>
              </p:cNvSpPr>
              <p:nvPr/>
            </p:nvSpPr>
            <p:spPr bwMode="auto">
              <a:xfrm>
                <a:off x="3356" y="2458"/>
                <a:ext cx="2404" cy="137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30000"/>
                  </a:spcBef>
                </a:pPr>
                <a:endParaRPr lang="fr-FR" sz="1800" i="1"/>
              </a:p>
              <a:p>
                <a:pPr algn="ctr">
                  <a:spcBef>
                    <a:spcPct val="30000"/>
                  </a:spcBef>
                </a:pPr>
                <a:r>
                  <a:rPr lang="ru-RU" sz="1800" i="1"/>
                  <a:t>Прямоугольный сигнал</a:t>
                </a:r>
              </a:p>
              <a:p>
                <a:pPr>
                  <a:spcBef>
                    <a:spcPct val="30000"/>
                  </a:spcBef>
                </a:pPr>
                <a:endParaRPr lang="fr-FR" sz="1800" i="1"/>
              </a:p>
              <a:p>
                <a:pPr>
                  <a:spcBef>
                    <a:spcPct val="30000"/>
                  </a:spcBef>
                </a:pPr>
                <a:endParaRPr lang="fr-FR" sz="1800" i="1"/>
              </a:p>
              <a:p>
                <a:pPr>
                  <a:spcBef>
                    <a:spcPct val="50000"/>
                  </a:spcBef>
                </a:pPr>
                <a:r>
                  <a:rPr lang="ru-RU" sz="1400"/>
                  <a:t>              </a:t>
                </a:r>
                <a:r>
                  <a:rPr lang="fr-FR" sz="1400"/>
                  <a:t>-</a:t>
                </a:r>
                <a:r>
                  <a:rPr lang="ru-RU" sz="1400"/>
                  <a:t> измерение частоты</a:t>
                </a:r>
                <a:endParaRPr lang="fr-FR" sz="1400"/>
              </a:p>
              <a:p>
                <a:pPr>
                  <a:spcBef>
                    <a:spcPct val="50000"/>
                  </a:spcBef>
                </a:pPr>
                <a:endParaRPr lang="fr-FR" sz="1800"/>
              </a:p>
            </p:txBody>
          </p:sp>
          <p:sp>
            <p:nvSpPr>
              <p:cNvPr id="3096" name="Line 62"/>
              <p:cNvSpPr>
                <a:spLocks noChangeShapeType="1"/>
              </p:cNvSpPr>
              <p:nvPr/>
            </p:nvSpPr>
            <p:spPr bwMode="auto">
              <a:xfrm>
                <a:off x="4240" y="3326"/>
                <a:ext cx="7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7" name="Line 63"/>
              <p:cNvSpPr>
                <a:spLocks noChangeShapeType="1"/>
              </p:cNvSpPr>
              <p:nvPr/>
            </p:nvSpPr>
            <p:spPr bwMode="auto">
              <a:xfrm flipV="1">
                <a:off x="4278" y="2957"/>
                <a:ext cx="0" cy="42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8" name="Freeform 64"/>
              <p:cNvSpPr>
                <a:spLocks/>
              </p:cNvSpPr>
              <p:nvPr/>
            </p:nvSpPr>
            <p:spPr bwMode="auto">
              <a:xfrm>
                <a:off x="4286" y="3067"/>
                <a:ext cx="681" cy="227"/>
              </a:xfrm>
              <a:custGeom>
                <a:avLst/>
                <a:gdLst>
                  <a:gd name="T0" fmla="*/ 0 w 590"/>
                  <a:gd name="T1" fmla="*/ 705 h 181"/>
                  <a:gd name="T2" fmla="*/ 429 w 590"/>
                  <a:gd name="T3" fmla="*/ 705 h 181"/>
                  <a:gd name="T4" fmla="*/ 429 w 590"/>
                  <a:gd name="T5" fmla="*/ 0 h 181"/>
                  <a:gd name="T6" fmla="*/ 859 w 590"/>
                  <a:gd name="T7" fmla="*/ 0 h 181"/>
                  <a:gd name="T8" fmla="*/ 859 w 590"/>
                  <a:gd name="T9" fmla="*/ 705 h 181"/>
                  <a:gd name="T10" fmla="*/ 1394 w 590"/>
                  <a:gd name="T11" fmla="*/ 705 h 1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0"/>
                  <a:gd name="T19" fmla="*/ 0 h 181"/>
                  <a:gd name="T20" fmla="*/ 590 w 590"/>
                  <a:gd name="T21" fmla="*/ 181 h 1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0" h="181">
                    <a:moveTo>
                      <a:pt x="0" y="181"/>
                    </a:moveTo>
                    <a:lnTo>
                      <a:pt x="182" y="181"/>
                    </a:lnTo>
                    <a:lnTo>
                      <a:pt x="182" y="0"/>
                    </a:lnTo>
                    <a:lnTo>
                      <a:pt x="363" y="0"/>
                    </a:lnTo>
                    <a:lnTo>
                      <a:pt x="363" y="181"/>
                    </a:lnTo>
                    <a:lnTo>
                      <a:pt x="590" y="181"/>
                    </a:lnTo>
                  </a:path>
                </a:pathLst>
              </a:custGeom>
              <a:noFill/>
              <a:ln w="19050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4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44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74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70" grpId="0"/>
      <p:bldP spid="74447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5267325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800" i="1" dirty="0" smtClean="0"/>
          </a:p>
          <a:p>
            <a:pPr eaLnBrk="1" hangingPunct="1">
              <a:lnSpc>
                <a:spcPct val="90000"/>
              </a:lnSpc>
            </a:pPr>
            <a:r>
              <a:rPr lang="ru-RU" sz="1800" b="1" i="1" dirty="0" smtClean="0"/>
              <a:t>Индуктивный принцип измерения : изменение магнитного поля, создает напряжение в обмотке</a:t>
            </a:r>
            <a:endParaRPr lang="fr-FR" sz="1800" i="1" dirty="0" smtClean="0"/>
          </a:p>
          <a:p>
            <a:pPr eaLnBrk="1" hangingPunct="1">
              <a:lnSpc>
                <a:spcPct val="90000"/>
              </a:lnSpc>
            </a:pPr>
            <a:endParaRPr lang="fr-FR" sz="1800" i="1" dirty="0" smtClean="0"/>
          </a:p>
          <a:p>
            <a:pPr lvl="1" eaLnBrk="1" hangingPunct="1">
              <a:lnSpc>
                <a:spcPct val="90000"/>
              </a:lnSpc>
            </a:pPr>
            <a:r>
              <a:rPr lang="ru-RU" sz="1800" dirty="0" smtClean="0"/>
              <a:t>Сигнал генерируется датчиком </a:t>
            </a:r>
            <a:endParaRPr lang="fr-FR" sz="1800" dirty="0" smtClean="0"/>
          </a:p>
          <a:p>
            <a:pPr lvl="2" eaLnBrk="1" hangingPunct="1">
              <a:lnSpc>
                <a:spcPct val="90000"/>
              </a:lnSpc>
            </a:pPr>
            <a:endParaRPr lang="fr-FR" sz="1800" dirty="0" smtClean="0"/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sz="1800" i="1" dirty="0" smtClean="0"/>
              <a:t>Применение принципа измерения</a:t>
            </a:r>
            <a:endParaRPr lang="fr-FR" sz="1800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800" i="1" dirty="0" smtClean="0"/>
          </a:p>
          <a:p>
            <a:pPr lvl="1" eaLnBrk="1" hangingPunct="1">
              <a:lnSpc>
                <a:spcPct val="90000"/>
              </a:lnSpc>
            </a:pPr>
            <a:r>
              <a:rPr lang="ru-RU" sz="1800" dirty="0" smtClean="0"/>
              <a:t>ЭВМ считывает частоту сигнала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ru-RU" sz="1800" dirty="0" smtClean="0"/>
              <a:t>     Определяет ВМТ «недостающий зуб»</a:t>
            </a:r>
            <a:endParaRPr lang="fr-FR" sz="1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800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800" i="1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dirty="0" smtClean="0"/>
              <a:t>    </a:t>
            </a:r>
            <a:endParaRPr lang="ru-RU" sz="1400" dirty="0" smtClean="0"/>
          </a:p>
          <a:p>
            <a:pPr eaLnBrk="1" hangingPunct="1">
              <a:lnSpc>
                <a:spcPct val="90000"/>
              </a:lnSpc>
            </a:pPr>
            <a:r>
              <a:rPr lang="ru-RU" sz="1800" i="1" dirty="0" smtClean="0"/>
              <a:t>Электрическое подключение</a:t>
            </a:r>
            <a:endParaRPr lang="fr-FR" sz="1800" i="1" dirty="0" smtClean="0"/>
          </a:p>
          <a:p>
            <a:pPr lvl="2" eaLnBrk="1" hangingPunct="1">
              <a:lnSpc>
                <a:spcPct val="90000"/>
              </a:lnSpc>
            </a:pPr>
            <a:endParaRPr lang="fr-FR" sz="1800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800" i="1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lvl="1" eaLnBrk="1" hangingPunct="1">
              <a:lnSpc>
                <a:spcPct val="90000"/>
              </a:lnSpc>
            </a:pPr>
            <a:endParaRPr lang="fr-FR" sz="1800" dirty="0" smtClean="0"/>
          </a:p>
          <a:p>
            <a:pPr lvl="1" eaLnBrk="1" hangingPunct="1">
              <a:lnSpc>
                <a:spcPct val="90000"/>
              </a:lnSpc>
            </a:pPr>
            <a:endParaRPr lang="fr-FR" sz="1800" b="1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fr-FR" sz="1800" dirty="0" smtClean="0"/>
          </a:p>
        </p:txBody>
      </p:sp>
      <p:graphicFrame>
        <p:nvGraphicFramePr>
          <p:cNvPr id="746501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1045506" name="Image bitmap" r:id="rId4" imgW="609524" imgH="358171" progId="PBrush">
              <p:embed/>
            </p:oleObj>
          </a:graphicData>
        </a:graphic>
      </p:graphicFrame>
      <p:sp>
        <p:nvSpPr>
          <p:cNvPr id="4103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2565400"/>
            <a:ext cx="935037" cy="935038"/>
          </a:xfrm>
          <a:prstGeom prst="actionButtonForwardNex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5424488" y="1628775"/>
            <a:ext cx="0" cy="46085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8" name="Rectangle 13"/>
          <p:cNvSpPr>
            <a:spLocks noChangeArrowheads="1"/>
          </p:cNvSpPr>
          <p:nvPr/>
        </p:nvSpPr>
        <p:spPr bwMode="auto">
          <a:xfrm>
            <a:off x="0" y="21859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sp>
        <p:nvSpPr>
          <p:cNvPr id="4109" name="Rectangle 16"/>
          <p:cNvSpPr>
            <a:spLocks noChangeArrowheads="1"/>
          </p:cNvSpPr>
          <p:nvPr/>
        </p:nvSpPr>
        <p:spPr bwMode="auto">
          <a:xfrm>
            <a:off x="0" y="23860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graphicFrame>
        <p:nvGraphicFramePr>
          <p:cNvPr id="4099" name="Object 15"/>
          <p:cNvGraphicFramePr>
            <a:graphicFrameLocks noChangeAspect="1"/>
          </p:cNvGraphicFramePr>
          <p:nvPr/>
        </p:nvGraphicFramePr>
        <p:xfrm>
          <a:off x="5646738" y="1627188"/>
          <a:ext cx="3322637" cy="2263775"/>
        </p:xfrm>
        <a:graphic>
          <a:graphicData uri="http://schemas.openxmlformats.org/presentationml/2006/ole">
            <p:oleObj spid="_x0000_s1045507" name="Picture" r:id="rId5" imgW="4975920" imgH="4151520" progId="Word.Picture.8">
              <p:embed/>
            </p:oleObj>
          </a:graphicData>
        </a:graphic>
      </p:graphicFrame>
      <p:sp>
        <p:nvSpPr>
          <p:cNvPr id="4110" name="Rectangle 18"/>
          <p:cNvSpPr>
            <a:spLocks noChangeArrowheads="1"/>
          </p:cNvSpPr>
          <p:nvPr/>
        </p:nvSpPr>
        <p:spPr bwMode="auto">
          <a:xfrm>
            <a:off x="0" y="23717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graphicFrame>
        <p:nvGraphicFramePr>
          <p:cNvPr id="4100" name="Object 17"/>
          <p:cNvGraphicFramePr>
            <a:graphicFrameLocks noChangeAspect="1"/>
          </p:cNvGraphicFramePr>
          <p:nvPr/>
        </p:nvGraphicFramePr>
        <p:xfrm>
          <a:off x="5648325" y="3787775"/>
          <a:ext cx="2816225" cy="2322513"/>
        </p:xfrm>
        <a:graphic>
          <a:graphicData uri="http://schemas.openxmlformats.org/presentationml/2006/ole">
            <p:oleObj spid="_x0000_s1045508" name="Picture" r:id="rId6" imgW="2743200" imgH="2636640" progId="Word.Picture.8">
              <p:embed/>
            </p:oleObj>
          </a:graphicData>
        </a:graphic>
      </p:graphicFrame>
      <p:sp>
        <p:nvSpPr>
          <p:cNvPr id="4111" name="Rectangle 20"/>
          <p:cNvSpPr>
            <a:spLocks noChangeArrowheads="1"/>
          </p:cNvSpPr>
          <p:nvPr/>
        </p:nvSpPr>
        <p:spPr bwMode="auto">
          <a:xfrm>
            <a:off x="0" y="19859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sp>
        <p:nvSpPr>
          <p:cNvPr id="746519" name="Text Box 23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619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algn="ctr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400" dirty="0" smtClean="0">
                <a:cs typeface="+mn-cs"/>
              </a:rPr>
              <a:t>Датчик </a:t>
            </a:r>
            <a:r>
              <a:rPr lang="ru-RU" sz="2400" dirty="0">
                <a:cs typeface="+mn-cs"/>
              </a:rPr>
              <a:t>скорости вращения</a:t>
            </a:r>
            <a:endParaRPr lang="fr-FR" sz="2400" dirty="0">
              <a:cs typeface="+mn-cs"/>
            </a:endParaRPr>
          </a:p>
        </p:txBody>
      </p:sp>
      <p:sp>
        <p:nvSpPr>
          <p:cNvPr id="17" name="Управляющая кнопка: далее 16">
            <a:hlinkClick r:id="rId8" action="ppaction://hlinksldjump" highlightClick="1"/>
          </p:cNvPr>
          <p:cNvSpPr/>
          <p:nvPr/>
        </p:nvSpPr>
        <p:spPr bwMode="auto">
          <a:xfrm>
            <a:off x="4929190" y="5357826"/>
            <a:ext cx="428628" cy="285752"/>
          </a:xfrm>
          <a:prstGeom prst="actionButtonForwardNex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Управляющая кнопка: далее 17">
            <a:hlinkClick r:id="rId9" action="ppaction://hlinksldjump" highlightClick="1"/>
          </p:cNvPr>
          <p:cNvSpPr/>
          <p:nvPr/>
        </p:nvSpPr>
        <p:spPr bwMode="auto">
          <a:xfrm>
            <a:off x="4929190" y="3786190"/>
            <a:ext cx="428628" cy="285752"/>
          </a:xfrm>
          <a:prstGeom prst="actionButtonForwardNex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Управляющая кнопка: далее 18">
            <a:hlinkClick r:id="rId10" action="ppaction://hlinksldjump" highlightClick="1"/>
          </p:cNvPr>
          <p:cNvSpPr/>
          <p:nvPr/>
        </p:nvSpPr>
        <p:spPr bwMode="auto">
          <a:xfrm>
            <a:off x="4788024" y="2492896"/>
            <a:ext cx="569794" cy="221724"/>
          </a:xfrm>
          <a:prstGeom prst="actionButtonForwardNex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4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4" name="AutoShape 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controls>
      <p:control spid="1244162" name="ShockwaveFlash1" r:id="rId2" imgW="8676190" imgH="6238095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499745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ru-RU" dirty="0" smtClean="0"/>
              <a:t>                  Пример кривой индуктивного датчика</a:t>
            </a:r>
            <a:endParaRPr lang="fr-FR" dirty="0" smtClean="0"/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sp>
        <p:nvSpPr>
          <p:cNvPr id="5125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 rot="-54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pic>
        <p:nvPicPr>
          <p:cNvPr id="12462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785926"/>
            <a:ext cx="5286412" cy="414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640763" cy="4997450"/>
          </a:xfrm>
        </p:spPr>
        <p:txBody>
          <a:bodyPr/>
          <a:lstStyle/>
          <a:p>
            <a:pPr eaLnBrk="1" hangingPunct="1"/>
            <a:r>
              <a:rPr lang="ru-RU" u="sng" dirty="0" smtClean="0"/>
              <a:t>Определение</a:t>
            </a:r>
            <a:r>
              <a:rPr lang="ru-RU" i="1" u="sng" dirty="0" smtClean="0"/>
              <a:t>:</a:t>
            </a:r>
          </a:p>
          <a:p>
            <a:pPr>
              <a:buNone/>
            </a:pPr>
            <a:r>
              <a:rPr lang="ru-RU" i="1" dirty="0" smtClean="0"/>
              <a:t>« Датчик - элемент , который</a:t>
            </a:r>
            <a:r>
              <a:rPr lang="ru-RU" b="1" i="1" dirty="0" smtClean="0"/>
              <a:t> превращает воздействующую на него физическую величину в электрический сигнал</a:t>
            </a:r>
            <a:r>
              <a:rPr lang="fr-FR" i="1" dirty="0" smtClean="0"/>
              <a:t>»</a:t>
            </a:r>
            <a:endParaRPr lang="ru-RU" i="1" dirty="0" smtClean="0"/>
          </a:p>
          <a:p>
            <a:pPr>
              <a:buNone/>
            </a:pPr>
            <a:endParaRPr lang="fr-FR" i="1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Какие  </a:t>
            </a:r>
            <a:r>
              <a:rPr lang="ru-RU" b="1" dirty="0" smtClean="0"/>
              <a:t>физические величины измеряются датчиками?</a:t>
            </a:r>
            <a:endParaRPr lang="ru-RU" b="1" dirty="0"/>
          </a:p>
          <a:p>
            <a:pPr>
              <a:buFont typeface="Wingdings" pitchFamily="2" charset="2"/>
              <a:buChar char="Ø"/>
            </a:pPr>
            <a:endParaRPr lang="ru-RU" b="1" dirty="0" smtClean="0"/>
          </a:p>
          <a:p>
            <a:pPr>
              <a:buFont typeface="Wingdings" pitchFamily="2" charset="2"/>
              <a:buChar char="Ø"/>
            </a:pPr>
            <a:endParaRPr lang="ru-RU" b="1" dirty="0"/>
          </a:p>
          <a:p>
            <a:pPr>
              <a:buFont typeface="Wingdings" pitchFamily="2" charset="2"/>
              <a:buChar char="Ø"/>
            </a:pPr>
            <a:endParaRPr lang="ru-RU" b="1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Какие  </a:t>
            </a:r>
            <a:r>
              <a:rPr lang="ru-RU" b="1" dirty="0" smtClean="0"/>
              <a:t>электрические величины измеряются датчиками?</a:t>
            </a:r>
            <a:endParaRPr lang="fr-FR" dirty="0"/>
          </a:p>
          <a:p>
            <a:pPr lvl="1">
              <a:buFont typeface="Wingdings" pitchFamily="2" charset="2"/>
              <a:buChar char="Ø"/>
            </a:pPr>
            <a:endParaRPr lang="fr-FR" dirty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Какие  </a:t>
            </a:r>
            <a:r>
              <a:rPr lang="ru-RU" b="1" dirty="0" smtClean="0"/>
              <a:t>принципы измерений используются  датчиками</a:t>
            </a:r>
            <a:r>
              <a:rPr lang="fr-FR" dirty="0" smtClean="0"/>
              <a:t>?</a:t>
            </a:r>
          </a:p>
          <a:p>
            <a:pPr lvl="1">
              <a:buFont typeface="Wingdings" pitchFamily="2" charset="2"/>
              <a:buChar char="Ø"/>
            </a:pPr>
            <a:endParaRPr lang="fr-FR" dirty="0"/>
          </a:p>
        </p:txBody>
      </p:sp>
      <p:sp>
        <p:nvSpPr>
          <p:cNvPr id="693252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endParaRPr lang="fr-FR" sz="2400"/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755650" y="3141663"/>
            <a:ext cx="7704138" cy="14157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</a:rPr>
              <a:t>Температура, давление, позиция(положение), уровень, скорость вращения, содержание кислорода, ускорение, присутствия воды, освещенность</a:t>
            </a:r>
          </a:p>
          <a:p>
            <a:endParaRPr lang="ru-RU" sz="2000" i="1" dirty="0">
              <a:solidFill>
                <a:srgbClr val="FF0000"/>
              </a:solidFill>
            </a:endParaRP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785786" y="4357694"/>
            <a:ext cx="77041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algn="l"/>
            <a:r>
              <a:rPr lang="ru-RU" sz="2000" i="1" dirty="0" smtClean="0">
                <a:solidFill>
                  <a:srgbClr val="FF0000"/>
                </a:solidFill>
              </a:rPr>
              <a:t>       Напряжение, емкость, сопротивление</a:t>
            </a:r>
            <a:endParaRPr lang="fr-FR" sz="2000" i="1" dirty="0">
              <a:solidFill>
                <a:srgbClr val="FF0000"/>
              </a:solidFill>
            </a:endParaRP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0" y="5000636"/>
            <a:ext cx="914400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/>
            <a:r>
              <a:rPr lang="ru-RU" sz="2000" i="1" dirty="0" err="1" smtClean="0">
                <a:solidFill>
                  <a:srgbClr val="FF0000"/>
                </a:solidFill>
              </a:rPr>
              <a:t>Терморезистивный</a:t>
            </a:r>
            <a:r>
              <a:rPr lang="fr-FR" sz="2000" i="1" dirty="0" smtClean="0">
                <a:solidFill>
                  <a:srgbClr val="FF0000"/>
                </a:solidFill>
              </a:rPr>
              <a:t>, </a:t>
            </a:r>
            <a:r>
              <a:rPr lang="ru-RU" sz="2000" i="1" dirty="0" err="1" smtClean="0">
                <a:solidFill>
                  <a:srgbClr val="FF0000"/>
                </a:solidFill>
              </a:rPr>
              <a:t>пьезорезистивный</a:t>
            </a:r>
            <a:r>
              <a:rPr lang="fr-FR" sz="2000" i="1" dirty="0" smtClean="0">
                <a:solidFill>
                  <a:srgbClr val="FF0000"/>
                </a:solidFill>
              </a:rPr>
              <a:t>, </a:t>
            </a:r>
            <a:r>
              <a:rPr lang="ru-RU" sz="2000" i="1" dirty="0" smtClean="0">
                <a:solidFill>
                  <a:srgbClr val="FF0000"/>
                </a:solidFill>
              </a:rPr>
              <a:t>фотоэлектрический</a:t>
            </a:r>
            <a:r>
              <a:rPr lang="fr-FR" sz="2000" i="1" dirty="0" smtClean="0">
                <a:solidFill>
                  <a:srgbClr val="FF0000"/>
                </a:solidFill>
              </a:rPr>
              <a:t>, </a:t>
            </a:r>
            <a:r>
              <a:rPr lang="ru-RU" sz="2000" i="1" dirty="0" smtClean="0">
                <a:solidFill>
                  <a:srgbClr val="FF0000"/>
                </a:solidFill>
              </a:rPr>
              <a:t>индуктивный</a:t>
            </a:r>
            <a:r>
              <a:rPr lang="fr-FR" sz="2000" i="1" dirty="0" smtClean="0">
                <a:solidFill>
                  <a:srgbClr val="FF0000"/>
                </a:solidFill>
              </a:rPr>
              <a:t>, </a:t>
            </a:r>
            <a:r>
              <a:rPr lang="ru-RU" sz="2000" i="1" dirty="0" smtClean="0">
                <a:solidFill>
                  <a:srgbClr val="FF0000"/>
                </a:solidFill>
              </a:rPr>
              <a:t>эффект</a:t>
            </a:r>
            <a:r>
              <a:rPr lang="fr-FR" sz="2000" i="1" dirty="0" smtClean="0">
                <a:solidFill>
                  <a:srgbClr val="FF0000"/>
                </a:solidFill>
              </a:rPr>
              <a:t> Hall, </a:t>
            </a:r>
            <a:r>
              <a:rPr lang="ru-RU" sz="2000" i="1" dirty="0" smtClean="0">
                <a:solidFill>
                  <a:srgbClr val="FF0000"/>
                </a:solidFill>
              </a:rPr>
              <a:t>магниторезистивный</a:t>
            </a:r>
            <a:r>
              <a:rPr lang="fr-FR" sz="2000" i="1" dirty="0" smtClean="0">
                <a:solidFill>
                  <a:srgbClr val="FF0000"/>
                </a:solidFill>
              </a:rPr>
              <a:t>, </a:t>
            </a:r>
            <a:r>
              <a:rPr lang="ru-RU" sz="2000" i="1" dirty="0" smtClean="0">
                <a:solidFill>
                  <a:srgbClr val="FF0000"/>
                </a:solidFill>
              </a:rPr>
              <a:t>пьезоэлектрический</a:t>
            </a:r>
            <a:r>
              <a:rPr lang="fr-FR" sz="2000" i="1" dirty="0" smtClean="0">
                <a:solidFill>
                  <a:srgbClr val="FF0000"/>
                </a:solidFill>
              </a:rPr>
              <a:t>, </a:t>
            </a:r>
            <a:r>
              <a:rPr lang="ru-RU" sz="2000" i="1" dirty="0" smtClean="0">
                <a:solidFill>
                  <a:srgbClr val="FF0000"/>
                </a:solidFill>
              </a:rPr>
              <a:t>фоторезистивный</a:t>
            </a:r>
            <a:r>
              <a:rPr lang="fr-FR" sz="2000" i="1" dirty="0" smtClean="0">
                <a:solidFill>
                  <a:srgbClr val="FF0000"/>
                </a:solidFill>
              </a:rPr>
              <a:t>, </a:t>
            </a:r>
            <a:r>
              <a:rPr lang="ru-RU" sz="2000" i="1" dirty="0" smtClean="0">
                <a:solidFill>
                  <a:srgbClr val="FF0000"/>
                </a:solidFill>
              </a:rPr>
              <a:t>электрохимический</a:t>
            </a:r>
            <a:r>
              <a:rPr lang="fr-FR" sz="2000" i="1" dirty="0" smtClean="0">
                <a:solidFill>
                  <a:srgbClr val="FF0000"/>
                </a:solidFill>
              </a:rPr>
              <a:t>, </a:t>
            </a:r>
            <a:r>
              <a:rPr lang="ru-RU" sz="2000" i="1" dirty="0" err="1" smtClean="0">
                <a:solidFill>
                  <a:srgbClr val="FF0000"/>
                </a:solidFill>
              </a:rPr>
              <a:t>оптоэлектрический</a:t>
            </a:r>
            <a:endParaRPr lang="fr-FR" sz="2000" i="1" dirty="0">
              <a:solidFill>
                <a:srgbClr val="FF0000"/>
              </a:solidFill>
            </a:endParaRPr>
          </a:p>
        </p:txBody>
      </p:sp>
      <p:graphicFrame>
        <p:nvGraphicFramePr>
          <p:cNvPr id="693260" name="Object 12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693260" name="Image bitmap" r:id="rId5" imgW="609524" imgH="358171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9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9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9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69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3253" grpId="0"/>
      <p:bldP spid="693254" grpId="0"/>
      <p:bldP spid="69325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0" y="19859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  <p:graphicFrame>
        <p:nvGraphicFramePr>
          <p:cNvPr id="6146" name="Object 7"/>
          <p:cNvGraphicFramePr>
            <a:graphicFrameLocks noChangeAspect="1"/>
          </p:cNvGraphicFramePr>
          <p:nvPr/>
        </p:nvGraphicFramePr>
        <p:xfrm>
          <a:off x="1143000" y="661988"/>
          <a:ext cx="6697663" cy="6196012"/>
        </p:xfrm>
        <a:graphic>
          <a:graphicData uri="http://schemas.openxmlformats.org/presentationml/2006/ole">
            <p:oleObj spid="_x0000_s1046530" name="Picture" r:id="rId4" imgW="3451320" imgH="3439800" progId="Word.Picture.8">
              <p:embed/>
            </p:oleObj>
          </a:graphicData>
        </a:graphic>
      </p:graphicFrame>
      <p:sp>
        <p:nvSpPr>
          <p:cNvPr id="6150" name="AutoShape 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-54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30000"/>
              </a:spcBef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5041255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fr-FR" sz="1600" i="1" dirty="0"/>
          </a:p>
          <a:p>
            <a:r>
              <a:rPr lang="ru-RU" sz="1600" i="1" dirty="0" smtClean="0"/>
              <a:t>Измерения по принципу </a:t>
            </a:r>
            <a:r>
              <a:rPr lang="ru-RU" sz="1600" b="1" i="1" dirty="0" smtClean="0"/>
              <a:t>Холла</a:t>
            </a:r>
            <a:r>
              <a:rPr lang="fr-FR" sz="1600" i="1" dirty="0" smtClean="0"/>
              <a:t>:</a:t>
            </a:r>
            <a:r>
              <a:rPr lang="ru-RU" sz="1600" i="1" dirty="0" smtClean="0"/>
              <a:t> изменение магнитного поля в элементе Холла создаёт </a:t>
            </a:r>
            <a:r>
              <a:rPr lang="ru-RU" sz="1600" i="1" kern="1200" dirty="0" smtClean="0"/>
              <a:t>напряжённость магнитного поля перпендикулярное силе тока</a:t>
            </a:r>
            <a:endParaRPr lang="ru-RU" sz="1600" i="1" dirty="0" smtClean="0"/>
          </a:p>
          <a:p>
            <a:pPr>
              <a:buNone/>
            </a:pPr>
            <a:endParaRPr lang="fr-FR" sz="1600" i="1" dirty="0"/>
          </a:p>
          <a:p>
            <a:r>
              <a:rPr lang="ru-RU" sz="1600" i="1" dirty="0" smtClean="0"/>
              <a:t>Применение данного принципа измерения</a:t>
            </a:r>
            <a:endParaRPr lang="fr-FR" sz="1600" i="1" dirty="0"/>
          </a:p>
          <a:p>
            <a:pPr lvl="1"/>
            <a:r>
              <a:rPr lang="ru-RU" sz="1600" i="1" dirty="0" smtClean="0"/>
              <a:t>Электронный блок обрабатывает сигнал</a:t>
            </a:r>
            <a:endParaRPr lang="fr-FR" sz="1600" i="1" dirty="0"/>
          </a:p>
          <a:p>
            <a:pPr lvl="2"/>
            <a:r>
              <a:rPr lang="ru-RU" sz="1600" dirty="0" smtClean="0"/>
              <a:t>Сигнал датчика скорости колеса</a:t>
            </a:r>
            <a:r>
              <a:rPr lang="fr-FR" sz="1600" dirty="0" smtClean="0"/>
              <a:t>: </a:t>
            </a:r>
            <a:r>
              <a:rPr lang="ru-RU" sz="1600" dirty="0" smtClean="0"/>
              <a:t>двух уровневой силы тока </a:t>
            </a:r>
            <a:r>
              <a:rPr lang="fr-FR" sz="1600" dirty="0" smtClean="0"/>
              <a:t>7,5</a:t>
            </a:r>
            <a:r>
              <a:rPr lang="ru-RU" sz="1600" dirty="0" smtClean="0"/>
              <a:t> м</a:t>
            </a:r>
            <a:r>
              <a:rPr lang="fr-FR" sz="1600" dirty="0" smtClean="0"/>
              <a:t>A </a:t>
            </a:r>
            <a:r>
              <a:rPr lang="ru-RU" sz="1600" dirty="0" smtClean="0"/>
              <a:t>и</a:t>
            </a:r>
            <a:r>
              <a:rPr lang="fr-FR" sz="1600" dirty="0" smtClean="0"/>
              <a:t> 14</a:t>
            </a:r>
            <a:r>
              <a:rPr lang="ru-RU" sz="1600" dirty="0" smtClean="0"/>
              <a:t> м</a:t>
            </a:r>
            <a:r>
              <a:rPr lang="fr-FR" sz="1600" dirty="0" smtClean="0"/>
              <a:t>A</a:t>
            </a:r>
            <a:endParaRPr lang="fr-FR" sz="1600" dirty="0"/>
          </a:p>
          <a:p>
            <a:pPr lvl="2"/>
            <a:r>
              <a:rPr lang="ru-RU" sz="1600" dirty="0" smtClean="0"/>
              <a:t>Сигнал датчика оборотов двигателя</a:t>
            </a:r>
            <a:r>
              <a:rPr lang="fr-FR" sz="1600" dirty="0" smtClean="0"/>
              <a:t> </a:t>
            </a:r>
            <a:r>
              <a:rPr lang="fr-FR" sz="1600" dirty="0"/>
              <a:t>: </a:t>
            </a:r>
            <a:r>
              <a:rPr lang="ru-RU" sz="1600" dirty="0" smtClean="0"/>
              <a:t>прямоугольный сигнал </a:t>
            </a:r>
            <a:r>
              <a:rPr lang="fr-FR" sz="1600" dirty="0" smtClean="0"/>
              <a:t>5 </a:t>
            </a:r>
            <a:r>
              <a:rPr lang="ru-RU" sz="1600" dirty="0" smtClean="0"/>
              <a:t>и</a:t>
            </a:r>
            <a:r>
              <a:rPr lang="fr-FR" sz="1600" dirty="0" smtClean="0"/>
              <a:t> 12</a:t>
            </a:r>
            <a:r>
              <a:rPr lang="ru-RU" sz="1600" dirty="0" smtClean="0"/>
              <a:t>В</a:t>
            </a:r>
            <a:endParaRPr lang="fr-FR" sz="1600" dirty="0"/>
          </a:p>
          <a:p>
            <a:pPr lvl="1"/>
            <a:endParaRPr lang="fr-FR" sz="1600" i="1" dirty="0"/>
          </a:p>
          <a:p>
            <a:pPr lvl="2"/>
            <a:r>
              <a:rPr lang="ru-RU" sz="1600" dirty="0" smtClean="0"/>
              <a:t>Для определении скорости, компьютер определяется частоту сигнала</a:t>
            </a:r>
            <a:endParaRPr lang="fr-FR" sz="1600" dirty="0"/>
          </a:p>
          <a:p>
            <a:pPr lvl="1"/>
            <a:endParaRPr lang="fr-FR" sz="1600" dirty="0"/>
          </a:p>
          <a:p>
            <a:pPr lvl="1"/>
            <a:r>
              <a:rPr lang="ru-RU" sz="1600" dirty="0" smtClean="0"/>
              <a:t>Метка может быть ферромагнитной или магнитной</a:t>
            </a:r>
            <a:endParaRPr lang="fr-FR" sz="1600" dirty="0"/>
          </a:p>
          <a:p>
            <a:endParaRPr lang="fr-FR" sz="1600" i="1" dirty="0"/>
          </a:p>
          <a:p>
            <a:r>
              <a:rPr lang="ru-RU" sz="1600" i="1" dirty="0" smtClean="0"/>
              <a:t>Электрическое подключение</a:t>
            </a:r>
            <a:endParaRPr lang="fr-FR" sz="1600" i="1" dirty="0"/>
          </a:p>
          <a:p>
            <a:pPr lvl="2"/>
            <a:endParaRPr lang="fr-FR" sz="1600" i="1" dirty="0"/>
          </a:p>
          <a:p>
            <a:pPr>
              <a:buFont typeface="Wingdings" pitchFamily="2" charset="2"/>
              <a:buNone/>
            </a:pPr>
            <a:endParaRPr lang="fr-FR" sz="1600" i="1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b="1" dirty="0"/>
          </a:p>
          <a:p>
            <a:pPr lvl="1">
              <a:buFontTx/>
              <a:buNone/>
            </a:pPr>
            <a:endParaRPr lang="fr-FR" sz="1600" dirty="0"/>
          </a:p>
        </p:txBody>
      </p:sp>
      <p:graphicFrame>
        <p:nvGraphicFramePr>
          <p:cNvPr id="768005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768005" name="Image bitmap" r:id="rId4" imgW="609524" imgH="358171" progId="PBrush">
              <p:embed/>
            </p:oleObj>
          </a:graphicData>
        </a:graphic>
      </p:graphicFrame>
      <p:sp>
        <p:nvSpPr>
          <p:cNvPr id="768006" name="AutoShape 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11638" y="4437063"/>
            <a:ext cx="720725" cy="215900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b="1" dirty="0" smtClean="0">
                <a:hlinkClick r:id="rId5" action="ppaction://hlinksldjump"/>
              </a:rPr>
              <a:t>Сигнал</a:t>
            </a:r>
            <a:r>
              <a:rPr lang="fr-FR" sz="1200" b="1" dirty="0" smtClean="0"/>
              <a:t>  </a:t>
            </a:r>
            <a:endParaRPr lang="fr-FR" sz="1200" b="1" dirty="0"/>
          </a:p>
        </p:txBody>
      </p:sp>
      <p:sp>
        <p:nvSpPr>
          <p:cNvPr id="768007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2565400"/>
            <a:ext cx="935037" cy="935038"/>
          </a:xfrm>
          <a:prstGeom prst="actionButtonForwardNex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68008" name="AutoShape 8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427538" y="2636838"/>
            <a:ext cx="433387" cy="358775"/>
          </a:xfrm>
          <a:prstGeom prst="actionButtonMovie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68009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635896" y="6093296"/>
            <a:ext cx="865187" cy="360363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b="1" dirty="0" smtClean="0">
                <a:hlinkClick r:id="rId7" action="ppaction://hlinksldjump"/>
              </a:rPr>
              <a:t>Схема</a:t>
            </a:r>
            <a:r>
              <a:rPr lang="fr-FR" sz="1200" b="1" dirty="0" smtClean="0"/>
              <a:t>  </a:t>
            </a:r>
            <a:endParaRPr lang="fr-FR" sz="1200" b="1" dirty="0"/>
          </a:p>
        </p:txBody>
      </p:sp>
      <p:sp>
        <p:nvSpPr>
          <p:cNvPr id="768010" name="Rectangle 10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68011" name="Line 11"/>
          <p:cNvSpPr>
            <a:spLocks noChangeShapeType="1"/>
          </p:cNvSpPr>
          <p:nvPr/>
        </p:nvSpPr>
        <p:spPr bwMode="auto">
          <a:xfrm>
            <a:off x="5220072" y="1628800"/>
            <a:ext cx="0" cy="46085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68019" name="Rectangle 19"/>
          <p:cNvSpPr>
            <a:spLocks noChangeArrowheads="1"/>
          </p:cNvSpPr>
          <p:nvPr/>
        </p:nvSpPr>
        <p:spPr bwMode="auto">
          <a:xfrm>
            <a:off x="0" y="2457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68018" name="Object 18"/>
          <p:cNvGraphicFramePr>
            <a:graphicFrameLocks noChangeAspect="1"/>
          </p:cNvGraphicFramePr>
          <p:nvPr/>
        </p:nvGraphicFramePr>
        <p:xfrm>
          <a:off x="5508104" y="1628800"/>
          <a:ext cx="3273617" cy="1944216"/>
        </p:xfrm>
        <a:graphic>
          <a:graphicData uri="http://schemas.openxmlformats.org/presentationml/2006/ole">
            <p:oleObj spid="_x0000_s768018" name="Picture" r:id="rId8" imgW="9144000" imgH="5841360" progId="Word.Picture.8">
              <p:embed/>
            </p:oleObj>
          </a:graphicData>
        </a:graphic>
      </p:graphicFrame>
      <p:sp>
        <p:nvSpPr>
          <p:cNvPr id="768021" name="Rectangle 21"/>
          <p:cNvSpPr>
            <a:spLocks noChangeArrowheads="1"/>
          </p:cNvSpPr>
          <p:nvPr/>
        </p:nvSpPr>
        <p:spPr bwMode="auto">
          <a:xfrm>
            <a:off x="0" y="24765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68028" name="Picture 28"/>
          <p:cNvPicPr>
            <a:picLocks noChangeAspect="1" noChangeArrowheads="1"/>
          </p:cNvPicPr>
          <p:nvPr/>
        </p:nvPicPr>
        <p:blipFill>
          <a:blip r:embed="rId9" cstate="print"/>
          <a:srcRect l="32187" t="22151" r="37396" b="40202"/>
          <a:stretch>
            <a:fillRect/>
          </a:stretch>
        </p:blipFill>
        <p:spPr bwMode="auto">
          <a:xfrm>
            <a:off x="8172450" y="5373688"/>
            <a:ext cx="792163" cy="784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68030" name="Rectangle 30"/>
          <p:cNvSpPr>
            <a:spLocks noChangeArrowheads="1"/>
          </p:cNvSpPr>
          <p:nvPr/>
        </p:nvSpPr>
        <p:spPr bwMode="auto">
          <a:xfrm>
            <a:off x="0" y="25431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68029" name="Object 29"/>
          <p:cNvGraphicFramePr>
            <a:graphicFrameLocks noChangeAspect="1"/>
          </p:cNvGraphicFramePr>
          <p:nvPr/>
        </p:nvGraphicFramePr>
        <p:xfrm>
          <a:off x="5292725" y="3860800"/>
          <a:ext cx="3389313" cy="2312988"/>
        </p:xfrm>
        <a:graphic>
          <a:graphicData uri="http://schemas.openxmlformats.org/presentationml/2006/ole">
            <p:oleObj spid="_x0000_s768029" name="Picture" r:id="rId10" imgW="8801280" imgH="6411600" progId="Word.Picture.8">
              <p:embed/>
            </p:oleObj>
          </a:graphicData>
        </a:graphic>
      </p:graphicFrame>
      <p:sp>
        <p:nvSpPr>
          <p:cNvPr id="768033" name="Text Box 33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Измерение скорости вращения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6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mtClean="0"/>
              <a:t>Détails capteurs </a:t>
            </a:r>
          </a:p>
        </p:txBody>
      </p:sp>
      <p:sp>
        <p:nvSpPr>
          <p:cNvPr id="28676" name="AutoShape 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-54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controls>
      <p:control spid="1348610" name="ShockwaveFlash1" r:id="rId2" imgW="8676190" imgH="6238095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4997450"/>
          </a:xfrm>
          <a:solidFill>
            <a:schemeClr val="tx1"/>
          </a:solidFill>
        </p:spPr>
        <p:txBody>
          <a:bodyPr/>
          <a:lstStyle/>
          <a:p>
            <a:r>
              <a:rPr lang="ru-RU" dirty="0" smtClean="0"/>
              <a:t>Пример сигналов полученных с датчиков скорости вращения работающих по принципу Холла</a:t>
            </a:r>
            <a:endParaRPr lang="fr-FR" dirty="0"/>
          </a:p>
        </p:txBody>
      </p:sp>
      <p:sp>
        <p:nvSpPr>
          <p:cNvPr id="9359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359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35943" name="Object 7"/>
          <p:cNvGraphicFramePr>
            <a:graphicFrameLocks noChangeAspect="1"/>
          </p:cNvGraphicFramePr>
          <p:nvPr/>
        </p:nvGraphicFramePr>
        <p:xfrm>
          <a:off x="0" y="1700808"/>
          <a:ext cx="4649788" cy="4005262"/>
        </p:xfrm>
        <a:graphic>
          <a:graphicData uri="http://schemas.openxmlformats.org/presentationml/2006/ole">
            <p:oleObj spid="_x0000_s935943" name="Picture" r:id="rId4" imgW="4343400" imgH="3549600" progId="Word.Picture.8">
              <p:embed/>
            </p:oleObj>
          </a:graphicData>
        </a:graphic>
      </p:graphicFrame>
      <p:pic>
        <p:nvPicPr>
          <p:cNvPr id="9359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2189163"/>
            <a:ext cx="4248150" cy="3060700"/>
          </a:xfrm>
          <a:prstGeom prst="rect">
            <a:avLst/>
          </a:prstGeom>
          <a:noFill/>
        </p:spPr>
      </p:pic>
      <p:sp>
        <p:nvSpPr>
          <p:cNvPr id="935945" name="Text Box 9"/>
          <p:cNvSpPr txBox="1">
            <a:spLocks noChangeArrowheads="1"/>
          </p:cNvSpPr>
          <p:nvPr/>
        </p:nvSpPr>
        <p:spPr bwMode="auto">
          <a:xfrm>
            <a:off x="4427985" y="1844675"/>
            <a:ext cx="482396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 b="1" dirty="0" smtClean="0"/>
              <a:t>Пример сигнала датчика скорости колеса  (</a:t>
            </a:r>
            <a:r>
              <a:rPr lang="fr-FR" sz="1000" b="1" dirty="0" smtClean="0"/>
              <a:t>Bosch</a:t>
            </a:r>
            <a:r>
              <a:rPr lang="ru-RU" sz="1000" b="1" dirty="0" smtClean="0"/>
              <a:t>)</a:t>
            </a:r>
            <a:endParaRPr lang="fr-FR" sz="1000" b="1" dirty="0"/>
          </a:p>
        </p:txBody>
      </p:sp>
      <p:sp>
        <p:nvSpPr>
          <p:cNvPr id="935946" name="Line 10"/>
          <p:cNvSpPr>
            <a:spLocks noChangeShapeType="1"/>
          </p:cNvSpPr>
          <p:nvPr/>
        </p:nvSpPr>
        <p:spPr bwMode="auto">
          <a:xfrm>
            <a:off x="4499992" y="1772815"/>
            <a:ext cx="571" cy="432000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35948" name="AutoShape 1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6181" name="Rectangle 5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6182" name="Rectangle 6"/>
          <p:cNvSpPr>
            <a:spLocks noChangeArrowheads="1"/>
          </p:cNvSpPr>
          <p:nvPr/>
        </p:nvSpPr>
        <p:spPr bwMode="auto">
          <a:xfrm>
            <a:off x="0" y="19859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6183" name="Rectangle 7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6185" name="Rectangle 9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6186" name="Rectangle 10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6187" name="Rectangle 11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6188" name="Rectangle 12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619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46191" name="Object 15"/>
          <p:cNvGraphicFramePr>
            <a:graphicFrameLocks noChangeAspect="1"/>
          </p:cNvGraphicFramePr>
          <p:nvPr/>
        </p:nvGraphicFramePr>
        <p:xfrm>
          <a:off x="971550" y="1700213"/>
          <a:ext cx="4144963" cy="4392612"/>
        </p:xfrm>
        <a:graphic>
          <a:graphicData uri="http://schemas.openxmlformats.org/presentationml/2006/ole">
            <p:oleObj spid="_x0000_s946191" name="Picture" r:id="rId4" imgW="3091320" imgH="3211920" progId="Word.Picture.8">
              <p:embed/>
            </p:oleObj>
          </a:graphicData>
        </a:graphic>
      </p:graphicFrame>
      <p:sp>
        <p:nvSpPr>
          <p:cNvPr id="946197" name="Rectangle 21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46196" name="Object 20"/>
          <p:cNvGraphicFramePr>
            <a:graphicFrameLocks noChangeAspect="1"/>
          </p:cNvGraphicFramePr>
          <p:nvPr/>
        </p:nvGraphicFramePr>
        <p:xfrm>
          <a:off x="5507038" y="1700213"/>
          <a:ext cx="3335337" cy="4176712"/>
        </p:xfrm>
        <a:graphic>
          <a:graphicData uri="http://schemas.openxmlformats.org/presentationml/2006/ole">
            <p:oleObj spid="_x0000_s946196" name="Picture" r:id="rId5" imgW="3091320" imgH="3211920" progId="Word.Picture.8">
              <p:embed/>
            </p:oleObj>
          </a:graphicData>
        </a:graphic>
      </p:graphicFrame>
      <p:sp>
        <p:nvSpPr>
          <p:cNvPr id="946199" name="AutoShape 2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897239" cy="4997450"/>
          </a:xfrm>
        </p:spPr>
        <p:txBody>
          <a:bodyPr/>
          <a:lstStyle/>
          <a:p>
            <a:r>
              <a:rPr lang="ru-RU" sz="1600" i="1" dirty="0" smtClean="0"/>
              <a:t>М</a:t>
            </a:r>
            <a:r>
              <a:rPr lang="ru-RU" sz="1600" b="1" i="1" dirty="0" smtClean="0"/>
              <a:t>агниторезистивный </a:t>
            </a:r>
            <a:r>
              <a:rPr lang="ru-RU" sz="1600" i="1" dirty="0" smtClean="0"/>
              <a:t>принцип измерения </a:t>
            </a:r>
            <a:r>
              <a:rPr lang="fr-FR" sz="1600" i="1" dirty="0" smtClean="0"/>
              <a:t>: </a:t>
            </a:r>
            <a:r>
              <a:rPr lang="ru-RU" sz="1600" i="1" dirty="0" smtClean="0"/>
              <a:t>сопротивление элемента изменяется с изменением магнитного поля</a:t>
            </a:r>
            <a:endParaRPr lang="fr-FR" sz="1600" i="1" dirty="0"/>
          </a:p>
          <a:p>
            <a:endParaRPr lang="ru-RU" sz="1600" i="1" dirty="0" smtClean="0"/>
          </a:p>
          <a:p>
            <a:pPr>
              <a:buNone/>
            </a:pPr>
            <a:endParaRPr lang="fr-FR" sz="1600" i="1" dirty="0"/>
          </a:p>
          <a:p>
            <a:r>
              <a:rPr lang="ru-RU" sz="1600" i="1" dirty="0" smtClean="0"/>
              <a:t>Применение данного принципа измерения</a:t>
            </a:r>
            <a:endParaRPr lang="fr-FR" sz="1600" i="1" dirty="0" smtClean="0"/>
          </a:p>
          <a:p>
            <a:pPr lvl="1"/>
            <a:r>
              <a:rPr lang="ru-RU" sz="1600" i="1" dirty="0" smtClean="0"/>
              <a:t>Монтаж магнитных сопротивлений по принципу мостовой схемы</a:t>
            </a:r>
            <a:endParaRPr lang="fr-FR" sz="1600" i="1" dirty="0"/>
          </a:p>
          <a:p>
            <a:pPr lvl="1"/>
            <a:r>
              <a:rPr lang="ru-RU" sz="1600" i="1" dirty="0" smtClean="0"/>
              <a:t>Электронный блок обрабатывает сигнал</a:t>
            </a:r>
            <a:endParaRPr lang="fr-FR" sz="1600" i="1" dirty="0" smtClean="0"/>
          </a:p>
          <a:p>
            <a:pPr lvl="2"/>
            <a:r>
              <a:rPr lang="ru-RU" sz="1600" dirty="0" smtClean="0"/>
              <a:t>Сигнал датчика скорости колеса</a:t>
            </a:r>
            <a:r>
              <a:rPr lang="fr-FR" sz="1600" dirty="0" smtClean="0"/>
              <a:t>: </a:t>
            </a:r>
            <a:r>
              <a:rPr lang="ru-RU" sz="1600" dirty="0" smtClean="0"/>
              <a:t>двух уровневой силы тока </a:t>
            </a:r>
            <a:r>
              <a:rPr lang="fr-FR" sz="1600" dirty="0" smtClean="0"/>
              <a:t>7,5</a:t>
            </a:r>
            <a:r>
              <a:rPr lang="ru-RU" sz="1600" dirty="0" smtClean="0"/>
              <a:t> м</a:t>
            </a:r>
            <a:r>
              <a:rPr lang="fr-FR" sz="1600" dirty="0" smtClean="0"/>
              <a:t>A </a:t>
            </a:r>
            <a:r>
              <a:rPr lang="ru-RU" sz="1600" dirty="0" smtClean="0"/>
              <a:t>и</a:t>
            </a:r>
            <a:r>
              <a:rPr lang="fr-FR" sz="1600" dirty="0" smtClean="0"/>
              <a:t> 14</a:t>
            </a:r>
            <a:r>
              <a:rPr lang="ru-RU" sz="1600" dirty="0" smtClean="0"/>
              <a:t> м</a:t>
            </a:r>
            <a:r>
              <a:rPr lang="fr-FR" sz="1600" dirty="0" smtClean="0"/>
              <a:t>A</a:t>
            </a:r>
          </a:p>
          <a:p>
            <a:pPr lvl="2"/>
            <a:endParaRPr lang="fr-FR" sz="1600" dirty="0"/>
          </a:p>
          <a:p>
            <a:pPr lvl="1"/>
            <a:endParaRPr lang="fr-FR" sz="1600" i="1" dirty="0"/>
          </a:p>
          <a:p>
            <a:pPr lvl="2"/>
            <a:r>
              <a:rPr lang="ru-RU" sz="1600" dirty="0" smtClean="0"/>
              <a:t>Для определении скорости, компьютер определяется частоту сигнала</a:t>
            </a:r>
            <a:endParaRPr lang="fr-FR" sz="1600" dirty="0"/>
          </a:p>
          <a:p>
            <a:pPr lvl="1"/>
            <a:endParaRPr lang="fr-FR" sz="1600" dirty="0"/>
          </a:p>
          <a:p>
            <a:pPr lvl="1"/>
            <a:r>
              <a:rPr lang="ru-RU" sz="1600" dirty="0" smtClean="0"/>
              <a:t>Метка может быть ферромагнитной или магнитной</a:t>
            </a:r>
            <a:endParaRPr lang="fr-FR" sz="1600" dirty="0" smtClean="0"/>
          </a:p>
          <a:p>
            <a:pPr>
              <a:buNone/>
            </a:pPr>
            <a:endParaRPr lang="fr-FR" sz="1600" i="1" dirty="0"/>
          </a:p>
          <a:p>
            <a:r>
              <a:rPr lang="ru-RU" sz="1600" i="1" dirty="0" smtClean="0"/>
              <a:t>Электрическое подключение</a:t>
            </a:r>
            <a:endParaRPr lang="fr-FR" sz="1600" i="1" dirty="0"/>
          </a:p>
          <a:p>
            <a:pPr>
              <a:buFont typeface="Wingdings" pitchFamily="2" charset="2"/>
              <a:buNone/>
            </a:pPr>
            <a:endParaRPr lang="fr-FR" sz="1600" i="1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b="1" dirty="0"/>
          </a:p>
          <a:p>
            <a:pPr lvl="1">
              <a:buFontTx/>
              <a:buNone/>
            </a:pPr>
            <a:endParaRPr lang="fr-FR" sz="1600" dirty="0"/>
          </a:p>
        </p:txBody>
      </p:sp>
      <p:graphicFrame>
        <p:nvGraphicFramePr>
          <p:cNvPr id="789509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789509" name="Image bitmap" r:id="rId4" imgW="609524" imgH="358171" progId="PBrush">
              <p:embed/>
            </p:oleObj>
          </a:graphicData>
        </a:graphic>
      </p:graphicFrame>
      <p:sp>
        <p:nvSpPr>
          <p:cNvPr id="789510" name="AutoShape 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191000" y="4394200"/>
            <a:ext cx="720725" cy="215900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b="1" dirty="0" smtClean="0">
                <a:hlinkClick r:id="rId5" action="ppaction://hlinksldjump"/>
              </a:rPr>
              <a:t>Сигнал</a:t>
            </a:r>
            <a:r>
              <a:rPr lang="fr-FR" sz="1200" b="1" dirty="0" smtClean="0"/>
              <a:t>  </a:t>
            </a:r>
            <a:endParaRPr lang="fr-FR" sz="1200" b="1" dirty="0"/>
          </a:p>
        </p:txBody>
      </p:sp>
      <p:sp>
        <p:nvSpPr>
          <p:cNvPr id="789511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2565400"/>
            <a:ext cx="935037" cy="935038"/>
          </a:xfrm>
          <a:prstGeom prst="actionButtonForwardNex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89512" name="AutoShape 8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995936" y="2276872"/>
            <a:ext cx="721420" cy="358775"/>
          </a:xfrm>
          <a:prstGeom prst="actionButtonMovie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89513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923928" y="6165304"/>
            <a:ext cx="865188" cy="360362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b="1" dirty="0" smtClean="0">
                <a:hlinkClick r:id="rId7" action="ppaction://hlinksldjump"/>
              </a:rPr>
              <a:t>Схема</a:t>
            </a:r>
            <a:r>
              <a:rPr lang="fr-FR" sz="1200" b="1" dirty="0" smtClean="0"/>
              <a:t>  </a:t>
            </a:r>
            <a:endParaRPr lang="fr-FR" sz="1200" b="1" dirty="0"/>
          </a:p>
        </p:txBody>
      </p:sp>
      <p:sp>
        <p:nvSpPr>
          <p:cNvPr id="789514" name="Rectangle 10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89515" name="Line 11"/>
          <p:cNvSpPr>
            <a:spLocks noChangeShapeType="1"/>
          </p:cNvSpPr>
          <p:nvPr/>
        </p:nvSpPr>
        <p:spPr bwMode="auto">
          <a:xfrm>
            <a:off x="5148263" y="1557338"/>
            <a:ext cx="0" cy="46085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89516" name="Rectangle 12"/>
          <p:cNvSpPr>
            <a:spLocks noChangeArrowheads="1"/>
          </p:cNvSpPr>
          <p:nvPr/>
        </p:nvSpPr>
        <p:spPr bwMode="auto">
          <a:xfrm>
            <a:off x="0" y="2457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89518" name="Rectangle 14"/>
          <p:cNvSpPr>
            <a:spLocks noChangeArrowheads="1"/>
          </p:cNvSpPr>
          <p:nvPr/>
        </p:nvSpPr>
        <p:spPr bwMode="auto">
          <a:xfrm>
            <a:off x="0" y="2476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89519" name="Picture 15"/>
          <p:cNvPicPr>
            <a:picLocks noChangeAspect="1" noChangeArrowheads="1"/>
          </p:cNvPicPr>
          <p:nvPr/>
        </p:nvPicPr>
        <p:blipFill>
          <a:blip r:embed="rId8" cstate="print"/>
          <a:srcRect l="32187" t="22151" r="37396" b="40202"/>
          <a:stretch>
            <a:fillRect/>
          </a:stretch>
        </p:blipFill>
        <p:spPr bwMode="auto">
          <a:xfrm>
            <a:off x="8172450" y="5373688"/>
            <a:ext cx="79216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89522" name="Object 18"/>
          <p:cNvGraphicFramePr>
            <a:graphicFrameLocks noChangeAspect="1"/>
          </p:cNvGraphicFramePr>
          <p:nvPr/>
        </p:nvGraphicFramePr>
        <p:xfrm>
          <a:off x="5562600" y="1295400"/>
          <a:ext cx="3311525" cy="2408238"/>
        </p:xfrm>
        <a:graphic>
          <a:graphicData uri="http://schemas.openxmlformats.org/presentationml/2006/ole">
            <p:oleObj spid="_x0000_s789522" name="Picture" r:id="rId9" imgW="3310920" imgH="2408400" progId="Word.Picture.8">
              <p:embed/>
            </p:oleObj>
          </a:graphicData>
        </a:graphic>
      </p:graphicFrame>
      <p:sp>
        <p:nvSpPr>
          <p:cNvPr id="789525" name="Text Box 21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Измерение скорости вращения</a:t>
            </a:r>
            <a:endParaRPr lang="fr-FR" sz="2400" dirty="0"/>
          </a:p>
        </p:txBody>
      </p:sp>
      <p:graphicFrame>
        <p:nvGraphicFramePr>
          <p:cNvPr id="789523" name="Object 19"/>
          <p:cNvGraphicFramePr>
            <a:graphicFrameLocks noChangeAspect="1"/>
          </p:cNvGraphicFramePr>
          <p:nvPr/>
        </p:nvGraphicFramePr>
        <p:xfrm>
          <a:off x="5292725" y="3860800"/>
          <a:ext cx="3389313" cy="2312988"/>
        </p:xfrm>
        <a:graphic>
          <a:graphicData uri="http://schemas.openxmlformats.org/presentationml/2006/ole">
            <p:oleObj spid="_x0000_s789523" name="Picture" r:id="rId11" imgW="8801280" imgH="6411600" progId="Word.Pictur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8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-54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controls>
      <p:control spid="1441794" name="ShockwaveFlash1" r:id="rId2" imgW="8676190" imgH="6165167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4997450"/>
          </a:xfrm>
          <a:solidFill>
            <a:schemeClr val="tx1"/>
          </a:solidFill>
        </p:spPr>
        <p:txBody>
          <a:bodyPr/>
          <a:lstStyle/>
          <a:p>
            <a:pPr>
              <a:buNone/>
            </a:pPr>
            <a:r>
              <a:rPr lang="ru-RU" dirty="0" smtClean="0"/>
              <a:t>               Пример сигнала магниторезистивного датчика скорости </a:t>
            </a:r>
          </a:p>
          <a:p>
            <a:pPr>
              <a:buNone/>
            </a:pPr>
            <a:r>
              <a:rPr lang="ru-RU" dirty="0" smtClean="0"/>
              <a:t>                                           вращения колеса </a:t>
            </a:r>
            <a:endParaRPr lang="fr-FR" dirty="0"/>
          </a:p>
        </p:txBody>
      </p:sp>
      <p:sp>
        <p:nvSpPr>
          <p:cNvPr id="937988" name="AutoShape 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379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379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37991" name="Object 7"/>
          <p:cNvGraphicFramePr>
            <a:graphicFrameLocks noChangeAspect="1"/>
          </p:cNvGraphicFramePr>
          <p:nvPr/>
        </p:nvGraphicFramePr>
        <p:xfrm>
          <a:off x="971600" y="1700808"/>
          <a:ext cx="7239000" cy="4902200"/>
        </p:xfrm>
        <a:graphic>
          <a:graphicData uri="http://schemas.openxmlformats.org/presentationml/2006/ole">
            <p:oleObj spid="_x0000_s937991" name="Image" r:id="rId5" imgW="4796640" imgH="3777480" progId="Word.Pictur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4133" name="Rectangle 5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4134" name="Rectangle 6"/>
          <p:cNvSpPr>
            <a:spLocks noChangeArrowheads="1"/>
          </p:cNvSpPr>
          <p:nvPr/>
        </p:nvSpPr>
        <p:spPr bwMode="auto">
          <a:xfrm>
            <a:off x="0" y="19859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4135" name="Rectangle 7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4136" name="Rectangle 8"/>
          <p:cNvSpPr>
            <a:spLocks noChangeArrowheads="1"/>
          </p:cNvSpPr>
          <p:nvPr/>
        </p:nvSpPr>
        <p:spPr bwMode="auto">
          <a:xfrm>
            <a:off x="457200" y="836613"/>
            <a:ext cx="8229600" cy="499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</a:pPr>
            <a:r>
              <a:rPr lang="ru-RU" sz="1800" dirty="0" smtClean="0"/>
              <a:t>       Пример подключения магниторезистивного датчика, </a:t>
            </a:r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</a:pPr>
            <a:r>
              <a:rPr lang="ru-RU" sz="1800" dirty="0" smtClean="0"/>
              <a:t>                      измеряющего скорость вращения</a:t>
            </a:r>
            <a:endParaRPr lang="fr-FR" sz="1800" dirty="0"/>
          </a:p>
        </p:txBody>
      </p:sp>
      <p:sp>
        <p:nvSpPr>
          <p:cNvPr id="944137" name="Rectangle 9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4138" name="Rectangle 10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4139" name="Rectangle 11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44140" name="Object 12"/>
          <p:cNvGraphicFramePr>
            <a:graphicFrameLocks noChangeAspect="1"/>
          </p:cNvGraphicFramePr>
          <p:nvPr/>
        </p:nvGraphicFramePr>
        <p:xfrm>
          <a:off x="1979712" y="1556792"/>
          <a:ext cx="5040312" cy="5010150"/>
        </p:xfrm>
        <a:graphic>
          <a:graphicData uri="http://schemas.openxmlformats.org/presentationml/2006/ole">
            <p:oleObj spid="_x0000_s944140" name="Picture" r:id="rId4" imgW="3541320" imgH="3211920" progId="Word.Picture.8">
              <p:embed/>
            </p:oleObj>
          </a:graphicData>
        </a:graphic>
      </p:graphicFrame>
      <p:sp>
        <p:nvSpPr>
          <p:cNvPr id="944142" name="AutoShape 14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0"/>
            <a:ext cx="8640763" cy="5328592"/>
          </a:xfrm>
        </p:spPr>
        <p:txBody>
          <a:bodyPr/>
          <a:lstStyle/>
          <a:p>
            <a:pPr marL="381000" indent="-381000">
              <a:lnSpc>
                <a:spcPct val="80000"/>
              </a:lnSpc>
            </a:pPr>
            <a:r>
              <a:rPr lang="ru-RU" sz="1800" i="1" dirty="0" smtClean="0"/>
              <a:t>Диагностика</a:t>
            </a:r>
            <a:r>
              <a:rPr lang="fr-FR" sz="1800" i="1" dirty="0" smtClean="0"/>
              <a:t> </a:t>
            </a:r>
            <a:endParaRPr lang="fr-FR" sz="1800" i="1" dirty="0"/>
          </a:p>
          <a:p>
            <a:pPr marL="381000" indent="-381000">
              <a:lnSpc>
                <a:spcPct val="80000"/>
              </a:lnSpc>
            </a:pPr>
            <a:endParaRPr lang="fr-FR" sz="1800" i="1" dirty="0"/>
          </a:p>
          <a:p>
            <a:pPr marL="666750" lvl="1" indent="-381000">
              <a:lnSpc>
                <a:spcPct val="80000"/>
              </a:lnSpc>
            </a:pPr>
            <a:r>
              <a:rPr lang="ru-RU" sz="1800" i="1" dirty="0" smtClean="0"/>
              <a:t>Контроль элементов</a:t>
            </a:r>
            <a:endParaRPr lang="fr-FR" sz="1800" i="1" dirty="0"/>
          </a:p>
          <a:p>
            <a:pPr marL="666750" lvl="1" indent="-381000">
              <a:lnSpc>
                <a:spcPct val="80000"/>
              </a:lnSpc>
            </a:pPr>
            <a:endParaRPr lang="fr-FR" sz="1800" i="1" dirty="0"/>
          </a:p>
          <a:p>
            <a:pPr marL="952500" lvl="2" indent="-381000">
              <a:lnSpc>
                <a:spcPct val="80000"/>
              </a:lnSpc>
            </a:pPr>
            <a:r>
              <a:rPr lang="ru-RU" sz="1800" i="1" dirty="0" smtClean="0"/>
              <a:t>Проверка крепления и воздушного зазора</a:t>
            </a:r>
            <a:endParaRPr lang="fr-FR" sz="1800" i="1" dirty="0"/>
          </a:p>
          <a:p>
            <a:pPr marL="952500" lvl="2" indent="-381000">
              <a:lnSpc>
                <a:spcPct val="80000"/>
              </a:lnSpc>
            </a:pPr>
            <a:r>
              <a:rPr lang="ru-RU" sz="1800" i="1" dirty="0" smtClean="0"/>
              <a:t>Контроль состояние меток</a:t>
            </a:r>
            <a:endParaRPr lang="fr-FR" sz="1800" i="1" dirty="0"/>
          </a:p>
          <a:p>
            <a:pPr marL="952500" lvl="2" indent="-381000">
              <a:lnSpc>
                <a:spcPct val="80000"/>
              </a:lnSpc>
            </a:pPr>
            <a:r>
              <a:rPr lang="ru-RU" sz="1800" i="1" dirty="0" smtClean="0"/>
              <a:t>Сигнал</a:t>
            </a:r>
            <a:r>
              <a:rPr lang="fr-FR" sz="1800" i="1" dirty="0"/>
              <a:t> : </a:t>
            </a:r>
          </a:p>
          <a:p>
            <a:pPr marL="1239838" lvl="3" indent="-381000">
              <a:lnSpc>
                <a:spcPct val="80000"/>
              </a:lnSpc>
            </a:pPr>
            <a:r>
              <a:rPr lang="ru-RU" sz="1800" i="1" dirty="0" smtClean="0"/>
              <a:t>Измерение параметров</a:t>
            </a:r>
            <a:endParaRPr lang="fr-FR" sz="1800" i="1" dirty="0"/>
          </a:p>
          <a:p>
            <a:pPr marL="1239838" lvl="3" indent="-381000">
              <a:lnSpc>
                <a:spcPct val="80000"/>
              </a:lnSpc>
            </a:pPr>
            <a:r>
              <a:rPr lang="ru-RU" sz="1800" i="1" dirty="0" smtClean="0"/>
              <a:t>Осциллограф и управляемый блок с выводами для проверки значений</a:t>
            </a:r>
            <a:endParaRPr lang="fr-FR" sz="1800" i="1" dirty="0"/>
          </a:p>
          <a:p>
            <a:pPr marL="1239838" lvl="3" indent="-381000">
              <a:lnSpc>
                <a:spcPct val="80000"/>
              </a:lnSpc>
            </a:pPr>
            <a:r>
              <a:rPr lang="ru-RU" sz="1800" i="1" dirty="0" smtClean="0"/>
              <a:t>Вольтметр и управляемый блок с выводами для проверки значений</a:t>
            </a:r>
            <a:endParaRPr lang="fr-FR" sz="1800" i="1" dirty="0"/>
          </a:p>
          <a:p>
            <a:pPr marL="1239838" lvl="3" indent="-381000">
              <a:lnSpc>
                <a:spcPct val="80000"/>
              </a:lnSpc>
              <a:buFont typeface="Wingdings" pitchFamily="2" charset="2"/>
              <a:buNone/>
            </a:pPr>
            <a:endParaRPr lang="fr-FR" sz="1800" i="1" dirty="0"/>
          </a:p>
          <a:p>
            <a:pPr marL="666750" lvl="1" indent="-381000">
              <a:lnSpc>
                <a:spcPct val="80000"/>
              </a:lnSpc>
            </a:pPr>
            <a:r>
              <a:rPr lang="ru-RU" sz="1800" i="1" dirty="0" smtClean="0"/>
              <a:t>Контроль электрических параметров</a:t>
            </a:r>
            <a:endParaRPr lang="fr-FR" sz="1800" i="1" dirty="0"/>
          </a:p>
          <a:p>
            <a:pPr marL="666750" lvl="1" indent="-381000">
              <a:lnSpc>
                <a:spcPct val="80000"/>
              </a:lnSpc>
            </a:pPr>
            <a:endParaRPr lang="fr-FR" sz="1800" i="1" dirty="0"/>
          </a:p>
          <a:p>
            <a:pPr marL="952500" lvl="2" indent="-381000">
              <a:lnSpc>
                <a:spcPct val="80000"/>
              </a:lnSpc>
            </a:pPr>
            <a:r>
              <a:rPr lang="ru-RU" sz="1800" i="1" dirty="0" smtClean="0"/>
              <a:t>Проверка напряжения питания </a:t>
            </a:r>
            <a:r>
              <a:rPr lang="fr-FR" sz="1800" i="1" dirty="0" smtClean="0"/>
              <a:t>(</a:t>
            </a:r>
            <a:r>
              <a:rPr lang="ru-RU" sz="1800" i="1" dirty="0" smtClean="0"/>
              <a:t>за исключением индуктивного</a:t>
            </a:r>
            <a:r>
              <a:rPr lang="fr-FR" sz="1800" i="1" dirty="0" smtClean="0"/>
              <a:t>)</a:t>
            </a:r>
            <a:endParaRPr lang="fr-FR" sz="1800" i="1" dirty="0"/>
          </a:p>
          <a:p>
            <a:pPr marL="952500" lvl="2" indent="-381000">
              <a:lnSpc>
                <a:spcPct val="80000"/>
              </a:lnSpc>
            </a:pPr>
            <a:r>
              <a:rPr lang="ru-RU" sz="1800" i="1" dirty="0" smtClean="0"/>
              <a:t>Проверка   соединения с массой  (через компьютер)</a:t>
            </a:r>
            <a:endParaRPr lang="fr-FR" sz="1800" i="1" dirty="0" smtClean="0"/>
          </a:p>
          <a:p>
            <a:pPr marL="952500" lvl="2" indent="-381000">
              <a:lnSpc>
                <a:spcPct val="80000"/>
              </a:lnSpc>
            </a:pPr>
            <a:endParaRPr lang="fr-FR" sz="1800" i="1" dirty="0"/>
          </a:p>
          <a:p>
            <a:pPr marL="952500" lvl="2" indent="-381000">
              <a:lnSpc>
                <a:spcPct val="80000"/>
              </a:lnSpc>
            </a:pPr>
            <a:endParaRPr lang="fr-FR" sz="1800" i="1" dirty="0"/>
          </a:p>
          <a:p>
            <a:pPr marL="666750" lvl="1" indent="-381000">
              <a:lnSpc>
                <a:spcPct val="80000"/>
              </a:lnSpc>
            </a:pPr>
            <a:r>
              <a:rPr lang="ru-RU" sz="1800" i="1" dirty="0" smtClean="0"/>
              <a:t>Контроль мест соединений проводов</a:t>
            </a:r>
            <a:endParaRPr lang="fr-FR" sz="1800" i="1" dirty="0"/>
          </a:p>
          <a:p>
            <a:pPr marL="666750" lvl="1" indent="-381000">
              <a:lnSpc>
                <a:spcPct val="80000"/>
              </a:lnSpc>
            </a:pPr>
            <a:endParaRPr lang="fr-FR" sz="1800" i="1" dirty="0"/>
          </a:p>
          <a:p>
            <a:pPr marL="952500" lvl="2" indent="-381000">
              <a:lnSpc>
                <a:spcPct val="80000"/>
              </a:lnSpc>
            </a:pPr>
            <a:r>
              <a:rPr lang="ru-RU" sz="1800" i="1" dirty="0" smtClean="0"/>
              <a:t>Целостность цепи</a:t>
            </a:r>
            <a:endParaRPr lang="ru-RU" sz="1800" dirty="0" smtClean="0"/>
          </a:p>
          <a:p>
            <a:pPr marL="952500" lvl="2" indent="-381000">
              <a:lnSpc>
                <a:spcPct val="80000"/>
              </a:lnSpc>
            </a:pPr>
            <a:r>
              <a:rPr lang="ru-RU" sz="1800" i="1" dirty="0" smtClean="0"/>
              <a:t>Сопротивление изоляции проводников по отношению к «+», «-» и между собой</a:t>
            </a:r>
            <a:endParaRPr lang="fr-FR" sz="1800" i="1" dirty="0"/>
          </a:p>
        </p:txBody>
      </p:sp>
      <p:graphicFrame>
        <p:nvGraphicFramePr>
          <p:cNvPr id="811013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811013" name="Image bitmap" r:id="rId4" imgW="609524" imgH="358171" progId="PBrush">
              <p:embed/>
            </p:oleObj>
          </a:graphicData>
        </a:graphic>
      </p:graphicFrame>
      <p:sp>
        <p:nvSpPr>
          <p:cNvPr id="811018" name="Text Box 10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79387" y="764704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Измерение скорости вращения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1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640763" cy="3413125"/>
          </a:xfrm>
        </p:spPr>
        <p:txBody>
          <a:bodyPr/>
          <a:lstStyle/>
          <a:p>
            <a:pPr eaLnBrk="1" hangingPunct="1"/>
            <a:r>
              <a:rPr lang="ru-RU" u="sng" dirty="0" smtClean="0"/>
              <a:t>Сигнал датчика </a:t>
            </a:r>
            <a:r>
              <a:rPr lang="fr-FR" i="1" dirty="0" smtClean="0"/>
              <a:t>:</a:t>
            </a:r>
            <a:endParaRPr lang="ru-RU" i="1" dirty="0" smtClean="0"/>
          </a:p>
          <a:p>
            <a:pPr eaLnBrk="1" hangingPunct="1"/>
            <a:endParaRPr lang="fr-FR" i="1" dirty="0" smtClean="0"/>
          </a:p>
          <a:p>
            <a:pPr>
              <a:buNone/>
            </a:pPr>
            <a:r>
              <a:rPr lang="ru-RU" i="1" dirty="0" smtClean="0"/>
              <a:t>  </a:t>
            </a:r>
            <a:r>
              <a:rPr lang="fr-FR" i="1" dirty="0" smtClean="0"/>
              <a:t>«</a:t>
            </a:r>
            <a:r>
              <a:rPr lang="ru-RU" i="1" dirty="0" smtClean="0"/>
              <a:t> Сигнал датчика - электрическое представление измеряемой физической величины</a:t>
            </a:r>
            <a:r>
              <a:rPr lang="fr-FR" i="1" dirty="0" smtClean="0"/>
              <a:t>»</a:t>
            </a:r>
          </a:p>
          <a:p>
            <a:pPr>
              <a:buFont typeface="Wingdings" pitchFamily="2" charset="2"/>
              <a:buNone/>
            </a:pPr>
            <a:endParaRPr lang="fr-FR" i="1" dirty="0"/>
          </a:p>
          <a:p>
            <a:pPr lvl="1"/>
            <a:r>
              <a:rPr lang="ru-RU" dirty="0" smtClean="0"/>
              <a:t>Какие  основные</a:t>
            </a:r>
            <a:r>
              <a:rPr lang="ru-RU" b="1" dirty="0" smtClean="0"/>
              <a:t> типы сигналов используются</a:t>
            </a:r>
            <a:r>
              <a:rPr lang="fr-FR" dirty="0" smtClean="0"/>
              <a:t>?</a:t>
            </a:r>
            <a:endParaRPr lang="ru-RU" dirty="0" smtClean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ru-RU" dirty="0" smtClean="0"/>
          </a:p>
          <a:p>
            <a:pPr lvl="1"/>
            <a:endParaRPr lang="ru-RU" dirty="0" smtClean="0"/>
          </a:p>
          <a:p>
            <a:pPr lvl="1"/>
            <a:r>
              <a:rPr lang="ru-RU" dirty="0" smtClean="0"/>
              <a:t>Какие </a:t>
            </a:r>
            <a:r>
              <a:rPr lang="ru-RU" b="1" dirty="0" smtClean="0"/>
              <a:t> параметры  этих сигналах используются?</a:t>
            </a: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b="1" dirty="0"/>
          </a:p>
          <a:p>
            <a:pPr lvl="1">
              <a:buFontTx/>
              <a:buNone/>
            </a:pPr>
            <a:endParaRPr lang="fr-FR" dirty="0"/>
          </a:p>
        </p:txBody>
      </p:sp>
      <p:sp>
        <p:nvSpPr>
          <p:cNvPr id="696324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endParaRPr lang="fr-FR" sz="2400"/>
          </a:p>
        </p:txBody>
      </p:sp>
      <p:sp>
        <p:nvSpPr>
          <p:cNvPr id="696325" name="Text Box 5"/>
          <p:cNvSpPr txBox="1">
            <a:spLocks noChangeArrowheads="1"/>
          </p:cNvSpPr>
          <p:nvPr/>
        </p:nvSpPr>
        <p:spPr bwMode="auto">
          <a:xfrm>
            <a:off x="571472" y="3643314"/>
            <a:ext cx="7704138" cy="8002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</a:rPr>
              <a:t> Линейный сигнал, синусоидальный сигнал ,</a:t>
            </a:r>
          </a:p>
          <a:p>
            <a:r>
              <a:rPr lang="ru-RU" sz="2000" i="1" dirty="0" smtClean="0">
                <a:solidFill>
                  <a:srgbClr val="FF0000"/>
                </a:solidFill>
              </a:rPr>
              <a:t> прямоугольный импульс</a:t>
            </a:r>
            <a:endParaRPr lang="ru-RU" sz="2000" i="1" dirty="0">
              <a:solidFill>
                <a:srgbClr val="FF0000"/>
              </a:solidFill>
            </a:endParaRPr>
          </a:p>
        </p:txBody>
      </p:sp>
      <p:sp>
        <p:nvSpPr>
          <p:cNvPr id="696326" name="Text Box 6"/>
          <p:cNvSpPr txBox="1">
            <a:spLocks noChangeArrowheads="1"/>
          </p:cNvSpPr>
          <p:nvPr/>
        </p:nvSpPr>
        <p:spPr bwMode="auto">
          <a:xfrm>
            <a:off x="428596" y="5000636"/>
            <a:ext cx="7704137" cy="8002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algn="l"/>
            <a:r>
              <a:rPr lang="ru-RU" sz="2000" i="1" dirty="0" smtClean="0">
                <a:solidFill>
                  <a:srgbClr val="FF3300"/>
                </a:solidFill>
              </a:rPr>
              <a:t>        </a:t>
            </a:r>
            <a:r>
              <a:rPr lang="ru-RU" sz="2000" i="1" dirty="0" smtClean="0">
                <a:solidFill>
                  <a:srgbClr val="FF0000"/>
                </a:solidFill>
              </a:rPr>
              <a:t>Амплитуда , частота , циклическое сообщение</a:t>
            </a:r>
          </a:p>
          <a:p>
            <a:pPr lvl="1" algn="l"/>
            <a:endParaRPr lang="fr-FR" sz="2000" i="1" dirty="0">
              <a:solidFill>
                <a:srgbClr val="FF3300"/>
              </a:solidFill>
            </a:endParaRPr>
          </a:p>
        </p:txBody>
      </p:sp>
      <p:graphicFrame>
        <p:nvGraphicFramePr>
          <p:cNvPr id="696328" name="Object 8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696328" name="Image bitmap" r:id="rId5" imgW="609524" imgH="358171" progId="PBrush">
              <p:embed/>
            </p:oleObj>
          </a:graphicData>
        </a:graphic>
      </p:graphicFrame>
      <p:sp>
        <p:nvSpPr>
          <p:cNvPr id="696332" name="AutoShape 1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428992" y="5643578"/>
            <a:ext cx="1728787" cy="503238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dirty="0" smtClean="0"/>
              <a:t>Пример</a:t>
            </a:r>
            <a:endParaRPr lang="fr-FR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9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9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69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25" grpId="0"/>
      <p:bldP spid="6963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3" name="Text Box 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Измерение положения</a:t>
            </a:r>
            <a:endParaRPr lang="fr-FR" sz="2400" dirty="0"/>
          </a:p>
        </p:txBody>
      </p:sp>
      <p:graphicFrame>
        <p:nvGraphicFramePr>
          <p:cNvPr id="778244" name="Object 4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778244" name="Image bitmap" r:id="rId5" imgW="609524" imgH="358171" progId="PBrush">
              <p:embed/>
            </p:oleObj>
          </a:graphicData>
        </a:graphic>
      </p:graphicFrame>
      <p:graphicFrame>
        <p:nvGraphicFramePr>
          <p:cNvPr id="778298" name="Group 58"/>
          <p:cNvGraphicFramePr>
            <a:graphicFrameLocks noGrp="1"/>
          </p:cNvGraphicFramePr>
          <p:nvPr>
            <p:ph idx="1"/>
          </p:nvPr>
        </p:nvGraphicFramePr>
        <p:xfrm>
          <a:off x="468313" y="1628775"/>
          <a:ext cx="8280400" cy="4895851"/>
        </p:xfrm>
        <a:graphic>
          <a:graphicData uri="http://schemas.openxmlformats.org/drawingml/2006/table">
            <a:tbl>
              <a:tblPr/>
              <a:tblGrid>
                <a:gridCol w="2951162"/>
                <a:gridCol w="2505075"/>
                <a:gridCol w="2824163"/>
              </a:tblGrid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Примеры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Технология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Вид сигнала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3513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262" name="Text Box 22"/>
          <p:cNvSpPr txBox="1">
            <a:spLocks noChangeArrowheads="1"/>
          </p:cNvSpPr>
          <p:nvPr/>
        </p:nvSpPr>
        <p:spPr bwMode="auto">
          <a:xfrm>
            <a:off x="684213" y="2276475"/>
            <a:ext cx="2735659" cy="41768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r>
              <a:rPr lang="fr-FR" sz="1800" i="1" dirty="0" smtClean="0"/>
              <a:t>-</a:t>
            </a:r>
            <a:r>
              <a:rPr lang="ru-RU" sz="1800" i="1" dirty="0" smtClean="0"/>
              <a:t>положение кулачкового вала</a:t>
            </a:r>
            <a:endParaRPr lang="fr-FR" sz="1800" i="1" dirty="0"/>
          </a:p>
          <a:p>
            <a:pPr algn="l"/>
            <a:r>
              <a:rPr lang="fr-FR" sz="1800" i="1" dirty="0" smtClean="0"/>
              <a:t>-</a:t>
            </a:r>
            <a:r>
              <a:rPr lang="ru-RU" sz="1800" i="1" dirty="0" smtClean="0"/>
              <a:t>положение педали акселератора</a:t>
            </a:r>
            <a:endParaRPr lang="fr-FR" sz="1800" i="1" dirty="0"/>
          </a:p>
          <a:p>
            <a:pPr algn="l"/>
            <a:r>
              <a:rPr lang="fr-FR" sz="1800" i="1" dirty="0" smtClean="0">
                <a:solidFill>
                  <a:schemeClr val="bg2"/>
                </a:solidFill>
              </a:rPr>
              <a:t>-</a:t>
            </a:r>
            <a:r>
              <a:rPr lang="ru-RU" sz="1800" i="1" dirty="0" smtClean="0"/>
              <a:t>положение педалей торможения и сцепления</a:t>
            </a:r>
            <a:endParaRPr lang="fr-FR" sz="1800" i="1" dirty="0"/>
          </a:p>
          <a:p>
            <a:pPr algn="l"/>
            <a:r>
              <a:rPr lang="fr-FR" sz="1800" i="1" dirty="0" smtClean="0"/>
              <a:t>-</a:t>
            </a:r>
            <a:r>
              <a:rPr lang="ru-RU" sz="1800" i="1" dirty="0" smtClean="0"/>
              <a:t>положение приводных механизмов</a:t>
            </a:r>
            <a:endParaRPr lang="fr-FR" sz="1800" i="1" dirty="0"/>
          </a:p>
          <a:p>
            <a:pPr algn="l"/>
            <a:r>
              <a:rPr lang="fr-FR" sz="1800" i="1" dirty="0" smtClean="0"/>
              <a:t>-</a:t>
            </a:r>
            <a:r>
              <a:rPr lang="ru-RU" sz="1800" i="1" dirty="0" smtClean="0"/>
              <a:t>положение угла рулевого колеса</a:t>
            </a:r>
          </a:p>
          <a:p>
            <a:pPr algn="l"/>
            <a:endParaRPr lang="fr-FR" sz="1000" i="1" dirty="0"/>
          </a:p>
          <a:p>
            <a:pPr algn="l"/>
            <a:r>
              <a:rPr lang="ru-RU" sz="1800" i="1" dirty="0" smtClean="0"/>
              <a:t>-угол отклонения</a:t>
            </a:r>
            <a:endParaRPr lang="fr-FR" sz="1800" i="1" dirty="0"/>
          </a:p>
        </p:txBody>
      </p:sp>
      <p:sp>
        <p:nvSpPr>
          <p:cNvPr id="778263" name="Text Box 23"/>
          <p:cNvSpPr txBox="1">
            <a:spLocks noChangeArrowheads="1"/>
          </p:cNvSpPr>
          <p:nvPr/>
        </p:nvSpPr>
        <p:spPr bwMode="auto">
          <a:xfrm>
            <a:off x="3419872" y="2276475"/>
            <a:ext cx="2593578" cy="43427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fr-FR" sz="1700" dirty="0" smtClean="0">
                <a:solidFill>
                  <a:srgbClr val="FF0000"/>
                </a:solidFill>
              </a:rPr>
              <a:t>-</a:t>
            </a:r>
            <a:r>
              <a:rPr lang="ru-RU" sz="1700" dirty="0" smtClean="0">
                <a:solidFill>
                  <a:srgbClr val="FF0000"/>
                </a:solidFill>
              </a:rPr>
              <a:t>Эффект Холла</a:t>
            </a:r>
            <a:r>
              <a:rPr lang="fr-FR" sz="1700" dirty="0" smtClean="0">
                <a:solidFill>
                  <a:srgbClr val="FF0000"/>
                </a:solidFill>
              </a:rPr>
              <a:t>  </a:t>
            </a:r>
            <a:endParaRPr lang="ru-RU" sz="1700" dirty="0" smtClean="0">
              <a:solidFill>
                <a:srgbClr val="FF0000"/>
              </a:solidFill>
            </a:endParaRPr>
          </a:p>
          <a:p>
            <a:pPr algn="l"/>
            <a:r>
              <a:rPr lang="fr-FR" sz="1700" dirty="0" smtClean="0">
                <a:solidFill>
                  <a:srgbClr val="FF0000"/>
                </a:solidFill>
              </a:rPr>
              <a:t>                             </a:t>
            </a:r>
            <a:endParaRPr lang="fr-FR" sz="1700" dirty="0">
              <a:solidFill>
                <a:srgbClr val="FF0000"/>
              </a:solidFill>
            </a:endParaRPr>
          </a:p>
          <a:p>
            <a:pPr algn="l"/>
            <a:r>
              <a:rPr lang="fr-FR" sz="1700" dirty="0">
                <a:solidFill>
                  <a:srgbClr val="FF0000"/>
                </a:solidFill>
              </a:rPr>
              <a:t> </a:t>
            </a:r>
            <a:r>
              <a:rPr lang="fr-FR" sz="1700" dirty="0" smtClean="0">
                <a:solidFill>
                  <a:srgbClr val="FF0000"/>
                </a:solidFill>
              </a:rPr>
              <a:t>-</a:t>
            </a:r>
            <a:r>
              <a:rPr lang="ru-RU" sz="1700" dirty="0" smtClean="0">
                <a:solidFill>
                  <a:srgbClr val="FF0000"/>
                </a:solidFill>
              </a:rPr>
              <a:t>Эффект Холла</a:t>
            </a:r>
          </a:p>
          <a:p>
            <a:pPr algn="l"/>
            <a:endParaRPr lang="ru-RU" sz="1700" dirty="0" smtClean="0">
              <a:solidFill>
                <a:srgbClr val="FF0000"/>
              </a:solidFill>
            </a:endParaRPr>
          </a:p>
          <a:p>
            <a:pPr algn="l"/>
            <a:r>
              <a:rPr lang="fr-FR" sz="1700" dirty="0" smtClean="0">
                <a:solidFill>
                  <a:srgbClr val="FF0000"/>
                </a:solidFill>
              </a:rPr>
              <a:t>-</a:t>
            </a:r>
            <a:r>
              <a:rPr lang="ru-RU" sz="1700" dirty="0" smtClean="0">
                <a:solidFill>
                  <a:srgbClr val="FF0000"/>
                </a:solidFill>
              </a:rPr>
              <a:t>Контактор</a:t>
            </a:r>
            <a:r>
              <a:rPr lang="fr-FR" sz="1700" dirty="0" smtClean="0">
                <a:solidFill>
                  <a:srgbClr val="FF0000"/>
                </a:solidFill>
              </a:rPr>
              <a:t> </a:t>
            </a:r>
            <a:r>
              <a:rPr lang="fr-FR" sz="1700" dirty="0">
                <a:solidFill>
                  <a:srgbClr val="FF0000"/>
                </a:solidFill>
              </a:rPr>
              <a:t>NO / NF   </a:t>
            </a:r>
          </a:p>
          <a:p>
            <a:pPr algn="l"/>
            <a:r>
              <a:rPr lang="ru-RU" sz="1700" dirty="0" smtClean="0">
                <a:solidFill>
                  <a:srgbClr val="FF0000"/>
                </a:solidFill>
              </a:rPr>
              <a:t>потенциометрический</a:t>
            </a:r>
            <a:r>
              <a:rPr lang="fr-FR" sz="1700" dirty="0" smtClean="0">
                <a:solidFill>
                  <a:srgbClr val="FF0000"/>
                </a:solidFill>
              </a:rPr>
              <a:t>       </a:t>
            </a:r>
            <a:endParaRPr lang="ru-RU" sz="1700" dirty="0" smtClean="0">
              <a:solidFill>
                <a:srgbClr val="FF0000"/>
              </a:solidFill>
            </a:endParaRPr>
          </a:p>
          <a:p>
            <a:pPr algn="l"/>
            <a:endParaRPr lang="ru-RU" dirty="0" smtClean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1700" dirty="0" smtClean="0">
                <a:solidFill>
                  <a:srgbClr val="FF0000"/>
                </a:solidFill>
              </a:rPr>
              <a:t>-</a:t>
            </a:r>
            <a:r>
              <a:rPr lang="ru-RU" sz="1700" dirty="0" smtClean="0">
                <a:solidFill>
                  <a:srgbClr val="FF0000"/>
                </a:solidFill>
              </a:rPr>
              <a:t>Эффект Холла</a:t>
            </a:r>
            <a:r>
              <a:rPr lang="fr-FR" sz="1700" dirty="0" smtClean="0">
                <a:solidFill>
                  <a:srgbClr val="FF0000"/>
                </a:solidFill>
              </a:rPr>
              <a:t> </a:t>
            </a:r>
            <a:endParaRPr lang="fr-FR" sz="1700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fr-FR" sz="1700" dirty="0" smtClean="0">
                <a:solidFill>
                  <a:srgbClr val="FF0000"/>
                </a:solidFill>
              </a:rPr>
              <a:t>-</a:t>
            </a:r>
            <a:r>
              <a:rPr lang="ru-RU" sz="1700" dirty="0" smtClean="0">
                <a:solidFill>
                  <a:srgbClr val="FF0000"/>
                </a:solidFill>
              </a:rPr>
              <a:t>Индуктивный</a:t>
            </a:r>
          </a:p>
          <a:p>
            <a:pPr algn="l">
              <a:spcBef>
                <a:spcPts val="0"/>
              </a:spcBef>
            </a:pPr>
            <a:endParaRPr lang="fr-FR" sz="400" dirty="0">
              <a:solidFill>
                <a:srgbClr val="FF0000"/>
              </a:solidFill>
            </a:endParaRPr>
          </a:p>
          <a:p>
            <a:pPr algn="l"/>
            <a:r>
              <a:rPr lang="fr-FR" sz="1700" dirty="0" smtClean="0">
                <a:solidFill>
                  <a:srgbClr val="FF0000"/>
                </a:solidFill>
              </a:rPr>
              <a:t>-</a:t>
            </a:r>
            <a:r>
              <a:rPr lang="ru-RU" sz="1700" dirty="0" err="1" smtClean="0">
                <a:solidFill>
                  <a:srgbClr val="FF0000"/>
                </a:solidFill>
              </a:rPr>
              <a:t>Оптоэлектрический</a:t>
            </a:r>
            <a:r>
              <a:rPr lang="fr-FR" sz="1700" dirty="0" smtClean="0">
                <a:solidFill>
                  <a:srgbClr val="FF0000"/>
                </a:solidFill>
              </a:rPr>
              <a:t>             -</a:t>
            </a:r>
            <a:r>
              <a:rPr lang="ru-RU" sz="1700" dirty="0" smtClean="0">
                <a:solidFill>
                  <a:srgbClr val="FF0000"/>
                </a:solidFill>
              </a:rPr>
              <a:t>Магниторезистивный</a:t>
            </a:r>
          </a:p>
          <a:p>
            <a:pPr algn="l"/>
            <a:r>
              <a:rPr lang="fr-FR" sz="1700" dirty="0" smtClean="0">
                <a:solidFill>
                  <a:srgbClr val="FF0000"/>
                </a:solidFill>
              </a:rPr>
              <a:t> </a:t>
            </a:r>
            <a:endParaRPr lang="fr-FR" sz="1700" dirty="0">
              <a:solidFill>
                <a:srgbClr val="FF0000"/>
              </a:solidFill>
            </a:endParaRPr>
          </a:p>
          <a:p>
            <a:pPr algn="l"/>
            <a:r>
              <a:rPr lang="fr-FR" sz="1700" dirty="0" smtClean="0">
                <a:solidFill>
                  <a:srgbClr val="FF0000"/>
                </a:solidFill>
              </a:rPr>
              <a:t>-</a:t>
            </a:r>
            <a:r>
              <a:rPr lang="ru-RU" sz="1700" dirty="0" smtClean="0">
                <a:solidFill>
                  <a:srgbClr val="FF0000"/>
                </a:solidFill>
              </a:rPr>
              <a:t>Индуктивный</a:t>
            </a:r>
            <a:r>
              <a:rPr lang="fr-FR" sz="1700" dirty="0" smtClean="0">
                <a:solidFill>
                  <a:srgbClr val="FF0000"/>
                </a:solidFill>
              </a:rPr>
              <a:t>                                 -</a:t>
            </a:r>
            <a:r>
              <a:rPr lang="ru-RU" sz="1700" dirty="0" smtClean="0">
                <a:solidFill>
                  <a:srgbClr val="FF0000"/>
                </a:solidFill>
              </a:rPr>
              <a:t>Эффект Холла</a:t>
            </a:r>
            <a:r>
              <a:rPr lang="fr-FR" sz="1700" dirty="0" smtClean="0">
                <a:solidFill>
                  <a:srgbClr val="FF0000"/>
                </a:solidFill>
              </a:rPr>
              <a:t> </a:t>
            </a:r>
            <a:endParaRPr lang="fr-FR" sz="1700" dirty="0">
              <a:solidFill>
                <a:srgbClr val="FF0000"/>
              </a:solidFill>
            </a:endParaRPr>
          </a:p>
        </p:txBody>
      </p:sp>
      <p:grpSp>
        <p:nvGrpSpPr>
          <p:cNvPr id="778299" name="Group 59"/>
          <p:cNvGrpSpPr>
            <a:grpSpLocks/>
          </p:cNvGrpSpPr>
          <p:nvPr/>
        </p:nvGrpSpPr>
        <p:grpSpPr bwMode="auto">
          <a:xfrm>
            <a:off x="6335713" y="2492375"/>
            <a:ext cx="2557462" cy="3378198"/>
            <a:chOff x="3991" y="1570"/>
            <a:chExt cx="1611" cy="2128"/>
          </a:xfrm>
        </p:grpSpPr>
        <p:sp>
          <p:nvSpPr>
            <p:cNvPr id="778280" name="Text Box 40"/>
            <p:cNvSpPr txBox="1">
              <a:spLocks noChangeArrowheads="1"/>
            </p:cNvSpPr>
            <p:nvPr/>
          </p:nvSpPr>
          <p:spPr bwMode="auto">
            <a:xfrm>
              <a:off x="3991" y="1570"/>
              <a:ext cx="1611" cy="11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ru-RU" sz="1400" i="1" dirty="0" smtClean="0"/>
                <a:t>Прямоугольный сигнал</a:t>
              </a:r>
              <a:endParaRPr lang="fr-FR" sz="1400" i="1" dirty="0"/>
            </a:p>
            <a:p>
              <a:pPr algn="l"/>
              <a:endParaRPr lang="fr-FR" sz="1400" i="1" dirty="0"/>
            </a:p>
            <a:p>
              <a:pPr algn="l"/>
              <a:endParaRPr lang="fr-FR" sz="1400" i="1" dirty="0"/>
            </a:p>
            <a:p>
              <a:pPr algn="l"/>
              <a:r>
                <a:rPr lang="fr-FR" sz="1200" dirty="0" smtClean="0"/>
                <a:t>-</a:t>
              </a:r>
              <a:r>
                <a:rPr lang="ru-RU" sz="1200" dirty="0" smtClean="0"/>
                <a:t>Измерение периодическое отношение пропорциональное положению </a:t>
              </a:r>
              <a:endParaRPr lang="fr-FR" sz="1200" dirty="0"/>
            </a:p>
            <a:p>
              <a:pPr algn="l">
                <a:spcBef>
                  <a:spcPct val="50000"/>
                </a:spcBef>
              </a:pPr>
              <a:endParaRPr lang="fr-FR" sz="1200" dirty="0"/>
            </a:p>
          </p:txBody>
        </p:sp>
        <p:grpSp>
          <p:nvGrpSpPr>
            <p:cNvPr id="778281" name="Group 41"/>
            <p:cNvGrpSpPr>
              <a:grpSpLocks/>
            </p:cNvGrpSpPr>
            <p:nvPr/>
          </p:nvGrpSpPr>
          <p:grpSpPr bwMode="auto">
            <a:xfrm>
              <a:off x="4105" y="1842"/>
              <a:ext cx="501" cy="267"/>
              <a:chOff x="4067" y="2389"/>
              <a:chExt cx="501" cy="267"/>
            </a:xfrm>
          </p:grpSpPr>
          <p:sp>
            <p:nvSpPr>
              <p:cNvPr id="778282" name="Line 42"/>
              <p:cNvSpPr>
                <a:spLocks noChangeShapeType="1"/>
              </p:cNvSpPr>
              <p:nvPr/>
            </p:nvSpPr>
            <p:spPr bwMode="auto">
              <a:xfrm>
                <a:off x="4067" y="2616"/>
                <a:ext cx="486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8283" name="Line 43"/>
              <p:cNvSpPr>
                <a:spLocks noChangeShapeType="1"/>
              </p:cNvSpPr>
              <p:nvPr/>
            </p:nvSpPr>
            <p:spPr bwMode="auto">
              <a:xfrm flipV="1">
                <a:off x="4112" y="2389"/>
                <a:ext cx="0" cy="26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8284" name="Freeform 44"/>
              <p:cNvSpPr>
                <a:spLocks/>
              </p:cNvSpPr>
              <p:nvPr/>
            </p:nvSpPr>
            <p:spPr bwMode="auto">
              <a:xfrm>
                <a:off x="4112" y="2435"/>
                <a:ext cx="456" cy="141"/>
              </a:xfrm>
              <a:custGeom>
                <a:avLst/>
                <a:gdLst/>
                <a:ahLst/>
                <a:cxnLst>
                  <a:cxn ang="0">
                    <a:pos x="0" y="181"/>
                  </a:cxn>
                  <a:cxn ang="0">
                    <a:pos x="182" y="181"/>
                  </a:cxn>
                  <a:cxn ang="0">
                    <a:pos x="182" y="0"/>
                  </a:cxn>
                  <a:cxn ang="0">
                    <a:pos x="363" y="0"/>
                  </a:cxn>
                  <a:cxn ang="0">
                    <a:pos x="363" y="181"/>
                  </a:cxn>
                  <a:cxn ang="0">
                    <a:pos x="590" y="181"/>
                  </a:cxn>
                </a:cxnLst>
                <a:rect l="0" t="0" r="r" b="b"/>
                <a:pathLst>
                  <a:path w="590" h="181">
                    <a:moveTo>
                      <a:pt x="0" y="181"/>
                    </a:moveTo>
                    <a:lnTo>
                      <a:pt x="182" y="181"/>
                    </a:lnTo>
                    <a:lnTo>
                      <a:pt x="182" y="0"/>
                    </a:lnTo>
                    <a:lnTo>
                      <a:pt x="363" y="0"/>
                    </a:lnTo>
                    <a:lnTo>
                      <a:pt x="363" y="181"/>
                    </a:lnTo>
                    <a:lnTo>
                      <a:pt x="590" y="181"/>
                    </a:lnTo>
                  </a:path>
                </a:pathLst>
              </a:custGeom>
              <a:noFill/>
              <a:ln w="19050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78286" name="Text Box 46"/>
            <p:cNvSpPr txBox="1">
              <a:spLocks noChangeArrowheads="1"/>
            </p:cNvSpPr>
            <p:nvPr/>
          </p:nvSpPr>
          <p:spPr bwMode="auto">
            <a:xfrm>
              <a:off x="4014" y="2201"/>
              <a:ext cx="1451" cy="14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endParaRPr lang="fr-FR" sz="1800" i="1" dirty="0"/>
            </a:p>
            <a:p>
              <a:pPr algn="l"/>
              <a:endParaRPr lang="fr-FR" sz="1400" i="1" dirty="0"/>
            </a:p>
            <a:p>
              <a:pPr algn="l"/>
              <a:r>
                <a:rPr lang="ru-RU" sz="1400" i="1" dirty="0" smtClean="0"/>
                <a:t>Линейное напряжение</a:t>
              </a:r>
              <a:endParaRPr lang="fr-FR" sz="1400" i="1" dirty="0"/>
            </a:p>
            <a:p>
              <a:pPr algn="l"/>
              <a:endParaRPr lang="fr-FR" sz="1400" i="1" dirty="0"/>
            </a:p>
            <a:p>
              <a:pPr algn="l"/>
              <a:endParaRPr lang="fr-FR" sz="1400" i="1" dirty="0"/>
            </a:p>
            <a:p>
              <a:pPr algn="l"/>
              <a:r>
                <a:rPr lang="fr-FR" sz="1200" i="1" dirty="0" smtClean="0"/>
                <a:t>-</a:t>
              </a:r>
              <a:r>
                <a:rPr lang="ru-RU" sz="1200" i="1" dirty="0" smtClean="0"/>
                <a:t>Измерение амплитуды пропорциональной положению</a:t>
              </a:r>
              <a:endParaRPr lang="fr-FR" sz="1200" i="1" dirty="0"/>
            </a:p>
            <a:p>
              <a:pPr algn="l">
                <a:spcBef>
                  <a:spcPct val="50000"/>
                </a:spcBef>
              </a:pPr>
              <a:endParaRPr lang="fr-FR" sz="1200" dirty="0"/>
            </a:p>
          </p:txBody>
        </p:sp>
        <p:grpSp>
          <p:nvGrpSpPr>
            <p:cNvPr id="778287" name="Group 47"/>
            <p:cNvGrpSpPr>
              <a:grpSpLocks/>
            </p:cNvGrpSpPr>
            <p:nvPr/>
          </p:nvGrpSpPr>
          <p:grpSpPr bwMode="auto">
            <a:xfrm>
              <a:off x="4150" y="2799"/>
              <a:ext cx="590" cy="348"/>
              <a:chOff x="4539" y="3098"/>
              <a:chExt cx="171" cy="101"/>
            </a:xfrm>
          </p:grpSpPr>
          <p:sp>
            <p:nvSpPr>
              <p:cNvPr id="778288" name="Line 48"/>
              <p:cNvSpPr>
                <a:spLocks noChangeShapeType="1"/>
              </p:cNvSpPr>
              <p:nvPr/>
            </p:nvSpPr>
            <p:spPr bwMode="auto">
              <a:xfrm>
                <a:off x="4539" y="3185"/>
                <a:ext cx="171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8289" name="Line 49"/>
              <p:cNvSpPr>
                <a:spLocks noChangeShapeType="1"/>
              </p:cNvSpPr>
              <p:nvPr/>
            </p:nvSpPr>
            <p:spPr bwMode="auto">
              <a:xfrm flipV="1">
                <a:off x="4548" y="3098"/>
                <a:ext cx="0" cy="10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8290" name="Freeform 50"/>
              <p:cNvSpPr>
                <a:spLocks/>
              </p:cNvSpPr>
              <p:nvPr/>
            </p:nvSpPr>
            <p:spPr bwMode="auto">
              <a:xfrm>
                <a:off x="4572" y="3112"/>
                <a:ext cx="113" cy="58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13" y="0"/>
                  </a:cxn>
                </a:cxnLst>
                <a:rect l="0" t="0" r="r" b="b"/>
                <a:pathLst>
                  <a:path w="113" h="58">
                    <a:moveTo>
                      <a:pt x="0" y="58"/>
                    </a:moveTo>
                    <a:cubicBezTo>
                      <a:pt x="18" y="48"/>
                      <a:pt x="90" y="12"/>
                      <a:pt x="113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78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7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78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77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2" grpId="0"/>
      <p:bldP spid="77826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268760"/>
            <a:ext cx="5113338" cy="499745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fr-FR" sz="1600" i="1" dirty="0"/>
          </a:p>
          <a:p>
            <a:r>
              <a:rPr lang="ru-RU" sz="1600" i="1" dirty="0" smtClean="0"/>
              <a:t>Измерения по принципу </a:t>
            </a:r>
            <a:r>
              <a:rPr lang="ru-RU" sz="1600" b="1" i="1" dirty="0" smtClean="0"/>
              <a:t>Холла</a:t>
            </a:r>
            <a:r>
              <a:rPr lang="fr-FR" sz="1600" i="1" dirty="0" smtClean="0"/>
              <a:t>:</a:t>
            </a:r>
            <a:r>
              <a:rPr lang="ru-RU" sz="1600" i="1" dirty="0" smtClean="0"/>
              <a:t> изменение магнитного поля в элементе Холла создаёт </a:t>
            </a:r>
            <a:r>
              <a:rPr lang="ru-RU" sz="1600" i="1" kern="1200" dirty="0" smtClean="0"/>
              <a:t>напряжённость магнитного поля перпендикулярное силе тока</a:t>
            </a:r>
            <a:endParaRPr lang="ru-RU" sz="1600" i="1" dirty="0" smtClean="0"/>
          </a:p>
          <a:p>
            <a:pPr>
              <a:buNone/>
            </a:pPr>
            <a:endParaRPr lang="fr-FR" sz="1600" i="1" dirty="0" smtClean="0"/>
          </a:p>
          <a:p>
            <a:pPr lvl="1">
              <a:lnSpc>
                <a:spcPct val="80000"/>
              </a:lnSpc>
            </a:pPr>
            <a:r>
              <a:rPr lang="ru-RU" sz="1600" dirty="0" smtClean="0"/>
              <a:t>Изменение направления действия магнитного поля создаёт пропорциональное  изменение напряжения Холла</a:t>
            </a:r>
          </a:p>
          <a:p>
            <a:pPr lvl="1">
              <a:lnSpc>
                <a:spcPct val="80000"/>
              </a:lnSpc>
              <a:buNone/>
            </a:pPr>
            <a:endParaRPr lang="fr-FR" sz="1600" i="1" dirty="0" smtClean="0"/>
          </a:p>
          <a:p>
            <a:r>
              <a:rPr lang="ru-RU" sz="1600" i="1" dirty="0" smtClean="0"/>
              <a:t>Применение данного принципа измерения</a:t>
            </a:r>
          </a:p>
          <a:p>
            <a:pPr>
              <a:lnSpc>
                <a:spcPct val="80000"/>
              </a:lnSpc>
              <a:buNone/>
            </a:pPr>
            <a:endParaRPr lang="fr-FR" sz="1600" dirty="0"/>
          </a:p>
          <a:p>
            <a:pPr lvl="1">
              <a:lnSpc>
                <a:spcPct val="80000"/>
              </a:lnSpc>
            </a:pPr>
            <a:r>
              <a:rPr lang="ru-RU" sz="1600" dirty="0" smtClean="0"/>
              <a:t>Электронный блок обрабатывает : </a:t>
            </a:r>
            <a:endParaRPr lang="fr-FR" sz="1600" dirty="0" smtClean="0"/>
          </a:p>
          <a:p>
            <a:pPr lvl="2">
              <a:lnSpc>
                <a:spcPct val="80000"/>
              </a:lnSpc>
            </a:pPr>
            <a:r>
              <a:rPr lang="ru-RU" sz="1600" dirty="0" smtClean="0"/>
              <a:t>Сигнал напряжения, пропорциональный положению </a:t>
            </a:r>
            <a:r>
              <a:rPr lang="fr-FR" sz="1600" dirty="0" smtClean="0"/>
              <a:t>(</a:t>
            </a:r>
            <a:r>
              <a:rPr lang="ru-RU" sz="1600" dirty="0" smtClean="0"/>
              <a:t>клапан </a:t>
            </a:r>
            <a:r>
              <a:rPr lang="fr-FR" sz="1600" dirty="0" smtClean="0"/>
              <a:t>EGR</a:t>
            </a:r>
            <a:r>
              <a:rPr lang="fr-FR" sz="1600" dirty="0"/>
              <a:t>, </a:t>
            </a:r>
            <a:r>
              <a:rPr lang="ru-RU" sz="1600" dirty="0" smtClean="0"/>
              <a:t>дроссельная заслонка дозатора</a:t>
            </a:r>
            <a:r>
              <a:rPr lang="fr-FR" sz="1600" dirty="0" smtClean="0"/>
              <a:t>)</a:t>
            </a:r>
            <a:endParaRPr lang="fr-FR" sz="1600" dirty="0"/>
          </a:p>
          <a:p>
            <a:pPr lvl="2">
              <a:lnSpc>
                <a:spcPct val="80000"/>
              </a:lnSpc>
            </a:pPr>
            <a:r>
              <a:rPr lang="ru-RU" sz="1600" dirty="0" smtClean="0"/>
              <a:t>Сигналы с датчиков положения педали акселератора и положения моторизированной дроссельной заслонки </a:t>
            </a:r>
            <a:endParaRPr lang="fr-FR" sz="1600" dirty="0"/>
          </a:p>
          <a:p>
            <a:pPr lvl="2">
              <a:lnSpc>
                <a:spcPct val="80000"/>
              </a:lnSpc>
            </a:pPr>
            <a:r>
              <a:rPr lang="ru-RU" sz="1600" dirty="0" smtClean="0"/>
              <a:t>Либо прямоугольный сигнал снимаемый с меток фаз при анализе ВМТ</a:t>
            </a:r>
            <a:r>
              <a:rPr lang="fr-FR" sz="1600" dirty="0" smtClean="0"/>
              <a:t>. </a:t>
            </a:r>
            <a:endParaRPr lang="fr-FR" sz="1600" dirty="0"/>
          </a:p>
          <a:p>
            <a:pPr>
              <a:lnSpc>
                <a:spcPct val="80000"/>
              </a:lnSpc>
            </a:pPr>
            <a:endParaRPr lang="fr-FR" sz="1600" i="1" dirty="0"/>
          </a:p>
          <a:p>
            <a:r>
              <a:rPr lang="ru-RU" sz="1600" i="1" dirty="0" smtClean="0"/>
              <a:t>Электрическое подключение</a:t>
            </a:r>
            <a:endParaRPr lang="fr-FR" sz="1600" i="1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fr-FR" sz="1600" i="1" dirty="0"/>
          </a:p>
          <a:p>
            <a:pPr lvl="1">
              <a:lnSpc>
                <a:spcPct val="80000"/>
              </a:lnSpc>
            </a:pPr>
            <a:endParaRPr lang="fr-FR" sz="1600" dirty="0"/>
          </a:p>
          <a:p>
            <a:pPr lvl="1">
              <a:lnSpc>
                <a:spcPct val="80000"/>
              </a:lnSpc>
            </a:pPr>
            <a:endParaRPr lang="fr-FR" sz="1600" dirty="0"/>
          </a:p>
          <a:p>
            <a:pPr lvl="1">
              <a:lnSpc>
                <a:spcPct val="80000"/>
              </a:lnSpc>
            </a:pPr>
            <a:endParaRPr lang="fr-FR" sz="1600" dirty="0"/>
          </a:p>
          <a:p>
            <a:pPr lvl="1">
              <a:lnSpc>
                <a:spcPct val="80000"/>
              </a:lnSpc>
            </a:pPr>
            <a:endParaRPr lang="fr-FR" sz="1600" dirty="0"/>
          </a:p>
          <a:p>
            <a:pPr lvl="1">
              <a:lnSpc>
                <a:spcPct val="80000"/>
              </a:lnSpc>
            </a:pPr>
            <a:endParaRPr lang="fr-FR" sz="1600" b="1" dirty="0"/>
          </a:p>
          <a:p>
            <a:pPr lvl="1">
              <a:lnSpc>
                <a:spcPct val="80000"/>
              </a:lnSpc>
              <a:buFontTx/>
              <a:buNone/>
            </a:pPr>
            <a:endParaRPr lang="fr-FR" sz="1600" dirty="0"/>
          </a:p>
        </p:txBody>
      </p:sp>
      <p:graphicFrame>
        <p:nvGraphicFramePr>
          <p:cNvPr id="781317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781317" name="Image bitmap" r:id="rId4" imgW="609524" imgH="358171" progId="PBrush">
              <p:embed/>
            </p:oleObj>
          </a:graphicData>
        </a:graphic>
      </p:graphicFrame>
      <p:sp>
        <p:nvSpPr>
          <p:cNvPr id="781321" name="AutoShape 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355976" y="5949280"/>
            <a:ext cx="865188" cy="360362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b="1" dirty="0" smtClean="0"/>
              <a:t>Схема</a:t>
            </a:r>
            <a:r>
              <a:rPr lang="fr-FR" sz="1200" b="1" dirty="0" smtClean="0"/>
              <a:t>  </a:t>
            </a:r>
            <a:endParaRPr lang="fr-FR" sz="1200" b="1" dirty="0"/>
          </a:p>
        </p:txBody>
      </p:sp>
      <p:sp>
        <p:nvSpPr>
          <p:cNvPr id="781323" name="Line 11"/>
          <p:cNvSpPr>
            <a:spLocks noChangeShapeType="1"/>
          </p:cNvSpPr>
          <p:nvPr/>
        </p:nvSpPr>
        <p:spPr bwMode="auto">
          <a:xfrm>
            <a:off x="5364163" y="1628775"/>
            <a:ext cx="0" cy="46085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781332" name="Object 20"/>
          <p:cNvGraphicFramePr>
            <a:graphicFrameLocks noChangeAspect="1"/>
          </p:cNvGraphicFramePr>
          <p:nvPr/>
        </p:nvGraphicFramePr>
        <p:xfrm>
          <a:off x="5832475" y="4862513"/>
          <a:ext cx="2843213" cy="1671637"/>
        </p:xfrm>
        <a:graphic>
          <a:graphicData uri="http://schemas.openxmlformats.org/presentationml/2006/ole">
            <p:oleObj spid="_x0000_s781332" name="Picture" r:id="rId6" imgW="10972800" imgH="6525720" progId="Word.Picture.8">
              <p:embed/>
            </p:oleObj>
          </a:graphicData>
        </a:graphic>
      </p:graphicFrame>
      <p:pic>
        <p:nvPicPr>
          <p:cNvPr id="781334" name="Picture 22" descr="ap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163" y="2547938"/>
            <a:ext cx="3635375" cy="2968625"/>
          </a:xfrm>
          <a:prstGeom prst="rect">
            <a:avLst/>
          </a:prstGeom>
          <a:noFill/>
        </p:spPr>
      </p:pic>
      <p:pic>
        <p:nvPicPr>
          <p:cNvPr id="781331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1341438"/>
            <a:ext cx="1433513" cy="1585912"/>
          </a:xfrm>
          <a:prstGeom prst="rect">
            <a:avLst/>
          </a:prstGeom>
          <a:noFill/>
        </p:spPr>
      </p:pic>
      <p:sp>
        <p:nvSpPr>
          <p:cNvPr id="781337" name="Text Box 25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Измерение положения</a:t>
            </a:r>
            <a:endParaRPr lang="fr-FR" sz="2400" dirty="0"/>
          </a:p>
        </p:txBody>
      </p:sp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1340768"/>
            <a:ext cx="1433513" cy="1585912"/>
          </a:xfrm>
          <a:prstGeom prst="rect">
            <a:avLst/>
          </a:prstGeom>
          <a:noFill/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0704" y="1493168"/>
            <a:ext cx="1433513" cy="15859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8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1" name="AutoShape 3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492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92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49254" name="Rectangle 6"/>
          <p:cNvSpPr>
            <a:spLocks noChangeArrowheads="1"/>
          </p:cNvSpPr>
          <p:nvPr/>
        </p:nvSpPr>
        <p:spPr bwMode="auto">
          <a:xfrm>
            <a:off x="457200" y="836613"/>
            <a:ext cx="8229600" cy="499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</a:pPr>
            <a:r>
              <a:rPr lang="ru-RU" sz="2000" dirty="0" smtClean="0"/>
              <a:t>                    Пример сигналов с датчиков положения</a:t>
            </a:r>
            <a:endParaRPr lang="fr-FR" sz="2000" dirty="0"/>
          </a:p>
        </p:txBody>
      </p:sp>
      <p:graphicFrame>
        <p:nvGraphicFramePr>
          <p:cNvPr id="949255" name="Object 7"/>
          <p:cNvGraphicFramePr>
            <a:graphicFrameLocks noChangeAspect="1"/>
          </p:cNvGraphicFramePr>
          <p:nvPr/>
        </p:nvGraphicFramePr>
        <p:xfrm>
          <a:off x="0" y="1117600"/>
          <a:ext cx="4224338" cy="2898775"/>
        </p:xfrm>
        <a:graphic>
          <a:graphicData uri="http://schemas.openxmlformats.org/presentationml/2006/ole">
            <p:oleObj spid="_x0000_s949255" name="Picture" r:id="rId5" imgW="8163000" imgH="5600160" progId="Word.Picture.8">
              <p:embed/>
            </p:oleObj>
          </a:graphicData>
        </a:graphic>
      </p:graphicFrame>
      <p:sp>
        <p:nvSpPr>
          <p:cNvPr id="949256" name="Line 8"/>
          <p:cNvSpPr>
            <a:spLocks noChangeShapeType="1"/>
          </p:cNvSpPr>
          <p:nvPr/>
        </p:nvSpPr>
        <p:spPr bwMode="auto">
          <a:xfrm>
            <a:off x="4716016" y="1700808"/>
            <a:ext cx="0" cy="20399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949257" name="Object 9"/>
          <p:cNvGraphicFramePr>
            <a:graphicFrameLocks noChangeAspect="1"/>
          </p:cNvGraphicFramePr>
          <p:nvPr/>
        </p:nvGraphicFramePr>
        <p:xfrm>
          <a:off x="5364163" y="1196975"/>
          <a:ext cx="4203700" cy="2884488"/>
        </p:xfrm>
        <a:graphic>
          <a:graphicData uri="http://schemas.openxmlformats.org/presentationml/2006/ole">
            <p:oleObj spid="_x0000_s949257" name="Picture" r:id="rId6" imgW="8163000" imgH="5600160" progId="Word.Picture.8">
              <p:embed/>
            </p:oleObj>
          </a:graphicData>
        </a:graphic>
      </p:graphicFrame>
      <p:sp>
        <p:nvSpPr>
          <p:cNvPr id="949258" name="Rectangle 10"/>
          <p:cNvSpPr>
            <a:spLocks noChangeArrowheads="1"/>
          </p:cNvSpPr>
          <p:nvPr/>
        </p:nvSpPr>
        <p:spPr bwMode="auto">
          <a:xfrm>
            <a:off x="0" y="12525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49259" name="Object 11"/>
          <p:cNvGraphicFramePr>
            <a:graphicFrameLocks noChangeAspect="1"/>
          </p:cNvGraphicFramePr>
          <p:nvPr/>
        </p:nvGraphicFramePr>
        <p:xfrm>
          <a:off x="2406650" y="3738563"/>
          <a:ext cx="4692650" cy="3867150"/>
        </p:xfrm>
        <a:graphic>
          <a:graphicData uri="http://schemas.openxmlformats.org/presentationml/2006/ole">
            <p:oleObj spid="_x0000_s949259" name="Picture" r:id="rId7" imgW="6511320" imgH="5384160" progId="Word.Picture.8">
              <p:embed/>
            </p:oleObj>
          </a:graphicData>
        </a:graphic>
      </p:graphicFrame>
      <p:sp>
        <p:nvSpPr>
          <p:cNvPr id="949260" name="Line 12"/>
          <p:cNvSpPr>
            <a:spLocks noChangeShapeType="1"/>
          </p:cNvSpPr>
          <p:nvPr/>
        </p:nvSpPr>
        <p:spPr bwMode="auto">
          <a:xfrm flipH="1">
            <a:off x="-107950" y="3861048"/>
            <a:ext cx="92519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1300" name="AutoShape 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51301" name="Rectangle 5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1302" name="Rectangle 6"/>
          <p:cNvSpPr>
            <a:spLocks noChangeArrowheads="1"/>
          </p:cNvSpPr>
          <p:nvPr/>
        </p:nvSpPr>
        <p:spPr bwMode="auto">
          <a:xfrm>
            <a:off x="0" y="1985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1303" name="Rectangle 7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1304" name="Rectangle 8"/>
          <p:cNvSpPr>
            <a:spLocks noChangeArrowheads="1"/>
          </p:cNvSpPr>
          <p:nvPr/>
        </p:nvSpPr>
        <p:spPr bwMode="auto">
          <a:xfrm>
            <a:off x="457200" y="836613"/>
            <a:ext cx="8229600" cy="499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5"/>
              </a:buBlip>
            </a:pPr>
            <a:r>
              <a:rPr lang="ru-RU" sz="1800" dirty="0" smtClean="0"/>
              <a:t>Примеры подключения датчиков положения с эффектом Холла</a:t>
            </a:r>
            <a:endParaRPr lang="fr-FR" sz="1800" dirty="0"/>
          </a:p>
        </p:txBody>
      </p:sp>
      <p:sp>
        <p:nvSpPr>
          <p:cNvPr id="951305" name="Rectangle 9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1307" name="Rectangle 11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1309" name="Line 13"/>
          <p:cNvSpPr>
            <a:spLocks noChangeShapeType="1"/>
          </p:cNvSpPr>
          <p:nvPr/>
        </p:nvSpPr>
        <p:spPr bwMode="auto">
          <a:xfrm>
            <a:off x="4284663" y="1196975"/>
            <a:ext cx="0" cy="49688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2" name="Object 13"/>
          <p:cNvGraphicFramePr>
            <a:graphicFrameLocks noChangeAspect="1"/>
          </p:cNvGraphicFramePr>
          <p:nvPr/>
        </p:nvGraphicFramePr>
        <p:xfrm>
          <a:off x="250825" y="1019175"/>
          <a:ext cx="3657600" cy="5545138"/>
        </p:xfrm>
        <a:graphic>
          <a:graphicData uri="http://schemas.openxmlformats.org/presentationml/2006/ole">
            <p:oleObj spid="_x0000_s951309" name="Рисунок" r:id="rId6" imgW="3451320" imgH="3439800" progId="Word.Picture.8">
              <p:embed/>
            </p:oleObj>
          </a:graphicData>
        </a:graphic>
      </p:graphicFrame>
      <p:graphicFrame>
        <p:nvGraphicFramePr>
          <p:cNvPr id="3" name="Object 14"/>
          <p:cNvGraphicFramePr>
            <a:graphicFrameLocks noChangeAspect="1"/>
          </p:cNvGraphicFramePr>
          <p:nvPr/>
        </p:nvGraphicFramePr>
        <p:xfrm>
          <a:off x="4572000" y="1273175"/>
          <a:ext cx="4656138" cy="4748213"/>
        </p:xfrm>
        <a:graphic>
          <a:graphicData uri="http://schemas.openxmlformats.org/presentationml/2006/ole">
            <p:oleObj spid="_x0000_s951310" name="Picture" r:id="rId7" imgW="3091320" imgH="3211920" progId="Word.Pictur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413"/>
            <a:ext cx="5113338" cy="49974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600" i="1" dirty="0" smtClean="0"/>
          </a:p>
          <a:p>
            <a:pPr>
              <a:lnSpc>
                <a:spcPct val="90000"/>
              </a:lnSpc>
            </a:pPr>
            <a:r>
              <a:rPr lang="ru-RU" sz="1600" b="1" i="1" dirty="0" smtClean="0"/>
              <a:t>Индуктивный</a:t>
            </a:r>
            <a:r>
              <a:rPr lang="ru-RU" sz="1600" i="1" dirty="0" smtClean="0"/>
              <a:t>  принцип измерения : изменение магнитного поля в обмотке создает напряжение </a:t>
            </a:r>
            <a:endParaRPr lang="ru-RU" sz="1600" dirty="0" smtClean="0"/>
          </a:p>
          <a:p>
            <a:pPr>
              <a:lnSpc>
                <a:spcPct val="80000"/>
              </a:lnSpc>
              <a:buNone/>
            </a:pPr>
            <a:endParaRPr lang="ru-RU" sz="1600" i="1" dirty="0" smtClean="0"/>
          </a:p>
          <a:p>
            <a:pPr lvl="1">
              <a:lnSpc>
                <a:spcPct val="80000"/>
              </a:lnSpc>
            </a:pPr>
            <a:r>
              <a:rPr lang="ru-RU" sz="1600" i="1" dirty="0" smtClean="0"/>
              <a:t>Первичная обмотка питается переменным током</a:t>
            </a:r>
          </a:p>
          <a:p>
            <a:pPr lvl="1">
              <a:lnSpc>
                <a:spcPct val="80000"/>
              </a:lnSpc>
            </a:pPr>
            <a:r>
              <a:rPr lang="ru-RU" sz="1600" i="1" dirty="0" smtClean="0"/>
              <a:t>Вторичная обмотка индуцирует</a:t>
            </a:r>
          </a:p>
          <a:p>
            <a:pPr lvl="1">
              <a:lnSpc>
                <a:spcPct val="80000"/>
              </a:lnSpc>
            </a:pPr>
            <a:r>
              <a:rPr lang="ru-RU" sz="1600" i="1" dirty="0" smtClean="0"/>
              <a:t>Ротор, который изменяет индукцию</a:t>
            </a:r>
            <a:endParaRPr lang="fr-FR" sz="1600" dirty="0"/>
          </a:p>
          <a:p>
            <a:pPr lvl="2">
              <a:lnSpc>
                <a:spcPct val="90000"/>
              </a:lnSpc>
            </a:pPr>
            <a:endParaRPr lang="fr-FR" sz="1600" dirty="0"/>
          </a:p>
          <a:p>
            <a:pPr>
              <a:lnSpc>
                <a:spcPct val="90000"/>
              </a:lnSpc>
            </a:pPr>
            <a:r>
              <a:rPr lang="ru-RU" sz="1600" i="1" dirty="0" smtClean="0"/>
              <a:t>Применение данного принципа измерения</a:t>
            </a:r>
            <a:endParaRPr lang="fr-FR" sz="1600" i="1" dirty="0"/>
          </a:p>
          <a:p>
            <a:pPr>
              <a:lnSpc>
                <a:spcPct val="90000"/>
              </a:lnSpc>
            </a:pPr>
            <a:endParaRPr lang="fr-FR" sz="1600" i="1" dirty="0"/>
          </a:p>
          <a:p>
            <a:pPr lvl="1">
              <a:lnSpc>
                <a:spcPct val="80000"/>
              </a:lnSpc>
            </a:pPr>
            <a:r>
              <a:rPr lang="ru-RU" sz="1600" dirty="0" smtClean="0"/>
              <a:t>Электронный блок  превращает постоянный ток в переменный</a:t>
            </a:r>
            <a:endParaRPr lang="ru-RU" sz="1600" i="1" dirty="0" smtClean="0"/>
          </a:p>
          <a:p>
            <a:pPr lvl="1">
              <a:lnSpc>
                <a:spcPct val="80000"/>
              </a:lnSpc>
            </a:pPr>
            <a:r>
              <a:rPr lang="ru-RU" sz="1600" dirty="0" smtClean="0"/>
              <a:t>Электронный блок обрабатывает вторичный  сигнал , чтобы сформировать либо:</a:t>
            </a:r>
          </a:p>
          <a:p>
            <a:pPr lvl="2">
              <a:lnSpc>
                <a:spcPct val="80000"/>
              </a:lnSpc>
            </a:pPr>
            <a:r>
              <a:rPr lang="ru-RU" sz="1600" dirty="0" smtClean="0"/>
              <a:t>сигнал напряжения, пропорциональный положению</a:t>
            </a:r>
          </a:p>
          <a:p>
            <a:pPr lvl="2">
              <a:lnSpc>
                <a:spcPct val="80000"/>
              </a:lnSpc>
            </a:pPr>
            <a:r>
              <a:rPr lang="ru-RU" sz="1600" dirty="0" smtClean="0"/>
              <a:t>либо сигнал в  циклической форме</a:t>
            </a:r>
          </a:p>
          <a:p>
            <a:pPr lvl="2">
              <a:lnSpc>
                <a:spcPct val="90000"/>
              </a:lnSpc>
              <a:buNone/>
            </a:pPr>
            <a:endParaRPr lang="fr-FR" sz="1600" i="1" dirty="0"/>
          </a:p>
          <a:p>
            <a:pPr lvl="2">
              <a:lnSpc>
                <a:spcPct val="90000"/>
              </a:lnSpc>
            </a:pPr>
            <a:endParaRPr lang="fr-FR" sz="1600" i="1" dirty="0"/>
          </a:p>
          <a:p>
            <a:r>
              <a:rPr lang="ru-RU" sz="1600" i="1" dirty="0" smtClean="0"/>
              <a:t>Электрическое подключение</a:t>
            </a:r>
            <a:endParaRPr lang="fr-FR" sz="1600" i="1" dirty="0" smtClean="0"/>
          </a:p>
          <a:p>
            <a:pPr lvl="2">
              <a:lnSpc>
                <a:spcPct val="90000"/>
              </a:lnSpc>
            </a:pPr>
            <a:endParaRPr lang="fr-FR" sz="1600" i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600" i="1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b="1" dirty="0"/>
          </a:p>
          <a:p>
            <a:pPr lvl="1">
              <a:lnSpc>
                <a:spcPct val="90000"/>
              </a:lnSpc>
              <a:buFontTx/>
              <a:buNone/>
            </a:pPr>
            <a:endParaRPr lang="fr-FR" sz="1600" dirty="0"/>
          </a:p>
        </p:txBody>
      </p:sp>
      <p:graphicFrame>
        <p:nvGraphicFramePr>
          <p:cNvPr id="785413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785413" name="Image bitmap" r:id="rId4" imgW="609524" imgH="358171" progId="PBrush">
              <p:embed/>
            </p:oleObj>
          </a:graphicData>
        </a:graphic>
      </p:graphicFrame>
      <p:sp>
        <p:nvSpPr>
          <p:cNvPr id="785414" name="AutoShape 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962400" y="5334000"/>
            <a:ext cx="720725" cy="279400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b="1" dirty="0" smtClean="0"/>
              <a:t>Сигнал</a:t>
            </a:r>
            <a:r>
              <a:rPr lang="fr-FR" sz="1200" b="1" dirty="0" smtClean="0"/>
              <a:t> </a:t>
            </a:r>
            <a:endParaRPr lang="fr-FR" sz="1200" b="1" dirty="0"/>
          </a:p>
        </p:txBody>
      </p:sp>
      <p:sp>
        <p:nvSpPr>
          <p:cNvPr id="785416" name="AutoShape 8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995738" y="5805488"/>
            <a:ext cx="865187" cy="360362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b="1" dirty="0" smtClean="0"/>
              <a:t>Схема</a:t>
            </a:r>
            <a:r>
              <a:rPr lang="fr-FR" sz="1200" b="1" dirty="0" smtClean="0"/>
              <a:t> </a:t>
            </a:r>
            <a:endParaRPr lang="fr-FR" sz="1200" b="1" dirty="0"/>
          </a:p>
        </p:txBody>
      </p:sp>
      <p:sp>
        <p:nvSpPr>
          <p:cNvPr id="785417" name="Line 9"/>
          <p:cNvSpPr>
            <a:spLocks noChangeShapeType="1"/>
          </p:cNvSpPr>
          <p:nvPr/>
        </p:nvSpPr>
        <p:spPr bwMode="auto">
          <a:xfrm>
            <a:off x="5424488" y="1628775"/>
            <a:ext cx="0" cy="46085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785420" name="Object 12"/>
          <p:cNvGraphicFramePr>
            <a:graphicFrameLocks noChangeAspect="1"/>
          </p:cNvGraphicFramePr>
          <p:nvPr>
            <p:ph sz="half" idx="2"/>
          </p:nvPr>
        </p:nvGraphicFramePr>
        <p:xfrm>
          <a:off x="5184775" y="1960563"/>
          <a:ext cx="3995738" cy="3556000"/>
        </p:xfrm>
        <a:graphic>
          <a:graphicData uri="http://schemas.openxmlformats.org/presentationml/2006/ole">
            <p:oleObj spid="_x0000_s785420" name="Picture" r:id="rId7" imgW="6168240" imgH="5489640" progId="Word.Picture.8">
              <p:embed/>
            </p:oleObj>
          </a:graphicData>
        </a:graphic>
      </p:graphicFrame>
      <p:sp>
        <p:nvSpPr>
          <p:cNvPr id="785438" name="Text Box 30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Измерение положения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7" name="AutoShape 3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533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33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3350" name="Rectangle 6"/>
          <p:cNvSpPr>
            <a:spLocks noChangeArrowheads="1"/>
          </p:cNvSpPr>
          <p:nvPr/>
        </p:nvSpPr>
        <p:spPr bwMode="auto">
          <a:xfrm>
            <a:off x="457200" y="836613"/>
            <a:ext cx="8507288" cy="499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5"/>
              </a:buBlip>
            </a:pPr>
            <a:r>
              <a:rPr lang="ru-RU" sz="2000" dirty="0" smtClean="0"/>
              <a:t>Пример сигналов полученных с индуктивных датчиков положения</a:t>
            </a:r>
            <a:endParaRPr lang="fr-FR" sz="2000" dirty="0" smtClean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5"/>
              </a:buBlip>
            </a:pPr>
            <a:endParaRPr lang="ru-RU" sz="2000" dirty="0" smtClean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</a:pPr>
            <a:endParaRPr lang="ru-RU" sz="2000" dirty="0" smtClean="0"/>
          </a:p>
        </p:txBody>
      </p:sp>
      <p:sp>
        <p:nvSpPr>
          <p:cNvPr id="953351" name="Rectangle 7"/>
          <p:cNvSpPr>
            <a:spLocks noChangeArrowheads="1"/>
          </p:cNvSpPr>
          <p:nvPr/>
        </p:nvSpPr>
        <p:spPr bwMode="auto">
          <a:xfrm>
            <a:off x="0" y="12525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3352" name="Rectangle 8"/>
          <p:cNvSpPr>
            <a:spLocks noChangeArrowheads="1"/>
          </p:cNvSpPr>
          <p:nvPr/>
        </p:nvSpPr>
        <p:spPr bwMode="auto">
          <a:xfrm>
            <a:off x="0" y="2057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53353" name="Object 9"/>
          <p:cNvGraphicFramePr>
            <a:graphicFrameLocks noChangeAspect="1"/>
          </p:cNvGraphicFramePr>
          <p:nvPr/>
        </p:nvGraphicFramePr>
        <p:xfrm>
          <a:off x="755576" y="1844824"/>
          <a:ext cx="8208962" cy="3932238"/>
        </p:xfrm>
        <a:graphic>
          <a:graphicData uri="http://schemas.openxmlformats.org/presentationml/2006/ole">
            <p:oleObj spid="_x0000_s953353" name="Picture" r:id="rId6" imgW="5711040" imgH="4357440" progId="Word.Pictur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39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5397" name="Rectangle 5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5398" name="Rectangle 6"/>
          <p:cNvSpPr>
            <a:spLocks noChangeArrowheads="1"/>
          </p:cNvSpPr>
          <p:nvPr/>
        </p:nvSpPr>
        <p:spPr bwMode="auto">
          <a:xfrm>
            <a:off x="0" y="19859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5399" name="Rectangle 7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5400" name="Rectangle 8"/>
          <p:cNvSpPr>
            <a:spLocks noChangeArrowheads="1"/>
          </p:cNvSpPr>
          <p:nvPr/>
        </p:nvSpPr>
        <p:spPr bwMode="auto">
          <a:xfrm>
            <a:off x="457200" y="836613"/>
            <a:ext cx="8229600" cy="499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4"/>
              </a:buBlip>
            </a:pPr>
            <a:endParaRPr lang="fr-FR" sz="1800"/>
          </a:p>
        </p:txBody>
      </p:sp>
      <p:sp>
        <p:nvSpPr>
          <p:cNvPr id="955401" name="Rectangle 9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5402" name="Rectangle 10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5403" name="Rectangle 11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5404" name="Rectangle 12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5407" name="AutoShape 1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2" name="Object 14"/>
          <p:cNvGraphicFramePr>
            <a:graphicFrameLocks noChangeAspect="1"/>
          </p:cNvGraphicFramePr>
          <p:nvPr/>
        </p:nvGraphicFramePr>
        <p:xfrm>
          <a:off x="1847850" y="1268413"/>
          <a:ext cx="5197475" cy="5400675"/>
        </p:xfrm>
        <a:graphic>
          <a:graphicData uri="http://schemas.openxmlformats.org/presentationml/2006/ole">
            <p:oleObj spid="_x0000_s955406" name="Picture" r:id="rId6" imgW="3091320" imgH="3211920" progId="Word.Pictur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68413"/>
            <a:ext cx="5334000" cy="49974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600" i="1" dirty="0"/>
          </a:p>
          <a:p>
            <a:pPr>
              <a:lnSpc>
                <a:spcPct val="90000"/>
              </a:lnSpc>
            </a:pPr>
            <a:r>
              <a:rPr lang="ru-RU" sz="1600" b="1" i="1" dirty="0" smtClean="0"/>
              <a:t>О</a:t>
            </a:r>
            <a:r>
              <a:rPr lang="fr-FR" sz="1600" b="1" i="1" dirty="0" smtClean="0"/>
              <a:t>птоэлектрический</a:t>
            </a:r>
            <a:r>
              <a:rPr lang="ru-RU" sz="1600" i="1" dirty="0" smtClean="0"/>
              <a:t> принцип измерения</a:t>
            </a:r>
            <a:r>
              <a:rPr lang="ru-RU" sz="1600" b="1" i="1" dirty="0" smtClean="0"/>
              <a:t> </a:t>
            </a:r>
            <a:r>
              <a:rPr lang="ru-RU" sz="1600" i="1" dirty="0" smtClean="0"/>
              <a:t>: преобразование движения в световой сигнал</a:t>
            </a:r>
          </a:p>
          <a:p>
            <a:pPr>
              <a:lnSpc>
                <a:spcPct val="90000"/>
              </a:lnSpc>
            </a:pPr>
            <a:endParaRPr lang="ru-RU" sz="1600" i="1" dirty="0" smtClean="0"/>
          </a:p>
          <a:p>
            <a:pPr>
              <a:lnSpc>
                <a:spcPct val="90000"/>
              </a:lnSpc>
              <a:buNone/>
            </a:pPr>
            <a:r>
              <a:rPr lang="ru-RU" sz="1600" i="1" dirty="0" smtClean="0"/>
              <a:t>«Датчик положения рулевого колеса»</a:t>
            </a:r>
          </a:p>
          <a:p>
            <a:pPr lvl="1">
              <a:lnSpc>
                <a:spcPct val="90000"/>
              </a:lnSpc>
            </a:pPr>
            <a:r>
              <a:rPr lang="ru-RU" sz="1600" i="1" dirty="0" smtClean="0"/>
              <a:t>Излучающий светодиод </a:t>
            </a:r>
          </a:p>
          <a:p>
            <a:pPr lvl="1">
              <a:lnSpc>
                <a:spcPct val="90000"/>
              </a:lnSpc>
            </a:pPr>
            <a:r>
              <a:rPr lang="ru-RU" sz="1600" i="1" dirty="0" smtClean="0"/>
              <a:t>Диск с  2 рядами перфорации </a:t>
            </a:r>
          </a:p>
          <a:p>
            <a:pPr lvl="1">
              <a:lnSpc>
                <a:spcPct val="90000"/>
              </a:lnSpc>
            </a:pPr>
            <a:r>
              <a:rPr lang="ru-RU" sz="1600" i="1" dirty="0" smtClean="0"/>
              <a:t>Несколько фотодиодов, принимающих   световые импульсы</a:t>
            </a:r>
          </a:p>
          <a:p>
            <a:pPr lvl="1">
              <a:lnSpc>
                <a:spcPct val="90000"/>
              </a:lnSpc>
              <a:buNone/>
            </a:pPr>
            <a:endParaRPr lang="fr-FR" sz="1600" dirty="0"/>
          </a:p>
          <a:p>
            <a:pPr>
              <a:lnSpc>
                <a:spcPct val="90000"/>
              </a:lnSpc>
            </a:pPr>
            <a:r>
              <a:rPr lang="ru-RU" sz="1600" i="1" dirty="0" smtClean="0"/>
              <a:t>Применение данного принципа измерения</a:t>
            </a:r>
            <a:endParaRPr lang="fr-FR" sz="1600" i="1" dirty="0" smtClean="0"/>
          </a:p>
          <a:p>
            <a:pPr>
              <a:lnSpc>
                <a:spcPct val="90000"/>
              </a:lnSpc>
              <a:buNone/>
            </a:pPr>
            <a:endParaRPr lang="fr-FR" sz="1600" i="1" dirty="0"/>
          </a:p>
          <a:p>
            <a:pPr lvl="1">
              <a:lnSpc>
                <a:spcPct val="90000"/>
              </a:lnSpc>
            </a:pPr>
            <a:r>
              <a:rPr lang="ru-RU" sz="1600" dirty="0" smtClean="0"/>
              <a:t>Электронный блок  определяет направление вращения (угол смещения), скорость (частоту импульсов) и угол (количество импульсов) </a:t>
            </a:r>
          </a:p>
          <a:p>
            <a:pPr lvl="1">
              <a:lnSpc>
                <a:spcPct val="90000"/>
              </a:lnSpc>
            </a:pPr>
            <a:r>
              <a:rPr lang="ru-RU" sz="1600" dirty="0" smtClean="0"/>
              <a:t>Электронный блок обрабатывает  сигнал, который передаётся по сети </a:t>
            </a:r>
            <a:r>
              <a:rPr lang="fr-FR" sz="1600" dirty="0" smtClean="0"/>
              <a:t>CAN</a:t>
            </a:r>
            <a:endParaRPr lang="ru-RU" sz="1600" i="1" dirty="0" smtClean="0"/>
          </a:p>
          <a:p>
            <a:pPr lvl="1">
              <a:lnSpc>
                <a:spcPct val="90000"/>
              </a:lnSpc>
            </a:pPr>
            <a:endParaRPr lang="fr-FR" sz="1600" i="1" dirty="0"/>
          </a:p>
          <a:p>
            <a:pPr lvl="2">
              <a:lnSpc>
                <a:spcPct val="90000"/>
              </a:lnSpc>
              <a:buNone/>
            </a:pPr>
            <a:endParaRPr lang="fr-FR" sz="1600" i="1" dirty="0" smtClean="0"/>
          </a:p>
          <a:p>
            <a:r>
              <a:rPr lang="ru-RU" sz="1600" i="1" dirty="0" smtClean="0"/>
              <a:t>Электрическое подключение</a:t>
            </a:r>
            <a:endParaRPr lang="fr-FR" sz="1600" i="1" dirty="0" smtClean="0"/>
          </a:p>
          <a:p>
            <a:pPr lvl="2">
              <a:lnSpc>
                <a:spcPct val="90000"/>
              </a:lnSpc>
            </a:pPr>
            <a:endParaRPr lang="ru-RU" sz="1600" i="1" dirty="0" smtClean="0"/>
          </a:p>
          <a:p>
            <a:pPr lvl="2">
              <a:lnSpc>
                <a:spcPct val="90000"/>
              </a:lnSpc>
            </a:pPr>
            <a:endParaRPr lang="ru-RU" sz="1600" i="1" dirty="0" smtClean="0"/>
          </a:p>
          <a:p>
            <a:pPr lvl="2">
              <a:lnSpc>
                <a:spcPct val="90000"/>
              </a:lnSpc>
            </a:pPr>
            <a:endParaRPr lang="ru-RU" sz="1600" i="1" dirty="0" smtClean="0"/>
          </a:p>
          <a:p>
            <a:pPr lvl="2">
              <a:lnSpc>
                <a:spcPct val="90000"/>
              </a:lnSpc>
            </a:pPr>
            <a:endParaRPr lang="fr-FR" sz="1600" i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600" i="1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b="1" dirty="0"/>
          </a:p>
          <a:p>
            <a:pPr lvl="1">
              <a:lnSpc>
                <a:spcPct val="90000"/>
              </a:lnSpc>
              <a:buFontTx/>
              <a:buNone/>
            </a:pPr>
            <a:endParaRPr lang="fr-FR" sz="1600" dirty="0"/>
          </a:p>
        </p:txBody>
      </p:sp>
      <p:graphicFrame>
        <p:nvGraphicFramePr>
          <p:cNvPr id="793605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793605" name="Image bitmap" r:id="rId4" imgW="609524" imgH="358171" progId="PBrush">
              <p:embed/>
            </p:oleObj>
          </a:graphicData>
        </a:graphic>
      </p:graphicFrame>
      <p:sp>
        <p:nvSpPr>
          <p:cNvPr id="793607" name="AutoShape 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07904" y="5877272"/>
            <a:ext cx="865188" cy="360363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b="1" dirty="0" smtClean="0">
                <a:hlinkClick r:id="rId5" action="ppaction://hlinksldjump"/>
              </a:rPr>
              <a:t>Схема</a:t>
            </a:r>
            <a:r>
              <a:rPr lang="fr-FR" sz="1200" b="1" dirty="0" smtClean="0"/>
              <a:t>  </a:t>
            </a:r>
            <a:endParaRPr lang="fr-FR" sz="1200" b="1" dirty="0"/>
          </a:p>
        </p:txBody>
      </p:sp>
      <p:sp>
        <p:nvSpPr>
          <p:cNvPr id="793608" name="Line 8"/>
          <p:cNvSpPr>
            <a:spLocks noChangeShapeType="1"/>
          </p:cNvSpPr>
          <p:nvPr/>
        </p:nvSpPr>
        <p:spPr bwMode="auto">
          <a:xfrm>
            <a:off x="5424488" y="1628775"/>
            <a:ext cx="0" cy="46085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93610" name="Rectangle 10"/>
          <p:cNvSpPr>
            <a:spLocks noChangeArrowheads="1"/>
          </p:cNvSpPr>
          <p:nvPr/>
        </p:nvSpPr>
        <p:spPr bwMode="auto">
          <a:xfrm>
            <a:off x="0" y="15859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93609" name="Object 9"/>
          <p:cNvGraphicFramePr>
            <a:graphicFrameLocks noChangeAspect="1"/>
          </p:cNvGraphicFramePr>
          <p:nvPr/>
        </p:nvGraphicFramePr>
        <p:xfrm>
          <a:off x="5435600" y="1989138"/>
          <a:ext cx="3529013" cy="3690937"/>
        </p:xfrm>
        <a:graphic>
          <a:graphicData uri="http://schemas.openxmlformats.org/presentationml/2006/ole">
            <p:oleObj spid="_x0000_s793609" name="Picture" r:id="rId6" imgW="6705720" imgH="3791520" progId="Word.Picture.8">
              <p:embed/>
            </p:oleObj>
          </a:graphicData>
        </a:graphic>
      </p:graphicFrame>
      <p:sp>
        <p:nvSpPr>
          <p:cNvPr id="793613" name="Text Box 13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Измерение положения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9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7444" name="AutoShape 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57445" name="Rectangle 5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7446" name="Rectangle 6"/>
          <p:cNvSpPr>
            <a:spLocks noChangeArrowheads="1"/>
          </p:cNvSpPr>
          <p:nvPr/>
        </p:nvSpPr>
        <p:spPr bwMode="auto">
          <a:xfrm>
            <a:off x="0" y="19859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7447" name="Rectangle 7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7448" name="Rectangle 8"/>
          <p:cNvSpPr>
            <a:spLocks noChangeArrowheads="1"/>
          </p:cNvSpPr>
          <p:nvPr/>
        </p:nvSpPr>
        <p:spPr bwMode="auto">
          <a:xfrm>
            <a:off x="457200" y="836613"/>
            <a:ext cx="8229600" cy="499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</a:pPr>
            <a:r>
              <a:rPr lang="ru-RU" sz="1800" dirty="0" smtClean="0"/>
              <a:t>            Пример подключения </a:t>
            </a:r>
            <a:r>
              <a:rPr lang="ru-RU" sz="1800" dirty="0" err="1" smtClean="0"/>
              <a:t>оптоэлектрического</a:t>
            </a:r>
            <a:r>
              <a:rPr lang="ru-RU" sz="1800" dirty="0" smtClean="0"/>
              <a:t> датчика положения</a:t>
            </a:r>
            <a:endParaRPr lang="fr-FR" sz="1800" dirty="0"/>
          </a:p>
        </p:txBody>
      </p:sp>
      <p:sp>
        <p:nvSpPr>
          <p:cNvPr id="957449" name="Rectangle 9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7450" name="Rectangle 10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7451" name="Rectangle 11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7452" name="Rectangle 12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57453" name="Object 13"/>
          <p:cNvGraphicFramePr>
            <a:graphicFrameLocks noChangeAspect="1"/>
          </p:cNvGraphicFramePr>
          <p:nvPr/>
        </p:nvGraphicFramePr>
        <p:xfrm>
          <a:off x="2625725" y="1558925"/>
          <a:ext cx="4419600" cy="5014913"/>
        </p:xfrm>
        <a:graphic>
          <a:graphicData uri="http://schemas.openxmlformats.org/presentationml/2006/ole">
            <p:oleObj spid="_x0000_s957453" name="Picture" r:id="rId5" imgW="3451320" imgH="3439800" progId="Word.Pictur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4475163" cy="5256212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400" i="1" dirty="0"/>
          </a:p>
          <a:p>
            <a:pPr>
              <a:lnSpc>
                <a:spcPct val="90000"/>
              </a:lnSpc>
            </a:pPr>
            <a:r>
              <a:rPr lang="ru-RU" sz="1400" i="1" dirty="0" smtClean="0"/>
              <a:t> </a:t>
            </a:r>
            <a:r>
              <a:rPr lang="ru-RU" sz="1400" b="1" i="1" dirty="0" smtClean="0"/>
              <a:t>Магниторезистивный </a:t>
            </a:r>
            <a:r>
              <a:rPr lang="ru-RU" sz="1400" i="1" dirty="0" smtClean="0"/>
              <a:t>принцип измерения</a:t>
            </a:r>
            <a:r>
              <a:rPr lang="ru-RU" sz="1400" b="1" i="1" dirty="0" smtClean="0"/>
              <a:t>  </a:t>
            </a:r>
            <a:r>
              <a:rPr lang="fr-FR" sz="1400" i="1" dirty="0" smtClean="0"/>
              <a:t>: </a:t>
            </a:r>
            <a:r>
              <a:rPr lang="ru-RU" sz="1400" i="1" dirty="0" smtClean="0"/>
              <a:t>сопротивление элемента изменяется с изменением магнитного поля</a:t>
            </a:r>
            <a:endParaRPr lang="fr-FR" sz="1400" i="1" dirty="0" smtClean="0"/>
          </a:p>
          <a:p>
            <a:endParaRPr lang="fr-FR" sz="1400" i="1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400" i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FR" sz="1400" i="1" dirty="0"/>
              <a:t>« </a:t>
            </a:r>
            <a:r>
              <a:rPr lang="ru-RU" sz="1400" i="1" dirty="0" smtClean="0"/>
              <a:t>Датчик положения рулевого колеса</a:t>
            </a:r>
            <a:r>
              <a:rPr lang="fr-FR" sz="1400" i="1" dirty="0"/>
              <a:t> »</a:t>
            </a:r>
          </a:p>
          <a:p>
            <a:pPr lvl="1">
              <a:lnSpc>
                <a:spcPct val="90000"/>
              </a:lnSpc>
            </a:pPr>
            <a:r>
              <a:rPr lang="ru-RU" sz="1400" i="1" dirty="0" smtClean="0"/>
              <a:t>Ведущая шестерня вращается с рулем</a:t>
            </a:r>
          </a:p>
          <a:p>
            <a:pPr lvl="1">
              <a:lnSpc>
                <a:spcPct val="90000"/>
              </a:lnSpc>
            </a:pPr>
            <a:r>
              <a:rPr lang="ru-RU" sz="1400" i="1" dirty="0" smtClean="0"/>
              <a:t>Ведомая шестерня с магнитом, </a:t>
            </a:r>
            <a:r>
              <a:rPr lang="ru-RU" sz="1400" i="1" dirty="0" err="1" smtClean="0"/>
              <a:t>N</a:t>
            </a:r>
            <a:r>
              <a:rPr lang="ru-RU" sz="1400" i="1" dirty="0" smtClean="0"/>
              <a:t> зубцов</a:t>
            </a:r>
          </a:p>
          <a:p>
            <a:pPr lvl="1">
              <a:lnSpc>
                <a:spcPct val="90000"/>
              </a:lnSpc>
            </a:pPr>
            <a:r>
              <a:rPr lang="ru-RU" sz="1400" i="1" dirty="0" smtClean="0"/>
              <a:t>Ведомая шестерня с магнитом, </a:t>
            </a:r>
            <a:r>
              <a:rPr lang="ru-RU" sz="1400" i="1" dirty="0" err="1" smtClean="0"/>
              <a:t>N</a:t>
            </a:r>
            <a:r>
              <a:rPr lang="ru-RU" sz="1400" i="1" dirty="0" smtClean="0"/>
              <a:t> +1 зуб,</a:t>
            </a:r>
          </a:p>
          <a:p>
            <a:pPr lvl="1">
              <a:lnSpc>
                <a:spcPct val="90000"/>
              </a:lnSpc>
            </a:pPr>
            <a:r>
              <a:rPr lang="ru-RU" sz="1400" i="1" dirty="0" smtClean="0"/>
              <a:t>Два элемента с магнитным сопротивлением, которые обнаруживают величину сдвига по фазе</a:t>
            </a:r>
            <a:r>
              <a:rPr lang="fr-FR" sz="1400" i="1" dirty="0" smtClean="0"/>
              <a:t> </a:t>
            </a:r>
            <a:r>
              <a:rPr lang="ru-RU" sz="1400" i="1" dirty="0" smtClean="0"/>
              <a:t>каждой из ведомых шестерен</a:t>
            </a:r>
          </a:p>
          <a:p>
            <a:pPr lvl="1">
              <a:lnSpc>
                <a:spcPct val="90000"/>
              </a:lnSpc>
              <a:buNone/>
            </a:pPr>
            <a:endParaRPr lang="fr-FR" sz="1400" dirty="0"/>
          </a:p>
          <a:p>
            <a:pPr>
              <a:lnSpc>
                <a:spcPct val="90000"/>
              </a:lnSpc>
            </a:pPr>
            <a:r>
              <a:rPr lang="ru-RU" sz="1400" i="1" dirty="0" smtClean="0"/>
              <a:t>Применение данного принципа измерения</a:t>
            </a:r>
            <a:endParaRPr lang="fr-FR" sz="1400" i="1" dirty="0" smtClean="0"/>
          </a:p>
          <a:p>
            <a:pPr>
              <a:lnSpc>
                <a:spcPct val="90000"/>
              </a:lnSpc>
            </a:pPr>
            <a:endParaRPr lang="fr-FR" sz="1400" i="1" dirty="0"/>
          </a:p>
          <a:p>
            <a:pPr>
              <a:lnSpc>
                <a:spcPct val="90000"/>
              </a:lnSpc>
            </a:pPr>
            <a:endParaRPr lang="fr-FR" sz="1400" i="1" dirty="0"/>
          </a:p>
          <a:p>
            <a:pPr lvl="1">
              <a:lnSpc>
                <a:spcPct val="90000"/>
              </a:lnSpc>
            </a:pPr>
            <a:r>
              <a:rPr lang="ru-RU" sz="1400" dirty="0" smtClean="0"/>
              <a:t>Электронный блок  определяет направление вращения (угол смещения), скорость (частоту импульсов) и угол (количество импульсов) </a:t>
            </a:r>
          </a:p>
          <a:p>
            <a:pPr lvl="1">
              <a:lnSpc>
                <a:spcPct val="90000"/>
              </a:lnSpc>
            </a:pPr>
            <a:r>
              <a:rPr lang="ru-RU" sz="1400" dirty="0" smtClean="0"/>
              <a:t>Электронный блок обрабатывает  сигнал, который передаётся по сети </a:t>
            </a:r>
            <a:r>
              <a:rPr lang="fr-FR" sz="1400" dirty="0" smtClean="0"/>
              <a:t>CAN</a:t>
            </a:r>
            <a:endParaRPr lang="ru-RU" sz="1400" i="1" dirty="0" smtClean="0"/>
          </a:p>
          <a:p>
            <a:pPr>
              <a:lnSpc>
                <a:spcPct val="90000"/>
              </a:lnSpc>
            </a:pPr>
            <a:endParaRPr lang="ru-RU" sz="1400" i="1" dirty="0" smtClean="0"/>
          </a:p>
          <a:p>
            <a:pPr>
              <a:lnSpc>
                <a:spcPct val="90000"/>
              </a:lnSpc>
            </a:pPr>
            <a:endParaRPr lang="ru-RU" sz="1400" i="1" dirty="0" smtClean="0"/>
          </a:p>
          <a:p>
            <a:pPr>
              <a:lnSpc>
                <a:spcPct val="90000"/>
              </a:lnSpc>
            </a:pPr>
            <a:endParaRPr lang="fr-FR" sz="1400" i="1" dirty="0"/>
          </a:p>
          <a:p>
            <a:pPr lvl="2">
              <a:lnSpc>
                <a:spcPct val="90000"/>
              </a:lnSpc>
            </a:pPr>
            <a:endParaRPr lang="fr-FR" sz="1400" i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400" i="1" dirty="0"/>
          </a:p>
          <a:p>
            <a:pPr lvl="1">
              <a:lnSpc>
                <a:spcPct val="90000"/>
              </a:lnSpc>
            </a:pPr>
            <a:endParaRPr lang="fr-FR" sz="1400" dirty="0"/>
          </a:p>
          <a:p>
            <a:pPr lvl="1">
              <a:lnSpc>
                <a:spcPct val="90000"/>
              </a:lnSpc>
            </a:pPr>
            <a:endParaRPr lang="fr-FR" sz="1400" dirty="0"/>
          </a:p>
          <a:p>
            <a:pPr lvl="1">
              <a:lnSpc>
                <a:spcPct val="90000"/>
              </a:lnSpc>
            </a:pPr>
            <a:endParaRPr lang="fr-FR" sz="1400" dirty="0"/>
          </a:p>
          <a:p>
            <a:pPr lvl="1">
              <a:lnSpc>
                <a:spcPct val="90000"/>
              </a:lnSpc>
            </a:pPr>
            <a:endParaRPr lang="fr-FR" sz="1400" dirty="0"/>
          </a:p>
          <a:p>
            <a:pPr lvl="1">
              <a:lnSpc>
                <a:spcPct val="90000"/>
              </a:lnSpc>
            </a:pPr>
            <a:endParaRPr lang="fr-FR" sz="1400" b="1" dirty="0"/>
          </a:p>
          <a:p>
            <a:pPr lvl="1">
              <a:lnSpc>
                <a:spcPct val="90000"/>
              </a:lnSpc>
              <a:buFontTx/>
              <a:buNone/>
            </a:pPr>
            <a:endParaRPr lang="fr-FR" sz="1400" dirty="0"/>
          </a:p>
        </p:txBody>
      </p:sp>
      <p:graphicFrame>
        <p:nvGraphicFramePr>
          <p:cNvPr id="795658" name="Object 10"/>
          <p:cNvGraphicFramePr>
            <a:graphicFrameLocks noChangeAspect="1"/>
          </p:cNvGraphicFramePr>
          <p:nvPr>
            <p:ph sz="quarter" idx="2"/>
          </p:nvPr>
        </p:nvGraphicFramePr>
        <p:xfrm>
          <a:off x="5264150" y="1052513"/>
          <a:ext cx="3916363" cy="2809875"/>
        </p:xfrm>
        <a:graphic>
          <a:graphicData uri="http://schemas.openxmlformats.org/presentationml/2006/ole">
            <p:oleObj spid="_x0000_s795658" name="Picture" r:id="rId4" imgW="3196440" imgH="2294280" progId="Word.Picture.8">
              <p:embed/>
            </p:oleObj>
          </a:graphicData>
        </a:graphic>
      </p:graphicFrame>
      <p:graphicFrame>
        <p:nvGraphicFramePr>
          <p:cNvPr id="795653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795653" name="Image bitmap" r:id="rId5" imgW="609524" imgH="358171" progId="PBrush">
              <p:embed/>
            </p:oleObj>
          </a:graphicData>
        </a:graphic>
      </p:graphicFrame>
      <p:sp>
        <p:nvSpPr>
          <p:cNvPr id="795656" name="Line 8"/>
          <p:cNvSpPr>
            <a:spLocks noChangeShapeType="1"/>
          </p:cNvSpPr>
          <p:nvPr/>
        </p:nvSpPr>
        <p:spPr bwMode="auto">
          <a:xfrm>
            <a:off x="5219700" y="1628775"/>
            <a:ext cx="0" cy="46085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795672" name="Object 24"/>
          <p:cNvGraphicFramePr>
            <a:graphicFrameLocks noChangeAspect="1"/>
          </p:cNvGraphicFramePr>
          <p:nvPr>
            <p:ph sz="quarter" idx="3"/>
          </p:nvPr>
        </p:nvGraphicFramePr>
        <p:xfrm>
          <a:off x="5508625" y="3789363"/>
          <a:ext cx="3430588" cy="2782887"/>
        </p:xfrm>
        <a:graphic>
          <a:graphicData uri="http://schemas.openxmlformats.org/presentationml/2006/ole">
            <p:oleObj spid="_x0000_s795672" name="Picture" r:id="rId6" imgW="4796640" imgH="3891960" progId="Word.Picture.8">
              <p:embed/>
            </p:oleObj>
          </a:graphicData>
        </a:graphic>
      </p:graphicFrame>
      <p:sp>
        <p:nvSpPr>
          <p:cNvPr id="795678" name="Text Box 3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Измерение положения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9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9" name="Rectangle 3"/>
          <p:cNvSpPr>
            <a:spLocks noChangeArrowheads="1"/>
          </p:cNvSpPr>
          <p:nvPr/>
        </p:nvSpPr>
        <p:spPr bwMode="auto">
          <a:xfrm>
            <a:off x="4572000" y="3522663"/>
            <a:ext cx="4114800" cy="2498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None/>
            </a:pPr>
            <a:r>
              <a:rPr lang="ru-RU" sz="1400" dirty="0" smtClean="0"/>
              <a:t>Синусоидальный сигнал</a:t>
            </a:r>
            <a:endParaRPr lang="fr-FR" sz="1800" dirty="0"/>
          </a:p>
        </p:txBody>
      </p:sp>
      <p:sp>
        <p:nvSpPr>
          <p:cNvPr id="700420" name="Rectangle 4"/>
          <p:cNvSpPr>
            <a:spLocks noChangeArrowheads="1"/>
          </p:cNvSpPr>
          <p:nvPr/>
        </p:nvSpPr>
        <p:spPr bwMode="auto">
          <a:xfrm>
            <a:off x="457200" y="3522663"/>
            <a:ext cx="4114800" cy="2498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None/>
            </a:pPr>
            <a:r>
              <a:rPr lang="ru-RU" sz="1400" dirty="0" smtClean="0"/>
              <a:t>Прямоугольный сигнал</a:t>
            </a:r>
            <a:endParaRPr lang="fr-FR" sz="1400" dirty="0"/>
          </a:p>
          <a:p>
            <a:pPr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fr-FR" sz="1800" dirty="0"/>
          </a:p>
        </p:txBody>
      </p:sp>
      <p:sp>
        <p:nvSpPr>
          <p:cNvPr id="700421" name="Rectangle 5"/>
          <p:cNvSpPr>
            <a:spLocks noChangeArrowheads="1"/>
          </p:cNvSpPr>
          <p:nvPr/>
        </p:nvSpPr>
        <p:spPr bwMode="auto">
          <a:xfrm>
            <a:off x="4572000" y="981075"/>
            <a:ext cx="4114800" cy="2541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None/>
            </a:pPr>
            <a:r>
              <a:rPr lang="ru-RU" sz="1400" dirty="0" smtClean="0"/>
              <a:t>Линейный сигнал </a:t>
            </a:r>
            <a:endParaRPr lang="fr-FR" sz="1400" dirty="0"/>
          </a:p>
        </p:txBody>
      </p:sp>
      <p:sp>
        <p:nvSpPr>
          <p:cNvPr id="700422" name="Rectangle 6"/>
          <p:cNvSpPr>
            <a:spLocks noChangeArrowheads="1"/>
          </p:cNvSpPr>
          <p:nvPr/>
        </p:nvSpPr>
        <p:spPr bwMode="auto">
          <a:xfrm>
            <a:off x="457200" y="981075"/>
            <a:ext cx="4114800" cy="2541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None/>
            </a:pPr>
            <a:r>
              <a:rPr lang="ru-RU" sz="1400" dirty="0" smtClean="0"/>
              <a:t>Линейный сигнал </a:t>
            </a:r>
            <a:endParaRPr lang="fr-FR" sz="1800" dirty="0"/>
          </a:p>
        </p:txBody>
      </p:sp>
      <p:sp>
        <p:nvSpPr>
          <p:cNvPr id="700423" name="Line 7"/>
          <p:cNvSpPr>
            <a:spLocks noChangeShapeType="1"/>
          </p:cNvSpPr>
          <p:nvPr/>
        </p:nvSpPr>
        <p:spPr bwMode="auto">
          <a:xfrm>
            <a:off x="457200" y="981075"/>
            <a:ext cx="82296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00424" name="Line 8"/>
          <p:cNvSpPr>
            <a:spLocks noChangeShapeType="1"/>
          </p:cNvSpPr>
          <p:nvPr/>
        </p:nvSpPr>
        <p:spPr bwMode="auto">
          <a:xfrm>
            <a:off x="457200" y="3522663"/>
            <a:ext cx="82296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00425" name="Line 9"/>
          <p:cNvSpPr>
            <a:spLocks noChangeShapeType="1"/>
          </p:cNvSpPr>
          <p:nvPr/>
        </p:nvSpPr>
        <p:spPr bwMode="auto">
          <a:xfrm>
            <a:off x="457200" y="6021388"/>
            <a:ext cx="82296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00426" name="Line 10"/>
          <p:cNvSpPr>
            <a:spLocks noChangeShapeType="1"/>
          </p:cNvSpPr>
          <p:nvPr/>
        </p:nvSpPr>
        <p:spPr bwMode="auto">
          <a:xfrm>
            <a:off x="457200" y="981075"/>
            <a:ext cx="0" cy="5040313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00427" name="Freeform 11"/>
          <p:cNvSpPr>
            <a:spLocks/>
          </p:cNvSpPr>
          <p:nvPr/>
        </p:nvSpPr>
        <p:spPr bwMode="auto">
          <a:xfrm>
            <a:off x="4857750" y="3516313"/>
            <a:ext cx="3175" cy="2505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1578"/>
              </a:cxn>
            </a:cxnLst>
            <a:rect l="0" t="0" r="r" b="b"/>
            <a:pathLst>
              <a:path w="2" h="1578">
                <a:moveTo>
                  <a:pt x="0" y="0"/>
                </a:moveTo>
                <a:lnTo>
                  <a:pt x="2" y="1578"/>
                </a:lnTo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00428" name="Line 12"/>
          <p:cNvSpPr>
            <a:spLocks noChangeShapeType="1"/>
          </p:cNvSpPr>
          <p:nvPr/>
        </p:nvSpPr>
        <p:spPr bwMode="auto">
          <a:xfrm>
            <a:off x="8686800" y="981075"/>
            <a:ext cx="0" cy="5040313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0043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00429" name="Object 13"/>
          <p:cNvGraphicFramePr>
            <a:graphicFrameLocks noChangeAspect="1"/>
          </p:cNvGraphicFramePr>
          <p:nvPr/>
        </p:nvGraphicFramePr>
        <p:xfrm>
          <a:off x="5360988" y="1266825"/>
          <a:ext cx="2671762" cy="2095500"/>
        </p:xfrm>
        <a:graphic>
          <a:graphicData uri="http://schemas.openxmlformats.org/presentationml/2006/ole">
            <p:oleObj spid="_x0000_s1031170" name="Picture" r:id="rId4" imgW="2743200" imgH="1828800" progId="Word.Picture.8">
              <p:embed/>
            </p:oleObj>
          </a:graphicData>
        </a:graphic>
      </p:graphicFrame>
      <p:sp>
        <p:nvSpPr>
          <p:cNvPr id="70043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00432" name="Object 16"/>
          <p:cNvGraphicFramePr>
            <a:graphicFrameLocks noChangeAspect="1"/>
          </p:cNvGraphicFramePr>
          <p:nvPr/>
        </p:nvGraphicFramePr>
        <p:xfrm>
          <a:off x="5214938" y="3859213"/>
          <a:ext cx="2962275" cy="1803400"/>
        </p:xfrm>
        <a:graphic>
          <a:graphicData uri="http://schemas.openxmlformats.org/presentationml/2006/ole">
            <p:oleObj spid="_x0000_s1031171" name="Picture" r:id="rId5" imgW="4114800" imgH="3549600" progId="Word.Picture.8">
              <p:embed/>
            </p:oleObj>
          </a:graphicData>
        </a:graphic>
      </p:graphicFrame>
      <p:sp>
        <p:nvSpPr>
          <p:cNvPr id="70043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00434" name="Object 18"/>
          <p:cNvGraphicFramePr>
            <a:graphicFrameLocks noChangeAspect="1"/>
          </p:cNvGraphicFramePr>
          <p:nvPr/>
        </p:nvGraphicFramePr>
        <p:xfrm>
          <a:off x="677863" y="3840162"/>
          <a:ext cx="4108451" cy="2017729"/>
        </p:xfrm>
        <a:graphic>
          <a:graphicData uri="http://schemas.openxmlformats.org/presentationml/2006/ole">
            <p:oleObj spid="_x0000_s1031172" name="Picture" r:id="rId6" imgW="4114800" imgH="3549600" progId="Word.Picture.8">
              <p:embed/>
            </p:oleObj>
          </a:graphicData>
        </a:graphic>
      </p:graphicFrame>
      <p:sp>
        <p:nvSpPr>
          <p:cNvPr id="70043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00439" name="AutoShape 23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21" name="Объект 2"/>
          <p:cNvGraphicFramePr/>
          <p:nvPr/>
        </p:nvGraphicFramePr>
        <p:xfrm>
          <a:off x="500034" y="1285860"/>
          <a:ext cx="4143404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0768"/>
            <a:ext cx="8640763" cy="5112420"/>
          </a:xfrm>
        </p:spPr>
        <p:txBody>
          <a:bodyPr/>
          <a:lstStyle/>
          <a:p>
            <a:pPr marL="381000" indent="-381000">
              <a:lnSpc>
                <a:spcPct val="80000"/>
              </a:lnSpc>
            </a:pPr>
            <a:r>
              <a:rPr lang="ru-RU" sz="1600" i="1" dirty="0" smtClean="0"/>
              <a:t>Диагностика</a:t>
            </a:r>
            <a:r>
              <a:rPr lang="fr-FR" sz="1600" i="1" dirty="0" smtClean="0"/>
              <a:t> </a:t>
            </a:r>
          </a:p>
          <a:p>
            <a:pPr marL="381000" indent="-381000">
              <a:lnSpc>
                <a:spcPct val="80000"/>
              </a:lnSpc>
            </a:pPr>
            <a:endParaRPr lang="fr-FR" sz="1600" i="1" dirty="0" smtClean="0"/>
          </a:p>
          <a:p>
            <a:pPr marL="666750" lvl="1" indent="-381000">
              <a:lnSpc>
                <a:spcPct val="80000"/>
              </a:lnSpc>
            </a:pPr>
            <a:r>
              <a:rPr lang="ru-RU" sz="1600" i="1" dirty="0" smtClean="0"/>
              <a:t>Контроль элементов</a:t>
            </a:r>
            <a:endParaRPr lang="fr-FR" sz="1600" i="1" dirty="0" smtClean="0"/>
          </a:p>
          <a:p>
            <a:pPr marL="666750" lvl="1" indent="-381000">
              <a:lnSpc>
                <a:spcPct val="80000"/>
              </a:lnSpc>
              <a:buNone/>
            </a:pPr>
            <a:endParaRPr lang="fr-FR" sz="1600" i="1" dirty="0"/>
          </a:p>
          <a:p>
            <a:pPr marL="952500" lvl="2" indent="-381000">
              <a:lnSpc>
                <a:spcPct val="80000"/>
              </a:lnSpc>
            </a:pPr>
            <a:r>
              <a:rPr lang="ru-RU" sz="1600" i="1" dirty="0" smtClean="0"/>
              <a:t>Датчики положения требуют особого внимания к:</a:t>
            </a:r>
            <a:endParaRPr lang="fr-FR" sz="1600" i="1" dirty="0"/>
          </a:p>
          <a:p>
            <a:pPr marL="1239838" lvl="3" indent="-381000">
              <a:lnSpc>
                <a:spcPct val="80000"/>
              </a:lnSpc>
            </a:pPr>
            <a:r>
              <a:rPr lang="ru-RU" sz="1600" i="1" dirty="0" smtClean="0"/>
              <a:t>Монтажу</a:t>
            </a:r>
            <a:r>
              <a:rPr lang="fr-FR" sz="1600" i="1" dirty="0" smtClean="0"/>
              <a:t> </a:t>
            </a:r>
            <a:endParaRPr lang="fr-FR" sz="1600" i="1" dirty="0"/>
          </a:p>
          <a:p>
            <a:pPr marL="1239838" lvl="3" indent="-381000">
              <a:lnSpc>
                <a:spcPct val="80000"/>
              </a:lnSpc>
            </a:pPr>
            <a:r>
              <a:rPr lang="ru-RU" sz="1600" i="1" dirty="0" smtClean="0"/>
              <a:t>Отладки компьютера по их исходному положению </a:t>
            </a:r>
            <a:r>
              <a:rPr lang="fr-FR" sz="1600" i="1" dirty="0" smtClean="0"/>
              <a:t>(</a:t>
            </a:r>
            <a:r>
              <a:rPr lang="ru-RU" sz="1600" i="1" dirty="0" smtClean="0"/>
              <a:t>выставление нулевого базового положения напряжения</a:t>
            </a:r>
            <a:r>
              <a:rPr lang="fr-FR" sz="1600" i="1" dirty="0" smtClean="0"/>
              <a:t>)</a:t>
            </a:r>
            <a:r>
              <a:rPr lang="ru-RU" sz="1600" i="1" dirty="0" smtClean="0"/>
              <a:t>, что осуществляется посредством меню для заменяемых деталей</a:t>
            </a:r>
            <a:endParaRPr lang="fr-FR" sz="1600" i="1" dirty="0"/>
          </a:p>
          <a:p>
            <a:pPr marL="1239838" lvl="3" indent="-381000">
              <a:lnSpc>
                <a:spcPct val="80000"/>
              </a:lnSpc>
            </a:pPr>
            <a:r>
              <a:rPr lang="ru-RU" sz="1600" i="1" dirty="0" smtClean="0"/>
              <a:t>Креплению и воздушному зазору</a:t>
            </a:r>
            <a:endParaRPr lang="fr-FR" sz="1600" i="1" dirty="0"/>
          </a:p>
          <a:p>
            <a:pPr marL="1239838" lvl="3" indent="-381000">
              <a:lnSpc>
                <a:spcPct val="80000"/>
              </a:lnSpc>
            </a:pPr>
            <a:r>
              <a:rPr lang="ru-RU" sz="1600" i="1" dirty="0" smtClean="0"/>
              <a:t>Состоянию меток</a:t>
            </a:r>
            <a:endParaRPr lang="fr-FR" sz="1600" i="1" dirty="0"/>
          </a:p>
          <a:p>
            <a:pPr marL="952500" lvl="2" indent="-381000">
              <a:lnSpc>
                <a:spcPct val="80000"/>
              </a:lnSpc>
            </a:pPr>
            <a:r>
              <a:rPr lang="ru-RU" sz="1600" i="1" dirty="0" smtClean="0"/>
              <a:t>Сигнал</a:t>
            </a:r>
            <a:r>
              <a:rPr lang="fr-FR" sz="1600" i="1" dirty="0" smtClean="0"/>
              <a:t> : </a:t>
            </a:r>
          </a:p>
          <a:p>
            <a:pPr marL="1239838" lvl="3" indent="-381000">
              <a:lnSpc>
                <a:spcPct val="80000"/>
              </a:lnSpc>
            </a:pPr>
            <a:r>
              <a:rPr lang="ru-RU" sz="1600" i="1" dirty="0" smtClean="0"/>
              <a:t>Измерение параметров</a:t>
            </a:r>
            <a:endParaRPr lang="fr-FR" sz="1600" i="1" dirty="0" smtClean="0"/>
          </a:p>
          <a:p>
            <a:pPr marL="1239838" lvl="3" indent="-381000">
              <a:lnSpc>
                <a:spcPct val="80000"/>
              </a:lnSpc>
            </a:pPr>
            <a:r>
              <a:rPr lang="ru-RU" sz="1600" i="1" dirty="0" smtClean="0"/>
              <a:t>Осциллограф и управляемый блок с выводами для проверки характеристик сигналов</a:t>
            </a:r>
            <a:endParaRPr lang="fr-FR" sz="1600" i="1" dirty="0" smtClean="0"/>
          </a:p>
          <a:p>
            <a:pPr marL="1239838" lvl="3" indent="-381000">
              <a:lnSpc>
                <a:spcPct val="80000"/>
              </a:lnSpc>
            </a:pPr>
            <a:r>
              <a:rPr lang="ru-RU" sz="1600" i="1" dirty="0" smtClean="0"/>
              <a:t>Вольтметр и управляемый блок с выводами для проверки значений…</a:t>
            </a:r>
            <a:endParaRPr lang="fr-FR" sz="1600" i="1" dirty="0" smtClean="0"/>
          </a:p>
          <a:p>
            <a:pPr marL="1239838" lvl="3" indent="-381000">
              <a:lnSpc>
                <a:spcPct val="80000"/>
              </a:lnSpc>
              <a:buNone/>
            </a:pPr>
            <a:endParaRPr lang="fr-FR" sz="1600" i="1" dirty="0" smtClean="0"/>
          </a:p>
          <a:p>
            <a:pPr marL="666750" lvl="1" indent="-381000">
              <a:lnSpc>
                <a:spcPct val="80000"/>
              </a:lnSpc>
            </a:pPr>
            <a:r>
              <a:rPr lang="ru-RU" sz="1600" i="1" dirty="0" smtClean="0"/>
              <a:t>Контроль электрических параметров</a:t>
            </a:r>
            <a:endParaRPr lang="fr-FR" sz="1600" i="1" dirty="0" smtClean="0"/>
          </a:p>
          <a:p>
            <a:pPr marL="666750" lvl="1" indent="-381000">
              <a:lnSpc>
                <a:spcPct val="80000"/>
              </a:lnSpc>
            </a:pPr>
            <a:endParaRPr lang="fr-FR" sz="1600" i="1" dirty="0" smtClean="0"/>
          </a:p>
          <a:p>
            <a:pPr marL="952500" lvl="2" indent="-381000">
              <a:lnSpc>
                <a:spcPct val="80000"/>
              </a:lnSpc>
            </a:pPr>
            <a:r>
              <a:rPr lang="ru-RU" sz="1600" i="1" dirty="0" smtClean="0"/>
              <a:t>Контроль электрического питания</a:t>
            </a:r>
            <a:endParaRPr lang="fr-FR" sz="1600" i="1" dirty="0" smtClean="0"/>
          </a:p>
          <a:p>
            <a:pPr marL="952500" lvl="2" indent="-381000">
              <a:lnSpc>
                <a:spcPct val="80000"/>
              </a:lnSpc>
            </a:pPr>
            <a:r>
              <a:rPr lang="ru-RU" sz="1600" i="1" dirty="0" smtClean="0"/>
              <a:t>Контроль массы</a:t>
            </a:r>
            <a:r>
              <a:rPr lang="fr-FR" sz="1600" i="1" dirty="0" smtClean="0"/>
              <a:t> : </a:t>
            </a:r>
            <a:r>
              <a:rPr lang="ru-RU" sz="1600" i="1" dirty="0" smtClean="0"/>
              <a:t>масса к датчику идёт от его компьютера</a:t>
            </a:r>
            <a:endParaRPr lang="fr-FR" sz="1600" i="1" dirty="0" smtClean="0"/>
          </a:p>
          <a:p>
            <a:pPr marL="952500" lvl="2" indent="-381000">
              <a:lnSpc>
                <a:spcPct val="80000"/>
              </a:lnSpc>
            </a:pPr>
            <a:endParaRPr lang="fr-FR" sz="1600" i="1" dirty="0" smtClean="0"/>
          </a:p>
          <a:p>
            <a:pPr marL="666750" lvl="1" indent="-381000">
              <a:lnSpc>
                <a:spcPct val="80000"/>
              </a:lnSpc>
            </a:pPr>
            <a:r>
              <a:rPr lang="ru-RU" sz="1600" i="1" dirty="0" smtClean="0"/>
              <a:t>Контроль мест соединений проводов</a:t>
            </a:r>
            <a:endParaRPr lang="fr-FR" sz="1600" i="1" dirty="0" smtClean="0"/>
          </a:p>
          <a:p>
            <a:pPr marL="666750" lvl="1" indent="-381000">
              <a:lnSpc>
                <a:spcPct val="80000"/>
              </a:lnSpc>
            </a:pPr>
            <a:endParaRPr lang="fr-FR" sz="1600" i="1" dirty="0" smtClean="0"/>
          </a:p>
          <a:p>
            <a:pPr marL="952500" lvl="2" indent="-381000">
              <a:lnSpc>
                <a:spcPct val="80000"/>
              </a:lnSpc>
            </a:pPr>
            <a:r>
              <a:rPr lang="ru-RU" sz="1600" i="1" dirty="0" smtClean="0"/>
              <a:t>Целостность цепи</a:t>
            </a:r>
            <a:endParaRPr lang="ru-RU" sz="1600" dirty="0" smtClean="0"/>
          </a:p>
          <a:p>
            <a:pPr marL="952500" lvl="2" indent="-381000">
              <a:lnSpc>
                <a:spcPct val="80000"/>
              </a:lnSpc>
            </a:pPr>
            <a:r>
              <a:rPr lang="ru-RU" sz="1600" i="1" dirty="0" smtClean="0"/>
              <a:t>Сопротивление изоляции проводников по отношению к «+», «-» и между собой</a:t>
            </a:r>
            <a:endParaRPr lang="fr-FR" sz="1600" i="1" dirty="0" smtClean="0"/>
          </a:p>
          <a:p>
            <a:pPr marL="952500" lvl="2" indent="-381000">
              <a:lnSpc>
                <a:spcPct val="80000"/>
              </a:lnSpc>
            </a:pPr>
            <a:endParaRPr lang="ru-RU" sz="1600" i="1" dirty="0" smtClean="0"/>
          </a:p>
          <a:p>
            <a:pPr marL="952500" lvl="2" indent="-381000">
              <a:lnSpc>
                <a:spcPct val="80000"/>
              </a:lnSpc>
            </a:pPr>
            <a:endParaRPr lang="fr-FR" sz="1600" i="1" dirty="0"/>
          </a:p>
        </p:txBody>
      </p:sp>
      <p:graphicFrame>
        <p:nvGraphicFramePr>
          <p:cNvPr id="824325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824325" name="Image bitmap" r:id="rId4" imgW="609524" imgH="358171" progId="PBrush">
              <p:embed/>
            </p:oleObj>
          </a:graphicData>
        </a:graphic>
      </p:graphicFrame>
      <p:sp>
        <p:nvSpPr>
          <p:cNvPr id="824329" name="Text Box 9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Измерение положения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2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3" name="Text Box 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Измерение содержания кислорода</a:t>
            </a:r>
            <a:endParaRPr lang="fr-FR" sz="2400" dirty="0"/>
          </a:p>
        </p:txBody>
      </p:sp>
      <p:graphicFrame>
        <p:nvGraphicFramePr>
          <p:cNvPr id="803844" name="Object 4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803844" name="Image bitmap" r:id="rId5" imgW="609524" imgH="358171" progId="PBrush">
              <p:embed/>
            </p:oleObj>
          </a:graphicData>
        </a:graphic>
      </p:graphicFrame>
      <p:grpSp>
        <p:nvGrpSpPr>
          <p:cNvPr id="803845" name="Rectangle 5"/>
          <p:cNvGrpSpPr>
            <a:grpSpLocks noGrp="1" noRot="1"/>
          </p:cNvGrpSpPr>
          <p:nvPr>
            <p:ph idx="1"/>
          </p:nvPr>
        </p:nvGrpSpPr>
        <p:grpSpPr bwMode="auto">
          <a:xfrm>
            <a:off x="468313" y="1628775"/>
            <a:ext cx="8280400" cy="4608513"/>
            <a:chOff x="295" y="1026"/>
            <a:chExt cx="4694" cy="2903"/>
          </a:xfrm>
        </p:grpSpPr>
        <p:sp>
          <p:nvSpPr>
            <p:cNvPr id="803846" name="Rectangle 6"/>
            <p:cNvSpPr>
              <a:spLocks noChangeArrowheads="1"/>
            </p:cNvSpPr>
            <p:nvPr/>
          </p:nvSpPr>
          <p:spPr bwMode="auto">
            <a:xfrm>
              <a:off x="3388" y="1369"/>
              <a:ext cx="1601" cy="25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/>
            <a:lstStyle/>
            <a:p>
              <a:pPr algn="l" eaLnBrk="0" hangingPunct="0">
                <a:spcBef>
                  <a:spcPct val="0"/>
                </a:spcBef>
              </a:pPr>
              <a:endParaRPr lang="fr-FR" sz="1800" i="1"/>
            </a:p>
            <a:p>
              <a:pPr algn="l" eaLnBrk="0" hangingPunct="0">
                <a:spcBef>
                  <a:spcPct val="0"/>
                </a:spcBef>
              </a:pPr>
              <a:endParaRPr lang="fr-FR" sz="1800" i="1"/>
            </a:p>
            <a:p>
              <a:pPr algn="l" eaLnBrk="0" hangingPunct="0">
                <a:spcBef>
                  <a:spcPct val="0"/>
                </a:spcBef>
              </a:pPr>
              <a:endParaRPr lang="fr-FR" sz="1800" i="1"/>
            </a:p>
            <a:p>
              <a:pPr algn="l" eaLnBrk="0" hangingPunct="0">
                <a:spcBef>
                  <a:spcPct val="0"/>
                </a:spcBef>
              </a:pPr>
              <a:endParaRPr lang="fr-FR" sz="1800" i="1"/>
            </a:p>
            <a:p>
              <a:pPr algn="l" eaLnBrk="0" hangingPunct="0">
                <a:spcBef>
                  <a:spcPct val="0"/>
                </a:spcBef>
              </a:pPr>
              <a:r>
                <a:rPr lang="fr-FR" sz="1800" i="1"/>
                <a:t> </a:t>
              </a:r>
            </a:p>
          </p:txBody>
        </p:sp>
        <p:sp>
          <p:nvSpPr>
            <p:cNvPr id="803847" name="Rectangle 7"/>
            <p:cNvSpPr>
              <a:spLocks noChangeArrowheads="1"/>
            </p:cNvSpPr>
            <p:nvPr/>
          </p:nvSpPr>
          <p:spPr bwMode="auto">
            <a:xfrm>
              <a:off x="1671" y="1369"/>
              <a:ext cx="1717" cy="25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/>
            <a:lstStyle/>
            <a:p>
              <a:pPr algn="l" eaLnBrk="0" hangingPunct="0">
                <a:spcBef>
                  <a:spcPct val="0"/>
                </a:spcBef>
              </a:pPr>
              <a:endParaRPr lang="fr-FR" sz="1800" i="1"/>
            </a:p>
          </p:txBody>
        </p:sp>
        <p:sp>
          <p:nvSpPr>
            <p:cNvPr id="803848" name="Rectangle 8"/>
            <p:cNvSpPr>
              <a:spLocks noChangeArrowheads="1"/>
            </p:cNvSpPr>
            <p:nvPr/>
          </p:nvSpPr>
          <p:spPr bwMode="auto">
            <a:xfrm>
              <a:off x="295" y="1369"/>
              <a:ext cx="1376" cy="25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/>
            <a:lstStyle/>
            <a:p>
              <a:pPr algn="l" eaLnBrk="0" hangingPunct="0">
                <a:spcBef>
                  <a:spcPct val="0"/>
                </a:spcBef>
              </a:pPr>
              <a:endParaRPr lang="fr-FR" sz="1800" i="1"/>
            </a:p>
          </p:txBody>
        </p:sp>
        <p:sp>
          <p:nvSpPr>
            <p:cNvPr id="803849" name="Rectangle 9"/>
            <p:cNvSpPr>
              <a:spLocks noChangeArrowheads="1"/>
            </p:cNvSpPr>
            <p:nvPr/>
          </p:nvSpPr>
          <p:spPr bwMode="auto">
            <a:xfrm>
              <a:off x="3388" y="1026"/>
              <a:ext cx="1601" cy="34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ru-RU" sz="2000" b="1" dirty="0" smtClean="0"/>
                <a:t>Вид сигнала</a:t>
              </a:r>
              <a:endParaRPr lang="fr-FR" sz="2000" b="1" dirty="0"/>
            </a:p>
          </p:txBody>
        </p:sp>
        <p:sp>
          <p:nvSpPr>
            <p:cNvPr id="803850" name="Rectangle 10"/>
            <p:cNvSpPr>
              <a:spLocks noChangeArrowheads="1"/>
            </p:cNvSpPr>
            <p:nvPr/>
          </p:nvSpPr>
          <p:spPr bwMode="auto">
            <a:xfrm>
              <a:off x="1671" y="1026"/>
              <a:ext cx="1717" cy="34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ru-RU" sz="2000" b="1" dirty="0" smtClean="0"/>
                <a:t>Технология</a:t>
              </a:r>
              <a:endParaRPr lang="fr-FR" sz="2000" b="1" dirty="0"/>
            </a:p>
          </p:txBody>
        </p:sp>
        <p:sp>
          <p:nvSpPr>
            <p:cNvPr id="803851" name="Rectangle 11"/>
            <p:cNvSpPr>
              <a:spLocks noChangeArrowheads="1"/>
            </p:cNvSpPr>
            <p:nvPr/>
          </p:nvSpPr>
          <p:spPr bwMode="auto">
            <a:xfrm>
              <a:off x="295" y="1026"/>
              <a:ext cx="1376" cy="34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ru-RU" sz="2000" b="1" dirty="0" smtClean="0"/>
                <a:t>Примеры</a:t>
              </a:r>
              <a:r>
                <a:rPr lang="fr-FR" sz="2000" b="1" dirty="0" smtClean="0"/>
                <a:t> </a:t>
              </a:r>
              <a:endParaRPr lang="fr-FR" sz="2000" b="1" dirty="0"/>
            </a:p>
          </p:txBody>
        </p:sp>
        <p:sp>
          <p:nvSpPr>
            <p:cNvPr id="803852" name="Line 12"/>
            <p:cNvSpPr>
              <a:spLocks noChangeShapeType="1"/>
            </p:cNvSpPr>
            <p:nvPr/>
          </p:nvSpPr>
          <p:spPr bwMode="auto">
            <a:xfrm>
              <a:off x="295" y="1026"/>
              <a:ext cx="4694" cy="0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03853" name="Line 13"/>
            <p:cNvSpPr>
              <a:spLocks noChangeShapeType="1"/>
            </p:cNvSpPr>
            <p:nvPr/>
          </p:nvSpPr>
          <p:spPr bwMode="auto">
            <a:xfrm>
              <a:off x="295" y="1369"/>
              <a:ext cx="469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03854" name="Line 14"/>
            <p:cNvSpPr>
              <a:spLocks noChangeShapeType="1"/>
            </p:cNvSpPr>
            <p:nvPr/>
          </p:nvSpPr>
          <p:spPr bwMode="auto">
            <a:xfrm>
              <a:off x="295" y="3929"/>
              <a:ext cx="4694" cy="0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03855" name="Line 15"/>
            <p:cNvSpPr>
              <a:spLocks noChangeShapeType="1"/>
            </p:cNvSpPr>
            <p:nvPr/>
          </p:nvSpPr>
          <p:spPr bwMode="auto">
            <a:xfrm>
              <a:off x="295" y="1026"/>
              <a:ext cx="0" cy="2903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03856" name="Line 16"/>
            <p:cNvSpPr>
              <a:spLocks noChangeShapeType="1"/>
            </p:cNvSpPr>
            <p:nvPr/>
          </p:nvSpPr>
          <p:spPr bwMode="auto">
            <a:xfrm>
              <a:off x="1671" y="1026"/>
              <a:ext cx="0" cy="2903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03857" name="Line 17"/>
            <p:cNvSpPr>
              <a:spLocks noChangeShapeType="1"/>
            </p:cNvSpPr>
            <p:nvPr/>
          </p:nvSpPr>
          <p:spPr bwMode="auto">
            <a:xfrm>
              <a:off x="3388" y="1026"/>
              <a:ext cx="0" cy="2903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03858" name="Line 18"/>
            <p:cNvSpPr>
              <a:spLocks noChangeShapeType="1"/>
            </p:cNvSpPr>
            <p:nvPr/>
          </p:nvSpPr>
          <p:spPr bwMode="auto">
            <a:xfrm>
              <a:off x="4989" y="1026"/>
              <a:ext cx="0" cy="2903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03859" name="Text Box 19"/>
          <p:cNvSpPr txBox="1">
            <a:spLocks noChangeArrowheads="1"/>
          </p:cNvSpPr>
          <p:nvPr/>
        </p:nvSpPr>
        <p:spPr bwMode="auto">
          <a:xfrm>
            <a:off x="684213" y="2657475"/>
            <a:ext cx="2160587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r>
              <a:rPr lang="ru-RU" sz="1800" i="1" dirty="0" smtClean="0"/>
              <a:t>-лямбда зонд высших окислов</a:t>
            </a:r>
            <a:endParaRPr lang="fr-FR" sz="1800" i="1" dirty="0"/>
          </a:p>
          <a:p>
            <a:pPr algn="l"/>
            <a:endParaRPr lang="fr-FR" sz="1800" i="1" dirty="0"/>
          </a:p>
          <a:p>
            <a:pPr algn="l"/>
            <a:r>
              <a:rPr lang="ru-RU" sz="1800" i="1" dirty="0" smtClean="0"/>
              <a:t>-лямбда зонд низших окислов</a:t>
            </a:r>
            <a:endParaRPr lang="fr-FR" sz="1800" i="1" dirty="0"/>
          </a:p>
        </p:txBody>
      </p:sp>
      <p:sp>
        <p:nvSpPr>
          <p:cNvPr id="803860" name="Text Box 20"/>
          <p:cNvSpPr txBox="1">
            <a:spLocks noChangeArrowheads="1"/>
          </p:cNvSpPr>
          <p:nvPr/>
        </p:nvSpPr>
        <p:spPr bwMode="auto">
          <a:xfrm>
            <a:off x="3276600" y="2667000"/>
            <a:ext cx="252095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FR" sz="1800" i="1" dirty="0" smtClean="0">
                <a:solidFill>
                  <a:srgbClr val="FF0000"/>
                </a:solidFill>
              </a:rPr>
              <a:t>-</a:t>
            </a:r>
            <a:r>
              <a:rPr lang="ru-RU" sz="1800" i="1" dirty="0" smtClean="0">
                <a:solidFill>
                  <a:srgbClr val="FF0000"/>
                </a:solidFill>
              </a:rPr>
              <a:t>Элемент Нернста</a:t>
            </a:r>
            <a:endParaRPr lang="fr-FR" sz="1800" i="1" dirty="0">
              <a:solidFill>
                <a:srgbClr val="FF0000"/>
              </a:solidFill>
            </a:endParaRPr>
          </a:p>
          <a:p>
            <a:pPr algn="l"/>
            <a:r>
              <a:rPr lang="fr-FR" sz="1800" i="1" dirty="0" smtClean="0">
                <a:solidFill>
                  <a:srgbClr val="FF0000"/>
                </a:solidFill>
              </a:rPr>
              <a:t>-</a:t>
            </a:r>
            <a:r>
              <a:rPr lang="ru-RU" sz="1800" i="1" dirty="0" smtClean="0">
                <a:solidFill>
                  <a:srgbClr val="FF0000"/>
                </a:solidFill>
              </a:rPr>
              <a:t> Элемент Нернста</a:t>
            </a:r>
            <a:r>
              <a:rPr lang="fr-FR" sz="1800" i="1" dirty="0" smtClean="0">
                <a:solidFill>
                  <a:srgbClr val="FF0000"/>
                </a:solidFill>
              </a:rPr>
              <a:t>+ </a:t>
            </a:r>
            <a:r>
              <a:rPr lang="ru-RU" sz="1800" i="1" dirty="0" smtClean="0">
                <a:solidFill>
                  <a:srgbClr val="FF0000"/>
                </a:solidFill>
              </a:rPr>
              <a:t>ячейка откачки</a:t>
            </a:r>
            <a:endParaRPr lang="fr-FR" sz="1800" i="1" dirty="0">
              <a:solidFill>
                <a:srgbClr val="FF0000"/>
              </a:solidFill>
            </a:endParaRPr>
          </a:p>
          <a:p>
            <a:pPr algn="l"/>
            <a:endParaRPr lang="fr-FR" sz="1800" i="1" dirty="0">
              <a:solidFill>
                <a:srgbClr val="FF0000"/>
              </a:solidFill>
            </a:endParaRPr>
          </a:p>
          <a:p>
            <a:pPr algn="l"/>
            <a:r>
              <a:rPr lang="fr-FR" sz="1800" i="1" dirty="0" smtClean="0">
                <a:solidFill>
                  <a:srgbClr val="FF0000"/>
                </a:solidFill>
              </a:rPr>
              <a:t>-</a:t>
            </a:r>
            <a:r>
              <a:rPr lang="ru-RU" sz="1800" i="1" dirty="0" smtClean="0">
                <a:solidFill>
                  <a:srgbClr val="FF0000"/>
                </a:solidFill>
              </a:rPr>
              <a:t> Элемент Нернста</a:t>
            </a:r>
            <a:endParaRPr lang="fr-FR" sz="1800" i="1" dirty="0">
              <a:solidFill>
                <a:srgbClr val="FF0000"/>
              </a:solidFill>
            </a:endParaRPr>
          </a:p>
          <a:p>
            <a:pPr algn="l"/>
            <a:endParaRPr lang="fr-FR" sz="1200" dirty="0"/>
          </a:p>
        </p:txBody>
      </p:sp>
      <p:sp>
        <p:nvSpPr>
          <p:cNvPr id="803872" name="Text Box 32"/>
          <p:cNvSpPr txBox="1">
            <a:spLocks noChangeArrowheads="1"/>
          </p:cNvSpPr>
          <p:nvPr/>
        </p:nvSpPr>
        <p:spPr bwMode="auto">
          <a:xfrm>
            <a:off x="6372225" y="3395663"/>
            <a:ext cx="2303463" cy="237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fr-FR" sz="1800" i="1" dirty="0"/>
          </a:p>
          <a:p>
            <a:pPr algn="l"/>
            <a:endParaRPr lang="fr-FR" sz="1400" i="1" dirty="0"/>
          </a:p>
          <a:p>
            <a:pPr algn="l"/>
            <a:endParaRPr lang="ru-RU" sz="1400" i="1" dirty="0" smtClean="0"/>
          </a:p>
          <a:p>
            <a:pPr algn="l"/>
            <a:endParaRPr lang="fr-FR" sz="1400" i="1" dirty="0"/>
          </a:p>
          <a:p>
            <a:pPr algn="l"/>
            <a:endParaRPr lang="fr-FR" sz="1400" i="1" dirty="0"/>
          </a:p>
          <a:p>
            <a:pPr algn="l"/>
            <a:r>
              <a:rPr lang="fr-FR" sz="1200" i="1" dirty="0" smtClean="0"/>
              <a:t>-</a:t>
            </a:r>
            <a:r>
              <a:rPr lang="ru-RU" sz="1200" i="1" dirty="0" smtClean="0"/>
              <a:t>измерение амплитуды силы тока пропорциональной содержанию </a:t>
            </a:r>
            <a:r>
              <a:rPr lang="fr-FR" sz="1200" i="1" dirty="0" smtClean="0"/>
              <a:t>0</a:t>
            </a:r>
            <a:r>
              <a:rPr lang="fr-FR" sz="1200" i="1" baseline="-25000" dirty="0" smtClean="0"/>
              <a:t>2</a:t>
            </a:r>
            <a:endParaRPr lang="fr-FR" sz="1200" i="1" baseline="-25000" dirty="0"/>
          </a:p>
          <a:p>
            <a:pPr algn="l">
              <a:spcBef>
                <a:spcPct val="50000"/>
              </a:spcBef>
            </a:pPr>
            <a:endParaRPr lang="fr-FR" sz="1200" dirty="0"/>
          </a:p>
        </p:txBody>
      </p:sp>
      <p:grpSp>
        <p:nvGrpSpPr>
          <p:cNvPr id="803881" name="Group 41"/>
          <p:cNvGrpSpPr>
            <a:grpSpLocks/>
          </p:cNvGrpSpPr>
          <p:nvPr/>
        </p:nvGrpSpPr>
        <p:grpSpPr bwMode="auto">
          <a:xfrm>
            <a:off x="6588125" y="2819400"/>
            <a:ext cx="936625" cy="552450"/>
            <a:chOff x="4150" y="1776"/>
            <a:chExt cx="590" cy="348"/>
          </a:xfrm>
        </p:grpSpPr>
        <p:sp>
          <p:nvSpPr>
            <p:cNvPr id="803874" name="Line 34"/>
            <p:cNvSpPr>
              <a:spLocks noChangeShapeType="1"/>
            </p:cNvSpPr>
            <p:nvPr/>
          </p:nvSpPr>
          <p:spPr bwMode="auto">
            <a:xfrm>
              <a:off x="4150" y="2076"/>
              <a:ext cx="59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03875" name="Line 35"/>
            <p:cNvSpPr>
              <a:spLocks noChangeShapeType="1"/>
            </p:cNvSpPr>
            <p:nvPr/>
          </p:nvSpPr>
          <p:spPr bwMode="auto">
            <a:xfrm flipV="1">
              <a:off x="4181" y="1776"/>
              <a:ext cx="0" cy="34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03876" name="Freeform 36"/>
            <p:cNvSpPr>
              <a:spLocks/>
            </p:cNvSpPr>
            <p:nvPr/>
          </p:nvSpPr>
          <p:spPr bwMode="auto">
            <a:xfrm>
              <a:off x="4264" y="1784"/>
              <a:ext cx="436" cy="252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34" y="215"/>
                </a:cxn>
                <a:cxn ang="0">
                  <a:pos x="56" y="28"/>
                </a:cxn>
                <a:cxn ang="0">
                  <a:pos x="147" y="53"/>
                </a:cxn>
                <a:cxn ang="0">
                  <a:pos x="174" y="222"/>
                </a:cxn>
                <a:cxn ang="0">
                  <a:pos x="236" y="220"/>
                </a:cxn>
                <a:cxn ang="0">
                  <a:pos x="271" y="28"/>
                </a:cxn>
                <a:cxn ang="0">
                  <a:pos x="337" y="53"/>
                </a:cxn>
                <a:cxn ang="0">
                  <a:pos x="363" y="210"/>
                </a:cxn>
                <a:cxn ang="0">
                  <a:pos x="436" y="235"/>
                </a:cxn>
              </a:cxnLst>
              <a:rect l="0" t="0" r="r" b="b"/>
              <a:pathLst>
                <a:path w="436" h="252">
                  <a:moveTo>
                    <a:pt x="0" y="240"/>
                  </a:moveTo>
                  <a:cubicBezTo>
                    <a:pt x="6" y="236"/>
                    <a:pt x="25" y="250"/>
                    <a:pt x="34" y="215"/>
                  </a:cubicBezTo>
                  <a:cubicBezTo>
                    <a:pt x="43" y="180"/>
                    <a:pt x="37" y="55"/>
                    <a:pt x="56" y="28"/>
                  </a:cubicBezTo>
                  <a:cubicBezTo>
                    <a:pt x="75" y="1"/>
                    <a:pt x="127" y="21"/>
                    <a:pt x="147" y="53"/>
                  </a:cubicBezTo>
                  <a:cubicBezTo>
                    <a:pt x="167" y="85"/>
                    <a:pt x="159" y="194"/>
                    <a:pt x="174" y="222"/>
                  </a:cubicBezTo>
                  <a:cubicBezTo>
                    <a:pt x="189" y="250"/>
                    <a:pt x="220" y="252"/>
                    <a:pt x="236" y="220"/>
                  </a:cubicBezTo>
                  <a:cubicBezTo>
                    <a:pt x="252" y="188"/>
                    <a:pt x="254" y="56"/>
                    <a:pt x="271" y="28"/>
                  </a:cubicBezTo>
                  <a:cubicBezTo>
                    <a:pt x="288" y="0"/>
                    <a:pt x="322" y="23"/>
                    <a:pt x="337" y="53"/>
                  </a:cubicBezTo>
                  <a:cubicBezTo>
                    <a:pt x="352" y="83"/>
                    <a:pt x="347" y="180"/>
                    <a:pt x="363" y="210"/>
                  </a:cubicBezTo>
                  <a:cubicBezTo>
                    <a:pt x="379" y="240"/>
                    <a:pt x="421" y="230"/>
                    <a:pt x="436" y="235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03877" name="Group 37"/>
          <p:cNvGrpSpPr>
            <a:grpSpLocks/>
          </p:cNvGrpSpPr>
          <p:nvPr/>
        </p:nvGrpSpPr>
        <p:grpSpPr bwMode="auto">
          <a:xfrm>
            <a:off x="6588125" y="4267200"/>
            <a:ext cx="936625" cy="552450"/>
            <a:chOff x="4539" y="3098"/>
            <a:chExt cx="171" cy="101"/>
          </a:xfrm>
        </p:grpSpPr>
        <p:sp>
          <p:nvSpPr>
            <p:cNvPr id="803878" name="Line 38"/>
            <p:cNvSpPr>
              <a:spLocks noChangeShapeType="1"/>
            </p:cNvSpPr>
            <p:nvPr/>
          </p:nvSpPr>
          <p:spPr bwMode="auto">
            <a:xfrm>
              <a:off x="4539" y="3185"/>
              <a:ext cx="17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03879" name="Line 39"/>
            <p:cNvSpPr>
              <a:spLocks noChangeShapeType="1"/>
            </p:cNvSpPr>
            <p:nvPr/>
          </p:nvSpPr>
          <p:spPr bwMode="auto">
            <a:xfrm flipV="1">
              <a:off x="4548" y="3098"/>
              <a:ext cx="0" cy="10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03880" name="Freeform 40"/>
            <p:cNvSpPr>
              <a:spLocks/>
            </p:cNvSpPr>
            <p:nvPr/>
          </p:nvSpPr>
          <p:spPr bwMode="auto">
            <a:xfrm>
              <a:off x="4572" y="3112"/>
              <a:ext cx="113" cy="58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113" y="0"/>
                </a:cxn>
              </a:cxnLst>
              <a:rect l="0" t="0" r="r" b="b"/>
              <a:pathLst>
                <a:path w="113" h="58">
                  <a:moveTo>
                    <a:pt x="0" y="58"/>
                  </a:moveTo>
                  <a:cubicBezTo>
                    <a:pt x="18" y="48"/>
                    <a:pt x="90" y="12"/>
                    <a:pt x="113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03882" name="Text Box 42"/>
          <p:cNvSpPr txBox="1">
            <a:spLocks noChangeArrowheads="1"/>
          </p:cNvSpPr>
          <p:nvPr/>
        </p:nvSpPr>
        <p:spPr bwMode="auto">
          <a:xfrm>
            <a:off x="6372225" y="1905000"/>
            <a:ext cx="2303463" cy="219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fr-FR" sz="1800" i="1" dirty="0"/>
          </a:p>
          <a:p>
            <a:pPr algn="l"/>
            <a:endParaRPr lang="fr-FR" sz="1400" i="1" dirty="0"/>
          </a:p>
          <a:p>
            <a:pPr algn="l"/>
            <a:endParaRPr lang="fr-FR" sz="1400" i="1" dirty="0"/>
          </a:p>
          <a:p>
            <a:pPr algn="l"/>
            <a:endParaRPr lang="fr-FR" sz="1400" i="1" dirty="0"/>
          </a:p>
          <a:p>
            <a:pPr algn="l"/>
            <a:endParaRPr lang="fr-FR" sz="1400" i="1" dirty="0"/>
          </a:p>
          <a:p>
            <a:pPr algn="l"/>
            <a:r>
              <a:rPr lang="fr-FR" sz="1200" i="1" dirty="0" smtClean="0"/>
              <a:t>-</a:t>
            </a:r>
            <a:r>
              <a:rPr lang="ru-RU" sz="1200" i="1" dirty="0" smtClean="0"/>
              <a:t>измерение амплитуды напряжения к содержанию </a:t>
            </a:r>
            <a:r>
              <a:rPr lang="fr-FR" sz="1200" i="1" dirty="0" smtClean="0"/>
              <a:t>0</a:t>
            </a:r>
            <a:r>
              <a:rPr lang="fr-FR" sz="1200" i="1" baseline="-25000" dirty="0" smtClean="0"/>
              <a:t>2</a:t>
            </a:r>
            <a:endParaRPr lang="fr-FR" sz="1200" i="1" dirty="0"/>
          </a:p>
          <a:p>
            <a:pPr algn="l">
              <a:spcBef>
                <a:spcPct val="50000"/>
              </a:spcBef>
            </a:pPr>
            <a:endParaRPr lang="fr-FR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80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859" grpId="0" autoUpdateAnimBg="0"/>
      <p:bldP spid="803860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68413"/>
            <a:ext cx="5148263" cy="49974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600" i="1" dirty="0"/>
          </a:p>
          <a:p>
            <a:pPr>
              <a:lnSpc>
                <a:spcPct val="90000"/>
              </a:lnSpc>
            </a:pPr>
            <a:r>
              <a:rPr lang="ru-RU" sz="1600" i="1" dirty="0" smtClean="0"/>
              <a:t>Измерение по принципу </a:t>
            </a:r>
            <a:r>
              <a:rPr lang="ru-RU" sz="1600" b="1" i="1" dirty="0" smtClean="0"/>
              <a:t>элемента Нернста</a:t>
            </a:r>
            <a:r>
              <a:rPr lang="fr-FR" sz="1600" b="1" i="1" dirty="0" smtClean="0"/>
              <a:t>: </a:t>
            </a:r>
            <a:r>
              <a:rPr lang="ru-RU" sz="1600" i="1" dirty="0" smtClean="0"/>
              <a:t>различная концентрация кислорода с обеих сторон ячейки создаёт напряжение</a:t>
            </a:r>
            <a:r>
              <a:rPr lang="fr-FR" sz="1600" i="1" dirty="0" smtClean="0"/>
              <a:t> </a:t>
            </a:r>
            <a:endParaRPr lang="fr-FR" sz="1600" i="1" dirty="0"/>
          </a:p>
          <a:p>
            <a:pPr>
              <a:lnSpc>
                <a:spcPct val="90000"/>
              </a:lnSpc>
            </a:pPr>
            <a:endParaRPr lang="fr-FR" sz="1600" i="1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>
              <a:lnSpc>
                <a:spcPct val="90000"/>
              </a:lnSpc>
            </a:pPr>
            <a:r>
              <a:rPr lang="ru-RU" sz="1600" i="1" dirty="0" smtClean="0"/>
              <a:t>Применение данного принципа измерения</a:t>
            </a:r>
            <a:endParaRPr lang="fr-FR" sz="1600" i="1" dirty="0"/>
          </a:p>
          <a:p>
            <a:pPr>
              <a:lnSpc>
                <a:spcPct val="90000"/>
              </a:lnSpc>
            </a:pPr>
            <a:endParaRPr lang="fr-FR" sz="1600" i="1" dirty="0"/>
          </a:p>
          <a:p>
            <a:pPr lvl="1">
              <a:lnSpc>
                <a:spcPct val="90000"/>
              </a:lnSpc>
            </a:pPr>
            <a:r>
              <a:rPr lang="ru-RU" sz="1600" dirty="0" smtClean="0"/>
              <a:t>Датчик передаёт вырабатываемый им сигнал</a:t>
            </a:r>
            <a:endParaRPr lang="fr-FR" sz="1600" dirty="0"/>
          </a:p>
          <a:p>
            <a:pPr lvl="1">
              <a:lnSpc>
                <a:spcPct val="90000"/>
              </a:lnSpc>
            </a:pPr>
            <a:r>
              <a:rPr lang="ru-RU" sz="1600" dirty="0" smtClean="0"/>
              <a:t>Датчик нагревается сопротивлением и начинает работать при температуре более </a:t>
            </a:r>
            <a:r>
              <a:rPr lang="fr-FR" sz="1600" dirty="0" smtClean="0"/>
              <a:t>350°c</a:t>
            </a:r>
            <a:endParaRPr lang="fr-FR" sz="1600" dirty="0"/>
          </a:p>
          <a:p>
            <a:pPr lvl="1">
              <a:lnSpc>
                <a:spcPct val="90000"/>
              </a:lnSpc>
            </a:pPr>
            <a:r>
              <a:rPr lang="ru-RU" sz="1600" dirty="0" smtClean="0"/>
              <a:t>Предел сигнала высших окислов варьируется приблизительно от </a:t>
            </a:r>
            <a:r>
              <a:rPr lang="fr-FR" sz="1600" dirty="0" smtClean="0"/>
              <a:t>0,1</a:t>
            </a:r>
            <a:r>
              <a:rPr lang="ru-RU" sz="1600" dirty="0" smtClean="0"/>
              <a:t>В для бедной и </a:t>
            </a:r>
            <a:r>
              <a:rPr lang="fr-FR" sz="1600" dirty="0" smtClean="0"/>
              <a:t> 0,8</a:t>
            </a:r>
            <a:r>
              <a:rPr lang="ru-RU" sz="1600" dirty="0" smtClean="0"/>
              <a:t>В для богатой смеси</a:t>
            </a:r>
            <a:r>
              <a:rPr lang="fr-FR" sz="1600" dirty="0" smtClean="0"/>
              <a:t>, </a:t>
            </a:r>
            <a:r>
              <a:rPr lang="ru-RU" sz="1600" dirty="0" smtClean="0"/>
              <a:t>в промежутке регулирования обогащённости смеси</a:t>
            </a:r>
          </a:p>
          <a:p>
            <a:pPr lvl="1">
              <a:lnSpc>
                <a:spcPct val="90000"/>
              </a:lnSpc>
            </a:pPr>
            <a:r>
              <a:rPr lang="ru-RU" sz="1600" dirty="0" smtClean="0"/>
              <a:t>Сигнал низших окислов остаётся</a:t>
            </a:r>
            <a:r>
              <a:rPr lang="fr-FR" sz="1600" dirty="0" smtClean="0"/>
              <a:t> «</a:t>
            </a:r>
            <a:r>
              <a:rPr lang="ru-RU" sz="1600" dirty="0" smtClean="0"/>
              <a:t>богатым</a:t>
            </a:r>
            <a:r>
              <a:rPr lang="fr-FR" sz="1600" dirty="0" smtClean="0"/>
              <a:t>»</a:t>
            </a:r>
            <a:endParaRPr lang="fr-FR" sz="1600" i="1" dirty="0"/>
          </a:p>
          <a:p>
            <a:pPr lvl="2">
              <a:lnSpc>
                <a:spcPct val="90000"/>
              </a:lnSpc>
            </a:pPr>
            <a:endParaRPr lang="fr-FR" sz="1600" i="1" dirty="0"/>
          </a:p>
          <a:p>
            <a:pPr>
              <a:lnSpc>
                <a:spcPct val="90000"/>
              </a:lnSpc>
              <a:buNone/>
            </a:pPr>
            <a:r>
              <a:rPr lang="ru-RU" sz="1600" i="1" dirty="0" smtClean="0"/>
              <a:t>                                                                     </a:t>
            </a:r>
            <a:endParaRPr lang="fr-FR" sz="1600" i="1" dirty="0"/>
          </a:p>
          <a:p>
            <a:pPr>
              <a:lnSpc>
                <a:spcPct val="90000"/>
              </a:lnSpc>
            </a:pPr>
            <a:endParaRPr lang="fr-FR" sz="1600" i="1" dirty="0"/>
          </a:p>
          <a:p>
            <a:r>
              <a:rPr lang="ru-RU" sz="1600" i="1" dirty="0" smtClean="0"/>
              <a:t>Электрическое подключение</a:t>
            </a:r>
            <a:endParaRPr lang="fr-FR" sz="1600" i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600" i="1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b="1" dirty="0"/>
          </a:p>
          <a:p>
            <a:pPr lvl="1">
              <a:lnSpc>
                <a:spcPct val="90000"/>
              </a:lnSpc>
              <a:buFontTx/>
              <a:buNone/>
            </a:pPr>
            <a:endParaRPr lang="fr-FR" sz="1600" dirty="0"/>
          </a:p>
        </p:txBody>
      </p:sp>
      <p:sp>
        <p:nvSpPr>
          <p:cNvPr id="799748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6166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Измерение содержания кислорода</a:t>
            </a:r>
            <a:r>
              <a:rPr lang="fr-FR" sz="2400" dirty="0" smtClean="0"/>
              <a:t> </a:t>
            </a:r>
            <a:r>
              <a:rPr lang="fr-FR" sz="2400" dirty="0"/>
              <a:t>« </a:t>
            </a:r>
            <a:r>
              <a:rPr lang="ru-RU" sz="2400" dirty="0" smtClean="0"/>
              <a:t>пропорциональное</a:t>
            </a:r>
            <a:r>
              <a:rPr lang="fr-FR" sz="2400" dirty="0"/>
              <a:t> » </a:t>
            </a:r>
          </a:p>
        </p:txBody>
      </p:sp>
      <p:graphicFrame>
        <p:nvGraphicFramePr>
          <p:cNvPr id="799749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799749" name="Image bitmap" r:id="rId5" imgW="609524" imgH="358171" progId="PBrush">
              <p:embed/>
            </p:oleObj>
          </a:graphicData>
        </a:graphic>
      </p:graphicFrame>
      <p:sp>
        <p:nvSpPr>
          <p:cNvPr id="799751" name="AutoShape 7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563888" y="5661248"/>
            <a:ext cx="865188" cy="244475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b="1" dirty="0" smtClean="0"/>
              <a:t>Схема</a:t>
            </a:r>
            <a:r>
              <a:rPr lang="fr-FR" sz="1200" b="1" dirty="0" smtClean="0"/>
              <a:t> </a:t>
            </a:r>
            <a:endParaRPr lang="fr-FR" sz="1200" b="1" dirty="0"/>
          </a:p>
        </p:txBody>
      </p:sp>
      <p:sp>
        <p:nvSpPr>
          <p:cNvPr id="799752" name="Line 8"/>
          <p:cNvSpPr>
            <a:spLocks noChangeShapeType="1"/>
          </p:cNvSpPr>
          <p:nvPr/>
        </p:nvSpPr>
        <p:spPr bwMode="auto">
          <a:xfrm>
            <a:off x="5148263" y="1628775"/>
            <a:ext cx="0" cy="46085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799753" name="Object 9"/>
          <p:cNvGraphicFramePr>
            <a:graphicFrameLocks noChangeAspect="1"/>
          </p:cNvGraphicFramePr>
          <p:nvPr/>
        </p:nvGraphicFramePr>
        <p:xfrm>
          <a:off x="5364163" y="1235075"/>
          <a:ext cx="3600450" cy="2841625"/>
        </p:xfrm>
        <a:graphic>
          <a:graphicData uri="http://schemas.openxmlformats.org/presentationml/2006/ole">
            <p:oleObj spid="_x0000_s799753" name="Picture" r:id="rId7" imgW="3196440" imgH="2522880" progId="Word.Picture.8">
              <p:embed/>
            </p:oleObj>
          </a:graphicData>
        </a:graphic>
      </p:graphicFrame>
      <p:sp>
        <p:nvSpPr>
          <p:cNvPr id="799754" name="AutoShape 1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67200" y="1981200"/>
            <a:ext cx="433388" cy="358775"/>
          </a:xfrm>
          <a:prstGeom prst="actionButtonMovie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99756" name="Rectangle 12"/>
          <p:cNvSpPr>
            <a:spLocks noChangeArrowheads="1"/>
          </p:cNvSpPr>
          <p:nvPr/>
        </p:nvSpPr>
        <p:spPr bwMode="auto">
          <a:xfrm>
            <a:off x="0" y="26479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99755" name="Object 11"/>
          <p:cNvGraphicFramePr>
            <a:graphicFrameLocks noChangeAspect="1"/>
          </p:cNvGraphicFramePr>
          <p:nvPr/>
        </p:nvGraphicFramePr>
        <p:xfrm>
          <a:off x="5218112" y="1772816"/>
          <a:ext cx="3925888" cy="2541588"/>
        </p:xfrm>
        <a:graphic>
          <a:graphicData uri="http://schemas.openxmlformats.org/presentationml/2006/ole">
            <p:oleObj spid="_x0000_s799755" name="Picture" r:id="rId9" imgW="3996720" imgH="2750760" progId="Word.Picture.8">
              <p:embed/>
            </p:oleObj>
          </a:graphicData>
        </a:graphic>
      </p:graphicFrame>
      <p:sp>
        <p:nvSpPr>
          <p:cNvPr id="11" name="AutoShape 7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067944" y="5229200"/>
            <a:ext cx="865188" cy="244475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b="1" dirty="0" smtClean="0">
                <a:hlinkClick r:id="rId10" action="ppaction://hlinksldjump"/>
              </a:rPr>
              <a:t>Сигнал</a:t>
            </a:r>
            <a:r>
              <a:rPr lang="fr-FR" sz="1200" b="1" dirty="0" smtClean="0"/>
              <a:t> </a:t>
            </a:r>
            <a:endParaRPr lang="fr-FR" sz="1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9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50181" name="AutoShape 6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-54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controls>
      <p:control spid="1443842" name="ShockwaveFlash1" r:id="rId2" imgW="8676190" imgH="6165167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62564" name="AutoShape 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62565" name="Rectangle 5"/>
          <p:cNvSpPr>
            <a:spLocks noChangeArrowheads="1"/>
          </p:cNvSpPr>
          <p:nvPr/>
        </p:nvSpPr>
        <p:spPr bwMode="auto">
          <a:xfrm>
            <a:off x="0" y="13668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62566" name="Object 6"/>
          <p:cNvGraphicFramePr>
            <a:graphicFrameLocks noChangeAspect="1"/>
          </p:cNvGraphicFramePr>
          <p:nvPr/>
        </p:nvGraphicFramePr>
        <p:xfrm>
          <a:off x="671513" y="1049338"/>
          <a:ext cx="8018462" cy="4960937"/>
        </p:xfrm>
        <a:graphic>
          <a:graphicData uri="http://schemas.openxmlformats.org/presentationml/2006/ole">
            <p:oleObj spid="_x0000_s962566" name="Picture" r:id="rId5" imgW="6854040" imgH="4129560" progId="Word.Pictur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64613" name="Rectangle 5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64614" name="Rectangle 6"/>
          <p:cNvSpPr>
            <a:spLocks noChangeArrowheads="1"/>
          </p:cNvSpPr>
          <p:nvPr/>
        </p:nvSpPr>
        <p:spPr bwMode="auto">
          <a:xfrm>
            <a:off x="0" y="19859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64615" name="Rectangle 7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64616" name="Rectangle 8"/>
          <p:cNvSpPr>
            <a:spLocks noChangeArrowheads="1"/>
          </p:cNvSpPr>
          <p:nvPr/>
        </p:nvSpPr>
        <p:spPr bwMode="auto">
          <a:xfrm>
            <a:off x="457200" y="836613"/>
            <a:ext cx="8229600" cy="499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4"/>
              </a:buBlip>
            </a:pPr>
            <a:r>
              <a:rPr lang="ru-RU" sz="1800" dirty="0" smtClean="0"/>
              <a:t>Пример подключения</a:t>
            </a:r>
            <a:r>
              <a:rPr lang="fr-FR" sz="1800" dirty="0" smtClean="0"/>
              <a:t> </a:t>
            </a:r>
            <a:r>
              <a:rPr lang="ru-RU" sz="1800" dirty="0" smtClean="0"/>
              <a:t>лямбда зонда </a:t>
            </a:r>
            <a:r>
              <a:rPr lang="fr-FR" sz="1800" dirty="0" smtClean="0"/>
              <a:t>«</a:t>
            </a:r>
            <a:r>
              <a:rPr lang="fr-FR" sz="1800" dirty="0"/>
              <a:t> </a:t>
            </a:r>
            <a:r>
              <a:rPr lang="ru-RU" sz="1800" dirty="0" smtClean="0"/>
              <a:t>всё или ничего</a:t>
            </a:r>
            <a:r>
              <a:rPr lang="fr-FR" sz="1800" dirty="0"/>
              <a:t> »</a:t>
            </a:r>
          </a:p>
        </p:txBody>
      </p:sp>
      <p:sp>
        <p:nvSpPr>
          <p:cNvPr id="964617" name="Rectangle 9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64618" name="Rectangle 10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64619" name="Rectangle 11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64620" name="Rectangle 12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64621" name="Rectangle 13"/>
          <p:cNvSpPr>
            <a:spLocks noChangeArrowheads="1"/>
          </p:cNvSpPr>
          <p:nvPr/>
        </p:nvSpPr>
        <p:spPr bwMode="auto">
          <a:xfrm>
            <a:off x="0" y="23431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64622" name="Object 14"/>
          <p:cNvGraphicFramePr>
            <a:graphicFrameLocks noChangeAspect="1"/>
          </p:cNvGraphicFramePr>
          <p:nvPr/>
        </p:nvGraphicFramePr>
        <p:xfrm>
          <a:off x="2335213" y="1414463"/>
          <a:ext cx="5553075" cy="5281612"/>
        </p:xfrm>
        <a:graphic>
          <a:graphicData uri="http://schemas.openxmlformats.org/presentationml/2006/ole">
            <p:oleObj spid="_x0000_s964622" name="Picture" r:id="rId5" imgW="3270960" imgH="3211920" progId="Word.Picture.8">
              <p:embed/>
            </p:oleObj>
          </a:graphicData>
        </a:graphic>
      </p:graphicFrame>
      <p:sp>
        <p:nvSpPr>
          <p:cNvPr id="964624" name="AutoShape 16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68412"/>
            <a:ext cx="4995863" cy="5184923"/>
          </a:xfrm>
        </p:spPr>
        <p:txBody>
          <a:bodyPr/>
          <a:lstStyle/>
          <a:p>
            <a:pPr>
              <a:buNone/>
            </a:pPr>
            <a:endParaRPr lang="ru-RU" sz="1600" i="1" dirty="0" smtClean="0"/>
          </a:p>
          <a:p>
            <a:pPr>
              <a:lnSpc>
                <a:spcPct val="90000"/>
              </a:lnSpc>
            </a:pPr>
            <a:r>
              <a:rPr lang="ru-RU" sz="1600" i="1" dirty="0" smtClean="0"/>
              <a:t>Измерение по принципу </a:t>
            </a:r>
            <a:r>
              <a:rPr lang="ru-RU" sz="1600" b="1" i="1" dirty="0" smtClean="0"/>
              <a:t>элемента Нернста</a:t>
            </a:r>
            <a:r>
              <a:rPr lang="fr-FR" sz="1600" b="1" i="1" dirty="0" smtClean="0"/>
              <a:t>: </a:t>
            </a:r>
            <a:r>
              <a:rPr lang="ru-RU" sz="1600" i="1" dirty="0" smtClean="0"/>
              <a:t>различная концентрация кислорода с обеих сторон ячейки создают напряжение</a:t>
            </a:r>
            <a:r>
              <a:rPr lang="fr-FR" sz="1600" i="1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ru-RU" sz="1600" i="1" dirty="0" smtClean="0"/>
              <a:t>Принцип </a:t>
            </a:r>
            <a:r>
              <a:rPr lang="ru-RU" sz="1600" b="1" i="1" dirty="0" smtClean="0"/>
              <a:t>ячейки откачки</a:t>
            </a:r>
            <a:r>
              <a:rPr lang="fr-FR" sz="1600" i="1" dirty="0" smtClean="0"/>
              <a:t>: </a:t>
            </a:r>
            <a:r>
              <a:rPr lang="ru-RU" sz="1600" i="1" dirty="0" smtClean="0"/>
              <a:t>напряжение обеспечивает передачу кислорода</a:t>
            </a:r>
            <a:endParaRPr lang="fr-FR" sz="1600" i="1" dirty="0" smtClean="0"/>
          </a:p>
          <a:p>
            <a:pPr lvl="1">
              <a:lnSpc>
                <a:spcPct val="90000"/>
              </a:lnSpc>
            </a:pPr>
            <a:endParaRPr lang="fr-FR" sz="1600" dirty="0" smtClean="0"/>
          </a:p>
          <a:p>
            <a:pPr>
              <a:lnSpc>
                <a:spcPct val="90000"/>
              </a:lnSpc>
            </a:pPr>
            <a:r>
              <a:rPr lang="ru-RU" sz="1600" i="1" dirty="0" smtClean="0"/>
              <a:t>Применение данного принципа измерения</a:t>
            </a:r>
            <a:endParaRPr lang="fr-FR" sz="1600" i="1" dirty="0" smtClean="0"/>
          </a:p>
          <a:p>
            <a:pPr lvl="1"/>
            <a:r>
              <a:rPr lang="ru-RU" sz="1600" dirty="0" smtClean="0"/>
              <a:t>Элемент Нернста измеряет содержание кислорода в атмосферном воздухе и в отработавших газах в измерительной камере</a:t>
            </a:r>
            <a:endParaRPr lang="fr-FR" sz="1600" dirty="0"/>
          </a:p>
          <a:p>
            <a:pPr lvl="1"/>
            <a:r>
              <a:rPr lang="ru-RU" sz="1600" dirty="0" smtClean="0"/>
              <a:t>Ячейка откачки питается переменным током до того момента пока элемент Нернста приобретёт значение лямбда равное</a:t>
            </a:r>
            <a:r>
              <a:rPr lang="fr-FR" sz="1600" dirty="0" smtClean="0"/>
              <a:t> 1 </a:t>
            </a:r>
            <a:r>
              <a:rPr lang="ru-RU" sz="1600" dirty="0" smtClean="0"/>
              <a:t>или</a:t>
            </a:r>
            <a:r>
              <a:rPr lang="fr-FR" sz="1600" dirty="0" smtClean="0"/>
              <a:t> 0,45</a:t>
            </a:r>
            <a:r>
              <a:rPr lang="ru-RU" sz="1600" dirty="0" smtClean="0"/>
              <a:t>В                                             </a:t>
            </a:r>
            <a:endParaRPr lang="fr-FR" sz="1600" dirty="0"/>
          </a:p>
          <a:p>
            <a:pPr lvl="1"/>
            <a:r>
              <a:rPr lang="ru-RU" sz="1600" dirty="0" smtClean="0"/>
              <a:t>Компьютер определит силу тока необходимую для поддержания напряжения </a:t>
            </a:r>
            <a:r>
              <a:rPr lang="fr-FR" sz="1600" dirty="0" smtClean="0"/>
              <a:t>0,45</a:t>
            </a:r>
            <a:r>
              <a:rPr lang="ru-RU" sz="1600" dirty="0" smtClean="0"/>
              <a:t>В</a:t>
            </a:r>
            <a:endParaRPr lang="fr-FR" sz="1600" i="1" dirty="0"/>
          </a:p>
          <a:p>
            <a:pPr lvl="1"/>
            <a:r>
              <a:rPr lang="ru-RU" sz="1600" dirty="0" smtClean="0"/>
              <a:t>Датчик имеет нагревательный элемент</a:t>
            </a:r>
          </a:p>
          <a:p>
            <a:pPr lvl="1">
              <a:buNone/>
            </a:pPr>
            <a:endParaRPr lang="fr-FR" sz="1600" i="1" dirty="0"/>
          </a:p>
          <a:p>
            <a:r>
              <a:rPr lang="ru-RU" sz="1600" i="1" dirty="0" smtClean="0"/>
              <a:t>Электрическое подключение</a:t>
            </a:r>
            <a:endParaRPr lang="fr-FR" sz="1600" i="1" dirty="0"/>
          </a:p>
          <a:p>
            <a:pPr>
              <a:buFont typeface="Wingdings" pitchFamily="2" charset="2"/>
              <a:buNone/>
            </a:pPr>
            <a:endParaRPr lang="fr-FR" sz="1600" i="1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b="1" dirty="0"/>
          </a:p>
          <a:p>
            <a:pPr lvl="1">
              <a:buFontTx/>
              <a:buNone/>
            </a:pPr>
            <a:endParaRPr lang="fr-FR" sz="1600" dirty="0"/>
          </a:p>
        </p:txBody>
      </p:sp>
      <p:sp>
        <p:nvSpPr>
          <p:cNvPr id="801796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6166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«Пропорциональное» измерение содержания кислорода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graphicFrame>
        <p:nvGraphicFramePr>
          <p:cNvPr id="801797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801797" name="Image bitmap" r:id="rId5" imgW="609524" imgH="358171" progId="PBrush">
              <p:embed/>
            </p:oleObj>
          </a:graphicData>
        </a:graphic>
      </p:graphicFrame>
      <p:sp>
        <p:nvSpPr>
          <p:cNvPr id="801799" name="AutoShape 7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635896" y="6237312"/>
            <a:ext cx="865188" cy="215900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b="1" dirty="0" smtClean="0"/>
              <a:t>Схема</a:t>
            </a:r>
            <a:r>
              <a:rPr lang="fr-FR" sz="1200" b="1" dirty="0" smtClean="0"/>
              <a:t> </a:t>
            </a:r>
            <a:endParaRPr lang="fr-FR" sz="1200" b="1" dirty="0"/>
          </a:p>
        </p:txBody>
      </p:sp>
      <p:sp>
        <p:nvSpPr>
          <p:cNvPr id="801800" name="Line 8"/>
          <p:cNvSpPr>
            <a:spLocks noChangeShapeType="1"/>
          </p:cNvSpPr>
          <p:nvPr/>
        </p:nvSpPr>
        <p:spPr bwMode="auto">
          <a:xfrm>
            <a:off x="5076825" y="1557338"/>
            <a:ext cx="0" cy="46085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801803" name="Object 11"/>
          <p:cNvGraphicFramePr>
            <a:graphicFrameLocks noChangeAspect="1"/>
          </p:cNvGraphicFramePr>
          <p:nvPr/>
        </p:nvGraphicFramePr>
        <p:xfrm>
          <a:off x="5364088" y="1436985"/>
          <a:ext cx="3502025" cy="3432175"/>
        </p:xfrm>
        <a:graphic>
          <a:graphicData uri="http://schemas.openxmlformats.org/presentationml/2006/ole">
            <p:oleObj spid="_x0000_s801803" name="Picture" r:id="rId7" imgW="3768120" imgH="3102480" progId="Word.Picture.8">
              <p:embed/>
            </p:oleObj>
          </a:graphicData>
        </a:graphic>
      </p:graphicFrame>
      <p:sp>
        <p:nvSpPr>
          <p:cNvPr id="801806" name="Rectangle 14"/>
          <p:cNvSpPr>
            <a:spLocks noChangeArrowheads="1"/>
          </p:cNvSpPr>
          <p:nvPr/>
        </p:nvSpPr>
        <p:spPr bwMode="auto">
          <a:xfrm>
            <a:off x="0" y="29051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01805" name="Object 13"/>
          <p:cNvGraphicFramePr>
            <a:graphicFrameLocks noChangeAspect="1"/>
          </p:cNvGraphicFramePr>
          <p:nvPr/>
        </p:nvGraphicFramePr>
        <p:xfrm>
          <a:off x="5216525" y="4943475"/>
          <a:ext cx="4035425" cy="1331913"/>
        </p:xfrm>
        <a:graphic>
          <a:graphicData uri="http://schemas.openxmlformats.org/presentationml/2006/ole">
            <p:oleObj spid="_x0000_s801805" name="Picture" r:id="rId8" imgW="6058080" imgH="3321720" progId="Word.Pictur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0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0756" name="AutoShape 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0757" name="Rectangle 5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0758" name="Rectangle 6"/>
          <p:cNvSpPr>
            <a:spLocks noChangeArrowheads="1"/>
          </p:cNvSpPr>
          <p:nvPr/>
        </p:nvSpPr>
        <p:spPr bwMode="auto">
          <a:xfrm>
            <a:off x="0" y="19859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0759" name="Rectangle 7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0760" name="Rectangle 8"/>
          <p:cNvSpPr>
            <a:spLocks noChangeArrowheads="1"/>
          </p:cNvSpPr>
          <p:nvPr/>
        </p:nvSpPr>
        <p:spPr bwMode="auto">
          <a:xfrm>
            <a:off x="457200" y="836613"/>
            <a:ext cx="8229600" cy="499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5"/>
              </a:buBlip>
            </a:pPr>
            <a:r>
              <a:rPr lang="ru-RU" sz="1800" dirty="0" smtClean="0"/>
              <a:t>Пример подключения</a:t>
            </a:r>
            <a:r>
              <a:rPr lang="fr-FR" sz="1800" dirty="0" smtClean="0"/>
              <a:t> </a:t>
            </a:r>
            <a:r>
              <a:rPr lang="ru-RU" sz="1800" dirty="0" smtClean="0"/>
              <a:t>пропорционального лямбда зонд</a:t>
            </a:r>
            <a:endParaRPr lang="fr-FR" sz="1800" dirty="0"/>
          </a:p>
        </p:txBody>
      </p:sp>
      <p:sp>
        <p:nvSpPr>
          <p:cNvPr id="970761" name="Rectangle 9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0762" name="Rectangle 10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0763" name="Rectangle 11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0764" name="Rectangle 12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0765" name="Rectangle 13"/>
          <p:cNvSpPr>
            <a:spLocks noChangeArrowheads="1"/>
          </p:cNvSpPr>
          <p:nvPr/>
        </p:nvSpPr>
        <p:spPr bwMode="auto">
          <a:xfrm>
            <a:off x="0" y="23431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0766" name="Rectangle 14"/>
          <p:cNvSpPr>
            <a:spLocks noChangeArrowheads="1"/>
          </p:cNvSpPr>
          <p:nvPr/>
        </p:nvSpPr>
        <p:spPr bwMode="auto">
          <a:xfrm>
            <a:off x="0" y="21193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70767" name="Object 15"/>
          <p:cNvGraphicFramePr>
            <a:graphicFrameLocks noChangeAspect="1"/>
          </p:cNvGraphicFramePr>
          <p:nvPr/>
        </p:nvGraphicFramePr>
        <p:xfrm>
          <a:off x="1473200" y="1198563"/>
          <a:ext cx="5838825" cy="5546725"/>
        </p:xfrm>
        <a:graphic>
          <a:graphicData uri="http://schemas.openxmlformats.org/presentationml/2006/ole">
            <p:oleObj spid="_x0000_s970767" name="Picture" r:id="rId6" imgW="4050720" imgH="3211920" progId="Word.Pictur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2804" name="AutoShape 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2805" name="Rectangle 5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2806" name="Rectangle 6"/>
          <p:cNvSpPr>
            <a:spLocks noChangeArrowheads="1"/>
          </p:cNvSpPr>
          <p:nvPr/>
        </p:nvSpPr>
        <p:spPr bwMode="auto">
          <a:xfrm>
            <a:off x="0" y="19859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2807" name="Rectangle 7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2808" name="Rectangle 8"/>
          <p:cNvSpPr>
            <a:spLocks noChangeArrowheads="1"/>
          </p:cNvSpPr>
          <p:nvPr/>
        </p:nvSpPr>
        <p:spPr bwMode="auto">
          <a:xfrm>
            <a:off x="457200" y="836613"/>
            <a:ext cx="8229600" cy="499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5"/>
              </a:buBlip>
            </a:pPr>
            <a:r>
              <a:rPr lang="ru-RU" sz="1800" dirty="0" smtClean="0"/>
              <a:t>Кривые сигнала откачивания и элемента Нернста в состоянии равновесия</a:t>
            </a:r>
            <a:endParaRPr lang="fr-FR" sz="1800" dirty="0"/>
          </a:p>
        </p:txBody>
      </p:sp>
      <p:sp>
        <p:nvSpPr>
          <p:cNvPr id="972809" name="Rectangle 9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2810" name="Rectangle 10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2811" name="Rectangle 11"/>
          <p:cNvSpPr>
            <a:spLocks noChangeArrowheads="1"/>
          </p:cNvSpPr>
          <p:nvPr/>
        </p:nvSpPr>
        <p:spPr bwMode="auto">
          <a:xfrm>
            <a:off x="0" y="21478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2812" name="Rectangle 12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2813" name="Rectangle 13"/>
          <p:cNvSpPr>
            <a:spLocks noChangeArrowheads="1"/>
          </p:cNvSpPr>
          <p:nvPr/>
        </p:nvSpPr>
        <p:spPr bwMode="auto">
          <a:xfrm>
            <a:off x="0" y="23431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2814" name="Rectangle 14"/>
          <p:cNvSpPr>
            <a:spLocks noChangeArrowheads="1"/>
          </p:cNvSpPr>
          <p:nvPr/>
        </p:nvSpPr>
        <p:spPr bwMode="auto">
          <a:xfrm>
            <a:off x="0" y="21193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2815" name="Rectangle 15"/>
          <p:cNvSpPr>
            <a:spLocks noChangeArrowheads="1"/>
          </p:cNvSpPr>
          <p:nvPr/>
        </p:nvSpPr>
        <p:spPr bwMode="auto">
          <a:xfrm>
            <a:off x="0" y="21336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72816" name="Object 16"/>
          <p:cNvGraphicFramePr>
            <a:graphicFrameLocks noChangeAspect="1"/>
          </p:cNvGraphicFramePr>
          <p:nvPr/>
        </p:nvGraphicFramePr>
        <p:xfrm>
          <a:off x="0" y="1989138"/>
          <a:ext cx="3676650" cy="3816350"/>
        </p:xfrm>
        <a:graphic>
          <a:graphicData uri="http://schemas.openxmlformats.org/presentationml/2006/ole">
            <p:oleObj spid="_x0000_s972816" name="Picture" r:id="rId6" imgW="3768120" imgH="3672720" progId="Word.Picture.8">
              <p:embed/>
            </p:oleObj>
          </a:graphicData>
        </a:graphic>
      </p:graphicFrame>
      <p:sp>
        <p:nvSpPr>
          <p:cNvPr id="972817" name="Rectangle 17"/>
          <p:cNvSpPr>
            <a:spLocks noChangeArrowheads="1"/>
          </p:cNvSpPr>
          <p:nvPr/>
        </p:nvSpPr>
        <p:spPr bwMode="auto">
          <a:xfrm>
            <a:off x="0" y="25193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72818" name="Object 18"/>
          <p:cNvGraphicFramePr>
            <a:graphicFrameLocks noChangeAspect="1"/>
          </p:cNvGraphicFramePr>
          <p:nvPr/>
        </p:nvGraphicFramePr>
        <p:xfrm>
          <a:off x="4175448" y="2060848"/>
          <a:ext cx="4968552" cy="2908300"/>
        </p:xfrm>
        <a:graphic>
          <a:graphicData uri="http://schemas.openxmlformats.org/presentationml/2006/ole">
            <p:oleObj spid="_x0000_s972818" name="Picture" r:id="rId7" imgW="5139720" imgH="4129920" progId="Word.Picture.8">
              <p:embed/>
            </p:oleObj>
          </a:graphicData>
        </a:graphic>
      </p:graphicFrame>
      <p:sp>
        <p:nvSpPr>
          <p:cNvPr id="972819" name="AutoShape 19"/>
          <p:cNvSpPr>
            <a:spLocks noChangeArrowheads="1"/>
          </p:cNvSpPr>
          <p:nvPr/>
        </p:nvSpPr>
        <p:spPr bwMode="auto">
          <a:xfrm>
            <a:off x="3492500" y="3429000"/>
            <a:ext cx="576263" cy="3603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66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3" name="Text Box 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Измерение подаваемой массы воздуха</a:t>
            </a:r>
            <a:endParaRPr lang="fr-FR" sz="2400" dirty="0"/>
          </a:p>
        </p:txBody>
      </p:sp>
      <p:graphicFrame>
        <p:nvGraphicFramePr>
          <p:cNvPr id="834564" name="Object 4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834564" name="Image bitmap" r:id="rId5" imgW="609524" imgH="358171" progId="PBrush">
              <p:embed/>
            </p:oleObj>
          </a:graphicData>
        </a:graphic>
      </p:graphicFrame>
      <p:grpSp>
        <p:nvGrpSpPr>
          <p:cNvPr id="834565" name="Rectangle 5"/>
          <p:cNvGrpSpPr>
            <a:grpSpLocks noGrp="1" noRot="1"/>
          </p:cNvGrpSpPr>
          <p:nvPr>
            <p:ph idx="1"/>
          </p:nvPr>
        </p:nvGrpSpPr>
        <p:grpSpPr bwMode="auto">
          <a:xfrm>
            <a:off x="468313" y="1628775"/>
            <a:ext cx="8280400" cy="4608513"/>
            <a:chOff x="295" y="1026"/>
            <a:chExt cx="4694" cy="2903"/>
          </a:xfrm>
        </p:grpSpPr>
        <p:sp>
          <p:nvSpPr>
            <p:cNvPr id="834566" name="Rectangle 6"/>
            <p:cNvSpPr>
              <a:spLocks noChangeArrowheads="1"/>
            </p:cNvSpPr>
            <p:nvPr/>
          </p:nvSpPr>
          <p:spPr bwMode="auto">
            <a:xfrm>
              <a:off x="3388" y="1369"/>
              <a:ext cx="1601" cy="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spcBef>
                  <a:spcPct val="0"/>
                </a:spcBef>
              </a:pPr>
              <a:endParaRPr lang="fr-FR" sz="1800" i="1"/>
            </a:p>
            <a:p>
              <a:pPr algn="l" eaLnBrk="0" hangingPunct="0">
                <a:spcBef>
                  <a:spcPct val="0"/>
                </a:spcBef>
              </a:pPr>
              <a:endParaRPr lang="fr-FR" sz="1800" i="1"/>
            </a:p>
            <a:p>
              <a:pPr algn="l" eaLnBrk="0" hangingPunct="0">
                <a:spcBef>
                  <a:spcPct val="0"/>
                </a:spcBef>
              </a:pPr>
              <a:endParaRPr lang="fr-FR" sz="1800" i="1"/>
            </a:p>
            <a:p>
              <a:pPr algn="l" eaLnBrk="0" hangingPunct="0">
                <a:spcBef>
                  <a:spcPct val="0"/>
                </a:spcBef>
              </a:pPr>
              <a:endParaRPr lang="fr-FR" sz="1800" i="1"/>
            </a:p>
            <a:p>
              <a:pPr algn="l" eaLnBrk="0" hangingPunct="0">
                <a:spcBef>
                  <a:spcPct val="0"/>
                </a:spcBef>
              </a:pPr>
              <a:r>
                <a:rPr lang="fr-FR" sz="1800" i="1"/>
                <a:t> </a:t>
              </a:r>
            </a:p>
          </p:txBody>
        </p:sp>
        <p:sp>
          <p:nvSpPr>
            <p:cNvPr id="834567" name="Rectangle 7"/>
            <p:cNvSpPr>
              <a:spLocks noChangeArrowheads="1"/>
            </p:cNvSpPr>
            <p:nvPr/>
          </p:nvSpPr>
          <p:spPr bwMode="auto">
            <a:xfrm>
              <a:off x="1671" y="1369"/>
              <a:ext cx="1717" cy="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spcBef>
                  <a:spcPct val="0"/>
                </a:spcBef>
              </a:pPr>
              <a:endParaRPr lang="fr-FR" sz="1800" i="1"/>
            </a:p>
          </p:txBody>
        </p:sp>
        <p:sp>
          <p:nvSpPr>
            <p:cNvPr id="834568" name="Rectangle 8"/>
            <p:cNvSpPr>
              <a:spLocks noChangeArrowheads="1"/>
            </p:cNvSpPr>
            <p:nvPr/>
          </p:nvSpPr>
          <p:spPr bwMode="auto">
            <a:xfrm>
              <a:off x="295" y="1369"/>
              <a:ext cx="1376" cy="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spcBef>
                  <a:spcPct val="0"/>
                </a:spcBef>
              </a:pPr>
              <a:endParaRPr lang="fr-FR" sz="1800" i="1"/>
            </a:p>
          </p:txBody>
        </p:sp>
        <p:sp>
          <p:nvSpPr>
            <p:cNvPr id="834569" name="Rectangle 9"/>
            <p:cNvSpPr>
              <a:spLocks noChangeArrowheads="1"/>
            </p:cNvSpPr>
            <p:nvPr/>
          </p:nvSpPr>
          <p:spPr bwMode="auto">
            <a:xfrm>
              <a:off x="3388" y="1026"/>
              <a:ext cx="1601" cy="34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ru-RU" sz="2000" b="1" dirty="0" smtClean="0"/>
                <a:t>Вид сигнала</a:t>
              </a:r>
              <a:endParaRPr lang="fr-FR" sz="2000" b="1" dirty="0"/>
            </a:p>
          </p:txBody>
        </p:sp>
        <p:sp>
          <p:nvSpPr>
            <p:cNvPr id="834570" name="Rectangle 10"/>
            <p:cNvSpPr>
              <a:spLocks noChangeArrowheads="1"/>
            </p:cNvSpPr>
            <p:nvPr/>
          </p:nvSpPr>
          <p:spPr bwMode="auto">
            <a:xfrm>
              <a:off x="1671" y="1026"/>
              <a:ext cx="1717" cy="34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ru-RU" sz="2000" b="1" dirty="0" smtClean="0"/>
                <a:t>Технология</a:t>
              </a:r>
              <a:endParaRPr lang="fr-FR" sz="2000" b="1" dirty="0"/>
            </a:p>
          </p:txBody>
        </p:sp>
        <p:sp>
          <p:nvSpPr>
            <p:cNvPr id="834571" name="Rectangle 11"/>
            <p:cNvSpPr>
              <a:spLocks noChangeArrowheads="1"/>
            </p:cNvSpPr>
            <p:nvPr/>
          </p:nvSpPr>
          <p:spPr bwMode="auto">
            <a:xfrm>
              <a:off x="295" y="1026"/>
              <a:ext cx="1376" cy="34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ru-RU" sz="2000" b="1" dirty="0" smtClean="0"/>
                <a:t>Примеры</a:t>
              </a:r>
              <a:r>
                <a:rPr lang="fr-FR" sz="2000" b="1" dirty="0" smtClean="0"/>
                <a:t> </a:t>
              </a:r>
              <a:endParaRPr lang="fr-FR" sz="2000" b="1" dirty="0"/>
            </a:p>
          </p:txBody>
        </p:sp>
        <p:sp>
          <p:nvSpPr>
            <p:cNvPr id="834572" name="Line 12"/>
            <p:cNvSpPr>
              <a:spLocks noChangeShapeType="1"/>
            </p:cNvSpPr>
            <p:nvPr/>
          </p:nvSpPr>
          <p:spPr bwMode="auto">
            <a:xfrm>
              <a:off x="295" y="1026"/>
              <a:ext cx="4694" cy="0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34573" name="Line 13"/>
            <p:cNvSpPr>
              <a:spLocks noChangeShapeType="1"/>
            </p:cNvSpPr>
            <p:nvPr/>
          </p:nvSpPr>
          <p:spPr bwMode="auto">
            <a:xfrm>
              <a:off x="295" y="1369"/>
              <a:ext cx="469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34574" name="Line 14"/>
            <p:cNvSpPr>
              <a:spLocks noChangeShapeType="1"/>
            </p:cNvSpPr>
            <p:nvPr/>
          </p:nvSpPr>
          <p:spPr bwMode="auto">
            <a:xfrm>
              <a:off x="295" y="3929"/>
              <a:ext cx="4694" cy="0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34575" name="Line 15"/>
            <p:cNvSpPr>
              <a:spLocks noChangeShapeType="1"/>
            </p:cNvSpPr>
            <p:nvPr/>
          </p:nvSpPr>
          <p:spPr bwMode="auto">
            <a:xfrm>
              <a:off x="295" y="1026"/>
              <a:ext cx="0" cy="2903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34576" name="Line 16"/>
            <p:cNvSpPr>
              <a:spLocks noChangeShapeType="1"/>
            </p:cNvSpPr>
            <p:nvPr/>
          </p:nvSpPr>
          <p:spPr bwMode="auto">
            <a:xfrm>
              <a:off x="1671" y="1026"/>
              <a:ext cx="0" cy="2903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34577" name="Line 17"/>
            <p:cNvSpPr>
              <a:spLocks noChangeShapeType="1"/>
            </p:cNvSpPr>
            <p:nvPr/>
          </p:nvSpPr>
          <p:spPr bwMode="auto">
            <a:xfrm>
              <a:off x="3388" y="1026"/>
              <a:ext cx="0" cy="2903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834578" name="Line 18"/>
            <p:cNvSpPr>
              <a:spLocks noChangeShapeType="1"/>
            </p:cNvSpPr>
            <p:nvPr/>
          </p:nvSpPr>
          <p:spPr bwMode="auto">
            <a:xfrm>
              <a:off x="4989" y="1026"/>
              <a:ext cx="0" cy="2903"/>
            </a:xfrm>
            <a:prstGeom prst="line">
              <a:avLst/>
            </a:prstGeom>
            <a:noFill/>
            <a:ln w="12700" cap="sq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34579" name="Text Box 19"/>
          <p:cNvSpPr txBox="1">
            <a:spLocks noChangeArrowheads="1"/>
          </p:cNvSpPr>
          <p:nvPr/>
        </p:nvSpPr>
        <p:spPr bwMode="auto">
          <a:xfrm>
            <a:off x="683568" y="3429000"/>
            <a:ext cx="2160587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r>
              <a:rPr lang="fr-FR" sz="1800" i="1" dirty="0" smtClean="0"/>
              <a:t>-</a:t>
            </a:r>
            <a:r>
              <a:rPr lang="ru-RU" sz="1800" i="1" dirty="0" smtClean="0"/>
              <a:t>расходомер    </a:t>
            </a:r>
          </a:p>
          <a:p>
            <a:pPr algn="l"/>
            <a:r>
              <a:rPr lang="ru-RU" sz="1800" i="1" dirty="0" smtClean="0"/>
              <a:t>    воздуха</a:t>
            </a:r>
            <a:endParaRPr lang="fr-FR" sz="1800" i="1" dirty="0"/>
          </a:p>
          <a:p>
            <a:pPr algn="l"/>
            <a:endParaRPr lang="fr-FR" sz="1800" i="1" dirty="0"/>
          </a:p>
          <a:p>
            <a:pPr algn="l"/>
            <a:endParaRPr lang="fr-FR" sz="1800" i="1" dirty="0"/>
          </a:p>
          <a:p>
            <a:pPr algn="l"/>
            <a:endParaRPr lang="fr-FR" sz="1800" i="1" dirty="0"/>
          </a:p>
        </p:txBody>
      </p:sp>
      <p:sp>
        <p:nvSpPr>
          <p:cNvPr id="834580" name="Text Box 20"/>
          <p:cNvSpPr txBox="1">
            <a:spLocks noChangeArrowheads="1"/>
          </p:cNvSpPr>
          <p:nvPr/>
        </p:nvSpPr>
        <p:spPr bwMode="auto">
          <a:xfrm>
            <a:off x="3275856" y="3933056"/>
            <a:ext cx="252095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FR" sz="1800" i="1" dirty="0" smtClean="0">
                <a:solidFill>
                  <a:srgbClr val="FF0000"/>
                </a:solidFill>
              </a:rPr>
              <a:t>-</a:t>
            </a:r>
            <a:r>
              <a:rPr lang="ru-RU" sz="1800" i="1" dirty="0" smtClean="0">
                <a:solidFill>
                  <a:srgbClr val="FF0000"/>
                </a:solidFill>
              </a:rPr>
              <a:t>горячая нить</a:t>
            </a:r>
            <a:endParaRPr lang="fr-FR" sz="1800" i="1" dirty="0">
              <a:solidFill>
                <a:srgbClr val="FF0000"/>
              </a:solidFill>
            </a:endParaRPr>
          </a:p>
          <a:p>
            <a:pPr algn="l"/>
            <a:endParaRPr lang="fr-FR" sz="1200" dirty="0"/>
          </a:p>
        </p:txBody>
      </p:sp>
      <p:sp>
        <p:nvSpPr>
          <p:cNvPr id="834591" name="Text Box 31"/>
          <p:cNvSpPr txBox="1">
            <a:spLocks noChangeArrowheads="1"/>
          </p:cNvSpPr>
          <p:nvPr/>
        </p:nvSpPr>
        <p:spPr bwMode="auto">
          <a:xfrm>
            <a:off x="3275856" y="3429000"/>
            <a:ext cx="25209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fr-FR" sz="1800" i="1" dirty="0" smtClean="0">
                <a:solidFill>
                  <a:srgbClr val="FF0000"/>
                </a:solidFill>
              </a:rPr>
              <a:t>-</a:t>
            </a:r>
            <a:r>
              <a:rPr lang="ru-RU" sz="1800" i="1" dirty="0" smtClean="0">
                <a:solidFill>
                  <a:srgbClr val="FF0000"/>
                </a:solidFill>
              </a:rPr>
              <a:t>горячая плёнка</a:t>
            </a:r>
            <a:endParaRPr lang="fr-FR" sz="1800" i="1" dirty="0">
              <a:solidFill>
                <a:srgbClr val="FF0000"/>
              </a:solidFill>
            </a:endParaRPr>
          </a:p>
        </p:txBody>
      </p:sp>
      <p:grpSp>
        <p:nvGrpSpPr>
          <p:cNvPr id="834610" name="Group 50"/>
          <p:cNvGrpSpPr>
            <a:grpSpLocks/>
          </p:cNvGrpSpPr>
          <p:nvPr/>
        </p:nvGrpSpPr>
        <p:grpSpPr bwMode="auto">
          <a:xfrm>
            <a:off x="6156176" y="2708920"/>
            <a:ext cx="2557463" cy="2447924"/>
            <a:chOff x="3908" y="1525"/>
            <a:chExt cx="1611" cy="1542"/>
          </a:xfrm>
        </p:grpSpPr>
        <p:sp>
          <p:nvSpPr>
            <p:cNvPr id="834598" name="Text Box 38"/>
            <p:cNvSpPr txBox="1">
              <a:spLocks noChangeArrowheads="1"/>
            </p:cNvSpPr>
            <p:nvPr/>
          </p:nvSpPr>
          <p:spPr bwMode="auto">
            <a:xfrm>
              <a:off x="3908" y="1525"/>
              <a:ext cx="1611" cy="6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ru-RU" sz="1400" i="1" dirty="0" smtClean="0"/>
                <a:t>Прямоугольный сигнал</a:t>
              </a:r>
              <a:endParaRPr lang="fr-FR" sz="1400" i="1" dirty="0"/>
            </a:p>
            <a:p>
              <a:pPr algn="l"/>
              <a:endParaRPr lang="fr-FR" sz="1400" i="1" dirty="0"/>
            </a:p>
            <a:p>
              <a:pPr algn="l"/>
              <a:endParaRPr lang="fr-FR" sz="1400" i="1" dirty="0"/>
            </a:p>
            <a:p>
              <a:pPr algn="l"/>
              <a:r>
                <a:rPr lang="fr-FR" sz="1200" dirty="0" smtClean="0"/>
                <a:t>-</a:t>
              </a:r>
              <a:r>
                <a:rPr lang="ru-RU" sz="1200" dirty="0" smtClean="0"/>
                <a:t>Измерение частоты</a:t>
              </a:r>
              <a:endParaRPr lang="fr-FR" sz="1200" dirty="0"/>
            </a:p>
          </p:txBody>
        </p:sp>
        <p:grpSp>
          <p:nvGrpSpPr>
            <p:cNvPr id="834599" name="Group 39"/>
            <p:cNvGrpSpPr>
              <a:grpSpLocks/>
            </p:cNvGrpSpPr>
            <p:nvPr/>
          </p:nvGrpSpPr>
          <p:grpSpPr bwMode="auto">
            <a:xfrm>
              <a:off x="4029" y="1764"/>
              <a:ext cx="487" cy="267"/>
              <a:chOff x="4074" y="2535"/>
              <a:chExt cx="487" cy="267"/>
            </a:xfrm>
          </p:grpSpPr>
          <p:sp>
            <p:nvSpPr>
              <p:cNvPr id="834600" name="Line 40"/>
              <p:cNvSpPr>
                <a:spLocks noChangeShapeType="1"/>
              </p:cNvSpPr>
              <p:nvPr/>
            </p:nvSpPr>
            <p:spPr bwMode="auto">
              <a:xfrm>
                <a:off x="4074" y="2765"/>
                <a:ext cx="486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4601" name="Line 41"/>
              <p:cNvSpPr>
                <a:spLocks noChangeShapeType="1"/>
              </p:cNvSpPr>
              <p:nvPr/>
            </p:nvSpPr>
            <p:spPr bwMode="auto">
              <a:xfrm flipV="1">
                <a:off x="4100" y="2535"/>
                <a:ext cx="0" cy="26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4602" name="Freeform 42"/>
              <p:cNvSpPr>
                <a:spLocks/>
              </p:cNvSpPr>
              <p:nvPr/>
            </p:nvSpPr>
            <p:spPr bwMode="auto">
              <a:xfrm>
                <a:off x="4105" y="2604"/>
                <a:ext cx="456" cy="141"/>
              </a:xfrm>
              <a:custGeom>
                <a:avLst/>
                <a:gdLst/>
                <a:ahLst/>
                <a:cxnLst>
                  <a:cxn ang="0">
                    <a:pos x="0" y="181"/>
                  </a:cxn>
                  <a:cxn ang="0">
                    <a:pos x="182" y="181"/>
                  </a:cxn>
                  <a:cxn ang="0">
                    <a:pos x="182" y="0"/>
                  </a:cxn>
                  <a:cxn ang="0">
                    <a:pos x="363" y="0"/>
                  </a:cxn>
                  <a:cxn ang="0">
                    <a:pos x="363" y="181"/>
                  </a:cxn>
                  <a:cxn ang="0">
                    <a:pos x="590" y="181"/>
                  </a:cxn>
                </a:cxnLst>
                <a:rect l="0" t="0" r="r" b="b"/>
                <a:pathLst>
                  <a:path w="590" h="181">
                    <a:moveTo>
                      <a:pt x="0" y="181"/>
                    </a:moveTo>
                    <a:lnTo>
                      <a:pt x="182" y="181"/>
                    </a:lnTo>
                    <a:lnTo>
                      <a:pt x="182" y="0"/>
                    </a:lnTo>
                    <a:lnTo>
                      <a:pt x="363" y="0"/>
                    </a:lnTo>
                    <a:lnTo>
                      <a:pt x="363" y="181"/>
                    </a:lnTo>
                    <a:lnTo>
                      <a:pt x="590" y="181"/>
                    </a:lnTo>
                  </a:path>
                </a:pathLst>
              </a:custGeom>
              <a:noFill/>
              <a:ln w="19050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34603" name="Text Box 43"/>
            <p:cNvSpPr txBox="1">
              <a:spLocks noChangeArrowheads="1"/>
            </p:cNvSpPr>
            <p:nvPr/>
          </p:nvSpPr>
          <p:spPr bwMode="auto">
            <a:xfrm>
              <a:off x="3931" y="1977"/>
              <a:ext cx="1451" cy="10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endParaRPr lang="fr-FR" sz="1800" i="1" dirty="0"/>
            </a:p>
            <a:p>
              <a:pPr algn="l"/>
              <a:endParaRPr lang="fr-FR" sz="1400" i="1" dirty="0"/>
            </a:p>
            <a:p>
              <a:pPr algn="l"/>
              <a:r>
                <a:rPr lang="ru-RU" sz="1400" i="1" dirty="0" smtClean="0"/>
                <a:t>Линейное напряжение</a:t>
              </a:r>
              <a:endParaRPr lang="fr-FR" sz="1400" i="1" dirty="0"/>
            </a:p>
            <a:p>
              <a:pPr algn="l"/>
              <a:endParaRPr lang="fr-FR" sz="1400" i="1" dirty="0"/>
            </a:p>
            <a:p>
              <a:pPr algn="l"/>
              <a:endParaRPr lang="fr-FR" sz="1400" i="1" dirty="0"/>
            </a:p>
            <a:p>
              <a:pPr algn="l"/>
              <a:r>
                <a:rPr lang="fr-FR" sz="1200" i="1" dirty="0" smtClean="0"/>
                <a:t>-</a:t>
              </a:r>
              <a:r>
                <a:rPr lang="ru-RU" sz="1200" i="1" dirty="0" smtClean="0"/>
                <a:t>измерение амплитуды</a:t>
              </a:r>
              <a:endParaRPr lang="fr-FR" sz="1200" dirty="0"/>
            </a:p>
          </p:txBody>
        </p:sp>
        <p:grpSp>
          <p:nvGrpSpPr>
            <p:cNvPr id="834604" name="Group 44"/>
            <p:cNvGrpSpPr>
              <a:grpSpLocks/>
            </p:cNvGrpSpPr>
            <p:nvPr/>
          </p:nvGrpSpPr>
          <p:grpSpPr bwMode="auto">
            <a:xfrm>
              <a:off x="4067" y="2575"/>
              <a:ext cx="590" cy="348"/>
              <a:chOff x="4539" y="3098"/>
              <a:chExt cx="171" cy="101"/>
            </a:xfrm>
          </p:grpSpPr>
          <p:sp>
            <p:nvSpPr>
              <p:cNvPr id="834605" name="Line 45"/>
              <p:cNvSpPr>
                <a:spLocks noChangeShapeType="1"/>
              </p:cNvSpPr>
              <p:nvPr/>
            </p:nvSpPr>
            <p:spPr bwMode="auto">
              <a:xfrm>
                <a:off x="4539" y="3185"/>
                <a:ext cx="171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4606" name="Line 46"/>
              <p:cNvSpPr>
                <a:spLocks noChangeShapeType="1"/>
              </p:cNvSpPr>
              <p:nvPr/>
            </p:nvSpPr>
            <p:spPr bwMode="auto">
              <a:xfrm flipV="1">
                <a:off x="4548" y="3098"/>
                <a:ext cx="0" cy="10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4607" name="Freeform 47"/>
              <p:cNvSpPr>
                <a:spLocks/>
              </p:cNvSpPr>
              <p:nvPr/>
            </p:nvSpPr>
            <p:spPr bwMode="auto">
              <a:xfrm>
                <a:off x="4572" y="3112"/>
                <a:ext cx="113" cy="58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13" y="0"/>
                  </a:cxn>
                </a:cxnLst>
                <a:rect l="0" t="0" r="r" b="b"/>
                <a:pathLst>
                  <a:path w="113" h="58">
                    <a:moveTo>
                      <a:pt x="0" y="58"/>
                    </a:moveTo>
                    <a:cubicBezTo>
                      <a:pt x="18" y="48"/>
                      <a:pt x="90" y="12"/>
                      <a:pt x="113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3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3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3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6" dur="500"/>
                                        <p:tgtEl>
                                          <p:spTgt spid="83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79" grpId="0" autoUpdateAnimBg="0"/>
      <p:bldP spid="834580" grpId="0" autoUpdateAnimBg="0"/>
      <p:bldP spid="83459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8218488" cy="4997450"/>
          </a:xfrm>
        </p:spPr>
        <p:txBody>
          <a:bodyPr/>
          <a:lstStyle/>
          <a:p>
            <a:r>
              <a:rPr lang="ru-RU" sz="1800" u="sng" dirty="0" smtClean="0"/>
              <a:t>Диагностика датчика</a:t>
            </a:r>
            <a:r>
              <a:rPr lang="ru-RU" sz="1800" i="1" u="sng" dirty="0" smtClean="0"/>
              <a:t>:</a:t>
            </a:r>
          </a:p>
          <a:p>
            <a:endParaRPr lang="fr-FR" sz="1800" i="1" dirty="0"/>
          </a:p>
          <a:p>
            <a:pPr lvl="1">
              <a:buFontTx/>
              <a:buNone/>
            </a:pPr>
            <a:endParaRPr lang="fr-FR" sz="1800" dirty="0"/>
          </a:p>
        </p:txBody>
      </p:sp>
      <p:sp>
        <p:nvSpPr>
          <p:cNvPr id="904196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endParaRPr lang="fr-FR" sz="2400"/>
          </a:p>
        </p:txBody>
      </p:sp>
      <p:graphicFrame>
        <p:nvGraphicFramePr>
          <p:cNvPr id="904199" name="Object 7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1032194" name="Image bitmap" r:id="rId5" imgW="609524" imgH="358171" progId="PBrush">
              <p:embed/>
            </p:oleObj>
          </a:graphicData>
        </a:graphic>
      </p:graphicFrame>
      <p:graphicFrame>
        <p:nvGraphicFramePr>
          <p:cNvPr id="904201" name="Object 9"/>
          <p:cNvGraphicFramePr>
            <a:graphicFrameLocks noChangeAspect="1"/>
          </p:cNvGraphicFramePr>
          <p:nvPr>
            <p:ph sz="half" idx="2"/>
          </p:nvPr>
        </p:nvGraphicFramePr>
        <p:xfrm>
          <a:off x="3851275" y="2420938"/>
          <a:ext cx="5041900" cy="3544887"/>
        </p:xfrm>
        <a:graphic>
          <a:graphicData uri="http://schemas.openxmlformats.org/presentationml/2006/ole">
            <p:oleObj spid="_x0000_s1032195" name="Picture" r:id="rId6" imgW="4891320" imgH="3439800" progId="Word.Picture.8">
              <p:embed/>
            </p:oleObj>
          </a:graphicData>
        </a:graphic>
      </p:graphicFrame>
      <p:sp>
        <p:nvSpPr>
          <p:cNvPr id="904203" name="Text Box 11"/>
          <p:cNvSpPr txBox="1">
            <a:spLocks noChangeArrowheads="1"/>
          </p:cNvSpPr>
          <p:nvPr/>
        </p:nvSpPr>
        <p:spPr bwMode="auto">
          <a:xfrm>
            <a:off x="642910" y="2714620"/>
            <a:ext cx="2808288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 smtClean="0"/>
              <a:t>Какое - напряжение, измеренное при нормальном функционировании?</a:t>
            </a:r>
            <a:endParaRPr lang="ru-RU" sz="1400" b="1" dirty="0"/>
          </a:p>
        </p:txBody>
      </p:sp>
      <p:sp>
        <p:nvSpPr>
          <p:cNvPr id="904204" name="Text Box 12"/>
          <p:cNvSpPr txBox="1">
            <a:spLocks noChangeArrowheads="1"/>
          </p:cNvSpPr>
          <p:nvPr/>
        </p:nvSpPr>
        <p:spPr bwMode="auto">
          <a:xfrm>
            <a:off x="1000100" y="3429000"/>
            <a:ext cx="28082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ru-RU" sz="1400" dirty="0" smtClean="0">
                <a:solidFill>
                  <a:srgbClr val="FF0000"/>
                </a:solidFill>
              </a:rPr>
              <a:t>Между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>
                <a:solidFill>
                  <a:srgbClr val="FF0000"/>
                </a:solidFill>
              </a:rPr>
              <a:t>0,5V </a:t>
            </a:r>
            <a:r>
              <a:rPr lang="ru-RU" sz="1400" dirty="0" smtClean="0">
                <a:solidFill>
                  <a:srgbClr val="FF0000"/>
                </a:solidFill>
              </a:rPr>
              <a:t>и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>
                <a:solidFill>
                  <a:srgbClr val="FF0000"/>
                </a:solidFill>
              </a:rPr>
              <a:t>4,5V</a:t>
            </a:r>
          </a:p>
        </p:txBody>
      </p:sp>
      <p:sp>
        <p:nvSpPr>
          <p:cNvPr id="904205" name="Text Box 13"/>
          <p:cNvSpPr txBox="1">
            <a:spLocks noChangeArrowheads="1"/>
          </p:cNvSpPr>
          <p:nvPr/>
        </p:nvSpPr>
        <p:spPr bwMode="auto">
          <a:xfrm>
            <a:off x="714348" y="3857628"/>
            <a:ext cx="28082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smtClean="0"/>
              <a:t>Напряжение, измеренное с разомкнутыми выводами</a:t>
            </a:r>
            <a:endParaRPr lang="fr-FR" sz="1400" b="1" dirty="0"/>
          </a:p>
        </p:txBody>
      </p:sp>
      <p:sp>
        <p:nvSpPr>
          <p:cNvPr id="904206" name="Text Box 14"/>
          <p:cNvSpPr txBox="1">
            <a:spLocks noChangeArrowheads="1"/>
          </p:cNvSpPr>
          <p:nvPr/>
        </p:nvSpPr>
        <p:spPr bwMode="auto">
          <a:xfrm>
            <a:off x="1714480" y="4357694"/>
            <a:ext cx="142876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5V</a:t>
            </a:r>
          </a:p>
        </p:txBody>
      </p:sp>
      <p:sp>
        <p:nvSpPr>
          <p:cNvPr id="904207" name="Text Box 15"/>
          <p:cNvSpPr txBox="1">
            <a:spLocks noChangeArrowheads="1"/>
          </p:cNvSpPr>
          <p:nvPr/>
        </p:nvSpPr>
        <p:spPr bwMode="auto">
          <a:xfrm>
            <a:off x="642910" y="4786322"/>
            <a:ext cx="35274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400" b="1" dirty="0" smtClean="0"/>
              <a:t>Напряжение, измеренное с коротким замыканием между выводами</a:t>
            </a:r>
            <a:endParaRPr lang="fr-FR" sz="1400" b="1" dirty="0"/>
          </a:p>
        </p:txBody>
      </p:sp>
      <p:sp>
        <p:nvSpPr>
          <p:cNvPr id="904208" name="Text Box 16"/>
          <p:cNvSpPr txBox="1">
            <a:spLocks noChangeArrowheads="1"/>
          </p:cNvSpPr>
          <p:nvPr/>
        </p:nvSpPr>
        <p:spPr bwMode="auto">
          <a:xfrm>
            <a:off x="1785918" y="5286388"/>
            <a:ext cx="85725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0V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0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04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90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204" grpId="0"/>
      <p:bldP spid="904206" grpId="0"/>
      <p:bldP spid="90420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68413"/>
            <a:ext cx="4779963" cy="49974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600" i="1" dirty="0"/>
          </a:p>
          <a:p>
            <a:pPr>
              <a:lnSpc>
                <a:spcPct val="90000"/>
              </a:lnSpc>
            </a:pPr>
            <a:r>
              <a:rPr lang="ru-RU" sz="1600" i="1" dirty="0" smtClean="0"/>
              <a:t>Принцип измерения </a:t>
            </a:r>
            <a:r>
              <a:rPr lang="ru-RU" sz="1600" b="1" i="1" dirty="0" smtClean="0"/>
              <a:t>горячего провода</a:t>
            </a:r>
            <a:r>
              <a:rPr lang="fr-FR" sz="1600" i="1" dirty="0" smtClean="0"/>
              <a:t>: </a:t>
            </a:r>
            <a:r>
              <a:rPr lang="ru-RU" sz="1600" i="1" dirty="0" smtClean="0"/>
              <a:t>ток необходимый для поддержания провода в нагретом состоянии при постоянной температуре пропорционален массе воздуха, который его охлаждает</a:t>
            </a:r>
            <a:endParaRPr lang="fr-FR" sz="1600" i="1" dirty="0"/>
          </a:p>
          <a:p>
            <a:pPr>
              <a:lnSpc>
                <a:spcPct val="90000"/>
              </a:lnSpc>
            </a:pPr>
            <a:endParaRPr lang="fr-FR" sz="1600" i="1" dirty="0"/>
          </a:p>
          <a:p>
            <a:pPr lvl="1">
              <a:lnSpc>
                <a:spcPct val="90000"/>
              </a:lnSpc>
            </a:pPr>
            <a:r>
              <a:rPr lang="ru-RU" sz="1600" i="1" dirty="0" smtClean="0"/>
              <a:t>Терморезистор установлен на пути воздушного потока для определения его плотности</a:t>
            </a:r>
            <a:endParaRPr lang="fr-FR" sz="1600" i="1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>
              <a:lnSpc>
                <a:spcPct val="90000"/>
              </a:lnSpc>
            </a:pPr>
            <a:r>
              <a:rPr lang="ru-RU" sz="1600" i="1" dirty="0" smtClean="0"/>
              <a:t>Применение данного принципа измерения</a:t>
            </a:r>
            <a:endParaRPr lang="fr-FR" sz="1600" i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600" i="1" dirty="0"/>
          </a:p>
          <a:p>
            <a:pPr lvl="1">
              <a:lnSpc>
                <a:spcPct val="90000"/>
              </a:lnSpc>
            </a:pPr>
            <a:r>
              <a:rPr lang="ru-RU" sz="1600" i="1" dirty="0" smtClean="0"/>
              <a:t>Электронный блок питает ячейку определения и воспроизводит сигнал</a:t>
            </a:r>
            <a:endParaRPr lang="fr-FR" sz="1600" i="1" dirty="0"/>
          </a:p>
          <a:p>
            <a:pPr lvl="1">
              <a:lnSpc>
                <a:spcPct val="90000"/>
              </a:lnSpc>
            </a:pPr>
            <a:r>
              <a:rPr lang="ru-RU" sz="1600" i="1" dirty="0" smtClean="0"/>
              <a:t>Линейный сигнал или частотный</a:t>
            </a:r>
            <a:endParaRPr lang="fr-FR" sz="1600" i="1" dirty="0"/>
          </a:p>
          <a:p>
            <a:pPr>
              <a:lnSpc>
                <a:spcPct val="90000"/>
              </a:lnSpc>
            </a:pPr>
            <a:endParaRPr lang="fr-FR" sz="1600" i="1" dirty="0"/>
          </a:p>
          <a:p>
            <a:pPr>
              <a:lnSpc>
                <a:spcPct val="90000"/>
              </a:lnSpc>
            </a:pPr>
            <a:endParaRPr lang="fr-FR" sz="1600" i="1" dirty="0"/>
          </a:p>
          <a:p>
            <a:r>
              <a:rPr lang="ru-RU" sz="1600" i="1" dirty="0" smtClean="0"/>
              <a:t>Электрическое подключение</a:t>
            </a:r>
            <a:endParaRPr lang="fr-FR" sz="1600" i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600" i="1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b="1" dirty="0"/>
          </a:p>
          <a:p>
            <a:pPr lvl="1">
              <a:lnSpc>
                <a:spcPct val="90000"/>
              </a:lnSpc>
              <a:buFontTx/>
              <a:buNone/>
            </a:pPr>
            <a:endParaRPr lang="fr-FR" sz="1600" dirty="0"/>
          </a:p>
        </p:txBody>
      </p:sp>
      <p:sp>
        <p:nvSpPr>
          <p:cNvPr id="836612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Измерение подаваемой массы воздуха</a:t>
            </a:r>
            <a:endParaRPr lang="fr-FR" sz="2400" dirty="0"/>
          </a:p>
        </p:txBody>
      </p:sp>
      <p:graphicFrame>
        <p:nvGraphicFramePr>
          <p:cNvPr id="836613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836613" name="Image bitmap" r:id="rId5" imgW="609524" imgH="358171" progId="PBrush">
              <p:embed/>
            </p:oleObj>
          </a:graphicData>
        </a:graphic>
      </p:graphicFrame>
      <p:sp>
        <p:nvSpPr>
          <p:cNvPr id="836615" name="AutoShape 7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491880" y="5517232"/>
            <a:ext cx="865188" cy="244475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200" b="1" dirty="0" smtClean="0"/>
              <a:t>Схема</a:t>
            </a:r>
            <a:endParaRPr lang="fr-FR" sz="1200" b="1" dirty="0"/>
          </a:p>
        </p:txBody>
      </p:sp>
      <p:sp>
        <p:nvSpPr>
          <p:cNvPr id="836616" name="Line 8"/>
          <p:cNvSpPr>
            <a:spLocks noChangeShapeType="1"/>
          </p:cNvSpPr>
          <p:nvPr/>
        </p:nvSpPr>
        <p:spPr bwMode="auto">
          <a:xfrm>
            <a:off x="5003800" y="1628775"/>
            <a:ext cx="0" cy="46085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836617" name="Object 9"/>
          <p:cNvGraphicFramePr>
            <a:graphicFrameLocks noChangeAspect="1"/>
          </p:cNvGraphicFramePr>
          <p:nvPr/>
        </p:nvGraphicFramePr>
        <p:xfrm>
          <a:off x="5435600" y="1044575"/>
          <a:ext cx="3311525" cy="3101975"/>
        </p:xfrm>
        <a:graphic>
          <a:graphicData uri="http://schemas.openxmlformats.org/presentationml/2006/ole">
            <p:oleObj spid="_x0000_s836617" name="Picture" r:id="rId7" imgW="3539520" imgH="3435480" progId="Word.Picture.8">
              <p:embed/>
            </p:oleObj>
          </a:graphicData>
        </a:graphic>
      </p:graphicFrame>
      <p:sp>
        <p:nvSpPr>
          <p:cNvPr id="836622" name="Rectangle 14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36621" name="Object 13"/>
          <p:cNvGraphicFramePr>
            <a:graphicFrameLocks noChangeAspect="1"/>
          </p:cNvGraphicFramePr>
          <p:nvPr/>
        </p:nvGraphicFramePr>
        <p:xfrm>
          <a:off x="5148064" y="4365104"/>
          <a:ext cx="3657721" cy="2132856"/>
        </p:xfrm>
        <a:graphic>
          <a:graphicData uri="http://schemas.openxmlformats.org/presentationml/2006/ole">
            <p:oleObj spid="_x0000_s836621" name="Picture" r:id="rId8" imgW="6400800" imgH="8557920" progId="Word.Pictur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3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68413"/>
            <a:ext cx="4779963" cy="4997450"/>
          </a:xfrm>
        </p:spPr>
        <p:txBody>
          <a:bodyPr/>
          <a:lstStyle/>
          <a:p>
            <a:pPr lvl="1">
              <a:lnSpc>
                <a:spcPct val="90000"/>
              </a:lnSpc>
              <a:buNone/>
            </a:pPr>
            <a:endParaRPr lang="fr-FR" sz="1600" i="1" dirty="0"/>
          </a:p>
          <a:p>
            <a:pPr>
              <a:lnSpc>
                <a:spcPct val="90000"/>
              </a:lnSpc>
            </a:pPr>
            <a:r>
              <a:rPr lang="ru-RU" sz="1600" i="1" dirty="0" smtClean="0"/>
              <a:t>Принцип измерения </a:t>
            </a:r>
            <a:r>
              <a:rPr lang="ru-RU" sz="1600" b="1" i="1" dirty="0" smtClean="0"/>
              <a:t>горячая пленка</a:t>
            </a:r>
            <a:r>
              <a:rPr lang="fr-FR" sz="1600" i="1" dirty="0" smtClean="0"/>
              <a:t>: </a:t>
            </a:r>
            <a:r>
              <a:rPr lang="ru-RU" sz="1600" i="1" dirty="0" smtClean="0"/>
              <a:t>ток необходимый для поддержания пленки в нагретом состоянии при постоянной температуре пропорционален массе воздуха, который его охлаждает</a:t>
            </a:r>
            <a:endParaRPr lang="fr-FR" sz="1600" i="1" dirty="0" smtClean="0"/>
          </a:p>
          <a:p>
            <a:pPr>
              <a:lnSpc>
                <a:spcPct val="90000"/>
              </a:lnSpc>
            </a:pPr>
            <a:endParaRPr lang="fr-FR" sz="1600" i="1" dirty="0" smtClean="0"/>
          </a:p>
          <a:p>
            <a:pPr lvl="1">
              <a:lnSpc>
                <a:spcPct val="90000"/>
              </a:lnSpc>
            </a:pPr>
            <a:r>
              <a:rPr lang="ru-RU" sz="1600" i="1" dirty="0" smtClean="0"/>
              <a:t>Установлены дополнительные терморезисторы для определения направлений потока воздуха</a:t>
            </a:r>
            <a:endParaRPr lang="fr-FR" sz="1600" i="1" dirty="0" smtClean="0"/>
          </a:p>
          <a:p>
            <a:pPr lvl="1">
              <a:lnSpc>
                <a:spcPct val="90000"/>
              </a:lnSpc>
            </a:pPr>
            <a:endParaRPr lang="fr-FR" sz="1600" dirty="0" smtClean="0"/>
          </a:p>
          <a:p>
            <a:pPr>
              <a:lnSpc>
                <a:spcPct val="90000"/>
              </a:lnSpc>
            </a:pPr>
            <a:r>
              <a:rPr lang="ru-RU" sz="1600" i="1" dirty="0" smtClean="0"/>
              <a:t>Применение данного принципа измерения</a:t>
            </a:r>
            <a:endParaRPr lang="fr-FR" sz="1600" i="1" dirty="0" smtClean="0"/>
          </a:p>
          <a:p>
            <a:pPr>
              <a:lnSpc>
                <a:spcPct val="90000"/>
              </a:lnSpc>
              <a:buNone/>
            </a:pPr>
            <a:endParaRPr lang="fr-FR" sz="1600" i="1" dirty="0" smtClean="0"/>
          </a:p>
          <a:p>
            <a:pPr lvl="1">
              <a:lnSpc>
                <a:spcPct val="90000"/>
              </a:lnSpc>
            </a:pPr>
            <a:r>
              <a:rPr lang="ru-RU" sz="1600" i="1" dirty="0" smtClean="0"/>
              <a:t>Электронный блок питает ячейку определения и воспроизводит сигнал</a:t>
            </a:r>
          </a:p>
          <a:p>
            <a:pPr lvl="1">
              <a:lnSpc>
                <a:spcPct val="90000"/>
              </a:lnSpc>
            </a:pPr>
            <a:endParaRPr lang="fr-FR" sz="1600" i="1" dirty="0" smtClean="0"/>
          </a:p>
          <a:p>
            <a:pPr lvl="1">
              <a:lnSpc>
                <a:spcPct val="90000"/>
              </a:lnSpc>
            </a:pPr>
            <a:r>
              <a:rPr lang="ru-RU" sz="1600" i="1" dirty="0" smtClean="0"/>
              <a:t>Линейный сигнал или частотный</a:t>
            </a:r>
            <a:endParaRPr lang="fr-FR" sz="1600" i="1" dirty="0" smtClean="0"/>
          </a:p>
          <a:p>
            <a:pPr>
              <a:lnSpc>
                <a:spcPct val="90000"/>
              </a:lnSpc>
            </a:pPr>
            <a:endParaRPr lang="fr-FR" sz="1600" i="1" dirty="0" smtClean="0"/>
          </a:p>
          <a:p>
            <a:pPr>
              <a:lnSpc>
                <a:spcPct val="90000"/>
              </a:lnSpc>
            </a:pPr>
            <a:endParaRPr lang="fr-FR" sz="1600" i="1" dirty="0" smtClean="0"/>
          </a:p>
          <a:p>
            <a:r>
              <a:rPr lang="ru-RU" sz="1600" i="1" dirty="0" smtClean="0"/>
              <a:t>Электрическое подключение тоже, что у датчика расхода воздуха с горячей нитью</a:t>
            </a:r>
            <a:endParaRPr lang="fr-FR" sz="1600" i="1" dirty="0"/>
          </a:p>
          <a:p>
            <a:pPr lvl="2">
              <a:lnSpc>
                <a:spcPct val="90000"/>
              </a:lnSpc>
            </a:pPr>
            <a:endParaRPr lang="fr-FR" sz="1600" i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FR" sz="1600" i="1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dirty="0"/>
          </a:p>
          <a:p>
            <a:pPr lvl="1">
              <a:lnSpc>
                <a:spcPct val="90000"/>
              </a:lnSpc>
            </a:pPr>
            <a:endParaRPr lang="fr-FR" sz="1600" b="1" dirty="0"/>
          </a:p>
          <a:p>
            <a:pPr lvl="1">
              <a:lnSpc>
                <a:spcPct val="90000"/>
              </a:lnSpc>
              <a:buFontTx/>
              <a:buNone/>
            </a:pPr>
            <a:endParaRPr lang="fr-FR" sz="1600" dirty="0"/>
          </a:p>
        </p:txBody>
      </p:sp>
      <p:sp>
        <p:nvSpPr>
          <p:cNvPr id="842756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1" y="836613"/>
            <a:ext cx="8443540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Измерение подаваемой массы воздуха</a:t>
            </a:r>
            <a:endParaRPr lang="fr-FR" sz="2400" dirty="0"/>
          </a:p>
        </p:txBody>
      </p:sp>
      <p:graphicFrame>
        <p:nvGraphicFramePr>
          <p:cNvPr id="842757" name="Object 5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842757" name="Image bitmap" r:id="rId5" imgW="609524" imgH="358171" progId="PBrush">
              <p:embed/>
            </p:oleObj>
          </a:graphicData>
        </a:graphic>
      </p:graphicFrame>
      <p:sp>
        <p:nvSpPr>
          <p:cNvPr id="842759" name="Line 7"/>
          <p:cNvSpPr>
            <a:spLocks noChangeShapeType="1"/>
          </p:cNvSpPr>
          <p:nvPr/>
        </p:nvSpPr>
        <p:spPr bwMode="auto">
          <a:xfrm>
            <a:off x="5003800" y="1628775"/>
            <a:ext cx="0" cy="46085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42761" name="Rectangle 9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42764" name="Rectangle 12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42763" name="Object 11"/>
          <p:cNvGraphicFramePr>
            <a:graphicFrameLocks noChangeAspect="1"/>
          </p:cNvGraphicFramePr>
          <p:nvPr/>
        </p:nvGraphicFramePr>
        <p:xfrm>
          <a:off x="5635625" y="692150"/>
          <a:ext cx="2897188" cy="3457575"/>
        </p:xfrm>
        <a:graphic>
          <a:graphicData uri="http://schemas.openxmlformats.org/presentationml/2006/ole">
            <p:oleObj spid="_x0000_s842763" name="Picture" r:id="rId6" imgW="5257800" imgH="5955120" progId="Word.Picture.8">
              <p:embed/>
            </p:oleObj>
          </a:graphicData>
        </a:graphic>
      </p:graphicFrame>
      <p:graphicFrame>
        <p:nvGraphicFramePr>
          <p:cNvPr id="842765" name="Object 13"/>
          <p:cNvGraphicFramePr>
            <a:graphicFrameLocks noChangeAspect="1"/>
          </p:cNvGraphicFramePr>
          <p:nvPr/>
        </p:nvGraphicFramePr>
        <p:xfrm>
          <a:off x="6016625" y="4459288"/>
          <a:ext cx="1747838" cy="1843087"/>
        </p:xfrm>
        <a:graphic>
          <a:graphicData uri="http://schemas.openxmlformats.org/presentationml/2006/ole">
            <p:oleObj spid="_x0000_s842765" name="Picture" r:id="rId7" imgW="5829480" imgH="9834840" progId="Word.Pictur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4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8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4852" name="AutoShape 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 rot="162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4853" name="Rectangle 5"/>
          <p:cNvSpPr>
            <a:spLocks noChangeArrowheads="1"/>
          </p:cNvSpPr>
          <p:nvPr/>
        </p:nvSpPr>
        <p:spPr bwMode="auto">
          <a:xfrm>
            <a:off x="0" y="22193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4854" name="Rectangle 6"/>
          <p:cNvSpPr>
            <a:spLocks noChangeArrowheads="1"/>
          </p:cNvSpPr>
          <p:nvPr/>
        </p:nvSpPr>
        <p:spPr bwMode="auto">
          <a:xfrm>
            <a:off x="457200" y="836613"/>
            <a:ext cx="8229600" cy="499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5"/>
              </a:buBlip>
            </a:pPr>
            <a:r>
              <a:rPr lang="ru-RU" sz="1800" dirty="0" smtClean="0"/>
              <a:t>Пример подключения</a:t>
            </a:r>
            <a:r>
              <a:rPr lang="fr-FR" sz="1800" dirty="0" smtClean="0"/>
              <a:t> </a:t>
            </a:r>
            <a:r>
              <a:rPr lang="ru-RU" sz="1800" dirty="0" smtClean="0"/>
              <a:t>расходомера воздуха</a:t>
            </a:r>
            <a:endParaRPr lang="fr-FR" sz="1800" dirty="0"/>
          </a:p>
        </p:txBody>
      </p:sp>
      <p:graphicFrame>
        <p:nvGraphicFramePr>
          <p:cNvPr id="974855" name="Object 7"/>
          <p:cNvGraphicFramePr>
            <a:graphicFrameLocks noChangeAspect="1"/>
          </p:cNvGraphicFramePr>
          <p:nvPr/>
        </p:nvGraphicFramePr>
        <p:xfrm>
          <a:off x="3059113" y="1123950"/>
          <a:ext cx="5257800" cy="5302250"/>
        </p:xfrm>
        <a:graphic>
          <a:graphicData uri="http://schemas.openxmlformats.org/presentationml/2006/ole">
            <p:oleObj spid="_x0000_s974855" name="Picture" r:id="rId6" imgW="3451320" imgH="3439800" progId="Word.Pictur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7" name="Rectangle 3"/>
          <p:cNvSpPr>
            <a:spLocks noChangeArrowheads="1"/>
          </p:cNvSpPr>
          <p:nvPr/>
        </p:nvSpPr>
        <p:spPr bwMode="auto">
          <a:xfrm>
            <a:off x="152400" y="1412875"/>
            <a:ext cx="8740775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sz="1800" i="1" dirty="0" smtClean="0"/>
              <a:t>Сигнал управления переменной цикличности имеет очень широкое применение. </a:t>
            </a: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 sz="1800" i="1" dirty="0"/>
          </a:p>
          <a:p>
            <a:pPr marL="569913" lvl="1" indent="-284163" algn="l">
              <a:spcBef>
                <a:spcPct val="0"/>
              </a:spcBef>
              <a:buFontTx/>
              <a:buChar char="–"/>
            </a:pPr>
            <a:r>
              <a:rPr lang="ru-RU" sz="1800" i="1" dirty="0" smtClean="0"/>
              <a:t>Позволяет ограничить нагрев обмоток катушки при постоянном токе питания</a:t>
            </a:r>
            <a:endParaRPr lang="fr-FR" sz="1800" i="1" dirty="0"/>
          </a:p>
          <a:p>
            <a:pPr marL="569913" lvl="1" indent="-284163" algn="l">
              <a:spcBef>
                <a:spcPct val="0"/>
              </a:spcBef>
              <a:buFontTx/>
              <a:buChar char="–"/>
            </a:pPr>
            <a:endParaRPr lang="fr-FR" sz="1800" i="1" dirty="0"/>
          </a:p>
          <a:p>
            <a:pPr marL="569913" lvl="1" indent="-284163" algn="l">
              <a:spcBef>
                <a:spcPct val="0"/>
              </a:spcBef>
              <a:buFontTx/>
              <a:buChar char="–"/>
            </a:pPr>
            <a:r>
              <a:rPr lang="ru-RU" sz="1800" i="1" dirty="0" smtClean="0"/>
              <a:t>Позволяет совершать пропорциональное управление скоростью </a:t>
            </a:r>
            <a:r>
              <a:rPr lang="fr-FR" sz="1800" i="1" dirty="0" smtClean="0"/>
              <a:t>(</a:t>
            </a:r>
            <a:r>
              <a:rPr lang="fr-FR" sz="1800" i="1" dirty="0"/>
              <a:t>GMV </a:t>
            </a:r>
            <a:r>
              <a:rPr lang="ru-RU" sz="1800" i="1" dirty="0" smtClean="0"/>
              <a:t>с преобразователем тока</a:t>
            </a:r>
            <a:r>
              <a:rPr lang="fr-FR" sz="1800" i="1" dirty="0" smtClean="0"/>
              <a:t>) </a:t>
            </a:r>
            <a:r>
              <a:rPr lang="ru-RU" sz="1800" i="1" dirty="0" smtClean="0"/>
              <a:t>или положением </a:t>
            </a:r>
            <a:r>
              <a:rPr lang="fr-FR" sz="1800" i="1" dirty="0" smtClean="0"/>
              <a:t>(</a:t>
            </a:r>
            <a:r>
              <a:rPr lang="ru-RU" sz="1800" i="1" dirty="0" smtClean="0"/>
              <a:t>исполнительные механизмы дроссельной заслонки или клапанов </a:t>
            </a:r>
            <a:r>
              <a:rPr lang="fr-FR" sz="1800" i="1" dirty="0" smtClean="0"/>
              <a:t>EGR</a:t>
            </a:r>
            <a:r>
              <a:rPr lang="fr-FR" sz="1800" i="1" dirty="0"/>
              <a:t>)</a:t>
            </a:r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sz="1800" i="1" dirty="0" smtClean="0"/>
              <a:t>Исполнительный механизм устанавливается в равновесное положение между электромагнитной силой с одной стороны и силами сопротивления с другой стороны </a:t>
            </a:r>
            <a:r>
              <a:rPr lang="fr-FR" sz="1800" i="1" dirty="0" smtClean="0"/>
              <a:t>(</a:t>
            </a:r>
            <a:r>
              <a:rPr lang="ru-RU" sz="1800" i="1" dirty="0" smtClean="0"/>
              <a:t>выжимная пружина</a:t>
            </a:r>
            <a:r>
              <a:rPr lang="fr-FR" sz="1800" i="1" dirty="0" smtClean="0"/>
              <a:t>, </a:t>
            </a:r>
            <a:r>
              <a:rPr lang="ru-RU" sz="1800" i="1" dirty="0" smtClean="0"/>
              <a:t>жидкость под давлением</a:t>
            </a:r>
            <a:r>
              <a:rPr lang="fr-FR" sz="1800" i="1" dirty="0" smtClean="0"/>
              <a:t>…)</a:t>
            </a: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sz="1800" i="1" dirty="0" smtClean="0"/>
              <a:t>Среднее напряжение, а следовательно средний ток питания обмотки катушки изменяются, получая тем самым переменную электромагнитную силу.</a:t>
            </a: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fr-FR" sz="1800" i="1" dirty="0"/>
          </a:p>
        </p:txBody>
      </p:sp>
      <p:sp>
        <p:nvSpPr>
          <p:cNvPr id="989188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Управление переменной цикличностью</a:t>
            </a:r>
            <a:endParaRPr lang="fr-FR" sz="2400" dirty="0"/>
          </a:p>
        </p:txBody>
      </p:sp>
      <p:sp>
        <p:nvSpPr>
          <p:cNvPr id="98919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692150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ru-RU" sz="2000" dirty="0" smtClean="0"/>
              <a:t>Исполнительные механизмы,</a:t>
            </a:r>
            <a:r>
              <a:rPr lang="fr-FR" sz="2000" dirty="0" smtClean="0"/>
              <a:t> </a:t>
            </a:r>
            <a:r>
              <a:rPr lang="ru-RU" sz="2000" dirty="0" smtClean="0"/>
              <a:t>общие положения</a:t>
            </a:r>
            <a:endParaRPr lang="fr-FR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899" name="Rectangle 3"/>
          <p:cNvSpPr>
            <a:spLocks noChangeArrowheads="1"/>
          </p:cNvSpPr>
          <p:nvPr/>
        </p:nvSpPr>
        <p:spPr bwMode="auto">
          <a:xfrm>
            <a:off x="152400" y="1412875"/>
            <a:ext cx="8740775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sz="1800" i="1" dirty="0" smtClean="0"/>
              <a:t>Пример сигнала управления переменной цикличностью </a:t>
            </a:r>
            <a:r>
              <a:rPr lang="fr-FR" sz="1800" i="1" dirty="0" smtClean="0"/>
              <a:t>:</a:t>
            </a: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fr-FR" sz="1800" i="1" dirty="0"/>
          </a:p>
        </p:txBody>
      </p:sp>
      <p:sp>
        <p:nvSpPr>
          <p:cNvPr id="976900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Управление переменной цикличностью</a:t>
            </a:r>
            <a:endParaRPr lang="fr-FR" sz="2400" dirty="0"/>
          </a:p>
        </p:txBody>
      </p:sp>
      <p:pic>
        <p:nvPicPr>
          <p:cNvPr id="976901" name="Picture 5"/>
          <p:cNvPicPr>
            <a:picLocks noChangeAspect="1" noChangeArrowheads="1"/>
          </p:cNvPicPr>
          <p:nvPr/>
        </p:nvPicPr>
        <p:blipFill>
          <a:blip r:embed="rId5" cstate="print"/>
          <a:srcRect l="5414" t="18913" r="44534" b="31300"/>
          <a:stretch>
            <a:fillRect/>
          </a:stretch>
        </p:blipFill>
        <p:spPr bwMode="auto">
          <a:xfrm>
            <a:off x="3276600" y="2027238"/>
            <a:ext cx="2735263" cy="1978025"/>
          </a:xfrm>
          <a:prstGeom prst="rect">
            <a:avLst/>
          </a:prstGeom>
          <a:noFill/>
        </p:spPr>
      </p:pic>
      <p:sp>
        <p:nvSpPr>
          <p:cNvPr id="976902" name="Text Box 6"/>
          <p:cNvSpPr txBox="1">
            <a:spLocks noChangeArrowheads="1"/>
          </p:cNvSpPr>
          <p:nvPr/>
        </p:nvSpPr>
        <p:spPr bwMode="auto">
          <a:xfrm>
            <a:off x="179388" y="2906713"/>
            <a:ext cx="2374900" cy="1098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ru-RU" sz="1200" u="sng" dirty="0" smtClean="0"/>
              <a:t>Частота</a:t>
            </a:r>
            <a:r>
              <a:rPr lang="fr-FR" sz="1200" u="sng" dirty="0" smtClean="0"/>
              <a:t>: </a:t>
            </a:r>
            <a:endParaRPr lang="fr-FR" sz="1200" u="sng" dirty="0"/>
          </a:p>
          <a:p>
            <a:pPr algn="l">
              <a:spcBef>
                <a:spcPct val="50000"/>
              </a:spcBef>
            </a:pPr>
            <a:r>
              <a:rPr lang="fr-FR" sz="1200" dirty="0"/>
              <a:t>6 </a:t>
            </a:r>
            <a:r>
              <a:rPr lang="ru-RU" sz="1200" dirty="0" smtClean="0"/>
              <a:t>клеток</a:t>
            </a:r>
            <a:r>
              <a:rPr lang="fr-FR" sz="1200" dirty="0" smtClean="0"/>
              <a:t> </a:t>
            </a:r>
            <a:r>
              <a:rPr lang="fr-FR" sz="1200" dirty="0"/>
              <a:t>= 1 </a:t>
            </a:r>
            <a:r>
              <a:rPr lang="ru-RU" sz="1200" dirty="0" smtClean="0"/>
              <a:t>период</a:t>
            </a:r>
            <a:endParaRPr lang="fr-FR" sz="1200" dirty="0"/>
          </a:p>
          <a:p>
            <a:pPr algn="l">
              <a:spcBef>
                <a:spcPct val="50000"/>
              </a:spcBef>
            </a:pPr>
            <a:r>
              <a:rPr lang="fr-FR" sz="1200" dirty="0"/>
              <a:t>1 </a:t>
            </a:r>
            <a:r>
              <a:rPr lang="ru-RU" sz="1200" dirty="0" smtClean="0"/>
              <a:t>период</a:t>
            </a:r>
            <a:r>
              <a:rPr lang="fr-FR" sz="1200" dirty="0" smtClean="0"/>
              <a:t> </a:t>
            </a:r>
            <a:r>
              <a:rPr lang="fr-FR" sz="1200" dirty="0"/>
              <a:t>= 0,5 x 6 = </a:t>
            </a:r>
            <a:r>
              <a:rPr lang="fr-FR" sz="1200" b="1" dirty="0" smtClean="0"/>
              <a:t>3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мсек</a:t>
            </a:r>
            <a:endParaRPr lang="fr-FR" sz="1200" b="1" dirty="0"/>
          </a:p>
          <a:p>
            <a:pPr algn="l">
              <a:spcBef>
                <a:spcPct val="50000"/>
              </a:spcBef>
            </a:pPr>
            <a:r>
              <a:rPr lang="fr-FR" sz="1200" b="1" dirty="0"/>
              <a:t>F=1 / 0,003 = </a:t>
            </a:r>
            <a:r>
              <a:rPr lang="fr-FR" sz="1200" b="1" dirty="0" smtClean="0"/>
              <a:t>330</a:t>
            </a:r>
            <a:r>
              <a:rPr lang="ru-RU" sz="1200" b="1" dirty="0" smtClean="0"/>
              <a:t>Гц</a:t>
            </a:r>
            <a:endParaRPr lang="fr-FR" sz="1200" b="1" dirty="0"/>
          </a:p>
        </p:txBody>
      </p:sp>
      <p:sp>
        <p:nvSpPr>
          <p:cNvPr id="976903" name="Text Box 7"/>
          <p:cNvSpPr txBox="1">
            <a:spLocks noChangeArrowheads="1"/>
          </p:cNvSpPr>
          <p:nvPr/>
        </p:nvSpPr>
        <p:spPr bwMode="auto">
          <a:xfrm>
            <a:off x="179388" y="2060575"/>
            <a:ext cx="23764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ru-RU" sz="1200" u="sng" dirty="0" smtClean="0"/>
              <a:t>Развёртка по </a:t>
            </a:r>
            <a:r>
              <a:rPr lang="ru-RU" sz="1200" u="sng" dirty="0" err="1" smtClean="0"/>
              <a:t>абсцисе</a:t>
            </a:r>
            <a:r>
              <a:rPr lang="fr-FR" sz="1200" u="sng" dirty="0" smtClean="0"/>
              <a:t>= 0,5</a:t>
            </a:r>
            <a:r>
              <a:rPr lang="ru-RU" sz="1200" u="sng" dirty="0" err="1" smtClean="0"/>
              <a:t>мсек</a:t>
            </a:r>
            <a:r>
              <a:rPr lang="fr-FR" sz="1200" u="sng" dirty="0" smtClean="0"/>
              <a:t>/</a:t>
            </a:r>
            <a:r>
              <a:rPr lang="ru-RU" sz="1200" u="sng" dirty="0" smtClean="0"/>
              <a:t>Деление</a:t>
            </a:r>
            <a:endParaRPr lang="fr-FR" sz="1200" u="sng" dirty="0"/>
          </a:p>
        </p:txBody>
      </p:sp>
      <p:sp>
        <p:nvSpPr>
          <p:cNvPr id="976904" name="Text Box 8"/>
          <p:cNvSpPr txBox="1">
            <a:spLocks noChangeArrowheads="1"/>
          </p:cNvSpPr>
          <p:nvPr/>
        </p:nvSpPr>
        <p:spPr bwMode="auto">
          <a:xfrm>
            <a:off x="179388" y="2492375"/>
            <a:ext cx="23764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ru-RU" sz="1200" u="sng" dirty="0" smtClean="0"/>
              <a:t>Развёртка по ординате</a:t>
            </a:r>
            <a:r>
              <a:rPr lang="fr-FR" sz="1200" u="sng" dirty="0" smtClean="0"/>
              <a:t> </a:t>
            </a:r>
            <a:r>
              <a:rPr lang="fr-FR" sz="1200" u="sng" dirty="0"/>
              <a:t>= </a:t>
            </a:r>
            <a:r>
              <a:rPr lang="fr-FR" sz="1200" u="sng" dirty="0" smtClean="0"/>
              <a:t>5</a:t>
            </a:r>
            <a:r>
              <a:rPr lang="ru-RU" sz="1200" u="sng" dirty="0" smtClean="0"/>
              <a:t>В/Дел</a:t>
            </a:r>
            <a:endParaRPr lang="fr-FR" sz="1200" u="sng" dirty="0"/>
          </a:p>
        </p:txBody>
      </p:sp>
      <p:pic>
        <p:nvPicPr>
          <p:cNvPr id="976905" name="Picture 9"/>
          <p:cNvPicPr>
            <a:picLocks noChangeAspect="1" noChangeArrowheads="1"/>
          </p:cNvPicPr>
          <p:nvPr/>
        </p:nvPicPr>
        <p:blipFill>
          <a:blip r:embed="rId6" cstate="print"/>
          <a:srcRect l="5432" t="19006" r="44516" b="31866"/>
          <a:stretch>
            <a:fillRect/>
          </a:stretch>
        </p:blipFill>
        <p:spPr bwMode="auto">
          <a:xfrm>
            <a:off x="3276600" y="4411663"/>
            <a:ext cx="2735263" cy="1970087"/>
          </a:xfrm>
          <a:prstGeom prst="rect">
            <a:avLst/>
          </a:prstGeom>
          <a:noFill/>
        </p:spPr>
      </p:pic>
      <p:grpSp>
        <p:nvGrpSpPr>
          <p:cNvPr id="976906" name="Group 10"/>
          <p:cNvGrpSpPr>
            <a:grpSpLocks/>
          </p:cNvGrpSpPr>
          <p:nvPr/>
        </p:nvGrpSpPr>
        <p:grpSpPr bwMode="auto">
          <a:xfrm rot="5400000">
            <a:off x="7120731" y="4841082"/>
            <a:ext cx="301625" cy="503238"/>
            <a:chOff x="884" y="2886"/>
            <a:chExt cx="272" cy="453"/>
          </a:xfrm>
        </p:grpSpPr>
        <p:sp>
          <p:nvSpPr>
            <p:cNvPr id="976907" name="Rectangle 11"/>
            <p:cNvSpPr>
              <a:spLocks noChangeArrowheads="1"/>
            </p:cNvSpPr>
            <p:nvPr/>
          </p:nvSpPr>
          <p:spPr bwMode="auto">
            <a:xfrm>
              <a:off x="884" y="2886"/>
              <a:ext cx="272" cy="453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6908" name="Line 12"/>
            <p:cNvSpPr>
              <a:spLocks noChangeShapeType="1"/>
            </p:cNvSpPr>
            <p:nvPr/>
          </p:nvSpPr>
          <p:spPr bwMode="auto">
            <a:xfrm flipV="1">
              <a:off x="884" y="3022"/>
              <a:ext cx="272" cy="18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76909" name="Line 13"/>
          <p:cNvSpPr>
            <a:spLocks noChangeShapeType="1"/>
          </p:cNvSpPr>
          <p:nvPr/>
        </p:nvSpPr>
        <p:spPr bwMode="auto">
          <a:xfrm flipV="1">
            <a:off x="7162800" y="3141663"/>
            <a:ext cx="0" cy="18002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6910" name="Line 14"/>
          <p:cNvSpPr>
            <a:spLocks noChangeShapeType="1"/>
          </p:cNvSpPr>
          <p:nvPr/>
        </p:nvSpPr>
        <p:spPr bwMode="auto">
          <a:xfrm flipV="1">
            <a:off x="8275638" y="3933825"/>
            <a:ext cx="36036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6911" name="Rectangle 15"/>
          <p:cNvSpPr>
            <a:spLocks noChangeArrowheads="1"/>
          </p:cNvSpPr>
          <p:nvPr/>
        </p:nvSpPr>
        <p:spPr bwMode="auto">
          <a:xfrm>
            <a:off x="8275638" y="3933825"/>
            <a:ext cx="360362" cy="142875"/>
          </a:xfrm>
          <a:prstGeom prst="rect">
            <a:avLst/>
          </a:prstGeom>
          <a:pattFill prst="wdUpDiag">
            <a:fgClr>
              <a:schemeClr val="bg1"/>
            </a:fgClr>
            <a:bgClr>
              <a:schemeClr val="tx1"/>
            </a:bgClr>
          </a:patt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6912" name="Rectangle 16"/>
          <p:cNvSpPr>
            <a:spLocks noChangeArrowheads="1"/>
          </p:cNvSpPr>
          <p:nvPr/>
        </p:nvSpPr>
        <p:spPr bwMode="auto">
          <a:xfrm>
            <a:off x="6731000" y="2133600"/>
            <a:ext cx="2232025" cy="1439863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sz="1200"/>
          </a:p>
        </p:txBody>
      </p:sp>
      <p:sp>
        <p:nvSpPr>
          <p:cNvPr id="976913" name="Freeform 17"/>
          <p:cNvSpPr>
            <a:spLocks/>
          </p:cNvSpPr>
          <p:nvPr/>
        </p:nvSpPr>
        <p:spPr bwMode="auto">
          <a:xfrm>
            <a:off x="7378700" y="3213100"/>
            <a:ext cx="576263" cy="2663825"/>
          </a:xfrm>
          <a:custGeom>
            <a:avLst/>
            <a:gdLst/>
            <a:ahLst/>
            <a:cxnLst>
              <a:cxn ang="0">
                <a:pos x="1" y="1273"/>
              </a:cxn>
              <a:cxn ang="0">
                <a:pos x="0" y="1678"/>
              </a:cxn>
              <a:cxn ang="0">
                <a:pos x="297" y="1678"/>
              </a:cxn>
              <a:cxn ang="0">
                <a:pos x="297" y="0"/>
              </a:cxn>
              <a:cxn ang="0">
                <a:pos x="363" y="0"/>
              </a:cxn>
            </a:cxnLst>
            <a:rect l="0" t="0" r="r" b="b"/>
            <a:pathLst>
              <a:path w="363" h="1678">
                <a:moveTo>
                  <a:pt x="1" y="1273"/>
                </a:moveTo>
                <a:lnTo>
                  <a:pt x="0" y="1678"/>
                </a:lnTo>
                <a:lnTo>
                  <a:pt x="297" y="1678"/>
                </a:lnTo>
                <a:lnTo>
                  <a:pt x="297" y="0"/>
                </a:lnTo>
                <a:lnTo>
                  <a:pt x="363" y="0"/>
                </a:lnTo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/>
            <a:tailEnd type="oval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6914" name="Freeform 18"/>
          <p:cNvSpPr>
            <a:spLocks/>
          </p:cNvSpPr>
          <p:nvPr/>
        </p:nvSpPr>
        <p:spPr bwMode="auto">
          <a:xfrm>
            <a:off x="8315325" y="3213100"/>
            <a:ext cx="144463" cy="720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" y="0"/>
              </a:cxn>
              <a:cxn ang="0">
                <a:pos x="91" y="454"/>
              </a:cxn>
            </a:cxnLst>
            <a:rect l="0" t="0" r="r" b="b"/>
            <a:pathLst>
              <a:path w="91" h="454">
                <a:moveTo>
                  <a:pt x="0" y="0"/>
                </a:moveTo>
                <a:lnTo>
                  <a:pt x="91" y="0"/>
                </a:lnTo>
                <a:lnTo>
                  <a:pt x="91" y="454"/>
                </a:lnTo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 type="oval" w="sm" len="sm"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6915" name="Rectangle 19"/>
          <p:cNvSpPr>
            <a:spLocks noChangeArrowheads="1"/>
          </p:cNvSpPr>
          <p:nvPr/>
        </p:nvSpPr>
        <p:spPr bwMode="auto">
          <a:xfrm>
            <a:off x="6372225" y="4581525"/>
            <a:ext cx="1654175" cy="1439863"/>
          </a:xfrm>
          <a:prstGeom prst="rect">
            <a:avLst/>
          </a:prstGeom>
          <a:noFill/>
          <a:ln w="9525" algn="ctr">
            <a:solidFill>
              <a:schemeClr val="bg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6916" name="AutoShape 20"/>
          <p:cNvSpPr>
            <a:spLocks noChangeArrowheads="1"/>
          </p:cNvSpPr>
          <p:nvPr/>
        </p:nvSpPr>
        <p:spPr bwMode="auto">
          <a:xfrm>
            <a:off x="6515100" y="5095875"/>
            <a:ext cx="288925" cy="2159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6917" name="AutoShape 21"/>
          <p:cNvSpPr>
            <a:spLocks noChangeArrowheads="1"/>
          </p:cNvSpPr>
          <p:nvPr/>
        </p:nvSpPr>
        <p:spPr bwMode="auto">
          <a:xfrm flipV="1">
            <a:off x="6515100" y="4879975"/>
            <a:ext cx="288925" cy="2159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6918" name="Line 22"/>
          <p:cNvSpPr>
            <a:spLocks noChangeShapeType="1"/>
          </p:cNvSpPr>
          <p:nvPr/>
        </p:nvSpPr>
        <p:spPr bwMode="auto">
          <a:xfrm>
            <a:off x="6659563" y="5080000"/>
            <a:ext cx="34766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6919" name="Line 23"/>
          <p:cNvSpPr>
            <a:spLocks noChangeShapeType="1"/>
          </p:cNvSpPr>
          <p:nvPr/>
        </p:nvSpPr>
        <p:spPr bwMode="auto">
          <a:xfrm flipV="1">
            <a:off x="7954963" y="3068638"/>
            <a:ext cx="287337" cy="1444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6920" name="Text Box 24"/>
          <p:cNvSpPr txBox="1">
            <a:spLocks noChangeArrowheads="1"/>
          </p:cNvSpPr>
          <p:nvPr/>
        </p:nvSpPr>
        <p:spPr bwMode="auto">
          <a:xfrm>
            <a:off x="6586538" y="2708275"/>
            <a:ext cx="1296987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 smtClean="0"/>
              <a:t>Питание</a:t>
            </a:r>
            <a:r>
              <a:rPr lang="fr-FR" sz="1200" dirty="0" smtClean="0"/>
              <a:t> </a:t>
            </a:r>
            <a:endParaRPr lang="fr-FR" sz="1200" dirty="0"/>
          </a:p>
        </p:txBody>
      </p:sp>
      <p:sp>
        <p:nvSpPr>
          <p:cNvPr id="976921" name="Text Box 25"/>
          <p:cNvSpPr txBox="1">
            <a:spLocks noChangeArrowheads="1"/>
          </p:cNvSpPr>
          <p:nvPr/>
        </p:nvSpPr>
        <p:spPr bwMode="auto">
          <a:xfrm>
            <a:off x="7162800" y="2133600"/>
            <a:ext cx="129698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dirty="0" smtClean="0"/>
              <a:t>Компьютер</a:t>
            </a:r>
            <a:r>
              <a:rPr lang="fr-FR" sz="1200" b="1" dirty="0" smtClean="0"/>
              <a:t> </a:t>
            </a:r>
            <a:endParaRPr lang="fr-FR" sz="1200" b="1" dirty="0"/>
          </a:p>
        </p:txBody>
      </p:sp>
      <p:sp>
        <p:nvSpPr>
          <p:cNvPr id="976922" name="Text Box 26"/>
          <p:cNvSpPr txBox="1">
            <a:spLocks noChangeArrowheads="1"/>
          </p:cNvSpPr>
          <p:nvPr/>
        </p:nvSpPr>
        <p:spPr bwMode="auto">
          <a:xfrm>
            <a:off x="7739063" y="2708275"/>
            <a:ext cx="1296987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 smtClean="0"/>
              <a:t>Заземление</a:t>
            </a:r>
            <a:endParaRPr lang="fr-FR" sz="1200" dirty="0"/>
          </a:p>
        </p:txBody>
      </p:sp>
      <p:sp>
        <p:nvSpPr>
          <p:cNvPr id="976923" name="Freeform 27"/>
          <p:cNvSpPr>
            <a:spLocks/>
          </p:cNvSpPr>
          <p:nvPr/>
        </p:nvSpPr>
        <p:spPr bwMode="auto">
          <a:xfrm>
            <a:off x="7162800" y="3930650"/>
            <a:ext cx="690563" cy="31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435" y="0"/>
              </a:cxn>
            </a:cxnLst>
            <a:rect l="0" t="0" r="r" b="b"/>
            <a:pathLst>
              <a:path w="435" h="2">
                <a:moveTo>
                  <a:pt x="0" y="2"/>
                </a:moveTo>
                <a:lnTo>
                  <a:pt x="435" y="0"/>
                </a:lnTo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 type="oval" w="med" len="med"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6924" name="Oval 28"/>
          <p:cNvSpPr>
            <a:spLocks noChangeArrowheads="1"/>
          </p:cNvSpPr>
          <p:nvPr/>
        </p:nvSpPr>
        <p:spPr bwMode="auto">
          <a:xfrm>
            <a:off x="7307263" y="3789363"/>
            <a:ext cx="360362" cy="3603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fr-FR"/>
              <a:t>Oscillo.</a:t>
            </a:r>
          </a:p>
        </p:txBody>
      </p:sp>
      <p:sp>
        <p:nvSpPr>
          <p:cNvPr id="976925" name="Text Box 29"/>
          <p:cNvSpPr txBox="1">
            <a:spLocks noChangeArrowheads="1"/>
          </p:cNvSpPr>
          <p:nvPr/>
        </p:nvSpPr>
        <p:spPr bwMode="auto">
          <a:xfrm>
            <a:off x="179388" y="4319588"/>
            <a:ext cx="316865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ru-RU" sz="1200" u="sng" dirty="0" smtClean="0"/>
              <a:t>Переменная цикличность </a:t>
            </a:r>
            <a:r>
              <a:rPr lang="en-US" sz="1200" u="sng" dirty="0" smtClean="0"/>
              <a:t>RC</a:t>
            </a:r>
            <a:r>
              <a:rPr lang="fr-FR" sz="1200" u="sng" dirty="0" smtClean="0"/>
              <a:t>(%)</a:t>
            </a:r>
            <a:r>
              <a:rPr lang="ru-RU" sz="1200" u="sng" dirty="0" smtClean="0"/>
              <a:t> =</a:t>
            </a:r>
          </a:p>
          <a:p>
            <a:pPr algn="l">
              <a:spcBef>
                <a:spcPct val="50000"/>
              </a:spcBef>
            </a:pPr>
            <a:r>
              <a:rPr lang="ru-RU" sz="1200" u="sng" dirty="0" smtClean="0"/>
              <a:t>процент активности сигнала за период</a:t>
            </a:r>
            <a:endParaRPr lang="fr-FR" sz="1200" u="sng" dirty="0"/>
          </a:p>
          <a:p>
            <a:pPr algn="l">
              <a:spcBef>
                <a:spcPct val="50000"/>
              </a:spcBef>
            </a:pPr>
            <a:r>
              <a:rPr lang="fr-FR" sz="1200" b="1" dirty="0"/>
              <a:t>RC = </a:t>
            </a:r>
            <a:r>
              <a:rPr lang="fr-FR" sz="1200" b="1" dirty="0" smtClean="0"/>
              <a:t>(</a:t>
            </a:r>
            <a:r>
              <a:rPr lang="ru-RU" sz="1200" b="1" dirty="0" smtClean="0"/>
              <a:t>время управления</a:t>
            </a:r>
            <a:r>
              <a:rPr lang="fr-FR" sz="1200" b="1" dirty="0" smtClean="0"/>
              <a:t>/ </a:t>
            </a:r>
            <a:r>
              <a:rPr lang="ru-RU" sz="1200" b="1" dirty="0" smtClean="0"/>
              <a:t>период</a:t>
            </a:r>
            <a:r>
              <a:rPr lang="fr-FR" sz="1200" b="1" dirty="0" smtClean="0"/>
              <a:t>) </a:t>
            </a:r>
            <a:r>
              <a:rPr lang="fr-FR" sz="1200" b="1" dirty="0"/>
              <a:t>x100</a:t>
            </a:r>
          </a:p>
        </p:txBody>
      </p:sp>
      <p:sp>
        <p:nvSpPr>
          <p:cNvPr id="976926" name="Text Box 30"/>
          <p:cNvSpPr txBox="1">
            <a:spLocks noChangeArrowheads="1"/>
          </p:cNvSpPr>
          <p:nvPr/>
        </p:nvSpPr>
        <p:spPr bwMode="auto">
          <a:xfrm>
            <a:off x="179388" y="5013177"/>
            <a:ext cx="259238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 dirty="0" smtClean="0"/>
              <a:t>Какова переменная цикличность при каждом возбуждении</a:t>
            </a:r>
            <a:r>
              <a:rPr lang="fr-FR" sz="1200" b="1" dirty="0" smtClean="0"/>
              <a:t>?</a:t>
            </a:r>
            <a:endParaRPr lang="fr-FR" sz="1200" b="1" dirty="0"/>
          </a:p>
        </p:txBody>
      </p:sp>
      <p:sp>
        <p:nvSpPr>
          <p:cNvPr id="976927" name="Text Box 31"/>
          <p:cNvSpPr txBox="1">
            <a:spLocks noChangeArrowheads="1"/>
          </p:cNvSpPr>
          <p:nvPr/>
        </p:nvSpPr>
        <p:spPr bwMode="auto">
          <a:xfrm>
            <a:off x="0" y="5673725"/>
            <a:ext cx="176371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 dirty="0" smtClean="0"/>
              <a:t>Возбуждение </a:t>
            </a:r>
            <a:r>
              <a:rPr lang="fr-FR" sz="1200" b="1" dirty="0" smtClean="0"/>
              <a:t> </a:t>
            </a:r>
            <a:r>
              <a:rPr lang="fr-FR" sz="1200" b="1" dirty="0"/>
              <a:t>A= </a:t>
            </a:r>
          </a:p>
        </p:txBody>
      </p:sp>
      <p:sp>
        <p:nvSpPr>
          <p:cNvPr id="976928" name="Text Box 32"/>
          <p:cNvSpPr txBox="1">
            <a:spLocks noChangeArrowheads="1"/>
          </p:cNvSpPr>
          <p:nvPr/>
        </p:nvSpPr>
        <p:spPr bwMode="auto">
          <a:xfrm>
            <a:off x="0" y="6021388"/>
            <a:ext cx="27717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 dirty="0" smtClean="0"/>
              <a:t>Возбуждение</a:t>
            </a:r>
            <a:r>
              <a:rPr lang="fr-FR" sz="1200" b="1" dirty="0" smtClean="0"/>
              <a:t> </a:t>
            </a:r>
            <a:r>
              <a:rPr lang="fr-FR" sz="1200" b="1" dirty="0"/>
              <a:t>B=</a:t>
            </a:r>
          </a:p>
        </p:txBody>
      </p:sp>
      <p:sp>
        <p:nvSpPr>
          <p:cNvPr id="976929" name="Text Box 33"/>
          <p:cNvSpPr txBox="1">
            <a:spLocks noChangeArrowheads="1"/>
          </p:cNvSpPr>
          <p:nvPr/>
        </p:nvSpPr>
        <p:spPr bwMode="auto">
          <a:xfrm>
            <a:off x="1331640" y="5673724"/>
            <a:ext cx="194421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200" b="1" dirty="0"/>
              <a:t>(2x0,5) / 3 x100 = 33%</a:t>
            </a:r>
          </a:p>
        </p:txBody>
      </p:sp>
      <p:sp>
        <p:nvSpPr>
          <p:cNvPr id="976930" name="Text Box 34"/>
          <p:cNvSpPr txBox="1">
            <a:spLocks noChangeArrowheads="1"/>
          </p:cNvSpPr>
          <p:nvPr/>
        </p:nvSpPr>
        <p:spPr bwMode="auto">
          <a:xfrm>
            <a:off x="1259632" y="6021388"/>
            <a:ext cx="187220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200" b="1" dirty="0"/>
              <a:t>(2,5x0,5) / 3 x100 = 41%</a:t>
            </a:r>
          </a:p>
        </p:txBody>
      </p:sp>
      <p:sp>
        <p:nvSpPr>
          <p:cNvPr id="976931" name="Text Box 35"/>
          <p:cNvSpPr txBox="1">
            <a:spLocks noChangeArrowheads="1"/>
          </p:cNvSpPr>
          <p:nvPr/>
        </p:nvSpPr>
        <p:spPr bwMode="auto">
          <a:xfrm>
            <a:off x="4283075" y="3968750"/>
            <a:ext cx="15843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 dirty="0" smtClean="0"/>
              <a:t>Сигнал</a:t>
            </a:r>
            <a:r>
              <a:rPr lang="fr-FR" sz="1200" b="1" dirty="0" smtClean="0"/>
              <a:t> </a:t>
            </a:r>
            <a:r>
              <a:rPr lang="fr-FR" sz="1200" b="1" dirty="0"/>
              <a:t>A</a:t>
            </a:r>
          </a:p>
        </p:txBody>
      </p:sp>
      <p:sp>
        <p:nvSpPr>
          <p:cNvPr id="976932" name="Text Box 36"/>
          <p:cNvSpPr txBox="1">
            <a:spLocks noChangeArrowheads="1"/>
          </p:cNvSpPr>
          <p:nvPr/>
        </p:nvSpPr>
        <p:spPr bwMode="auto">
          <a:xfrm>
            <a:off x="4283075" y="6381750"/>
            <a:ext cx="15843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 dirty="0" smtClean="0"/>
              <a:t>Сигнал</a:t>
            </a:r>
            <a:r>
              <a:rPr lang="fr-FR" sz="1200" b="1" dirty="0" smtClean="0"/>
              <a:t> </a:t>
            </a:r>
            <a:r>
              <a:rPr lang="fr-FR" sz="1200" b="1" dirty="0"/>
              <a:t>B</a:t>
            </a:r>
          </a:p>
        </p:txBody>
      </p:sp>
      <p:sp>
        <p:nvSpPr>
          <p:cNvPr id="976934" name="Rectangle 3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692150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ru-RU" sz="2000" dirty="0" smtClean="0"/>
              <a:t>Исполнительные механизмы,</a:t>
            </a:r>
            <a:r>
              <a:rPr lang="fr-FR" sz="2000" dirty="0" smtClean="0"/>
              <a:t> </a:t>
            </a:r>
            <a:r>
              <a:rPr lang="ru-RU" sz="2000" dirty="0" smtClean="0"/>
              <a:t>общие положения</a:t>
            </a:r>
            <a:endParaRPr lang="fr-FR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7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7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97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927" grpId="0"/>
      <p:bldP spid="976928" grpId="0"/>
      <p:bldP spid="976929" grpId="0"/>
      <p:bldP spid="97693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7" name="Rectangle 3"/>
          <p:cNvSpPr>
            <a:spLocks noChangeArrowheads="1"/>
          </p:cNvSpPr>
          <p:nvPr/>
        </p:nvSpPr>
        <p:spPr bwMode="auto">
          <a:xfrm>
            <a:off x="152400" y="1412875"/>
            <a:ext cx="8740775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sz="1800" i="1" dirty="0" smtClean="0"/>
              <a:t>Сигнал управления открытием и закрытием</a:t>
            </a:r>
            <a:r>
              <a:rPr lang="fr-FR" sz="1800" i="1" dirty="0" smtClean="0"/>
              <a:t>:</a:t>
            </a: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fr-FR" sz="1800" i="1" dirty="0"/>
          </a:p>
        </p:txBody>
      </p:sp>
      <p:sp>
        <p:nvSpPr>
          <p:cNvPr id="978948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0" y="836712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Управление открытием и закрытием</a:t>
            </a:r>
            <a:endParaRPr lang="fr-FR" sz="2400" dirty="0"/>
          </a:p>
        </p:txBody>
      </p:sp>
      <p:pic>
        <p:nvPicPr>
          <p:cNvPr id="978949" name="Picture 5" descr="Courbe_commande_vanne_EGR_DW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1989138"/>
            <a:ext cx="6048375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895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692150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ru-RU" sz="2000" dirty="0" smtClean="0"/>
              <a:t>Исполнительные механизмы,</a:t>
            </a:r>
            <a:r>
              <a:rPr lang="fr-FR" sz="2000" dirty="0" smtClean="0"/>
              <a:t> </a:t>
            </a:r>
            <a:r>
              <a:rPr lang="ru-RU" sz="2000" dirty="0" smtClean="0"/>
              <a:t>общие положения</a:t>
            </a:r>
            <a:endParaRPr lang="fr-FR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3" name="Rectangle 3"/>
          <p:cNvSpPr>
            <a:spLocks noChangeArrowheads="1"/>
          </p:cNvSpPr>
          <p:nvPr/>
        </p:nvSpPr>
        <p:spPr bwMode="auto">
          <a:xfrm>
            <a:off x="152400" y="1268413"/>
            <a:ext cx="8740775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sz="1800" i="1" dirty="0" smtClean="0"/>
              <a:t>Проверка исполнительных механизмов</a:t>
            </a:r>
            <a:endParaRPr lang="fr-FR" sz="1800" i="1" dirty="0"/>
          </a:p>
          <a:p>
            <a:pPr marL="569913" lvl="1" indent="-284163" algn="l">
              <a:spcBef>
                <a:spcPct val="0"/>
              </a:spcBef>
              <a:buFontTx/>
              <a:buChar char="–"/>
            </a:pPr>
            <a:r>
              <a:rPr lang="ru-RU" sz="1800" i="1" dirty="0" smtClean="0"/>
              <a:t>Что позволит подтвердить электрический управляющий сигнал </a:t>
            </a:r>
            <a:r>
              <a:rPr lang="fr-FR" sz="1800" i="1" dirty="0" smtClean="0"/>
              <a:t>(</a:t>
            </a:r>
            <a:r>
              <a:rPr lang="ru-RU" sz="1800" i="1" dirty="0" smtClean="0"/>
              <a:t>отсутствие контроля когерентности с копированием</a:t>
            </a:r>
            <a:r>
              <a:rPr lang="fr-FR" sz="1800" i="1" dirty="0" smtClean="0"/>
              <a:t>)</a:t>
            </a: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sz="1800" i="1" dirty="0" smtClean="0"/>
              <a:t>Измерение параметров</a:t>
            </a:r>
            <a:endParaRPr lang="fr-FR" sz="1800" i="1" dirty="0"/>
          </a:p>
          <a:p>
            <a:pPr marL="569913" lvl="1" indent="-284163" algn="l">
              <a:spcBef>
                <a:spcPct val="0"/>
              </a:spcBef>
              <a:buFontTx/>
              <a:buChar char="–"/>
            </a:pPr>
            <a:r>
              <a:rPr lang="ru-RU" sz="1800" i="1" dirty="0" smtClean="0"/>
              <a:t>Позволяет сопоставить предписанные теоретические величины с реальными измеренными величинами для выявления ошибки в системе</a:t>
            </a:r>
            <a:r>
              <a:rPr lang="fr-FR" sz="1800" i="1" dirty="0" smtClean="0"/>
              <a:t>système</a:t>
            </a: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 sz="1800" i="1" dirty="0"/>
          </a:p>
          <a:p>
            <a:pPr marL="569913" lvl="1" indent="-284163" algn="l">
              <a:spcBef>
                <a:spcPct val="0"/>
              </a:spcBef>
              <a:buFontTx/>
              <a:buChar char="–"/>
            </a:pPr>
            <a:endParaRPr lang="fr-FR" sz="1800" i="1" dirty="0"/>
          </a:p>
        </p:txBody>
      </p:sp>
      <p:sp>
        <p:nvSpPr>
          <p:cNvPr id="983044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Диагностика</a:t>
            </a:r>
            <a:endParaRPr lang="fr-FR" sz="2400" dirty="0"/>
          </a:p>
        </p:txBody>
      </p:sp>
      <p:pic>
        <p:nvPicPr>
          <p:cNvPr id="9830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3644900"/>
            <a:ext cx="3695700" cy="28543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83046" name="Rectangle 6"/>
          <p:cNvSpPr>
            <a:spLocks noChangeArrowheads="1"/>
          </p:cNvSpPr>
          <p:nvPr/>
        </p:nvSpPr>
        <p:spPr bwMode="auto">
          <a:xfrm>
            <a:off x="2028825" y="5094288"/>
            <a:ext cx="3744913" cy="544512"/>
          </a:xfrm>
          <a:prstGeom prst="rect">
            <a:avLst/>
          </a:prstGeom>
          <a:noFill/>
          <a:ln w="38100" algn="ctr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83047" name="Rectangle 7"/>
          <p:cNvSpPr>
            <a:spLocks noChangeArrowheads="1"/>
          </p:cNvSpPr>
          <p:nvPr/>
        </p:nvSpPr>
        <p:spPr bwMode="auto">
          <a:xfrm>
            <a:off x="2028825" y="5661025"/>
            <a:ext cx="3744913" cy="544513"/>
          </a:xfrm>
          <a:prstGeom prst="rect">
            <a:avLst/>
          </a:prstGeom>
          <a:noFill/>
          <a:ln w="38100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 sz="1200">
              <a:solidFill>
                <a:schemeClr val="tx1"/>
              </a:solidFill>
            </a:endParaRPr>
          </a:p>
        </p:txBody>
      </p:sp>
      <p:sp>
        <p:nvSpPr>
          <p:cNvPr id="983048" name="Text Box 8"/>
          <p:cNvSpPr txBox="1">
            <a:spLocks noChangeArrowheads="1"/>
          </p:cNvSpPr>
          <p:nvPr/>
        </p:nvSpPr>
        <p:spPr bwMode="auto">
          <a:xfrm>
            <a:off x="5796136" y="5157788"/>
            <a:ext cx="1366664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u="sng" dirty="0" smtClean="0"/>
              <a:t>Некорректное</a:t>
            </a:r>
            <a:endParaRPr lang="fr-FR" sz="1200" b="1" u="sng" dirty="0"/>
          </a:p>
        </p:txBody>
      </p:sp>
      <p:sp>
        <p:nvSpPr>
          <p:cNvPr id="983049" name="Text Box 9"/>
          <p:cNvSpPr txBox="1">
            <a:spLocks noChangeArrowheads="1"/>
          </p:cNvSpPr>
          <p:nvPr/>
        </p:nvSpPr>
        <p:spPr bwMode="auto">
          <a:xfrm>
            <a:off x="5796136" y="5805488"/>
            <a:ext cx="1366664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u="sng" dirty="0" smtClean="0"/>
              <a:t>Корректное</a:t>
            </a:r>
            <a:r>
              <a:rPr lang="fr-FR" sz="1200" b="1" u="sng" dirty="0" smtClean="0"/>
              <a:t> </a:t>
            </a:r>
            <a:endParaRPr lang="fr-FR" sz="1200" b="1" u="sng" dirty="0"/>
          </a:p>
        </p:txBody>
      </p:sp>
      <p:sp>
        <p:nvSpPr>
          <p:cNvPr id="98305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692150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ru-RU" sz="2000" dirty="0" smtClean="0"/>
              <a:t>Исполнительные механизмы,</a:t>
            </a:r>
            <a:r>
              <a:rPr lang="fr-FR" sz="2000" dirty="0" smtClean="0"/>
              <a:t> </a:t>
            </a:r>
            <a:r>
              <a:rPr lang="ru-RU" sz="2000" dirty="0" smtClean="0"/>
              <a:t>общие положения</a:t>
            </a:r>
            <a:endParaRPr lang="fr-FR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1" name="Rectangle 3"/>
          <p:cNvSpPr>
            <a:spLocks noChangeArrowheads="1"/>
          </p:cNvSpPr>
          <p:nvPr/>
        </p:nvSpPr>
        <p:spPr bwMode="auto">
          <a:xfrm>
            <a:off x="152400" y="1268413"/>
            <a:ext cx="8740775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sz="1800" i="1" dirty="0" smtClean="0"/>
              <a:t>Контроль сопротивления у исполнительных механизмов</a:t>
            </a:r>
            <a:endParaRPr lang="fr-FR" sz="1800" i="1" dirty="0"/>
          </a:p>
          <a:p>
            <a:pPr marL="569913" lvl="1" indent="-284163" algn="l">
              <a:spcBef>
                <a:spcPct val="0"/>
              </a:spcBef>
              <a:buFontTx/>
              <a:buChar char="–"/>
            </a:pPr>
            <a:r>
              <a:rPr lang="ru-RU" sz="1800" i="1" dirty="0" smtClean="0"/>
              <a:t>Позволяет установить соответствие требуемых величин и в тоже время отсутствие обрыва или короткого замыкания на конце (ах)</a:t>
            </a:r>
            <a:endParaRPr lang="fr-FR" sz="1800" i="1" dirty="0"/>
          </a:p>
          <a:p>
            <a:pPr marL="569913" lvl="1" indent="-284163" algn="l">
              <a:spcBef>
                <a:spcPct val="0"/>
              </a:spcBef>
              <a:buFontTx/>
              <a:buChar char="–"/>
            </a:pPr>
            <a:endParaRPr lang="fr-FR" sz="1800" i="1" dirty="0"/>
          </a:p>
          <a:p>
            <a:pPr marL="284163" indent="-284163" algn="l"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sz="1800" i="1" smtClean="0"/>
              <a:t>Контроль согласованности</a:t>
            </a:r>
            <a:endParaRPr lang="fr-FR" sz="1800" i="1" dirty="0"/>
          </a:p>
          <a:p>
            <a:pPr marL="569913" lvl="1" indent="-284163" algn="l">
              <a:spcBef>
                <a:spcPct val="0"/>
              </a:spcBef>
              <a:buFontTx/>
              <a:buChar char="–"/>
            </a:pPr>
            <a:r>
              <a:rPr lang="ru-RU" sz="1800" i="1" dirty="0" smtClean="0"/>
              <a:t>Отслеживает "компенсирующих" действий ЭВМ при аномальном параметре (например: нормальное давление топлива, однако регулятор подачи топлива работает "основательно")</a:t>
            </a:r>
          </a:p>
          <a:p>
            <a:pPr marL="569913" lvl="1" indent="-284163" algn="l">
              <a:spcBef>
                <a:spcPct val="0"/>
              </a:spcBef>
              <a:buFontTx/>
              <a:buChar char="–"/>
            </a:pPr>
            <a:endParaRPr lang="fr-FR" sz="1800" i="1" dirty="0"/>
          </a:p>
          <a:p>
            <a:pPr marL="569913" lvl="1" indent="-284163" algn="l">
              <a:spcBef>
                <a:spcPct val="0"/>
              </a:spcBef>
            </a:pPr>
            <a:endParaRPr lang="fr-FR" sz="1800" i="1" dirty="0"/>
          </a:p>
          <a:p>
            <a:pPr marL="569913" lvl="1" indent="-284163" algn="l">
              <a:spcBef>
                <a:spcPct val="0"/>
              </a:spcBef>
              <a:buFontTx/>
              <a:buChar char="–"/>
            </a:pPr>
            <a:endParaRPr lang="fr-FR" sz="1800" i="1" dirty="0"/>
          </a:p>
        </p:txBody>
      </p:sp>
      <p:sp>
        <p:nvSpPr>
          <p:cNvPr id="985092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</a:pPr>
            <a:r>
              <a:rPr lang="ru-RU" sz="2400" dirty="0" smtClean="0"/>
              <a:t>Диагностика</a:t>
            </a:r>
            <a:endParaRPr lang="fr-FR" sz="2400" dirty="0"/>
          </a:p>
        </p:txBody>
      </p:sp>
      <p:sp>
        <p:nvSpPr>
          <p:cNvPr id="9850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692150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ru-RU" sz="2000" dirty="0" smtClean="0"/>
              <a:t>Исполнительные механизмы,</a:t>
            </a:r>
            <a:r>
              <a:rPr lang="fr-FR" sz="2000" dirty="0" smtClean="0"/>
              <a:t> </a:t>
            </a:r>
            <a:r>
              <a:rPr lang="ru-RU" sz="2000" dirty="0" smtClean="0"/>
              <a:t>общие положения</a:t>
            </a:r>
            <a:endParaRPr lang="fr-FR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7894" name="AutoShape 7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 rot="-54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87144" name="Rectangle 8"/>
          <p:cNvSpPr>
            <a:spLocks noChangeArrowheads="1"/>
          </p:cNvSpPr>
          <p:nvPr/>
        </p:nvSpPr>
        <p:spPr bwMode="auto">
          <a:xfrm>
            <a:off x="250825" y="765175"/>
            <a:ext cx="806608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fontAlgn="auto">
              <a:lnSpc>
                <a:spcPct val="90000"/>
              </a:lnSpc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  <a:defRPr/>
            </a:pPr>
            <a:endParaRPr lang="fr-FR" i="1" dirty="0">
              <a:latin typeface="+mn-lt"/>
              <a:cs typeface="+mn-cs"/>
            </a:endParaRPr>
          </a:p>
          <a:p>
            <a:pPr marL="284163" indent="-284163" fontAlgn="auto">
              <a:lnSpc>
                <a:spcPct val="90000"/>
              </a:lnSpc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  <a:defRPr/>
            </a:pPr>
            <a:endParaRPr lang="fr-FR" sz="6600" i="1" dirty="0">
              <a:latin typeface="+mn-lt"/>
              <a:cs typeface="+mn-cs"/>
            </a:endParaRPr>
          </a:p>
          <a:p>
            <a:pPr marL="284163" indent="-284163" fontAlgn="auto">
              <a:lnSpc>
                <a:spcPct val="90000"/>
              </a:lnSpc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  <a:defRPr/>
            </a:pPr>
            <a:r>
              <a:rPr lang="ru-RU" sz="52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СЕРВИС</a:t>
            </a:r>
            <a:endParaRPr lang="fr-FR" sz="5200" i="1" u="sng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marL="284163" indent="-284163" fontAlgn="auto">
              <a:lnSpc>
                <a:spcPct val="90000"/>
              </a:lnSpc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  <a:defRPr/>
            </a:pPr>
            <a:r>
              <a:rPr lang="ru-RU" sz="52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Практическая работа</a:t>
            </a:r>
          </a:p>
          <a:p>
            <a:pPr marL="284163" indent="-284163" fontAlgn="auto">
              <a:lnSpc>
                <a:spcPct val="90000"/>
              </a:lnSpc>
              <a:spcAft>
                <a:spcPts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  <a:defRPr/>
            </a:pPr>
            <a:r>
              <a:rPr lang="ru-RU" sz="52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Исполнительные механизмы</a:t>
            </a:r>
            <a:endParaRPr lang="fr-FR" sz="5200" u="sng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816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816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816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881672" name="Picture 8"/>
          <p:cNvPicPr>
            <a:picLocks noChangeAspect="1" noChangeArrowheads="1"/>
          </p:cNvPicPr>
          <p:nvPr/>
        </p:nvPicPr>
        <p:blipFill>
          <a:blip r:embed="rId3" cstate="print"/>
          <a:srcRect l="2336" t="15593" r="5687" b="56529"/>
          <a:stretch>
            <a:fillRect/>
          </a:stretch>
        </p:blipFill>
        <p:spPr bwMode="auto">
          <a:xfrm>
            <a:off x="0" y="1916113"/>
            <a:ext cx="9144000" cy="2735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81682" name="Rectangle 18"/>
          <p:cNvSpPr>
            <a:spLocks noChangeArrowheads="1"/>
          </p:cNvSpPr>
          <p:nvPr/>
        </p:nvSpPr>
        <p:spPr bwMode="auto">
          <a:xfrm>
            <a:off x="250825" y="765175"/>
            <a:ext cx="806608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fr-FR" sz="1800" i="1" dirty="0"/>
          </a:p>
          <a:p>
            <a:pPr marL="284163" indent="-284163" algn="l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Blip>
                <a:blip r:embed="rId4"/>
              </a:buBlip>
            </a:pPr>
            <a:r>
              <a:rPr lang="ru-RU" sz="1800" i="1" dirty="0" smtClean="0"/>
              <a:t> Сводная таблица характеристик датчиков</a:t>
            </a:r>
            <a:endParaRPr lang="fr-FR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5" name="Text 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14843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Электродвигатель постоянного тока</a:t>
            </a:r>
            <a:endParaRPr lang="fr-FR" sz="2400" dirty="0">
              <a:latin typeface="+mn-lt"/>
              <a:cs typeface="+mn-cs"/>
            </a:endParaRPr>
          </a:p>
        </p:txBody>
      </p:sp>
      <p:sp>
        <p:nvSpPr>
          <p:cNvPr id="980996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23838" y="3287713"/>
            <a:ext cx="8920162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Шаговый двигатель</a:t>
            </a:r>
            <a:endParaRPr lang="fr-FR" sz="2400" dirty="0">
              <a:latin typeface="+mn-lt"/>
              <a:cs typeface="+mn-cs"/>
            </a:endParaRPr>
          </a:p>
        </p:txBody>
      </p:sp>
      <p:sp>
        <p:nvSpPr>
          <p:cNvPr id="980997" name="Text 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23860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Крутящий момент двигателя</a:t>
            </a:r>
            <a:endParaRPr lang="fr-FR" sz="2400" dirty="0">
              <a:latin typeface="+mn-lt"/>
              <a:cs typeface="+mn-cs"/>
            </a:endParaRPr>
          </a:p>
        </p:txBody>
      </p:sp>
      <p:sp>
        <p:nvSpPr>
          <p:cNvPr id="980998" name="Text Box 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4191000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 err="1">
                <a:latin typeface="+mn-lt"/>
                <a:cs typeface="+mn-cs"/>
              </a:rPr>
              <a:t>Соленоидные</a:t>
            </a:r>
            <a:r>
              <a:rPr lang="ru-RU" sz="2400" dirty="0">
                <a:latin typeface="+mn-lt"/>
                <a:cs typeface="+mn-cs"/>
              </a:rPr>
              <a:t> клапаны</a:t>
            </a:r>
            <a:endParaRPr lang="fr-FR" sz="2400" dirty="0">
              <a:latin typeface="+mn-lt"/>
              <a:cs typeface="+mn-cs"/>
            </a:endParaRPr>
          </a:p>
        </p:txBody>
      </p:sp>
      <p:sp>
        <p:nvSpPr>
          <p:cNvPr id="980999" name="Text Box 7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5092700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Пьезоэлектрический привод</a:t>
            </a:r>
            <a:endParaRPr lang="fr-FR" sz="2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68413"/>
            <a:ext cx="4419600" cy="49974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fr-FR" sz="1800" i="1" smtClean="0"/>
          </a:p>
          <a:p>
            <a:pPr eaLnBrk="1" hangingPunct="1"/>
            <a:r>
              <a:rPr lang="ru-RU" sz="1800" smtClean="0"/>
              <a:t>Принцип  работы</a:t>
            </a:r>
            <a:r>
              <a:rPr lang="ru-RU" sz="1800" b="1" smtClean="0"/>
              <a:t> электродвигателя постоянного тока</a:t>
            </a:r>
            <a:r>
              <a:rPr lang="ru-RU" sz="1800" smtClean="0"/>
              <a:t>: </a:t>
            </a:r>
          </a:p>
          <a:p>
            <a:pPr eaLnBrk="1" hangingPunct="1">
              <a:buFont typeface="Arial" charset="0"/>
              <a:buNone/>
            </a:pPr>
            <a:r>
              <a:rPr lang="ru-RU" sz="1800" i="1" smtClean="0"/>
              <a:t>       </a:t>
            </a:r>
            <a:r>
              <a:rPr lang="ru-RU" sz="1800" smtClean="0"/>
              <a:t>При включении в сеть в статоре возникает круговое вращающееся магнитное поле, которое пронизывает обмотку ротора и наводит в ней ток индукции</a:t>
            </a:r>
          </a:p>
          <a:p>
            <a:pPr eaLnBrk="1" hangingPunct="1">
              <a:buFont typeface="Arial" charset="0"/>
              <a:buNone/>
            </a:pPr>
            <a:endParaRPr lang="fr-FR" sz="1800" smtClean="0"/>
          </a:p>
          <a:p>
            <a:pPr eaLnBrk="1" hangingPunct="1"/>
            <a:r>
              <a:rPr lang="ru-RU" sz="1800" smtClean="0"/>
              <a:t>Щётки позволяют осуществлять непрерывное вращение</a:t>
            </a:r>
            <a:endParaRPr lang="fr-FR" sz="1800" smtClean="0"/>
          </a:p>
          <a:p>
            <a:pPr eaLnBrk="1" hangingPunct="1">
              <a:buFont typeface="Arial" charset="0"/>
              <a:buNone/>
            </a:pPr>
            <a:endParaRPr lang="fr-FR" sz="1800" smtClean="0"/>
          </a:p>
          <a:p>
            <a:pPr eaLnBrk="1" hangingPunct="1"/>
            <a:r>
              <a:rPr lang="ru-RU" sz="1800" smtClean="0"/>
              <a:t>Возможно питание переменным током</a:t>
            </a:r>
            <a:endParaRPr lang="fr-FR" sz="1800" smtClean="0"/>
          </a:p>
          <a:p>
            <a:pPr eaLnBrk="1" hangingPunct="1"/>
            <a:endParaRPr lang="fr-FR" sz="1800" smtClean="0"/>
          </a:p>
          <a:p>
            <a:pPr eaLnBrk="1" hangingPunct="1"/>
            <a:r>
              <a:rPr lang="ru-RU" sz="1800" smtClean="0"/>
              <a:t>С помощью инверсии полярности возможно вращение в обоих направлениях </a:t>
            </a:r>
            <a:r>
              <a:rPr lang="fr-FR" sz="1800" smtClean="0"/>
              <a:t> </a:t>
            </a:r>
          </a:p>
          <a:p>
            <a:pPr eaLnBrk="1" hangingPunct="1"/>
            <a:endParaRPr lang="fr-FR" sz="1800" i="1" smtClean="0"/>
          </a:p>
          <a:p>
            <a:pPr lvl="2" eaLnBrk="1" hangingPunct="1"/>
            <a:endParaRPr lang="fr-FR" sz="1800" i="1" smtClean="0"/>
          </a:p>
          <a:p>
            <a:pPr eaLnBrk="1" hangingPunct="1">
              <a:buFont typeface="Wingdings" pitchFamily="2" charset="2"/>
              <a:buNone/>
            </a:pPr>
            <a:endParaRPr lang="fr-FR" sz="1800" i="1" smtClean="0"/>
          </a:p>
          <a:p>
            <a:pPr lvl="1" eaLnBrk="1" hangingPunct="1"/>
            <a:endParaRPr lang="fr-FR" sz="1800" smtClean="0"/>
          </a:p>
          <a:p>
            <a:pPr lvl="1" eaLnBrk="1" hangingPunct="1"/>
            <a:endParaRPr lang="fr-FR" sz="1800" smtClean="0"/>
          </a:p>
          <a:p>
            <a:pPr lvl="1" eaLnBrk="1" hangingPunct="1"/>
            <a:endParaRPr lang="fr-FR" sz="1800" smtClean="0"/>
          </a:p>
          <a:p>
            <a:pPr lvl="1" eaLnBrk="1" hangingPunct="1"/>
            <a:endParaRPr lang="fr-FR" sz="1800" smtClean="0"/>
          </a:p>
          <a:p>
            <a:pPr lvl="1" eaLnBrk="1" hangingPunct="1"/>
            <a:endParaRPr lang="fr-FR" sz="1800" b="1" smtClean="0"/>
          </a:p>
          <a:p>
            <a:pPr lvl="1" eaLnBrk="1" hangingPunct="1">
              <a:buFontTx/>
              <a:buNone/>
            </a:pPr>
            <a:endParaRPr lang="fr-FR" sz="1800" smtClean="0"/>
          </a:p>
        </p:txBody>
      </p:sp>
      <p:sp>
        <p:nvSpPr>
          <p:cNvPr id="850948" name="Text Box 4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Электродвигатель постоянного тока</a:t>
            </a:r>
            <a:endParaRPr lang="fr-FR" sz="2400" dirty="0">
              <a:latin typeface="+mn-lt"/>
              <a:cs typeface="+mn-cs"/>
            </a:endParaRPr>
          </a:p>
        </p:txBody>
      </p:sp>
      <p:graphicFrame>
        <p:nvGraphicFramePr>
          <p:cNvPr id="850949" name="Object 2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1509378" name="Image bitmap" r:id="rId6" imgW="609524" imgH="358171" progId="PBrush">
              <p:embed/>
            </p:oleObj>
          </a:graphicData>
        </a:graphic>
      </p:graphicFrame>
    </p:spTree>
    <p:controls>
      <p:control spid="1509379" name="ShockwaveFlash1" r:id="rId2" imgW="4571429" imgH="4967161"/>
    </p:controls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5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0"/>
          <p:cNvSpPr>
            <a:spLocks noChangeArrowheads="1"/>
          </p:cNvSpPr>
          <p:nvPr/>
        </p:nvSpPr>
        <p:spPr bwMode="auto">
          <a:xfrm>
            <a:off x="152400" y="1268413"/>
            <a:ext cx="42751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4"/>
              </a:buBlip>
            </a:pPr>
            <a:r>
              <a:rPr lang="ru-RU" i="1" u="sng">
                <a:latin typeface="Calibri" pitchFamily="34" charset="0"/>
              </a:rPr>
              <a:t>Пример</a:t>
            </a:r>
            <a:r>
              <a:rPr lang="fr-FR" i="1" u="sng">
                <a:latin typeface="Calibri" pitchFamily="34" charset="0"/>
              </a:rPr>
              <a:t> </a:t>
            </a:r>
            <a:r>
              <a:rPr lang="fr-FR" i="1">
                <a:latin typeface="Calibri" pitchFamily="34" charset="0"/>
              </a:rPr>
              <a:t>: </a:t>
            </a:r>
            <a:r>
              <a:rPr lang="ru-RU" i="1">
                <a:latin typeface="Calibri" pitchFamily="34" charset="0"/>
              </a:rPr>
              <a:t>Блок моторизированной дроссельной заслонки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4"/>
              </a:buBlip>
            </a:pPr>
            <a:r>
              <a:rPr lang="ru-RU" i="1">
                <a:latin typeface="Calibri" pitchFamily="34" charset="0"/>
              </a:rPr>
              <a:t>Особенности</a:t>
            </a:r>
            <a:r>
              <a:rPr lang="fr-FR" i="1">
                <a:latin typeface="Calibri" pitchFamily="34" charset="0"/>
              </a:rPr>
              <a:t>:</a:t>
            </a: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4"/>
              </a:buBlip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Управляемый на закрытие и открытие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Положение без питания</a:t>
            </a:r>
            <a:r>
              <a:rPr lang="fr-FR" i="1">
                <a:latin typeface="Calibri" pitchFamily="34" charset="0"/>
              </a:rPr>
              <a:t>: </a:t>
            </a:r>
            <a:r>
              <a:rPr lang="ru-RU" i="1">
                <a:latin typeface="Calibri" pitchFamily="34" charset="0"/>
              </a:rPr>
              <a:t>заслонка в положении ускоренного холостого хода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Датчик фиксирует два противоположных сигнала </a:t>
            </a:r>
            <a:r>
              <a:rPr lang="fr-FR" i="1">
                <a:latin typeface="Calibri" pitchFamily="34" charset="0"/>
              </a:rPr>
              <a:t>Us1 + Us2 = 5</a:t>
            </a:r>
            <a:r>
              <a:rPr lang="ru-RU" i="1">
                <a:latin typeface="Calibri" pitchFamily="34" charset="0"/>
              </a:rPr>
              <a:t> В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Обучение системы в случае замены блока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4"/>
              </a:buBlip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fr-FR" i="1">
              <a:latin typeface="Calibri" pitchFamily="34" charset="0"/>
            </a:endParaRPr>
          </a:p>
        </p:txBody>
      </p:sp>
      <p:sp>
        <p:nvSpPr>
          <p:cNvPr id="3076" name="Rectangle 33"/>
          <p:cNvSpPr>
            <a:spLocks noChangeArrowheads="1"/>
          </p:cNvSpPr>
          <p:nvPr/>
        </p:nvSpPr>
        <p:spPr bwMode="auto">
          <a:xfrm>
            <a:off x="0" y="21717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427538" y="2565400"/>
          <a:ext cx="4389437" cy="2517775"/>
        </p:xfrm>
        <a:graphic>
          <a:graphicData uri="http://schemas.openxmlformats.org/presentationml/2006/ole">
            <p:oleObj spid="_x0000_s1510402" name="Picture" r:id="rId5" imgW="5753160" imgH="3427200" progId="Word.Picture.8">
              <p:embed/>
            </p:oleObj>
          </a:graphicData>
        </a:graphic>
      </p:graphicFrame>
      <p:sp>
        <p:nvSpPr>
          <p:cNvPr id="689194" name="Text Box 4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Электродвигатель постоянного тока</a:t>
            </a:r>
            <a:endParaRPr lang="fr-FR" sz="2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0" y="21717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9939" name="Rectangle 6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9940" name="Picture 10" descr="Actionneur vanne EG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5600" y="2133600"/>
            <a:ext cx="3455988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11"/>
          <p:cNvSpPr>
            <a:spLocks noChangeArrowheads="1"/>
          </p:cNvSpPr>
          <p:nvPr/>
        </p:nvSpPr>
        <p:spPr bwMode="auto">
          <a:xfrm>
            <a:off x="152400" y="1125538"/>
            <a:ext cx="51403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4"/>
              </a:buBlip>
            </a:pPr>
            <a:r>
              <a:rPr lang="ru-RU" i="1" u="sng">
                <a:latin typeface="Calibri" pitchFamily="34" charset="0"/>
              </a:rPr>
              <a:t>Пример</a:t>
            </a:r>
            <a:r>
              <a:rPr lang="fr-FR" i="1">
                <a:latin typeface="Calibri" pitchFamily="34" charset="0"/>
              </a:rPr>
              <a:t> : </a:t>
            </a:r>
            <a:r>
              <a:rPr lang="ru-RU" i="1">
                <a:latin typeface="Calibri" pitchFamily="34" charset="0"/>
              </a:rPr>
              <a:t>Клапан</a:t>
            </a:r>
            <a:r>
              <a:rPr lang="fr-FR" i="1">
                <a:latin typeface="Calibri" pitchFamily="34" charset="0"/>
              </a:rPr>
              <a:t> </a:t>
            </a:r>
            <a:r>
              <a:rPr lang="ru-RU" i="1">
                <a:latin typeface="Calibri" pitchFamily="34" charset="0"/>
              </a:rPr>
              <a:t>рециркуляции отработавших газов (</a:t>
            </a:r>
            <a:r>
              <a:rPr lang="fr-FR" i="1">
                <a:latin typeface="Calibri" pitchFamily="34" charset="0"/>
              </a:rPr>
              <a:t>EGR</a:t>
            </a:r>
            <a:r>
              <a:rPr lang="ru-RU" i="1">
                <a:latin typeface="Calibri" pitchFamily="34" charset="0"/>
              </a:rPr>
              <a:t>)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4"/>
              </a:buBlip>
            </a:pPr>
            <a:r>
              <a:rPr lang="ru-RU" i="1">
                <a:latin typeface="Calibri" pitchFamily="34" charset="0"/>
              </a:rPr>
              <a:t>Особенности</a:t>
            </a:r>
            <a:r>
              <a:rPr lang="fr-FR" i="1">
                <a:latin typeface="Calibri" pitchFamily="34" charset="0"/>
              </a:rPr>
              <a:t>:</a:t>
            </a: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4"/>
              </a:buBlip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Возможность управления на открытие и на закрытие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Положение без питания</a:t>
            </a:r>
            <a:r>
              <a:rPr lang="fr-FR" i="1">
                <a:latin typeface="Calibri" pitchFamily="34" charset="0"/>
              </a:rPr>
              <a:t>: </a:t>
            </a:r>
            <a:r>
              <a:rPr lang="ru-RU" i="1">
                <a:latin typeface="Calibri" pitchFamily="34" charset="0"/>
              </a:rPr>
              <a:t>клапан закрыт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Встроенный датчик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Цикл очистки поле отключения контакта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Цикл обучения при каждом новом подключении контакта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Обучение после замены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4"/>
              </a:buBlip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fr-FR" i="1">
              <a:latin typeface="Calibri" pitchFamily="34" charset="0"/>
            </a:endParaRPr>
          </a:p>
        </p:txBody>
      </p:sp>
      <p:sp>
        <p:nvSpPr>
          <p:cNvPr id="39942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ru-RU" sz="3600" smtClean="0"/>
              <a:t>Особенности исполнительных механизмов</a:t>
            </a:r>
            <a:endParaRPr lang="fr-FR" sz="3600" smtClean="0"/>
          </a:p>
        </p:txBody>
      </p:sp>
      <p:sp>
        <p:nvSpPr>
          <p:cNvPr id="864271" name="Text Box 1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/>
              <a:t>Электродвигатель постоянного тока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68413"/>
            <a:ext cx="4851400" cy="49974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fr-FR" sz="1800" i="1" smtClean="0"/>
          </a:p>
          <a:p>
            <a:pPr eaLnBrk="1" hangingPunct="1"/>
            <a:r>
              <a:rPr lang="ru-RU" sz="1800" smtClean="0"/>
              <a:t>Принцип работы</a:t>
            </a:r>
            <a:r>
              <a:rPr lang="fr-FR" sz="1800" smtClean="0"/>
              <a:t> </a:t>
            </a:r>
            <a:r>
              <a:rPr lang="ru-RU" sz="1800" b="1" smtClean="0"/>
              <a:t>трёхфазного электродвигателя</a:t>
            </a:r>
            <a:r>
              <a:rPr lang="fr-FR" sz="1800" smtClean="0"/>
              <a:t>: </a:t>
            </a:r>
            <a:r>
              <a:rPr lang="ru-RU" sz="1800" smtClean="0"/>
              <a:t>при течении тока постоянный магнит ротора подвергнут магнитному полю  катушки в результате чего возникает электромагнитная сила</a:t>
            </a:r>
            <a:r>
              <a:rPr lang="fr-FR" sz="1800" smtClean="0"/>
              <a:t>.</a:t>
            </a:r>
          </a:p>
          <a:p>
            <a:pPr eaLnBrk="1" hangingPunct="1">
              <a:buFont typeface="Wingdings" pitchFamily="2" charset="2"/>
              <a:buNone/>
            </a:pPr>
            <a:endParaRPr lang="fr-FR" sz="1800" smtClean="0"/>
          </a:p>
          <a:p>
            <a:pPr eaLnBrk="1" hangingPunct="1"/>
            <a:r>
              <a:rPr lang="ru-RU" sz="1800" smtClean="0"/>
              <a:t>Не возможен полный оборот – максимально </a:t>
            </a:r>
            <a:r>
              <a:rPr lang="fr-FR" sz="1800" smtClean="0"/>
              <a:t>90°</a:t>
            </a:r>
          </a:p>
          <a:p>
            <a:pPr eaLnBrk="1" hangingPunct="1">
              <a:buFont typeface="Wingdings" pitchFamily="2" charset="2"/>
              <a:buNone/>
            </a:pPr>
            <a:endParaRPr lang="fr-FR" sz="1800" smtClean="0"/>
          </a:p>
          <a:p>
            <a:pPr eaLnBrk="1" hangingPunct="1"/>
            <a:r>
              <a:rPr lang="ru-RU" sz="1800" smtClean="0"/>
              <a:t>Возможно питание переменным током, что необходимо для контроля угла поворота </a:t>
            </a:r>
            <a:r>
              <a:rPr lang="fr-FR" sz="1800" smtClean="0"/>
              <a:t>(</a:t>
            </a:r>
            <a:r>
              <a:rPr lang="ru-RU" sz="1800" smtClean="0"/>
              <a:t>по отношению к усилию со стороны пружины)</a:t>
            </a:r>
            <a:endParaRPr lang="fr-FR" sz="1800" smtClean="0"/>
          </a:p>
          <a:p>
            <a:pPr eaLnBrk="1" hangingPunct="1"/>
            <a:endParaRPr lang="fr-FR" sz="1800" smtClean="0"/>
          </a:p>
          <a:p>
            <a:pPr eaLnBrk="1" hangingPunct="1"/>
            <a:r>
              <a:rPr lang="ru-RU" sz="1800" smtClean="0"/>
              <a:t>С помощью инверсии полярности возможно вращение в обоих направлениях </a:t>
            </a:r>
            <a:r>
              <a:rPr lang="fr-FR" sz="1800" smtClean="0"/>
              <a:t> </a:t>
            </a:r>
          </a:p>
          <a:p>
            <a:pPr eaLnBrk="1" hangingPunct="1"/>
            <a:endParaRPr lang="fr-FR" sz="1800" i="1" smtClean="0"/>
          </a:p>
          <a:p>
            <a:pPr lvl="2" eaLnBrk="1" hangingPunct="1"/>
            <a:endParaRPr lang="fr-FR" sz="1800" i="1" smtClean="0"/>
          </a:p>
          <a:p>
            <a:pPr eaLnBrk="1" hangingPunct="1">
              <a:buFont typeface="Wingdings" pitchFamily="2" charset="2"/>
              <a:buNone/>
            </a:pPr>
            <a:endParaRPr lang="fr-FR" sz="1800" i="1" smtClean="0"/>
          </a:p>
          <a:p>
            <a:pPr lvl="1" eaLnBrk="1" hangingPunct="1"/>
            <a:endParaRPr lang="fr-FR" sz="1800" smtClean="0"/>
          </a:p>
          <a:p>
            <a:pPr lvl="1" eaLnBrk="1" hangingPunct="1"/>
            <a:endParaRPr lang="fr-FR" sz="1800" smtClean="0"/>
          </a:p>
          <a:p>
            <a:pPr lvl="1" eaLnBrk="1" hangingPunct="1"/>
            <a:endParaRPr lang="fr-FR" sz="1800" smtClean="0"/>
          </a:p>
          <a:p>
            <a:pPr lvl="1" eaLnBrk="1" hangingPunct="1"/>
            <a:endParaRPr lang="fr-FR" sz="1800" smtClean="0"/>
          </a:p>
          <a:p>
            <a:pPr lvl="1" eaLnBrk="1" hangingPunct="1"/>
            <a:endParaRPr lang="fr-FR" sz="1800" b="1" smtClean="0"/>
          </a:p>
          <a:p>
            <a:pPr lvl="1" eaLnBrk="1" hangingPunct="1">
              <a:buFontTx/>
              <a:buNone/>
            </a:pPr>
            <a:endParaRPr lang="fr-FR" sz="1800" smtClean="0"/>
          </a:p>
        </p:txBody>
      </p:sp>
      <p:sp>
        <p:nvSpPr>
          <p:cNvPr id="852996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Трёхфазный электродвигатель</a:t>
            </a:r>
            <a:endParaRPr lang="fr-FR" sz="2400" dirty="0">
              <a:latin typeface="+mn-lt"/>
              <a:cs typeface="+mn-cs"/>
            </a:endParaRPr>
          </a:p>
        </p:txBody>
      </p:sp>
      <p:graphicFrame>
        <p:nvGraphicFramePr>
          <p:cNvPr id="852997" name="Object 2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1511426" name="Image bitmap" r:id="rId5" imgW="609524" imgH="358171" progId="PBrush">
              <p:embed/>
            </p:oleObj>
          </a:graphicData>
        </a:graphic>
      </p:graphicFrame>
      <p:sp>
        <p:nvSpPr>
          <p:cNvPr id="7" name="Rectangle 14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>
                <a:latin typeface="+mj-lt"/>
                <a:ea typeface="+mj-ea"/>
                <a:cs typeface="+mj-cs"/>
              </a:rPr>
              <a:t>Особенности исполнительных механизмов</a:t>
            </a:r>
            <a:endParaRPr lang="fr-FR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1773238"/>
            <a:ext cx="374332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5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152400" y="1268413"/>
            <a:ext cx="4564063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i="1" u="sng">
                <a:latin typeface="Calibri" pitchFamily="34" charset="0"/>
              </a:rPr>
              <a:t>Пример</a:t>
            </a:r>
            <a:r>
              <a:rPr lang="fr-FR" i="1">
                <a:latin typeface="Calibri" pitchFamily="34" charset="0"/>
              </a:rPr>
              <a:t> : </a:t>
            </a:r>
            <a:r>
              <a:rPr lang="ru-RU" i="1">
                <a:latin typeface="Calibri" pitchFamily="34" charset="0"/>
              </a:rPr>
              <a:t>Клапан</a:t>
            </a:r>
            <a:r>
              <a:rPr lang="fr-FR" i="1">
                <a:latin typeface="Calibri" pitchFamily="34" charset="0"/>
              </a:rPr>
              <a:t> EGR DW10B, DT17, DV6, </a:t>
            </a:r>
            <a:r>
              <a:rPr lang="ru-RU" i="1">
                <a:latin typeface="Calibri" pitchFamily="34" charset="0"/>
              </a:rPr>
              <a:t>дозирующая заслонка </a:t>
            </a:r>
            <a:r>
              <a:rPr lang="fr-FR" i="1">
                <a:latin typeface="Calibri" pitchFamily="34" charset="0"/>
              </a:rPr>
              <a:t>DV6</a:t>
            </a: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i="1">
                <a:latin typeface="Calibri" pitchFamily="34" charset="0"/>
              </a:rPr>
              <a:t>Особенности</a:t>
            </a:r>
            <a:r>
              <a:rPr lang="fr-FR" i="1">
                <a:latin typeface="Calibri" pitchFamily="34" charset="0"/>
              </a:rPr>
              <a:t>:</a:t>
            </a: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Встроенный датчик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Обучение после замены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fr-FR" i="1">
                <a:latin typeface="Calibri" pitchFamily="34" charset="0"/>
              </a:rPr>
              <a:t>« </a:t>
            </a:r>
            <a:r>
              <a:rPr lang="ru-RU" i="1">
                <a:latin typeface="Calibri" pitchFamily="34" charset="0"/>
              </a:rPr>
              <a:t>Без контактное</a:t>
            </a:r>
            <a:r>
              <a:rPr lang="fr-FR" i="1">
                <a:latin typeface="Calibri" pitchFamily="34" charset="0"/>
              </a:rPr>
              <a:t> »</a:t>
            </a:r>
            <a:r>
              <a:rPr lang="ru-RU" i="1">
                <a:latin typeface="Calibri" pitchFamily="34" charset="0"/>
              </a:rPr>
              <a:t> решение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/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 i="1">
              <a:latin typeface="Calibri" pitchFamily="34" charset="0"/>
            </a:endParaRPr>
          </a:p>
        </p:txBody>
      </p:sp>
      <p:pic>
        <p:nvPicPr>
          <p:cNvPr id="41987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88" t="30936" r="9129" b="24615"/>
          <a:stretch>
            <a:fillRect/>
          </a:stretch>
        </p:blipFill>
        <p:spPr bwMode="auto">
          <a:xfrm>
            <a:off x="4284663" y="1412875"/>
            <a:ext cx="4110037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537" r="5492"/>
          <a:stretch>
            <a:fillRect/>
          </a:stretch>
        </p:blipFill>
        <p:spPr bwMode="auto">
          <a:xfrm rot="198706">
            <a:off x="4716463" y="3141663"/>
            <a:ext cx="23050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9" descr="Vanne EGR copier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872356" flipH="1">
            <a:off x="6208713" y="4529138"/>
            <a:ext cx="2452687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>
                <a:latin typeface="+mj-lt"/>
                <a:ea typeface="+mj-ea"/>
                <a:cs typeface="+mj-cs"/>
              </a:rPr>
              <a:t>Особенности исполнительных механизмов</a:t>
            </a:r>
            <a:endParaRPr lang="fr-FR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 Box 4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Трёхфазный электродвигатель</a:t>
            </a:r>
            <a:endParaRPr lang="fr-FR" sz="2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68413"/>
            <a:ext cx="4779963" cy="49974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fr-FR" sz="1800" i="1" smtClean="0"/>
          </a:p>
          <a:p>
            <a:pPr eaLnBrk="1" hangingPunct="1"/>
            <a:r>
              <a:rPr lang="ru-RU" sz="1800" smtClean="0"/>
              <a:t>Принцип работы</a:t>
            </a:r>
            <a:r>
              <a:rPr lang="fr-FR" sz="1800" smtClean="0"/>
              <a:t> </a:t>
            </a:r>
            <a:r>
              <a:rPr lang="ru-RU" sz="1800" b="1" smtClean="0"/>
              <a:t>шагового двигателя (бесщёточный)</a:t>
            </a:r>
            <a:r>
              <a:rPr lang="fr-FR" sz="1800" smtClean="0"/>
              <a:t>: </a:t>
            </a:r>
            <a:r>
              <a:rPr lang="ru-RU" sz="1800" smtClean="0"/>
              <a:t>подача тока в одну из нескольких обмоток статора вызывает фиксацию постоянного магнита ротора. Последовательная активация обмоток двигателя вызывает дискретные угловые перемещения (шаги) ротора.</a:t>
            </a:r>
          </a:p>
          <a:p>
            <a:pPr eaLnBrk="1" hangingPunct="1">
              <a:buFont typeface="Arial" charset="0"/>
              <a:buNone/>
            </a:pPr>
            <a:endParaRPr lang="fr-FR" sz="1800" smtClean="0"/>
          </a:p>
          <a:p>
            <a:pPr eaLnBrk="1" hangingPunct="1"/>
            <a:r>
              <a:rPr lang="ru-RU" sz="1800" smtClean="0"/>
              <a:t>Количество шагов зависит от числа полюсов магнита и электромагнита. </a:t>
            </a:r>
            <a:r>
              <a:rPr lang="fr-FR" sz="1800" smtClean="0"/>
              <a:t>4 </a:t>
            </a:r>
            <a:r>
              <a:rPr lang="ru-RU" sz="1800" smtClean="0"/>
              <a:t>на</a:t>
            </a:r>
            <a:r>
              <a:rPr lang="fr-FR" sz="1800" smtClean="0"/>
              <a:t> 400 </a:t>
            </a:r>
            <a:r>
              <a:rPr lang="ru-RU" sz="1800" smtClean="0"/>
              <a:t>шагов для</a:t>
            </a:r>
            <a:r>
              <a:rPr lang="fr-FR" sz="1800" smtClean="0"/>
              <a:t> 360°</a:t>
            </a:r>
          </a:p>
          <a:p>
            <a:pPr eaLnBrk="1" hangingPunct="1">
              <a:buFont typeface="Wingdings" pitchFamily="2" charset="2"/>
              <a:buNone/>
            </a:pPr>
            <a:endParaRPr lang="fr-FR" sz="1800" smtClean="0"/>
          </a:p>
          <a:p>
            <a:pPr eaLnBrk="1" hangingPunct="1"/>
            <a:r>
              <a:rPr lang="ru-RU" sz="1800" smtClean="0"/>
              <a:t>Возможно вращение в обоих направлениях.</a:t>
            </a:r>
            <a:endParaRPr lang="fr-FR" sz="1800" smtClean="0"/>
          </a:p>
          <a:p>
            <a:pPr eaLnBrk="1" hangingPunct="1"/>
            <a:endParaRPr lang="fr-FR" sz="1800" smtClean="0"/>
          </a:p>
          <a:p>
            <a:pPr eaLnBrk="1" hangingPunct="1"/>
            <a:r>
              <a:rPr lang="ru-RU" sz="1800" smtClean="0"/>
              <a:t>Отсутствует необходимость в датчике</a:t>
            </a:r>
            <a:endParaRPr lang="fr-FR" sz="1800" smtClean="0"/>
          </a:p>
          <a:p>
            <a:pPr eaLnBrk="1" hangingPunct="1"/>
            <a:endParaRPr lang="fr-FR" sz="1800" i="1" smtClean="0"/>
          </a:p>
          <a:p>
            <a:pPr lvl="2" eaLnBrk="1" hangingPunct="1"/>
            <a:endParaRPr lang="fr-FR" sz="1800" i="1" smtClean="0"/>
          </a:p>
          <a:p>
            <a:pPr eaLnBrk="1" hangingPunct="1">
              <a:buFont typeface="Wingdings" pitchFamily="2" charset="2"/>
              <a:buNone/>
            </a:pPr>
            <a:endParaRPr lang="fr-FR" sz="1800" i="1" smtClean="0"/>
          </a:p>
          <a:p>
            <a:pPr lvl="1" eaLnBrk="1" hangingPunct="1"/>
            <a:endParaRPr lang="fr-FR" sz="1800" smtClean="0"/>
          </a:p>
          <a:p>
            <a:pPr lvl="1" eaLnBrk="1" hangingPunct="1"/>
            <a:endParaRPr lang="fr-FR" sz="1800" smtClean="0"/>
          </a:p>
          <a:p>
            <a:pPr lvl="1" eaLnBrk="1" hangingPunct="1"/>
            <a:endParaRPr lang="fr-FR" sz="1800" smtClean="0"/>
          </a:p>
          <a:p>
            <a:pPr lvl="1" eaLnBrk="1" hangingPunct="1"/>
            <a:endParaRPr lang="fr-FR" sz="1800" smtClean="0"/>
          </a:p>
          <a:p>
            <a:pPr lvl="1" eaLnBrk="1" hangingPunct="1"/>
            <a:endParaRPr lang="fr-FR" sz="1800" b="1" smtClean="0"/>
          </a:p>
          <a:p>
            <a:pPr lvl="1" eaLnBrk="1" hangingPunct="1">
              <a:buFontTx/>
              <a:buNone/>
            </a:pPr>
            <a:endParaRPr lang="fr-FR" sz="1800" smtClean="0"/>
          </a:p>
        </p:txBody>
      </p:sp>
      <p:sp>
        <p:nvSpPr>
          <p:cNvPr id="857092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Шаговый двигатель</a:t>
            </a:r>
            <a:endParaRPr lang="fr-FR" sz="2400" dirty="0">
              <a:latin typeface="+mn-lt"/>
              <a:cs typeface="+mn-cs"/>
            </a:endParaRPr>
          </a:p>
        </p:txBody>
      </p:sp>
      <p:graphicFrame>
        <p:nvGraphicFramePr>
          <p:cNvPr id="857093" name="Object 2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1512450" name="Image bitmap" r:id="rId5" imgW="609524" imgH="358171" progId="PBrush">
              <p:embed/>
            </p:oleObj>
          </a:graphicData>
        </a:graphic>
      </p:graphicFrame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0" y="16240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5219700" y="1844675"/>
          <a:ext cx="3703638" cy="3038475"/>
        </p:xfrm>
        <a:graphic>
          <a:graphicData uri="http://schemas.openxmlformats.org/presentationml/2006/ole">
            <p:oleObj spid="_x0000_s1512451" name="Picture" r:id="rId6" imgW="6660000" imgH="7180920" progId="Word.Picture.8">
              <p:embed/>
            </p:oleObj>
          </a:graphicData>
        </a:graphic>
      </p:graphicFrame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>
                <a:latin typeface="+mj-lt"/>
                <a:ea typeface="+mj-ea"/>
                <a:cs typeface="+mj-cs"/>
              </a:rPr>
              <a:t>Особенности исполнительных механизмов</a:t>
            </a:r>
            <a:endParaRPr lang="fr-FR" sz="3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5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152400" y="1268413"/>
            <a:ext cx="42037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u="sng">
                <a:latin typeface="Calibri" pitchFamily="34" charset="0"/>
              </a:rPr>
              <a:t>Примеры</a:t>
            </a:r>
            <a:r>
              <a:rPr lang="fr-FR">
                <a:latin typeface="Calibri" pitchFamily="34" charset="0"/>
              </a:rPr>
              <a:t> : </a:t>
            </a:r>
            <a:r>
              <a:rPr lang="ru-RU">
                <a:latin typeface="Calibri" pitchFamily="34" charset="0"/>
              </a:rPr>
              <a:t>Клапан холостого хода, заслонки системы кондиционирования, исполнительный механизм </a:t>
            </a:r>
            <a:r>
              <a:rPr lang="fr-FR">
                <a:latin typeface="Calibri" pitchFamily="34" charset="0"/>
              </a:rPr>
              <a:t>AMVAR</a:t>
            </a: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>
                <a:latin typeface="Calibri" pitchFamily="34" charset="0"/>
              </a:rPr>
              <a:t>Особенности</a:t>
            </a:r>
            <a:r>
              <a:rPr lang="fr-FR">
                <a:latin typeface="Calibri" pitchFamily="34" charset="0"/>
              </a:rPr>
              <a:t>:</a:t>
            </a: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>
                <a:latin typeface="Calibri" pitchFamily="34" charset="0"/>
              </a:rPr>
              <a:t>Инициализация положения при каждом подключении контакта </a:t>
            </a:r>
            <a:r>
              <a:rPr lang="fr-FR">
                <a:latin typeface="Calibri" pitchFamily="34" charset="0"/>
              </a:rPr>
              <a:t>(</a:t>
            </a:r>
            <a:r>
              <a:rPr lang="ru-RU">
                <a:latin typeface="Calibri" pitchFamily="34" charset="0"/>
              </a:rPr>
              <a:t>счёт числа шагов</a:t>
            </a:r>
            <a:r>
              <a:rPr lang="fr-FR">
                <a:latin typeface="Calibri" pitchFamily="34" charset="0"/>
              </a:rPr>
              <a:t>)</a:t>
            </a:r>
          </a:p>
          <a:p>
            <a:pPr marL="569913" lvl="1" indent="-284163">
              <a:buFontTx/>
              <a:buChar char="–"/>
            </a:pPr>
            <a:endParaRPr lang="fr-FR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fr-FR">
                <a:latin typeface="Calibri" pitchFamily="34" charset="0"/>
              </a:rPr>
              <a:t>« </a:t>
            </a:r>
            <a:r>
              <a:rPr lang="ru-RU">
                <a:latin typeface="Calibri" pitchFamily="34" charset="0"/>
              </a:rPr>
              <a:t>Без контактное</a:t>
            </a:r>
            <a:r>
              <a:rPr lang="fr-FR">
                <a:latin typeface="Calibri" pitchFamily="34" charset="0"/>
              </a:rPr>
              <a:t> »</a:t>
            </a:r>
            <a:r>
              <a:rPr lang="ru-RU">
                <a:latin typeface="Calibri" pitchFamily="34" charset="0"/>
              </a:rPr>
              <a:t> решение</a:t>
            </a:r>
            <a:endParaRPr lang="fr-FR">
              <a:latin typeface="Calibri" pitchFamily="34" charset="0"/>
            </a:endParaRPr>
          </a:p>
          <a:p>
            <a:pPr marL="569913" lvl="1" indent="-284163"/>
            <a:endParaRPr lang="fr-FR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>
                <a:latin typeface="Calibri" pitchFamily="34" charset="0"/>
              </a:rPr>
              <a:t>Строение</a:t>
            </a:r>
            <a:endParaRPr lang="fr-FR">
              <a:latin typeface="Calibri" pitchFamily="34" charset="0"/>
            </a:endParaRPr>
          </a:p>
          <a:p>
            <a:pPr marL="857250" lvl="2" indent="-285750">
              <a:buFontTx/>
              <a:buChar char="•"/>
            </a:pPr>
            <a:r>
              <a:rPr lang="ru-RU">
                <a:latin typeface="Calibri" pitchFamily="34" charset="0"/>
              </a:rPr>
              <a:t>Две катушки с инверсией полярности </a:t>
            </a:r>
            <a:r>
              <a:rPr lang="fr-FR">
                <a:latin typeface="Calibri" pitchFamily="34" charset="0"/>
              </a:rPr>
              <a:t>(4</a:t>
            </a:r>
            <a:r>
              <a:rPr lang="ru-RU">
                <a:latin typeface="Calibri" pitchFamily="34" charset="0"/>
              </a:rPr>
              <a:t> провода</a:t>
            </a:r>
            <a:r>
              <a:rPr lang="fr-FR">
                <a:latin typeface="Calibri" pitchFamily="34" charset="0"/>
              </a:rPr>
              <a:t>)</a:t>
            </a:r>
          </a:p>
          <a:p>
            <a:pPr marL="857250" lvl="2" indent="-285750">
              <a:buFontTx/>
              <a:buChar char="•"/>
            </a:pPr>
            <a:r>
              <a:rPr lang="ru-RU">
                <a:latin typeface="Calibri" pitchFamily="34" charset="0"/>
              </a:rPr>
              <a:t>Четыре полу-катушки с одним питанием</a:t>
            </a:r>
            <a:r>
              <a:rPr lang="fr-FR">
                <a:latin typeface="Calibri" pitchFamily="34" charset="0"/>
              </a:rPr>
              <a:t> (5 </a:t>
            </a:r>
            <a:r>
              <a:rPr lang="ru-RU">
                <a:latin typeface="Calibri" pitchFamily="34" charset="0"/>
              </a:rPr>
              <a:t>проводов</a:t>
            </a:r>
            <a:r>
              <a:rPr lang="fr-FR">
                <a:latin typeface="Calibri" pitchFamily="34" charset="0"/>
              </a:rPr>
              <a:t>) </a:t>
            </a:r>
          </a:p>
          <a:p>
            <a:pPr marL="857250" lvl="2" indent="-285750">
              <a:buFontTx/>
              <a:buChar char="•"/>
            </a:pPr>
            <a:r>
              <a:rPr lang="ru-RU">
                <a:latin typeface="Calibri" pitchFamily="34" charset="0"/>
              </a:rPr>
              <a:t>Четыре полу-катушки с двумя питаниями </a:t>
            </a:r>
            <a:r>
              <a:rPr lang="fr-FR">
                <a:latin typeface="Calibri" pitchFamily="34" charset="0"/>
              </a:rPr>
              <a:t>(6 </a:t>
            </a:r>
            <a:r>
              <a:rPr lang="ru-RU">
                <a:latin typeface="Calibri" pitchFamily="34" charset="0"/>
              </a:rPr>
              <a:t>проводов</a:t>
            </a:r>
            <a:r>
              <a:rPr lang="fr-FR">
                <a:latin typeface="Calibri" pitchFamily="34" charset="0"/>
              </a:rPr>
              <a:t>)</a:t>
            </a: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fr-FR" i="1">
              <a:latin typeface="Calibri" pitchFamily="34" charset="0"/>
            </a:endParaRP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677988"/>
            <a:ext cx="4752975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4592638" y="5287963"/>
            <a:ext cx="4371975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FR" sz="1200" b="1">
                <a:latin typeface="Calibri" pitchFamily="34" charset="0"/>
              </a:rPr>
              <a:t>1 : </a:t>
            </a:r>
            <a:r>
              <a:rPr lang="ru-RU" sz="1200" b="1">
                <a:latin typeface="Calibri" pitchFamily="34" charset="0"/>
              </a:rPr>
              <a:t>Ротор</a:t>
            </a:r>
            <a:endParaRPr lang="fr-FR" sz="1200" b="1">
              <a:latin typeface="Calibri" pitchFamily="34" charset="0"/>
            </a:endParaRPr>
          </a:p>
          <a:p>
            <a:r>
              <a:rPr lang="fr-FR" sz="1200" b="1">
                <a:latin typeface="Calibri" pitchFamily="34" charset="0"/>
              </a:rPr>
              <a:t>2 : </a:t>
            </a:r>
            <a:r>
              <a:rPr lang="ru-RU" sz="1200" b="1">
                <a:latin typeface="Calibri" pitchFamily="34" charset="0"/>
              </a:rPr>
              <a:t>Верхняя катушка</a:t>
            </a:r>
            <a:r>
              <a:rPr lang="fr-FR" sz="1200" b="1">
                <a:latin typeface="Calibri" pitchFamily="34" charset="0"/>
              </a:rPr>
              <a:t> (2 </a:t>
            </a:r>
            <a:r>
              <a:rPr lang="ru-RU" sz="1200" b="1">
                <a:latin typeface="Calibri" pitchFamily="34" charset="0"/>
              </a:rPr>
              <a:t>половины катушки</a:t>
            </a:r>
            <a:r>
              <a:rPr lang="fr-FR" sz="1200" b="1">
                <a:latin typeface="Calibri" pitchFamily="34" charset="0"/>
              </a:rPr>
              <a:t>)</a:t>
            </a:r>
          </a:p>
          <a:p>
            <a:r>
              <a:rPr lang="fr-FR" sz="1200" b="1">
                <a:latin typeface="Calibri" pitchFamily="34" charset="0"/>
              </a:rPr>
              <a:t>3 : </a:t>
            </a:r>
            <a:r>
              <a:rPr lang="ru-RU" sz="1200" b="1">
                <a:latin typeface="Calibri" pitchFamily="34" charset="0"/>
              </a:rPr>
              <a:t>Нижняя катушка </a:t>
            </a:r>
            <a:r>
              <a:rPr lang="fr-FR" sz="1200" b="1">
                <a:latin typeface="Calibri" pitchFamily="34" charset="0"/>
              </a:rPr>
              <a:t>(2 </a:t>
            </a:r>
            <a:r>
              <a:rPr lang="ru-RU" sz="1200" b="1">
                <a:latin typeface="Calibri" pitchFamily="34" charset="0"/>
              </a:rPr>
              <a:t>половины катушки</a:t>
            </a:r>
            <a:r>
              <a:rPr lang="fr-FR" sz="1200" b="1">
                <a:latin typeface="Calibri" pitchFamily="34" charset="0"/>
              </a:rPr>
              <a:t>)</a:t>
            </a:r>
          </a:p>
          <a:p>
            <a:r>
              <a:rPr lang="fr-FR" sz="1200" b="1">
                <a:latin typeface="Calibri" pitchFamily="34" charset="0"/>
              </a:rPr>
              <a:t>4, 5, 6 </a:t>
            </a:r>
            <a:r>
              <a:rPr lang="ru-RU" sz="1200" b="1">
                <a:latin typeface="Calibri" pitchFamily="34" charset="0"/>
              </a:rPr>
              <a:t>и</a:t>
            </a:r>
            <a:r>
              <a:rPr lang="fr-FR" sz="1200" b="1">
                <a:latin typeface="Calibri" pitchFamily="34" charset="0"/>
              </a:rPr>
              <a:t> 7 :</a:t>
            </a:r>
            <a:r>
              <a:rPr lang="ru-RU" sz="1200" b="1">
                <a:latin typeface="Calibri" pitchFamily="34" charset="0"/>
              </a:rPr>
              <a:t> Сердечники статора</a:t>
            </a:r>
            <a:r>
              <a:rPr lang="fr-FR" sz="1200" b="1">
                <a:latin typeface="Calibri" pitchFamily="34" charset="0"/>
              </a:rPr>
              <a:t> : </a:t>
            </a:r>
            <a:r>
              <a:rPr lang="ru-RU" sz="1200" b="1">
                <a:latin typeface="Calibri" pitchFamily="34" charset="0"/>
              </a:rPr>
              <a:t>они концентрируют северный и южный полюса созданные в обмотках</a:t>
            </a:r>
            <a:r>
              <a:rPr lang="fr-FR" sz="1200" b="1">
                <a:latin typeface="Calibri" pitchFamily="34" charset="0"/>
              </a:rPr>
              <a:t>.</a:t>
            </a:r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4067175" y="4810125"/>
            <a:ext cx="4537075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u="sng">
                <a:latin typeface="Calibri" pitchFamily="34" charset="0"/>
              </a:rPr>
              <a:t>Строение шагового двигателя заслонки системы кондиционирования воздуха</a:t>
            </a:r>
            <a:endParaRPr lang="fr-FR" sz="1200" b="1" u="sng">
              <a:latin typeface="Calibri" pitchFamily="34" charset="0"/>
            </a:endParaRPr>
          </a:p>
        </p:txBody>
      </p:sp>
      <p:sp>
        <p:nvSpPr>
          <p:cNvPr id="867335" name="Text Box 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Шаговый двигатель</a:t>
            </a:r>
            <a:endParaRPr lang="fr-FR" sz="2400" dirty="0">
              <a:latin typeface="+mn-lt"/>
              <a:cs typeface="+mn-cs"/>
            </a:endParaRPr>
          </a:p>
        </p:txBody>
      </p:sp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>
                <a:latin typeface="+mj-lt"/>
                <a:ea typeface="+mj-ea"/>
                <a:cs typeface="+mj-cs"/>
              </a:rPr>
              <a:t>Особенности исполнительных механизмов</a:t>
            </a:r>
            <a:endParaRPr lang="fr-FR" sz="3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152400" y="1268413"/>
            <a:ext cx="39878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i="1" u="sng">
                <a:latin typeface="Calibri" pitchFamily="34" charset="0"/>
              </a:rPr>
              <a:t>Пример</a:t>
            </a:r>
            <a:r>
              <a:rPr lang="fr-FR" i="1">
                <a:latin typeface="Calibri" pitchFamily="34" charset="0"/>
              </a:rPr>
              <a:t> : </a:t>
            </a:r>
            <a:r>
              <a:rPr lang="ru-RU" i="1">
                <a:latin typeface="Calibri" pitchFamily="34" charset="0"/>
              </a:rPr>
              <a:t>Дизельная дозирующая заслонка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i="1">
                <a:latin typeface="Calibri" pitchFamily="34" charset="0"/>
              </a:rPr>
              <a:t>Особенности</a:t>
            </a:r>
            <a:r>
              <a:rPr lang="fr-FR" i="1">
                <a:latin typeface="Calibri" pitchFamily="34" charset="0"/>
              </a:rPr>
              <a:t>:</a:t>
            </a: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Возможность управления на открытие и  на закрытие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Положение без питания</a:t>
            </a:r>
            <a:r>
              <a:rPr lang="fr-FR" i="1">
                <a:latin typeface="Calibri" pitchFamily="34" charset="0"/>
              </a:rPr>
              <a:t>: </a:t>
            </a:r>
            <a:r>
              <a:rPr lang="ru-RU" i="1">
                <a:latin typeface="Calibri" pitchFamily="34" charset="0"/>
              </a:rPr>
              <a:t>клапан открыт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Встроенный датчик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Обучение после замены</a:t>
            </a:r>
            <a:endParaRPr lang="fr-FR" i="1">
              <a:latin typeface="Calibri" pitchFamily="34" charset="0"/>
            </a:endParaRPr>
          </a:p>
          <a:p>
            <a:pPr marL="569913" lvl="1" indent="-284163"/>
            <a:endParaRPr lang="fr-FR" i="1">
              <a:latin typeface="Calibri" pitchFamily="34" charset="0"/>
            </a:endParaRPr>
          </a:p>
          <a:p>
            <a:pPr marL="569913" lvl="1" indent="-284163"/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fr-FR" i="1">
              <a:latin typeface="Calibri" pitchFamily="34" charset="0"/>
            </a:endParaRPr>
          </a:p>
        </p:txBody>
      </p:sp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40964" name="Picture 7" descr="Actionneur papillon EG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2205038"/>
            <a:ext cx="2100263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8" descr="actionneur papillon EGR 2 "/>
          <p:cNvPicPr>
            <a:picLocks noChangeAspect="1" noChangeArrowheads="1"/>
          </p:cNvPicPr>
          <p:nvPr/>
        </p:nvPicPr>
        <p:blipFill>
          <a:blip r:embed="rId5" cstate="print">
            <a:lum bright="18000" contrast="12000"/>
          </a:blip>
          <a:srcRect/>
          <a:stretch>
            <a:fillRect/>
          </a:stretch>
        </p:blipFill>
        <p:spPr bwMode="auto">
          <a:xfrm>
            <a:off x="6588125" y="2205038"/>
            <a:ext cx="2001838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>
                <a:latin typeface="+mj-lt"/>
                <a:ea typeface="+mj-ea"/>
                <a:cs typeface="+mj-cs"/>
              </a:rPr>
              <a:t>Особенности исполнительных механизмов</a:t>
            </a:r>
            <a:endParaRPr lang="fr-FR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 Box 15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/>
              <a:t>Электродвигатель постоянного тока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36"/>
          <p:cNvGrpSpPr>
            <a:grpSpLocks/>
          </p:cNvGrpSpPr>
          <p:nvPr/>
        </p:nvGrpSpPr>
        <p:grpSpPr bwMode="auto">
          <a:xfrm>
            <a:off x="5148263" y="1341438"/>
            <a:ext cx="2312987" cy="4625975"/>
            <a:chOff x="4377" y="1570"/>
            <a:chExt cx="792" cy="1584"/>
          </a:xfrm>
        </p:grpSpPr>
        <p:sp>
          <p:nvSpPr>
            <p:cNvPr id="6292" name="Freeform 967"/>
            <p:cNvSpPr>
              <a:spLocks/>
            </p:cNvSpPr>
            <p:nvPr/>
          </p:nvSpPr>
          <p:spPr bwMode="auto">
            <a:xfrm>
              <a:off x="4395" y="1593"/>
              <a:ext cx="760" cy="1034"/>
            </a:xfrm>
            <a:custGeom>
              <a:avLst/>
              <a:gdLst>
                <a:gd name="T0" fmla="*/ 0 w 760"/>
                <a:gd name="T1" fmla="*/ 365 h 1034"/>
                <a:gd name="T2" fmla="*/ 132 w 760"/>
                <a:gd name="T3" fmla="*/ 350 h 1034"/>
                <a:gd name="T4" fmla="*/ 138 w 760"/>
                <a:gd name="T5" fmla="*/ 195 h 1034"/>
                <a:gd name="T6" fmla="*/ 184 w 760"/>
                <a:gd name="T7" fmla="*/ 195 h 1034"/>
                <a:gd name="T8" fmla="*/ 187 w 760"/>
                <a:gd name="T9" fmla="*/ 2 h 1034"/>
                <a:gd name="T10" fmla="*/ 576 w 760"/>
                <a:gd name="T11" fmla="*/ 0 h 1034"/>
                <a:gd name="T12" fmla="*/ 576 w 760"/>
                <a:gd name="T13" fmla="*/ 87 h 1034"/>
                <a:gd name="T14" fmla="*/ 363 w 760"/>
                <a:gd name="T15" fmla="*/ 93 h 1034"/>
                <a:gd name="T16" fmla="*/ 355 w 760"/>
                <a:gd name="T17" fmla="*/ 186 h 1034"/>
                <a:gd name="T18" fmla="*/ 400 w 760"/>
                <a:gd name="T19" fmla="*/ 215 h 1034"/>
                <a:gd name="T20" fmla="*/ 424 w 760"/>
                <a:gd name="T21" fmla="*/ 356 h 1034"/>
                <a:gd name="T22" fmla="*/ 556 w 760"/>
                <a:gd name="T23" fmla="*/ 354 h 1034"/>
                <a:gd name="T24" fmla="*/ 571 w 760"/>
                <a:gd name="T25" fmla="*/ 491 h 1034"/>
                <a:gd name="T26" fmla="*/ 760 w 760"/>
                <a:gd name="T27" fmla="*/ 491 h 1034"/>
                <a:gd name="T28" fmla="*/ 760 w 760"/>
                <a:gd name="T29" fmla="*/ 591 h 1034"/>
                <a:gd name="T30" fmla="*/ 543 w 760"/>
                <a:gd name="T31" fmla="*/ 590 h 1034"/>
                <a:gd name="T32" fmla="*/ 571 w 760"/>
                <a:gd name="T33" fmla="*/ 740 h 1034"/>
                <a:gd name="T34" fmla="*/ 570 w 760"/>
                <a:gd name="T35" fmla="*/ 785 h 1034"/>
                <a:gd name="T36" fmla="*/ 573 w 760"/>
                <a:gd name="T37" fmla="*/ 843 h 1034"/>
                <a:gd name="T38" fmla="*/ 580 w 760"/>
                <a:gd name="T39" fmla="*/ 921 h 1034"/>
                <a:gd name="T40" fmla="*/ 585 w 760"/>
                <a:gd name="T41" fmla="*/ 1034 h 1034"/>
                <a:gd name="T42" fmla="*/ 466 w 760"/>
                <a:gd name="T43" fmla="*/ 1029 h 1034"/>
                <a:gd name="T44" fmla="*/ 153 w 760"/>
                <a:gd name="T45" fmla="*/ 1022 h 1034"/>
                <a:gd name="T46" fmla="*/ 64 w 760"/>
                <a:gd name="T47" fmla="*/ 1019 h 1034"/>
                <a:gd name="T48" fmla="*/ 10 w 760"/>
                <a:gd name="T49" fmla="*/ 1031 h 1034"/>
                <a:gd name="T50" fmla="*/ 0 w 760"/>
                <a:gd name="T51" fmla="*/ 365 h 103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60"/>
                <a:gd name="T79" fmla="*/ 0 h 1034"/>
                <a:gd name="T80" fmla="*/ 760 w 760"/>
                <a:gd name="T81" fmla="*/ 1034 h 103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60" h="1034">
                  <a:moveTo>
                    <a:pt x="0" y="365"/>
                  </a:moveTo>
                  <a:lnTo>
                    <a:pt x="132" y="350"/>
                  </a:lnTo>
                  <a:lnTo>
                    <a:pt x="138" y="195"/>
                  </a:lnTo>
                  <a:lnTo>
                    <a:pt x="184" y="195"/>
                  </a:lnTo>
                  <a:lnTo>
                    <a:pt x="187" y="2"/>
                  </a:lnTo>
                  <a:lnTo>
                    <a:pt x="576" y="0"/>
                  </a:lnTo>
                  <a:lnTo>
                    <a:pt x="576" y="87"/>
                  </a:lnTo>
                  <a:lnTo>
                    <a:pt x="363" y="93"/>
                  </a:lnTo>
                  <a:lnTo>
                    <a:pt x="355" y="186"/>
                  </a:lnTo>
                  <a:lnTo>
                    <a:pt x="400" y="215"/>
                  </a:lnTo>
                  <a:lnTo>
                    <a:pt x="424" y="356"/>
                  </a:lnTo>
                  <a:lnTo>
                    <a:pt x="556" y="354"/>
                  </a:lnTo>
                  <a:lnTo>
                    <a:pt x="571" y="491"/>
                  </a:lnTo>
                  <a:lnTo>
                    <a:pt x="760" y="491"/>
                  </a:lnTo>
                  <a:lnTo>
                    <a:pt x="760" y="591"/>
                  </a:lnTo>
                  <a:lnTo>
                    <a:pt x="543" y="590"/>
                  </a:lnTo>
                  <a:lnTo>
                    <a:pt x="571" y="740"/>
                  </a:lnTo>
                  <a:lnTo>
                    <a:pt x="570" y="785"/>
                  </a:lnTo>
                  <a:lnTo>
                    <a:pt x="573" y="843"/>
                  </a:lnTo>
                  <a:lnTo>
                    <a:pt x="580" y="921"/>
                  </a:lnTo>
                  <a:lnTo>
                    <a:pt x="585" y="1034"/>
                  </a:lnTo>
                  <a:lnTo>
                    <a:pt x="466" y="1029"/>
                  </a:lnTo>
                  <a:lnTo>
                    <a:pt x="153" y="1022"/>
                  </a:lnTo>
                  <a:lnTo>
                    <a:pt x="64" y="1019"/>
                  </a:lnTo>
                  <a:lnTo>
                    <a:pt x="10" y="1031"/>
                  </a:lnTo>
                  <a:lnTo>
                    <a:pt x="0" y="365"/>
                  </a:lnTo>
                  <a:close/>
                </a:path>
              </a:pathLst>
            </a:custGeom>
            <a:gradFill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93" name="Rectangle 968"/>
            <p:cNvSpPr>
              <a:spLocks noChangeArrowheads="1"/>
            </p:cNvSpPr>
            <p:nvPr/>
          </p:nvSpPr>
          <p:spPr bwMode="auto">
            <a:xfrm>
              <a:off x="4750" y="1620"/>
              <a:ext cx="233" cy="4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94" name="Rectangle 969"/>
            <p:cNvSpPr>
              <a:spLocks noChangeArrowheads="1"/>
            </p:cNvSpPr>
            <p:nvPr/>
          </p:nvSpPr>
          <p:spPr bwMode="auto">
            <a:xfrm>
              <a:off x="4610" y="1620"/>
              <a:ext cx="140" cy="19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95" name="Rectangle 970"/>
            <p:cNvSpPr>
              <a:spLocks noChangeArrowheads="1"/>
            </p:cNvSpPr>
            <p:nvPr/>
          </p:nvSpPr>
          <p:spPr bwMode="auto">
            <a:xfrm>
              <a:off x="4796" y="1768"/>
              <a:ext cx="47" cy="9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96" name="Rectangle 971"/>
            <p:cNvSpPr>
              <a:spLocks noChangeArrowheads="1"/>
            </p:cNvSpPr>
            <p:nvPr/>
          </p:nvSpPr>
          <p:spPr bwMode="auto">
            <a:xfrm>
              <a:off x="4750" y="1669"/>
              <a:ext cx="46" cy="14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97" name="Rectangle 972"/>
            <p:cNvSpPr>
              <a:spLocks noChangeArrowheads="1"/>
            </p:cNvSpPr>
            <p:nvPr/>
          </p:nvSpPr>
          <p:spPr bwMode="auto">
            <a:xfrm>
              <a:off x="4796" y="1669"/>
              <a:ext cx="187" cy="5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98" name="Rectangle 973"/>
            <p:cNvSpPr>
              <a:spLocks noChangeArrowheads="1"/>
            </p:cNvSpPr>
            <p:nvPr/>
          </p:nvSpPr>
          <p:spPr bwMode="auto">
            <a:xfrm>
              <a:off x="4563" y="1570"/>
              <a:ext cx="420" cy="5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99" name="Rectangle 974"/>
            <p:cNvSpPr>
              <a:spLocks noChangeArrowheads="1"/>
            </p:cNvSpPr>
            <p:nvPr/>
          </p:nvSpPr>
          <p:spPr bwMode="auto">
            <a:xfrm>
              <a:off x="4563" y="1620"/>
              <a:ext cx="47" cy="19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0" name="Rectangle 975"/>
            <p:cNvSpPr>
              <a:spLocks noChangeArrowheads="1"/>
            </p:cNvSpPr>
            <p:nvPr/>
          </p:nvSpPr>
          <p:spPr bwMode="auto">
            <a:xfrm>
              <a:off x="4517" y="1768"/>
              <a:ext cx="46" cy="9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1" name="Rectangle 976"/>
            <p:cNvSpPr>
              <a:spLocks noChangeArrowheads="1"/>
            </p:cNvSpPr>
            <p:nvPr/>
          </p:nvSpPr>
          <p:spPr bwMode="auto">
            <a:xfrm>
              <a:off x="4517" y="1867"/>
              <a:ext cx="46" cy="38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2" name="Rectangle 977"/>
            <p:cNvSpPr>
              <a:spLocks noChangeArrowheads="1"/>
            </p:cNvSpPr>
            <p:nvPr/>
          </p:nvSpPr>
          <p:spPr bwMode="auto">
            <a:xfrm>
              <a:off x="4703" y="2164"/>
              <a:ext cx="47" cy="19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3" name="Rectangle 978"/>
            <p:cNvSpPr>
              <a:spLocks noChangeArrowheads="1"/>
            </p:cNvSpPr>
            <p:nvPr/>
          </p:nvSpPr>
          <p:spPr bwMode="auto">
            <a:xfrm>
              <a:off x="4610" y="2164"/>
              <a:ext cx="47" cy="19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4" name="Rectangle 979"/>
            <p:cNvSpPr>
              <a:spLocks noChangeArrowheads="1"/>
            </p:cNvSpPr>
            <p:nvPr/>
          </p:nvSpPr>
          <p:spPr bwMode="auto">
            <a:xfrm>
              <a:off x="4563" y="2115"/>
              <a:ext cx="47" cy="99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5" name="AutoShape 980"/>
            <p:cNvSpPr>
              <a:spLocks noChangeArrowheads="1"/>
            </p:cNvSpPr>
            <p:nvPr/>
          </p:nvSpPr>
          <p:spPr bwMode="auto">
            <a:xfrm>
              <a:off x="4610" y="2115"/>
              <a:ext cx="47" cy="49"/>
            </a:xfrm>
            <a:prstGeom prst="rtTriangl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6" name="AutoShape 981"/>
            <p:cNvSpPr>
              <a:spLocks noChangeArrowheads="1"/>
            </p:cNvSpPr>
            <p:nvPr/>
          </p:nvSpPr>
          <p:spPr bwMode="auto">
            <a:xfrm flipH="1">
              <a:off x="4703" y="2115"/>
              <a:ext cx="47" cy="49"/>
            </a:xfrm>
            <a:prstGeom prst="rtTriangl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7" name="Rectangle 982"/>
            <p:cNvSpPr>
              <a:spLocks noChangeArrowheads="1"/>
            </p:cNvSpPr>
            <p:nvPr/>
          </p:nvSpPr>
          <p:spPr bwMode="auto">
            <a:xfrm>
              <a:off x="4750" y="2115"/>
              <a:ext cx="46" cy="99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8" name="Rectangle 983"/>
            <p:cNvSpPr>
              <a:spLocks noChangeArrowheads="1"/>
            </p:cNvSpPr>
            <p:nvPr/>
          </p:nvSpPr>
          <p:spPr bwMode="auto">
            <a:xfrm>
              <a:off x="4657" y="2115"/>
              <a:ext cx="46" cy="24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9" name="AutoShape 984"/>
            <p:cNvSpPr>
              <a:spLocks noChangeArrowheads="1"/>
            </p:cNvSpPr>
            <p:nvPr/>
          </p:nvSpPr>
          <p:spPr bwMode="auto">
            <a:xfrm rot="10800000">
              <a:off x="4610" y="2115"/>
              <a:ext cx="47" cy="49"/>
            </a:xfrm>
            <a:prstGeom prst="rtTriangl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0" name="AutoShape 985"/>
            <p:cNvSpPr>
              <a:spLocks noChangeArrowheads="1"/>
            </p:cNvSpPr>
            <p:nvPr/>
          </p:nvSpPr>
          <p:spPr bwMode="auto">
            <a:xfrm rot="10800000" flipH="1">
              <a:off x="4703" y="2115"/>
              <a:ext cx="47" cy="49"/>
            </a:xfrm>
            <a:prstGeom prst="rtTriangl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1" name="Rectangle 986"/>
            <p:cNvSpPr>
              <a:spLocks noChangeArrowheads="1"/>
            </p:cNvSpPr>
            <p:nvPr/>
          </p:nvSpPr>
          <p:spPr bwMode="auto">
            <a:xfrm>
              <a:off x="4563" y="1818"/>
              <a:ext cx="233" cy="29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2" name="Rectangle 987"/>
            <p:cNvSpPr>
              <a:spLocks noChangeArrowheads="1"/>
            </p:cNvSpPr>
            <p:nvPr/>
          </p:nvSpPr>
          <p:spPr bwMode="auto">
            <a:xfrm>
              <a:off x="4936" y="2164"/>
              <a:ext cx="47" cy="396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3" name="Rectangle 988"/>
            <p:cNvSpPr>
              <a:spLocks noChangeArrowheads="1"/>
            </p:cNvSpPr>
            <p:nvPr/>
          </p:nvSpPr>
          <p:spPr bwMode="auto">
            <a:xfrm>
              <a:off x="4983" y="2164"/>
              <a:ext cx="186" cy="5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4" name="Rectangle 989"/>
            <p:cNvSpPr>
              <a:spLocks noChangeArrowheads="1"/>
            </p:cNvSpPr>
            <p:nvPr/>
          </p:nvSpPr>
          <p:spPr bwMode="auto">
            <a:xfrm>
              <a:off x="4983" y="2065"/>
              <a:ext cx="186" cy="5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5" name="Rectangle 990"/>
            <p:cNvSpPr>
              <a:spLocks noChangeArrowheads="1"/>
            </p:cNvSpPr>
            <p:nvPr/>
          </p:nvSpPr>
          <p:spPr bwMode="auto">
            <a:xfrm>
              <a:off x="4936" y="1966"/>
              <a:ext cx="47" cy="14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6" name="Rectangle 991"/>
            <p:cNvSpPr>
              <a:spLocks noChangeArrowheads="1"/>
            </p:cNvSpPr>
            <p:nvPr/>
          </p:nvSpPr>
          <p:spPr bwMode="auto">
            <a:xfrm>
              <a:off x="4843" y="1917"/>
              <a:ext cx="140" cy="4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7" name="Rectangle 992"/>
            <p:cNvSpPr>
              <a:spLocks noChangeArrowheads="1"/>
            </p:cNvSpPr>
            <p:nvPr/>
          </p:nvSpPr>
          <p:spPr bwMode="auto">
            <a:xfrm>
              <a:off x="4796" y="1867"/>
              <a:ext cx="51" cy="38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8" name="Rectangle 993"/>
            <p:cNvSpPr>
              <a:spLocks noChangeArrowheads="1"/>
            </p:cNvSpPr>
            <p:nvPr/>
          </p:nvSpPr>
          <p:spPr bwMode="auto">
            <a:xfrm>
              <a:off x="4377" y="1917"/>
              <a:ext cx="140" cy="4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9" name="Rectangle 994"/>
            <p:cNvSpPr>
              <a:spLocks noChangeArrowheads="1"/>
            </p:cNvSpPr>
            <p:nvPr/>
          </p:nvSpPr>
          <p:spPr bwMode="auto">
            <a:xfrm>
              <a:off x="4377" y="1966"/>
              <a:ext cx="47" cy="118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20" name="Rectangle 995"/>
            <p:cNvSpPr>
              <a:spLocks noChangeArrowheads="1"/>
            </p:cNvSpPr>
            <p:nvPr/>
          </p:nvSpPr>
          <p:spPr bwMode="auto">
            <a:xfrm>
              <a:off x="4424" y="3105"/>
              <a:ext cx="559" cy="4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21" name="Rectangle 996"/>
            <p:cNvSpPr>
              <a:spLocks noChangeArrowheads="1"/>
            </p:cNvSpPr>
            <p:nvPr/>
          </p:nvSpPr>
          <p:spPr bwMode="auto">
            <a:xfrm>
              <a:off x="4936" y="2610"/>
              <a:ext cx="47" cy="49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22" name="Line 997"/>
            <p:cNvSpPr>
              <a:spLocks noChangeShapeType="1"/>
            </p:cNvSpPr>
            <p:nvPr/>
          </p:nvSpPr>
          <p:spPr bwMode="auto">
            <a:xfrm>
              <a:off x="4563" y="1917"/>
              <a:ext cx="0" cy="1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23" name="Line 998"/>
            <p:cNvSpPr>
              <a:spLocks noChangeShapeType="1"/>
            </p:cNvSpPr>
            <p:nvPr/>
          </p:nvSpPr>
          <p:spPr bwMode="auto">
            <a:xfrm>
              <a:off x="4563" y="2115"/>
              <a:ext cx="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24" name="Line 999"/>
            <p:cNvSpPr>
              <a:spLocks noChangeShapeType="1"/>
            </p:cNvSpPr>
            <p:nvPr/>
          </p:nvSpPr>
          <p:spPr bwMode="auto">
            <a:xfrm>
              <a:off x="4610" y="2115"/>
              <a:ext cx="47" cy="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25" name="Line 1000"/>
            <p:cNvSpPr>
              <a:spLocks noChangeShapeType="1"/>
            </p:cNvSpPr>
            <p:nvPr/>
          </p:nvSpPr>
          <p:spPr bwMode="auto">
            <a:xfrm>
              <a:off x="4657" y="2164"/>
              <a:ext cx="0" cy="1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26" name="Line 1001"/>
            <p:cNvSpPr>
              <a:spLocks noChangeShapeType="1"/>
            </p:cNvSpPr>
            <p:nvPr/>
          </p:nvSpPr>
          <p:spPr bwMode="auto">
            <a:xfrm flipV="1">
              <a:off x="4703" y="2164"/>
              <a:ext cx="0" cy="1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27" name="Line 1002"/>
            <p:cNvSpPr>
              <a:spLocks noChangeShapeType="1"/>
            </p:cNvSpPr>
            <p:nvPr/>
          </p:nvSpPr>
          <p:spPr bwMode="auto">
            <a:xfrm flipV="1">
              <a:off x="4703" y="2115"/>
              <a:ext cx="47" cy="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28" name="Line 1003"/>
            <p:cNvSpPr>
              <a:spLocks noChangeShapeType="1"/>
            </p:cNvSpPr>
            <p:nvPr/>
          </p:nvSpPr>
          <p:spPr bwMode="auto">
            <a:xfrm>
              <a:off x="4750" y="2115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29" name="Line 1004"/>
            <p:cNvSpPr>
              <a:spLocks noChangeShapeType="1"/>
            </p:cNvSpPr>
            <p:nvPr/>
          </p:nvSpPr>
          <p:spPr bwMode="auto">
            <a:xfrm flipV="1">
              <a:off x="4796" y="1917"/>
              <a:ext cx="0" cy="1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30" name="Line 1005"/>
            <p:cNvSpPr>
              <a:spLocks noChangeShapeType="1"/>
            </p:cNvSpPr>
            <p:nvPr/>
          </p:nvSpPr>
          <p:spPr bwMode="auto">
            <a:xfrm>
              <a:off x="4563" y="2214"/>
              <a:ext cx="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31" name="Line 1006"/>
            <p:cNvSpPr>
              <a:spLocks noChangeShapeType="1"/>
            </p:cNvSpPr>
            <p:nvPr/>
          </p:nvSpPr>
          <p:spPr bwMode="auto">
            <a:xfrm>
              <a:off x="4750" y="2214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32" name="Line 1007"/>
            <p:cNvSpPr>
              <a:spLocks noChangeShapeType="1"/>
            </p:cNvSpPr>
            <p:nvPr/>
          </p:nvSpPr>
          <p:spPr bwMode="auto">
            <a:xfrm>
              <a:off x="4563" y="2115"/>
              <a:ext cx="0" cy="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33" name="Line 1008"/>
            <p:cNvSpPr>
              <a:spLocks noChangeShapeType="1"/>
            </p:cNvSpPr>
            <p:nvPr/>
          </p:nvSpPr>
          <p:spPr bwMode="auto">
            <a:xfrm>
              <a:off x="4796" y="2115"/>
              <a:ext cx="0" cy="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34" name="Line 1009"/>
            <p:cNvSpPr>
              <a:spLocks noChangeShapeType="1"/>
            </p:cNvSpPr>
            <p:nvPr/>
          </p:nvSpPr>
          <p:spPr bwMode="auto">
            <a:xfrm>
              <a:off x="4750" y="2214"/>
              <a:ext cx="0" cy="1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35" name="Line 1010"/>
            <p:cNvSpPr>
              <a:spLocks noChangeShapeType="1"/>
            </p:cNvSpPr>
            <p:nvPr/>
          </p:nvSpPr>
          <p:spPr bwMode="auto">
            <a:xfrm>
              <a:off x="4610" y="2214"/>
              <a:ext cx="0" cy="1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36" name="Line 1011"/>
            <p:cNvSpPr>
              <a:spLocks noChangeShapeType="1"/>
            </p:cNvSpPr>
            <p:nvPr/>
          </p:nvSpPr>
          <p:spPr bwMode="auto">
            <a:xfrm>
              <a:off x="4610" y="2363"/>
              <a:ext cx="1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37" name="Line 1012"/>
            <p:cNvSpPr>
              <a:spLocks noChangeShapeType="1"/>
            </p:cNvSpPr>
            <p:nvPr/>
          </p:nvSpPr>
          <p:spPr bwMode="auto">
            <a:xfrm>
              <a:off x="4796" y="1818"/>
              <a:ext cx="1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38" name="Line 1013"/>
            <p:cNvSpPr>
              <a:spLocks noChangeShapeType="1"/>
            </p:cNvSpPr>
            <p:nvPr/>
          </p:nvSpPr>
          <p:spPr bwMode="auto">
            <a:xfrm>
              <a:off x="4563" y="1818"/>
              <a:ext cx="0" cy="4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39" name="Line 1014"/>
            <p:cNvSpPr>
              <a:spLocks noChangeShapeType="1"/>
            </p:cNvSpPr>
            <p:nvPr/>
          </p:nvSpPr>
          <p:spPr bwMode="auto">
            <a:xfrm>
              <a:off x="4843" y="1768"/>
              <a:ext cx="0" cy="1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40" name="Line 1015"/>
            <p:cNvSpPr>
              <a:spLocks noChangeShapeType="1"/>
            </p:cNvSpPr>
            <p:nvPr/>
          </p:nvSpPr>
          <p:spPr bwMode="auto">
            <a:xfrm>
              <a:off x="4517" y="1966"/>
              <a:ext cx="1" cy="2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41" name="Line 1016"/>
            <p:cNvSpPr>
              <a:spLocks noChangeShapeType="1"/>
            </p:cNvSpPr>
            <p:nvPr/>
          </p:nvSpPr>
          <p:spPr bwMode="auto">
            <a:xfrm>
              <a:off x="4517" y="2251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42" name="Line 1017"/>
            <p:cNvSpPr>
              <a:spLocks noChangeShapeType="1"/>
            </p:cNvSpPr>
            <p:nvPr/>
          </p:nvSpPr>
          <p:spPr bwMode="auto">
            <a:xfrm>
              <a:off x="4796" y="2251"/>
              <a:ext cx="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43" name="Line 1018"/>
            <p:cNvSpPr>
              <a:spLocks noChangeShapeType="1"/>
            </p:cNvSpPr>
            <p:nvPr/>
          </p:nvSpPr>
          <p:spPr bwMode="auto">
            <a:xfrm>
              <a:off x="4796" y="1768"/>
              <a:ext cx="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44" name="Line 1019"/>
            <p:cNvSpPr>
              <a:spLocks noChangeShapeType="1"/>
            </p:cNvSpPr>
            <p:nvPr/>
          </p:nvSpPr>
          <p:spPr bwMode="auto">
            <a:xfrm>
              <a:off x="4517" y="1768"/>
              <a:ext cx="0" cy="1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45" name="Line 1020"/>
            <p:cNvSpPr>
              <a:spLocks noChangeShapeType="1"/>
            </p:cNvSpPr>
            <p:nvPr/>
          </p:nvSpPr>
          <p:spPr bwMode="auto">
            <a:xfrm>
              <a:off x="4843" y="1966"/>
              <a:ext cx="9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46" name="Line 1021"/>
            <p:cNvSpPr>
              <a:spLocks noChangeShapeType="1"/>
            </p:cNvSpPr>
            <p:nvPr/>
          </p:nvSpPr>
          <p:spPr bwMode="auto">
            <a:xfrm>
              <a:off x="4424" y="1966"/>
              <a:ext cx="9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47" name="Line 1022"/>
            <p:cNvSpPr>
              <a:spLocks noChangeShapeType="1"/>
            </p:cNvSpPr>
            <p:nvPr/>
          </p:nvSpPr>
          <p:spPr bwMode="auto">
            <a:xfrm>
              <a:off x="4843" y="1917"/>
              <a:ext cx="1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48" name="Line 1023"/>
            <p:cNvSpPr>
              <a:spLocks noChangeShapeType="1"/>
            </p:cNvSpPr>
            <p:nvPr/>
          </p:nvSpPr>
          <p:spPr bwMode="auto">
            <a:xfrm>
              <a:off x="4377" y="1917"/>
              <a:ext cx="1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49" name="Line 1024"/>
            <p:cNvSpPr>
              <a:spLocks noChangeShapeType="1"/>
            </p:cNvSpPr>
            <p:nvPr/>
          </p:nvSpPr>
          <p:spPr bwMode="auto">
            <a:xfrm>
              <a:off x="4424" y="1966"/>
              <a:ext cx="0" cy="11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50" name="Line 1025"/>
            <p:cNvSpPr>
              <a:spLocks noChangeShapeType="1"/>
            </p:cNvSpPr>
            <p:nvPr/>
          </p:nvSpPr>
          <p:spPr bwMode="auto">
            <a:xfrm>
              <a:off x="4377" y="1917"/>
              <a:ext cx="0" cy="12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51" name="Line 1026"/>
            <p:cNvSpPr>
              <a:spLocks noChangeShapeType="1"/>
            </p:cNvSpPr>
            <p:nvPr/>
          </p:nvSpPr>
          <p:spPr bwMode="auto">
            <a:xfrm>
              <a:off x="4936" y="1966"/>
              <a:ext cx="0" cy="1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52" name="Line 1027"/>
            <p:cNvSpPr>
              <a:spLocks noChangeShapeType="1"/>
            </p:cNvSpPr>
            <p:nvPr/>
          </p:nvSpPr>
          <p:spPr bwMode="auto">
            <a:xfrm>
              <a:off x="4983" y="1917"/>
              <a:ext cx="0" cy="1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53" name="Line 1028"/>
            <p:cNvSpPr>
              <a:spLocks noChangeShapeType="1"/>
            </p:cNvSpPr>
            <p:nvPr/>
          </p:nvSpPr>
          <p:spPr bwMode="auto">
            <a:xfrm>
              <a:off x="4983" y="2065"/>
              <a:ext cx="1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54" name="Line 1029"/>
            <p:cNvSpPr>
              <a:spLocks noChangeShapeType="1"/>
            </p:cNvSpPr>
            <p:nvPr/>
          </p:nvSpPr>
          <p:spPr bwMode="auto">
            <a:xfrm>
              <a:off x="4936" y="2115"/>
              <a:ext cx="23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55" name="Line 1030"/>
            <p:cNvSpPr>
              <a:spLocks noChangeShapeType="1"/>
            </p:cNvSpPr>
            <p:nvPr/>
          </p:nvSpPr>
          <p:spPr bwMode="auto">
            <a:xfrm flipH="1">
              <a:off x="4936" y="2164"/>
              <a:ext cx="23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56" name="Line 1031"/>
            <p:cNvSpPr>
              <a:spLocks noChangeShapeType="1"/>
            </p:cNvSpPr>
            <p:nvPr/>
          </p:nvSpPr>
          <p:spPr bwMode="auto">
            <a:xfrm>
              <a:off x="4983" y="2214"/>
              <a:ext cx="1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57" name="Line 1032"/>
            <p:cNvSpPr>
              <a:spLocks noChangeShapeType="1"/>
            </p:cNvSpPr>
            <p:nvPr/>
          </p:nvSpPr>
          <p:spPr bwMode="auto">
            <a:xfrm>
              <a:off x="4983" y="2214"/>
              <a:ext cx="0" cy="3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58" name="Line 1033"/>
            <p:cNvSpPr>
              <a:spLocks noChangeShapeType="1"/>
            </p:cNvSpPr>
            <p:nvPr/>
          </p:nvSpPr>
          <p:spPr bwMode="auto">
            <a:xfrm>
              <a:off x="4936" y="2164"/>
              <a:ext cx="0" cy="3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59" name="Line 1034"/>
            <p:cNvSpPr>
              <a:spLocks noChangeShapeType="1"/>
            </p:cNvSpPr>
            <p:nvPr/>
          </p:nvSpPr>
          <p:spPr bwMode="auto">
            <a:xfrm>
              <a:off x="4936" y="2560"/>
              <a:ext cx="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60" name="Line 1035"/>
            <p:cNvSpPr>
              <a:spLocks noChangeShapeType="1"/>
            </p:cNvSpPr>
            <p:nvPr/>
          </p:nvSpPr>
          <p:spPr bwMode="auto">
            <a:xfrm>
              <a:off x="4936" y="2610"/>
              <a:ext cx="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61" name="Line 1036"/>
            <p:cNvSpPr>
              <a:spLocks noChangeShapeType="1"/>
            </p:cNvSpPr>
            <p:nvPr/>
          </p:nvSpPr>
          <p:spPr bwMode="auto">
            <a:xfrm>
              <a:off x="4936" y="2610"/>
              <a:ext cx="0" cy="4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62" name="Line 1037"/>
            <p:cNvSpPr>
              <a:spLocks noChangeShapeType="1"/>
            </p:cNvSpPr>
            <p:nvPr/>
          </p:nvSpPr>
          <p:spPr bwMode="auto">
            <a:xfrm>
              <a:off x="4424" y="3105"/>
              <a:ext cx="5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63" name="Line 1038"/>
            <p:cNvSpPr>
              <a:spLocks noChangeShapeType="1"/>
            </p:cNvSpPr>
            <p:nvPr/>
          </p:nvSpPr>
          <p:spPr bwMode="auto">
            <a:xfrm>
              <a:off x="4377" y="3154"/>
              <a:ext cx="6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64" name="Line 1039"/>
            <p:cNvSpPr>
              <a:spLocks noChangeShapeType="1"/>
            </p:cNvSpPr>
            <p:nvPr/>
          </p:nvSpPr>
          <p:spPr bwMode="auto">
            <a:xfrm>
              <a:off x="4983" y="2610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65" name="Line 1040"/>
            <p:cNvSpPr>
              <a:spLocks noChangeShapeType="1"/>
            </p:cNvSpPr>
            <p:nvPr/>
          </p:nvSpPr>
          <p:spPr bwMode="auto">
            <a:xfrm>
              <a:off x="4750" y="1818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66" name="Line 1041"/>
            <p:cNvSpPr>
              <a:spLocks noChangeShapeType="1"/>
            </p:cNvSpPr>
            <p:nvPr/>
          </p:nvSpPr>
          <p:spPr bwMode="auto">
            <a:xfrm>
              <a:off x="4563" y="1818"/>
              <a:ext cx="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67" name="Line 1042"/>
            <p:cNvSpPr>
              <a:spLocks noChangeShapeType="1"/>
            </p:cNvSpPr>
            <p:nvPr/>
          </p:nvSpPr>
          <p:spPr bwMode="auto">
            <a:xfrm>
              <a:off x="4517" y="1768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68" name="Line 1043"/>
            <p:cNvSpPr>
              <a:spLocks noChangeShapeType="1"/>
            </p:cNvSpPr>
            <p:nvPr/>
          </p:nvSpPr>
          <p:spPr bwMode="auto">
            <a:xfrm flipV="1">
              <a:off x="4796" y="1719"/>
              <a:ext cx="0" cy="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69" name="Line 1044"/>
            <p:cNvSpPr>
              <a:spLocks noChangeShapeType="1"/>
            </p:cNvSpPr>
            <p:nvPr/>
          </p:nvSpPr>
          <p:spPr bwMode="auto">
            <a:xfrm flipV="1">
              <a:off x="4563" y="1570"/>
              <a:ext cx="0" cy="1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70" name="Line 1045"/>
            <p:cNvSpPr>
              <a:spLocks noChangeShapeType="1"/>
            </p:cNvSpPr>
            <p:nvPr/>
          </p:nvSpPr>
          <p:spPr bwMode="auto">
            <a:xfrm>
              <a:off x="4796" y="1719"/>
              <a:ext cx="1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71" name="Line 1046"/>
            <p:cNvSpPr>
              <a:spLocks noChangeShapeType="1"/>
            </p:cNvSpPr>
            <p:nvPr/>
          </p:nvSpPr>
          <p:spPr bwMode="auto">
            <a:xfrm>
              <a:off x="4750" y="1669"/>
              <a:ext cx="23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72" name="Line 1047"/>
            <p:cNvSpPr>
              <a:spLocks noChangeShapeType="1"/>
            </p:cNvSpPr>
            <p:nvPr/>
          </p:nvSpPr>
          <p:spPr bwMode="auto">
            <a:xfrm>
              <a:off x="4610" y="1620"/>
              <a:ext cx="37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73" name="Line 1048"/>
            <p:cNvSpPr>
              <a:spLocks noChangeShapeType="1"/>
            </p:cNvSpPr>
            <p:nvPr/>
          </p:nvSpPr>
          <p:spPr bwMode="auto">
            <a:xfrm>
              <a:off x="4563" y="1570"/>
              <a:ext cx="4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74" name="Line 1049"/>
            <p:cNvSpPr>
              <a:spLocks noChangeShapeType="1"/>
            </p:cNvSpPr>
            <p:nvPr/>
          </p:nvSpPr>
          <p:spPr bwMode="auto">
            <a:xfrm>
              <a:off x="4610" y="1620"/>
              <a:ext cx="0" cy="1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75" name="Line 1050"/>
            <p:cNvSpPr>
              <a:spLocks noChangeShapeType="1"/>
            </p:cNvSpPr>
            <p:nvPr/>
          </p:nvSpPr>
          <p:spPr bwMode="auto">
            <a:xfrm>
              <a:off x="4750" y="1669"/>
              <a:ext cx="0" cy="1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1051"/>
            <p:cNvGrpSpPr>
              <a:grpSpLocks/>
            </p:cNvGrpSpPr>
            <p:nvPr/>
          </p:nvGrpSpPr>
          <p:grpSpPr bwMode="auto">
            <a:xfrm>
              <a:off x="4424" y="2614"/>
              <a:ext cx="71" cy="491"/>
              <a:chOff x="2927" y="2251"/>
              <a:chExt cx="71" cy="491"/>
            </a:xfrm>
          </p:grpSpPr>
          <p:sp>
            <p:nvSpPr>
              <p:cNvPr id="6425" name="Rectangle 1052"/>
              <p:cNvSpPr>
                <a:spLocks noChangeArrowheads="1"/>
              </p:cNvSpPr>
              <p:nvPr/>
            </p:nvSpPr>
            <p:spPr bwMode="auto">
              <a:xfrm>
                <a:off x="2927" y="2251"/>
                <a:ext cx="71" cy="491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26" name="Line 1053"/>
              <p:cNvSpPr>
                <a:spLocks noChangeShapeType="1"/>
              </p:cNvSpPr>
              <p:nvPr/>
            </p:nvSpPr>
            <p:spPr bwMode="auto">
              <a:xfrm flipV="1">
                <a:off x="2930" y="2252"/>
                <a:ext cx="63" cy="4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427" name="Line 1054"/>
              <p:cNvSpPr>
                <a:spLocks noChangeShapeType="1"/>
              </p:cNvSpPr>
              <p:nvPr/>
            </p:nvSpPr>
            <p:spPr bwMode="auto">
              <a:xfrm flipH="1" flipV="1">
                <a:off x="2930" y="2257"/>
                <a:ext cx="63" cy="48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1059"/>
            <p:cNvGrpSpPr>
              <a:grpSpLocks/>
            </p:cNvGrpSpPr>
            <p:nvPr/>
          </p:nvGrpSpPr>
          <p:grpSpPr bwMode="auto">
            <a:xfrm>
              <a:off x="4563" y="2115"/>
              <a:ext cx="233" cy="317"/>
              <a:chOff x="3066" y="1752"/>
              <a:chExt cx="233" cy="247"/>
            </a:xfrm>
          </p:grpSpPr>
          <p:sp>
            <p:nvSpPr>
              <p:cNvPr id="6401" name="AutoShape 1060"/>
              <p:cNvSpPr>
                <a:spLocks noChangeArrowheads="1"/>
              </p:cNvSpPr>
              <p:nvPr/>
            </p:nvSpPr>
            <p:spPr bwMode="auto">
              <a:xfrm>
                <a:off x="3113" y="1752"/>
                <a:ext cx="47" cy="49"/>
              </a:xfrm>
              <a:prstGeom prst="rtTriangle">
                <a:avLst/>
              </a:prstGeom>
              <a:solidFill>
                <a:srgbClr val="FFCC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02" name="AutoShape 1061"/>
              <p:cNvSpPr>
                <a:spLocks noChangeArrowheads="1"/>
              </p:cNvSpPr>
              <p:nvPr/>
            </p:nvSpPr>
            <p:spPr bwMode="auto">
              <a:xfrm flipH="1">
                <a:off x="3206" y="1752"/>
                <a:ext cx="47" cy="49"/>
              </a:xfrm>
              <a:prstGeom prst="rtTriangle">
                <a:avLst/>
              </a:prstGeom>
              <a:solidFill>
                <a:srgbClr val="FFCC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03" name="Rectangle 1062"/>
              <p:cNvSpPr>
                <a:spLocks noChangeArrowheads="1"/>
              </p:cNvSpPr>
              <p:nvPr/>
            </p:nvSpPr>
            <p:spPr bwMode="auto">
              <a:xfrm>
                <a:off x="3160" y="1752"/>
                <a:ext cx="46" cy="247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04" name="AutoShape 1063"/>
              <p:cNvSpPr>
                <a:spLocks noChangeArrowheads="1"/>
              </p:cNvSpPr>
              <p:nvPr/>
            </p:nvSpPr>
            <p:spPr bwMode="auto">
              <a:xfrm rot="10800000">
                <a:off x="3113" y="1752"/>
                <a:ext cx="47" cy="49"/>
              </a:xfrm>
              <a:prstGeom prst="rtTriangl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405" name="AutoShape 1064"/>
              <p:cNvSpPr>
                <a:spLocks noChangeArrowheads="1"/>
              </p:cNvSpPr>
              <p:nvPr/>
            </p:nvSpPr>
            <p:spPr bwMode="auto">
              <a:xfrm rot="10800000" flipH="1">
                <a:off x="3206" y="1752"/>
                <a:ext cx="47" cy="49"/>
              </a:xfrm>
              <a:prstGeom prst="rtTriangl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grpSp>
            <p:nvGrpSpPr>
              <p:cNvPr id="5" name="Group 1065"/>
              <p:cNvGrpSpPr>
                <a:grpSpLocks/>
              </p:cNvGrpSpPr>
              <p:nvPr/>
            </p:nvGrpSpPr>
            <p:grpSpPr bwMode="auto">
              <a:xfrm>
                <a:off x="3066" y="1752"/>
                <a:ext cx="233" cy="247"/>
                <a:chOff x="3066" y="1752"/>
                <a:chExt cx="233" cy="247"/>
              </a:xfrm>
            </p:grpSpPr>
            <p:sp>
              <p:nvSpPr>
                <p:cNvPr id="6407" name="Rectangle 1066"/>
                <p:cNvSpPr>
                  <a:spLocks noChangeArrowheads="1"/>
                </p:cNvSpPr>
                <p:nvPr/>
              </p:nvSpPr>
              <p:spPr bwMode="auto">
                <a:xfrm>
                  <a:off x="3206" y="1801"/>
                  <a:ext cx="47" cy="19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6408" name="Rectangle 1067"/>
                <p:cNvSpPr>
                  <a:spLocks noChangeArrowheads="1"/>
                </p:cNvSpPr>
                <p:nvPr/>
              </p:nvSpPr>
              <p:spPr bwMode="auto">
                <a:xfrm>
                  <a:off x="3113" y="1801"/>
                  <a:ext cx="47" cy="19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6409" name="Rectangle 1068"/>
                <p:cNvSpPr>
                  <a:spLocks noChangeArrowheads="1"/>
                </p:cNvSpPr>
                <p:nvPr/>
              </p:nvSpPr>
              <p:spPr bwMode="auto">
                <a:xfrm>
                  <a:off x="3066" y="1752"/>
                  <a:ext cx="47" cy="9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6410" name="Rectangle 1069"/>
                <p:cNvSpPr>
                  <a:spLocks noChangeArrowheads="1"/>
                </p:cNvSpPr>
                <p:nvPr/>
              </p:nvSpPr>
              <p:spPr bwMode="auto">
                <a:xfrm>
                  <a:off x="3253" y="1752"/>
                  <a:ext cx="46" cy="9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6411" name="Line 1070"/>
                <p:cNvSpPr>
                  <a:spLocks noChangeShapeType="1"/>
                </p:cNvSpPr>
                <p:nvPr/>
              </p:nvSpPr>
              <p:spPr bwMode="auto">
                <a:xfrm>
                  <a:off x="3066" y="1752"/>
                  <a:ext cx="4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12" name="Line 1071"/>
                <p:cNvSpPr>
                  <a:spLocks noChangeShapeType="1"/>
                </p:cNvSpPr>
                <p:nvPr/>
              </p:nvSpPr>
              <p:spPr bwMode="auto">
                <a:xfrm>
                  <a:off x="3113" y="1752"/>
                  <a:ext cx="47" cy="4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13" name="Line 1072"/>
                <p:cNvSpPr>
                  <a:spLocks noChangeShapeType="1"/>
                </p:cNvSpPr>
                <p:nvPr/>
              </p:nvSpPr>
              <p:spPr bwMode="auto">
                <a:xfrm>
                  <a:off x="3160" y="1801"/>
                  <a:ext cx="0" cy="19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14" name="Line 1073"/>
                <p:cNvSpPr>
                  <a:spLocks noChangeShapeType="1"/>
                </p:cNvSpPr>
                <p:nvPr/>
              </p:nvSpPr>
              <p:spPr bwMode="auto">
                <a:xfrm flipV="1">
                  <a:off x="3206" y="1801"/>
                  <a:ext cx="0" cy="19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15" name="Line 1074"/>
                <p:cNvSpPr>
                  <a:spLocks noChangeShapeType="1"/>
                </p:cNvSpPr>
                <p:nvPr/>
              </p:nvSpPr>
              <p:spPr bwMode="auto">
                <a:xfrm flipV="1">
                  <a:off x="3206" y="1752"/>
                  <a:ext cx="47" cy="4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16" name="Line 1075"/>
                <p:cNvSpPr>
                  <a:spLocks noChangeShapeType="1"/>
                </p:cNvSpPr>
                <p:nvPr/>
              </p:nvSpPr>
              <p:spPr bwMode="auto">
                <a:xfrm>
                  <a:off x="3253" y="1752"/>
                  <a:ext cx="4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17" name="Line 1076"/>
                <p:cNvSpPr>
                  <a:spLocks noChangeShapeType="1"/>
                </p:cNvSpPr>
                <p:nvPr/>
              </p:nvSpPr>
              <p:spPr bwMode="auto">
                <a:xfrm>
                  <a:off x="3160" y="1999"/>
                  <a:ext cx="4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18" name="Line 1077"/>
                <p:cNvSpPr>
                  <a:spLocks noChangeShapeType="1"/>
                </p:cNvSpPr>
                <p:nvPr/>
              </p:nvSpPr>
              <p:spPr bwMode="auto">
                <a:xfrm>
                  <a:off x="3066" y="1851"/>
                  <a:ext cx="4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19" name="Line 1078"/>
                <p:cNvSpPr>
                  <a:spLocks noChangeShapeType="1"/>
                </p:cNvSpPr>
                <p:nvPr/>
              </p:nvSpPr>
              <p:spPr bwMode="auto">
                <a:xfrm>
                  <a:off x="3253" y="1851"/>
                  <a:ext cx="4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20" name="Line 1079"/>
                <p:cNvSpPr>
                  <a:spLocks noChangeShapeType="1"/>
                </p:cNvSpPr>
                <p:nvPr/>
              </p:nvSpPr>
              <p:spPr bwMode="auto">
                <a:xfrm>
                  <a:off x="3066" y="1752"/>
                  <a:ext cx="0" cy="9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21" name="Line 1080"/>
                <p:cNvSpPr>
                  <a:spLocks noChangeShapeType="1"/>
                </p:cNvSpPr>
                <p:nvPr/>
              </p:nvSpPr>
              <p:spPr bwMode="auto">
                <a:xfrm>
                  <a:off x="3299" y="1752"/>
                  <a:ext cx="0" cy="9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22" name="Line 1081"/>
                <p:cNvSpPr>
                  <a:spLocks noChangeShapeType="1"/>
                </p:cNvSpPr>
                <p:nvPr/>
              </p:nvSpPr>
              <p:spPr bwMode="auto">
                <a:xfrm>
                  <a:off x="3253" y="1851"/>
                  <a:ext cx="0" cy="1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23" name="Line 1082"/>
                <p:cNvSpPr>
                  <a:spLocks noChangeShapeType="1"/>
                </p:cNvSpPr>
                <p:nvPr/>
              </p:nvSpPr>
              <p:spPr bwMode="auto">
                <a:xfrm>
                  <a:off x="3113" y="1851"/>
                  <a:ext cx="0" cy="1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24" name="Line 1083"/>
                <p:cNvSpPr>
                  <a:spLocks noChangeShapeType="1"/>
                </p:cNvSpPr>
                <p:nvPr/>
              </p:nvSpPr>
              <p:spPr bwMode="auto">
                <a:xfrm>
                  <a:off x="3113" y="1999"/>
                  <a:ext cx="1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6378" name="Line 1084"/>
            <p:cNvSpPr>
              <a:spLocks noChangeShapeType="1"/>
            </p:cNvSpPr>
            <p:nvPr/>
          </p:nvSpPr>
          <p:spPr bwMode="auto">
            <a:xfrm>
              <a:off x="4847" y="1964"/>
              <a:ext cx="1" cy="2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79" name="Freeform 1085"/>
            <p:cNvSpPr>
              <a:spLocks/>
            </p:cNvSpPr>
            <p:nvPr/>
          </p:nvSpPr>
          <p:spPr bwMode="auto">
            <a:xfrm>
              <a:off x="4422" y="2313"/>
              <a:ext cx="92" cy="92"/>
            </a:xfrm>
            <a:custGeom>
              <a:avLst/>
              <a:gdLst>
                <a:gd name="T0" fmla="*/ 92 w 92"/>
                <a:gd name="T1" fmla="*/ 11 h 92"/>
                <a:gd name="T2" fmla="*/ 49 w 92"/>
                <a:gd name="T3" fmla="*/ 11 h 92"/>
                <a:gd name="T4" fmla="*/ 38 w 92"/>
                <a:gd name="T5" fmla="*/ 76 h 92"/>
                <a:gd name="T6" fmla="*/ 0 w 92"/>
                <a:gd name="T7" fmla="*/ 92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92"/>
                <a:gd name="T14" fmla="*/ 92 w 92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92">
                  <a:moveTo>
                    <a:pt x="92" y="11"/>
                  </a:moveTo>
                  <a:cubicBezTo>
                    <a:pt x="86" y="11"/>
                    <a:pt x="58" y="0"/>
                    <a:pt x="49" y="11"/>
                  </a:cubicBezTo>
                  <a:cubicBezTo>
                    <a:pt x="40" y="22"/>
                    <a:pt x="46" y="63"/>
                    <a:pt x="38" y="76"/>
                  </a:cubicBezTo>
                  <a:cubicBezTo>
                    <a:pt x="30" y="89"/>
                    <a:pt x="8" y="89"/>
                    <a:pt x="0" y="92"/>
                  </a:cubicBezTo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80" name="Freeform 1086"/>
            <p:cNvSpPr>
              <a:spLocks/>
            </p:cNvSpPr>
            <p:nvPr/>
          </p:nvSpPr>
          <p:spPr bwMode="auto">
            <a:xfrm>
              <a:off x="4848" y="2312"/>
              <a:ext cx="87" cy="89"/>
            </a:xfrm>
            <a:custGeom>
              <a:avLst/>
              <a:gdLst>
                <a:gd name="T0" fmla="*/ 0 w 87"/>
                <a:gd name="T1" fmla="*/ 10 h 89"/>
                <a:gd name="T2" fmla="*/ 40 w 87"/>
                <a:gd name="T3" fmla="*/ 10 h 89"/>
                <a:gd name="T4" fmla="*/ 51 w 87"/>
                <a:gd name="T5" fmla="*/ 72 h 89"/>
                <a:gd name="T6" fmla="*/ 87 w 87"/>
                <a:gd name="T7" fmla="*/ 89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89"/>
                <a:gd name="T14" fmla="*/ 87 w 8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89">
                  <a:moveTo>
                    <a:pt x="0" y="10"/>
                  </a:moveTo>
                  <a:cubicBezTo>
                    <a:pt x="6" y="10"/>
                    <a:pt x="31" y="0"/>
                    <a:pt x="40" y="10"/>
                  </a:cubicBezTo>
                  <a:cubicBezTo>
                    <a:pt x="48" y="21"/>
                    <a:pt x="43" y="59"/>
                    <a:pt x="51" y="72"/>
                  </a:cubicBezTo>
                  <a:cubicBezTo>
                    <a:pt x="59" y="85"/>
                    <a:pt x="80" y="86"/>
                    <a:pt x="87" y="89"/>
                  </a:cubicBezTo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81" name="Rectangle 1088"/>
            <p:cNvSpPr>
              <a:spLocks noChangeArrowheads="1"/>
            </p:cNvSpPr>
            <p:nvPr/>
          </p:nvSpPr>
          <p:spPr bwMode="auto">
            <a:xfrm>
              <a:off x="4589" y="2584"/>
              <a:ext cx="174" cy="306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82" name="Freeform 1089"/>
            <p:cNvSpPr>
              <a:spLocks/>
            </p:cNvSpPr>
            <p:nvPr/>
          </p:nvSpPr>
          <p:spPr bwMode="auto">
            <a:xfrm>
              <a:off x="4789" y="2318"/>
              <a:ext cx="77" cy="90"/>
            </a:xfrm>
            <a:custGeom>
              <a:avLst/>
              <a:gdLst>
                <a:gd name="T0" fmla="*/ 55 w 91"/>
                <a:gd name="T1" fmla="*/ 0 h 136"/>
                <a:gd name="T2" fmla="*/ 55 w 91"/>
                <a:gd name="T3" fmla="*/ 40 h 136"/>
                <a:gd name="T4" fmla="*/ 28 w 91"/>
                <a:gd name="T5" fmla="*/ 40 h 136"/>
                <a:gd name="T6" fmla="*/ 28 w 91"/>
                <a:gd name="T7" fmla="*/ 13 h 136"/>
                <a:gd name="T8" fmla="*/ 0 w 91"/>
                <a:gd name="T9" fmla="*/ 13 h 136"/>
                <a:gd name="T10" fmla="*/ 0 w 91"/>
                <a:gd name="T11" fmla="*/ 0 h 136"/>
                <a:gd name="T12" fmla="*/ 55 w 91"/>
                <a:gd name="T13" fmla="*/ 0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136"/>
                <a:gd name="T23" fmla="*/ 91 w 91"/>
                <a:gd name="T24" fmla="*/ 136 h 1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136">
                  <a:moveTo>
                    <a:pt x="91" y="0"/>
                  </a:moveTo>
                  <a:lnTo>
                    <a:pt x="91" y="136"/>
                  </a:lnTo>
                  <a:lnTo>
                    <a:pt x="46" y="136"/>
                  </a:lnTo>
                  <a:lnTo>
                    <a:pt x="46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DDDDDD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83" name="Freeform 1090"/>
            <p:cNvSpPr>
              <a:spLocks/>
            </p:cNvSpPr>
            <p:nvPr/>
          </p:nvSpPr>
          <p:spPr bwMode="auto">
            <a:xfrm>
              <a:off x="4497" y="2507"/>
              <a:ext cx="363" cy="181"/>
            </a:xfrm>
            <a:custGeom>
              <a:avLst/>
              <a:gdLst>
                <a:gd name="T0" fmla="*/ 0 w 363"/>
                <a:gd name="T1" fmla="*/ 181 h 181"/>
                <a:gd name="T2" fmla="*/ 363 w 363"/>
                <a:gd name="T3" fmla="*/ 181 h 181"/>
                <a:gd name="T4" fmla="*/ 363 w 363"/>
                <a:gd name="T5" fmla="*/ 0 h 181"/>
                <a:gd name="T6" fmla="*/ 318 w 363"/>
                <a:gd name="T7" fmla="*/ 0 h 181"/>
                <a:gd name="T8" fmla="*/ 318 w 363"/>
                <a:gd name="T9" fmla="*/ 45 h 181"/>
                <a:gd name="T10" fmla="*/ 45 w 363"/>
                <a:gd name="T11" fmla="*/ 45 h 181"/>
                <a:gd name="T12" fmla="*/ 45 w 363"/>
                <a:gd name="T13" fmla="*/ 0 h 181"/>
                <a:gd name="T14" fmla="*/ 0 w 363"/>
                <a:gd name="T15" fmla="*/ 0 h 181"/>
                <a:gd name="T16" fmla="*/ 0 w 363"/>
                <a:gd name="T17" fmla="*/ 181 h 1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3"/>
                <a:gd name="T28" fmla="*/ 0 h 181"/>
                <a:gd name="T29" fmla="*/ 363 w 363"/>
                <a:gd name="T30" fmla="*/ 181 h 1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3" h="181">
                  <a:moveTo>
                    <a:pt x="0" y="181"/>
                  </a:moveTo>
                  <a:lnTo>
                    <a:pt x="363" y="181"/>
                  </a:lnTo>
                  <a:lnTo>
                    <a:pt x="363" y="0"/>
                  </a:lnTo>
                  <a:lnTo>
                    <a:pt x="318" y="0"/>
                  </a:lnTo>
                  <a:lnTo>
                    <a:pt x="318" y="45"/>
                  </a:lnTo>
                  <a:lnTo>
                    <a:pt x="45" y="45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DDDDDD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84" name="Rectangle 1091"/>
            <p:cNvSpPr>
              <a:spLocks noChangeArrowheads="1"/>
            </p:cNvSpPr>
            <p:nvPr/>
          </p:nvSpPr>
          <p:spPr bwMode="auto">
            <a:xfrm>
              <a:off x="4548" y="2437"/>
              <a:ext cx="272" cy="45"/>
            </a:xfrm>
            <a:prstGeom prst="rect">
              <a:avLst/>
            </a:prstGeom>
            <a:solidFill>
              <a:srgbClr val="FF3300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6" name="Group 1092"/>
            <p:cNvGrpSpPr>
              <a:grpSpLocks/>
            </p:cNvGrpSpPr>
            <p:nvPr/>
          </p:nvGrpSpPr>
          <p:grpSpPr bwMode="auto">
            <a:xfrm>
              <a:off x="4564" y="2490"/>
              <a:ext cx="243" cy="49"/>
              <a:chOff x="4574" y="3078"/>
              <a:chExt cx="243" cy="71"/>
            </a:xfrm>
          </p:grpSpPr>
          <p:sp>
            <p:nvSpPr>
              <p:cNvPr id="6397" name="Freeform 1093"/>
              <p:cNvSpPr>
                <a:spLocks/>
              </p:cNvSpPr>
              <p:nvPr/>
            </p:nvSpPr>
            <p:spPr bwMode="auto">
              <a:xfrm>
                <a:off x="4574" y="3147"/>
                <a:ext cx="241" cy="2"/>
              </a:xfrm>
              <a:custGeom>
                <a:avLst/>
                <a:gdLst>
                  <a:gd name="T0" fmla="*/ 0 w 186"/>
                  <a:gd name="T1" fmla="*/ 0 h 1"/>
                  <a:gd name="T2" fmla="*/ 404 w 186"/>
                  <a:gd name="T3" fmla="*/ 0 h 1"/>
                  <a:gd name="T4" fmla="*/ 0 60000 65536"/>
                  <a:gd name="T5" fmla="*/ 0 60000 65536"/>
                  <a:gd name="T6" fmla="*/ 0 w 186"/>
                  <a:gd name="T7" fmla="*/ 0 h 1"/>
                  <a:gd name="T8" fmla="*/ 186 w 186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6" h="1">
                    <a:moveTo>
                      <a:pt x="0" y="0"/>
                    </a:moveTo>
                    <a:lnTo>
                      <a:pt x="186" y="0"/>
                    </a:lnTo>
                  </a:path>
                </a:pathLst>
              </a:custGeom>
              <a:solidFill>
                <a:srgbClr val="DDDDDD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7" name="Group 1094"/>
              <p:cNvGrpSpPr>
                <a:grpSpLocks/>
              </p:cNvGrpSpPr>
              <p:nvPr/>
            </p:nvGrpSpPr>
            <p:grpSpPr bwMode="auto">
              <a:xfrm>
                <a:off x="4574" y="3078"/>
                <a:ext cx="243" cy="70"/>
                <a:chOff x="4574" y="3078"/>
                <a:chExt cx="243" cy="70"/>
              </a:xfrm>
            </p:grpSpPr>
            <p:sp>
              <p:nvSpPr>
                <p:cNvPr id="6399" name="Freeform 1095"/>
                <p:cNvSpPr>
                  <a:spLocks/>
                </p:cNvSpPr>
                <p:nvPr/>
              </p:nvSpPr>
              <p:spPr bwMode="auto">
                <a:xfrm>
                  <a:off x="4574" y="3078"/>
                  <a:ext cx="243" cy="70"/>
                </a:xfrm>
                <a:custGeom>
                  <a:avLst/>
                  <a:gdLst>
                    <a:gd name="T0" fmla="*/ 0 w 243"/>
                    <a:gd name="T1" fmla="*/ 70 h 70"/>
                    <a:gd name="T2" fmla="*/ 243 w 243"/>
                    <a:gd name="T3" fmla="*/ 0 h 70"/>
                    <a:gd name="T4" fmla="*/ 0 60000 65536"/>
                    <a:gd name="T5" fmla="*/ 0 60000 65536"/>
                    <a:gd name="T6" fmla="*/ 0 w 243"/>
                    <a:gd name="T7" fmla="*/ 0 h 70"/>
                    <a:gd name="T8" fmla="*/ 243 w 243"/>
                    <a:gd name="T9" fmla="*/ 70 h 7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43" h="70">
                      <a:moveTo>
                        <a:pt x="0" y="70"/>
                      </a:moveTo>
                      <a:lnTo>
                        <a:pt x="243" y="0"/>
                      </a:lnTo>
                    </a:path>
                  </a:pathLst>
                </a:custGeom>
                <a:solidFill>
                  <a:srgbClr val="DDDDDD"/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00" name="Line 1096"/>
                <p:cNvSpPr>
                  <a:spLocks noChangeShapeType="1"/>
                </p:cNvSpPr>
                <p:nvPr/>
              </p:nvSpPr>
              <p:spPr bwMode="auto">
                <a:xfrm flipV="1">
                  <a:off x="4574" y="3078"/>
                  <a:ext cx="235" cy="3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6386" name="Freeform 1097"/>
            <p:cNvSpPr>
              <a:spLocks/>
            </p:cNvSpPr>
            <p:nvPr/>
          </p:nvSpPr>
          <p:spPr bwMode="auto">
            <a:xfrm flipH="1">
              <a:off x="4502" y="2318"/>
              <a:ext cx="77" cy="90"/>
            </a:xfrm>
            <a:custGeom>
              <a:avLst/>
              <a:gdLst>
                <a:gd name="T0" fmla="*/ 55 w 91"/>
                <a:gd name="T1" fmla="*/ 0 h 136"/>
                <a:gd name="T2" fmla="*/ 55 w 91"/>
                <a:gd name="T3" fmla="*/ 40 h 136"/>
                <a:gd name="T4" fmla="*/ 28 w 91"/>
                <a:gd name="T5" fmla="*/ 40 h 136"/>
                <a:gd name="T6" fmla="*/ 28 w 91"/>
                <a:gd name="T7" fmla="*/ 13 h 136"/>
                <a:gd name="T8" fmla="*/ 0 w 91"/>
                <a:gd name="T9" fmla="*/ 13 h 136"/>
                <a:gd name="T10" fmla="*/ 0 w 91"/>
                <a:gd name="T11" fmla="*/ 0 h 136"/>
                <a:gd name="T12" fmla="*/ 55 w 91"/>
                <a:gd name="T13" fmla="*/ 0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136"/>
                <a:gd name="T23" fmla="*/ 91 w 91"/>
                <a:gd name="T24" fmla="*/ 136 h 1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136">
                  <a:moveTo>
                    <a:pt x="91" y="0"/>
                  </a:moveTo>
                  <a:lnTo>
                    <a:pt x="91" y="136"/>
                  </a:lnTo>
                  <a:lnTo>
                    <a:pt x="46" y="136"/>
                  </a:lnTo>
                  <a:lnTo>
                    <a:pt x="46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DDDDDD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" name="Group 1055"/>
            <p:cNvGrpSpPr>
              <a:grpSpLocks/>
            </p:cNvGrpSpPr>
            <p:nvPr/>
          </p:nvGrpSpPr>
          <p:grpSpPr bwMode="auto">
            <a:xfrm>
              <a:off x="4861" y="2614"/>
              <a:ext cx="71" cy="491"/>
              <a:chOff x="2927" y="2251"/>
              <a:chExt cx="71" cy="491"/>
            </a:xfrm>
          </p:grpSpPr>
          <p:sp>
            <p:nvSpPr>
              <p:cNvPr id="6394" name="Rectangle 1056"/>
              <p:cNvSpPr>
                <a:spLocks noChangeArrowheads="1"/>
              </p:cNvSpPr>
              <p:nvPr/>
            </p:nvSpPr>
            <p:spPr bwMode="auto">
              <a:xfrm>
                <a:off x="2927" y="2251"/>
                <a:ext cx="71" cy="491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395" name="Line 1057"/>
              <p:cNvSpPr>
                <a:spLocks noChangeShapeType="1"/>
              </p:cNvSpPr>
              <p:nvPr/>
            </p:nvSpPr>
            <p:spPr bwMode="auto">
              <a:xfrm flipV="1">
                <a:off x="2930" y="2252"/>
                <a:ext cx="63" cy="4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396" name="Line 1058"/>
              <p:cNvSpPr>
                <a:spLocks noChangeShapeType="1"/>
              </p:cNvSpPr>
              <p:nvPr/>
            </p:nvSpPr>
            <p:spPr bwMode="auto">
              <a:xfrm flipH="1" flipV="1">
                <a:off x="2930" y="2257"/>
                <a:ext cx="63" cy="48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6388" name="AutoShape 1099"/>
            <p:cNvSpPr>
              <a:spLocks noChangeArrowheads="1"/>
            </p:cNvSpPr>
            <p:nvPr/>
          </p:nvSpPr>
          <p:spPr bwMode="auto">
            <a:xfrm flipV="1">
              <a:off x="4802" y="2275"/>
              <a:ext cx="45" cy="60"/>
            </a:xfrm>
            <a:prstGeom prst="downArrow">
              <a:avLst>
                <a:gd name="adj1" fmla="val 51111"/>
                <a:gd name="adj2" fmla="val 46667"/>
              </a:avLst>
            </a:prstGeom>
            <a:solidFill>
              <a:srgbClr val="0000FF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89" name="AutoShape 1100"/>
            <p:cNvSpPr>
              <a:spLocks noChangeArrowheads="1"/>
            </p:cNvSpPr>
            <p:nvPr/>
          </p:nvSpPr>
          <p:spPr bwMode="auto">
            <a:xfrm flipV="1">
              <a:off x="4522" y="2278"/>
              <a:ext cx="44" cy="60"/>
            </a:xfrm>
            <a:prstGeom prst="downArrow">
              <a:avLst>
                <a:gd name="adj1" fmla="val 50000"/>
                <a:gd name="adj2" fmla="val 34091"/>
              </a:avLst>
            </a:prstGeom>
            <a:solidFill>
              <a:srgbClr val="0000FF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90" name="AutoShape 1102"/>
            <p:cNvSpPr>
              <a:spLocks noChangeArrowheads="1"/>
            </p:cNvSpPr>
            <p:nvPr/>
          </p:nvSpPr>
          <p:spPr bwMode="auto">
            <a:xfrm flipV="1">
              <a:off x="4628" y="2730"/>
              <a:ext cx="90" cy="136"/>
            </a:xfrm>
            <a:prstGeom prst="downArrow">
              <a:avLst>
                <a:gd name="adj1" fmla="val 50000"/>
                <a:gd name="adj2" fmla="val 37778"/>
              </a:avLst>
            </a:prstGeom>
            <a:solidFill>
              <a:schemeClr val="hlink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9" name="Group 1106"/>
            <p:cNvGrpSpPr>
              <a:grpSpLocks/>
            </p:cNvGrpSpPr>
            <p:nvPr/>
          </p:nvGrpSpPr>
          <p:grpSpPr bwMode="auto">
            <a:xfrm>
              <a:off x="4608" y="2900"/>
              <a:ext cx="151" cy="196"/>
              <a:chOff x="5057" y="2655"/>
              <a:chExt cx="151" cy="78"/>
            </a:xfrm>
          </p:grpSpPr>
          <p:sp>
            <p:nvSpPr>
              <p:cNvPr id="6392" name="Freeform 1104"/>
              <p:cNvSpPr>
                <a:spLocks/>
              </p:cNvSpPr>
              <p:nvPr/>
            </p:nvSpPr>
            <p:spPr bwMode="auto">
              <a:xfrm>
                <a:off x="5057" y="2694"/>
                <a:ext cx="151" cy="39"/>
              </a:xfrm>
              <a:custGeom>
                <a:avLst/>
                <a:gdLst>
                  <a:gd name="T0" fmla="*/ 0 w 151"/>
                  <a:gd name="T1" fmla="*/ 0 h 39"/>
                  <a:gd name="T2" fmla="*/ 150 w 151"/>
                  <a:gd name="T3" fmla="*/ 0 h 39"/>
                  <a:gd name="T4" fmla="*/ 0 w 151"/>
                  <a:gd name="T5" fmla="*/ 39 h 39"/>
                  <a:gd name="T6" fmla="*/ 151 w 151"/>
                  <a:gd name="T7" fmla="*/ 39 h 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1"/>
                  <a:gd name="T13" fmla="*/ 0 h 39"/>
                  <a:gd name="T14" fmla="*/ 151 w 151"/>
                  <a:gd name="T15" fmla="*/ 39 h 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1" h="39">
                    <a:moveTo>
                      <a:pt x="0" y="0"/>
                    </a:moveTo>
                    <a:lnTo>
                      <a:pt x="150" y="0"/>
                    </a:lnTo>
                    <a:lnTo>
                      <a:pt x="0" y="39"/>
                    </a:lnTo>
                    <a:lnTo>
                      <a:pt x="151" y="39"/>
                    </a:lnTo>
                  </a:path>
                </a:pathLst>
              </a:custGeom>
              <a:no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393" name="Freeform 1105"/>
              <p:cNvSpPr>
                <a:spLocks/>
              </p:cNvSpPr>
              <p:nvPr/>
            </p:nvSpPr>
            <p:spPr bwMode="auto">
              <a:xfrm>
                <a:off x="5057" y="2655"/>
                <a:ext cx="151" cy="39"/>
              </a:xfrm>
              <a:custGeom>
                <a:avLst/>
                <a:gdLst>
                  <a:gd name="T0" fmla="*/ 0 w 151"/>
                  <a:gd name="T1" fmla="*/ 0 h 39"/>
                  <a:gd name="T2" fmla="*/ 150 w 151"/>
                  <a:gd name="T3" fmla="*/ 0 h 39"/>
                  <a:gd name="T4" fmla="*/ 0 w 151"/>
                  <a:gd name="T5" fmla="*/ 39 h 39"/>
                  <a:gd name="T6" fmla="*/ 151 w 151"/>
                  <a:gd name="T7" fmla="*/ 39 h 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1"/>
                  <a:gd name="T13" fmla="*/ 0 h 39"/>
                  <a:gd name="T14" fmla="*/ 151 w 151"/>
                  <a:gd name="T15" fmla="*/ 39 h 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1" h="39">
                    <a:moveTo>
                      <a:pt x="0" y="0"/>
                    </a:moveTo>
                    <a:lnTo>
                      <a:pt x="150" y="0"/>
                    </a:lnTo>
                    <a:lnTo>
                      <a:pt x="0" y="39"/>
                    </a:lnTo>
                    <a:lnTo>
                      <a:pt x="151" y="39"/>
                    </a:lnTo>
                  </a:path>
                </a:pathLst>
              </a:custGeom>
              <a:no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68413"/>
            <a:ext cx="4564063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800" i="1" smtClean="0"/>
          </a:p>
          <a:p>
            <a:pPr eaLnBrk="1" hangingPunct="1">
              <a:lnSpc>
                <a:spcPct val="90000"/>
              </a:lnSpc>
            </a:pPr>
            <a:r>
              <a:rPr lang="ru-RU" sz="1800" smtClean="0"/>
              <a:t>Принцип работы</a:t>
            </a:r>
            <a:r>
              <a:rPr lang="fr-FR" sz="1800" smtClean="0"/>
              <a:t> </a:t>
            </a:r>
            <a:r>
              <a:rPr lang="ru-RU" sz="1800" b="1" smtClean="0"/>
              <a:t>электромагнитного клапана</a:t>
            </a:r>
            <a:r>
              <a:rPr lang="fr-FR" sz="1800" smtClean="0"/>
              <a:t>:</a:t>
            </a:r>
            <a:r>
              <a:rPr lang="ru-RU" sz="1800" smtClean="0"/>
              <a:t> питание обмотки создаёт перемещение металлического сердечника</a:t>
            </a:r>
            <a:endParaRPr lang="fr-FR" sz="1800" smtClean="0"/>
          </a:p>
          <a:p>
            <a:pPr eaLnBrk="1" hangingPunct="1">
              <a:lnSpc>
                <a:spcPct val="90000"/>
              </a:lnSpc>
            </a:pPr>
            <a:endParaRPr lang="fr-FR" sz="1800" smtClean="0"/>
          </a:p>
          <a:p>
            <a:pPr eaLnBrk="1" hangingPunct="1">
              <a:lnSpc>
                <a:spcPct val="90000"/>
              </a:lnSpc>
            </a:pPr>
            <a:r>
              <a:rPr lang="ru-RU" sz="1800" smtClean="0"/>
              <a:t>Электромагнитный клапан дозирует частицы </a:t>
            </a:r>
            <a:r>
              <a:rPr lang="fr-FR" sz="1800" smtClean="0"/>
              <a:t>(</a:t>
            </a:r>
            <a:r>
              <a:rPr lang="ru-RU" sz="1800" smtClean="0"/>
              <a:t>топлива, воздуха под давлением или разряженный, масло)</a:t>
            </a:r>
            <a:endParaRPr lang="fr-FR" sz="1800" smtClean="0"/>
          </a:p>
          <a:p>
            <a:pPr eaLnBrk="1" hangingPunct="1">
              <a:lnSpc>
                <a:spcPct val="90000"/>
              </a:lnSpc>
            </a:pPr>
            <a:endParaRPr lang="fr-FR" sz="1800" smtClean="0"/>
          </a:p>
          <a:p>
            <a:pPr eaLnBrk="1" hangingPunct="1">
              <a:lnSpc>
                <a:spcPct val="90000"/>
              </a:lnSpc>
            </a:pPr>
            <a:r>
              <a:rPr lang="ru-RU" sz="1800" smtClean="0"/>
              <a:t>Возврат в положение отдыха осуществляется с помощью пружины </a:t>
            </a:r>
            <a:endParaRPr lang="fr-FR" sz="1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800" smtClean="0"/>
          </a:p>
          <a:p>
            <a:pPr eaLnBrk="1" hangingPunct="1">
              <a:lnSpc>
                <a:spcPct val="90000"/>
              </a:lnSpc>
            </a:pPr>
            <a:r>
              <a:rPr lang="ru-RU" sz="1800" smtClean="0"/>
              <a:t>Управление возможно прямоугольным сигналом (</a:t>
            </a:r>
            <a:r>
              <a:rPr lang="fr-FR" sz="1800" smtClean="0"/>
              <a:t>tor</a:t>
            </a:r>
            <a:r>
              <a:rPr lang="ru-RU" sz="1800" smtClean="0"/>
              <a:t> – «есть или нет») или пропорциональным</a:t>
            </a:r>
            <a:endParaRPr lang="fr-FR" sz="1800" smtClean="0"/>
          </a:p>
          <a:p>
            <a:pPr eaLnBrk="1" hangingPunct="1">
              <a:lnSpc>
                <a:spcPct val="90000"/>
              </a:lnSpc>
            </a:pPr>
            <a:endParaRPr lang="fr-FR" sz="1800" smtClean="0"/>
          </a:p>
          <a:p>
            <a:pPr eaLnBrk="1" hangingPunct="1">
              <a:lnSpc>
                <a:spcPct val="90000"/>
              </a:lnSpc>
            </a:pPr>
            <a:r>
              <a:rPr lang="ru-RU" sz="1800" smtClean="0"/>
              <a:t>Пропорциональное управление достигается через переменный ток </a:t>
            </a:r>
            <a:r>
              <a:rPr lang="fr-FR" sz="1800" smtClean="0"/>
              <a:t>(</a:t>
            </a:r>
            <a:r>
              <a:rPr lang="ru-RU" sz="1800" smtClean="0"/>
              <a:t>скважность</a:t>
            </a:r>
            <a:r>
              <a:rPr lang="fr-FR" sz="1800" smtClean="0"/>
              <a:t>)</a:t>
            </a:r>
          </a:p>
        </p:txBody>
      </p:sp>
      <p:sp>
        <p:nvSpPr>
          <p:cNvPr id="860164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Электромагнитный клапан</a:t>
            </a:r>
            <a:endParaRPr lang="fr-FR" sz="2400" dirty="0">
              <a:latin typeface="+mn-lt"/>
              <a:cs typeface="+mn-cs"/>
            </a:endParaRPr>
          </a:p>
        </p:txBody>
      </p:sp>
      <p:graphicFrame>
        <p:nvGraphicFramePr>
          <p:cNvPr id="860165" name="Object 2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1513474" name="Image bitmap" r:id="rId5" imgW="609524" imgH="358171" progId="PBrush">
              <p:embed/>
            </p:oleObj>
          </a:graphicData>
        </a:graphic>
      </p:graphicFrame>
      <p:grpSp>
        <p:nvGrpSpPr>
          <p:cNvPr id="10" name="Group 1110"/>
          <p:cNvGrpSpPr>
            <a:grpSpLocks/>
          </p:cNvGrpSpPr>
          <p:nvPr/>
        </p:nvGrpSpPr>
        <p:grpSpPr bwMode="auto">
          <a:xfrm>
            <a:off x="5148263" y="1341438"/>
            <a:ext cx="2300287" cy="4627562"/>
            <a:chOff x="3828" y="1207"/>
            <a:chExt cx="792" cy="1584"/>
          </a:xfrm>
        </p:grpSpPr>
        <p:sp>
          <p:nvSpPr>
            <p:cNvPr id="6157" name="Freeform 966"/>
            <p:cNvSpPr>
              <a:spLocks/>
            </p:cNvSpPr>
            <p:nvPr/>
          </p:nvSpPr>
          <p:spPr bwMode="auto">
            <a:xfrm>
              <a:off x="3846" y="1230"/>
              <a:ext cx="760" cy="933"/>
            </a:xfrm>
            <a:custGeom>
              <a:avLst/>
              <a:gdLst>
                <a:gd name="T0" fmla="*/ 0 w 760"/>
                <a:gd name="T1" fmla="*/ 365 h 933"/>
                <a:gd name="T2" fmla="*/ 132 w 760"/>
                <a:gd name="T3" fmla="*/ 350 h 933"/>
                <a:gd name="T4" fmla="*/ 138 w 760"/>
                <a:gd name="T5" fmla="*/ 195 h 933"/>
                <a:gd name="T6" fmla="*/ 184 w 760"/>
                <a:gd name="T7" fmla="*/ 195 h 933"/>
                <a:gd name="T8" fmla="*/ 187 w 760"/>
                <a:gd name="T9" fmla="*/ 2 h 933"/>
                <a:gd name="T10" fmla="*/ 576 w 760"/>
                <a:gd name="T11" fmla="*/ 0 h 933"/>
                <a:gd name="T12" fmla="*/ 576 w 760"/>
                <a:gd name="T13" fmla="*/ 87 h 933"/>
                <a:gd name="T14" fmla="*/ 363 w 760"/>
                <a:gd name="T15" fmla="*/ 93 h 933"/>
                <a:gd name="T16" fmla="*/ 355 w 760"/>
                <a:gd name="T17" fmla="*/ 186 h 933"/>
                <a:gd name="T18" fmla="*/ 400 w 760"/>
                <a:gd name="T19" fmla="*/ 215 h 933"/>
                <a:gd name="T20" fmla="*/ 424 w 760"/>
                <a:gd name="T21" fmla="*/ 356 h 933"/>
                <a:gd name="T22" fmla="*/ 556 w 760"/>
                <a:gd name="T23" fmla="*/ 354 h 933"/>
                <a:gd name="T24" fmla="*/ 571 w 760"/>
                <a:gd name="T25" fmla="*/ 491 h 933"/>
                <a:gd name="T26" fmla="*/ 760 w 760"/>
                <a:gd name="T27" fmla="*/ 491 h 933"/>
                <a:gd name="T28" fmla="*/ 760 w 760"/>
                <a:gd name="T29" fmla="*/ 591 h 933"/>
                <a:gd name="T30" fmla="*/ 543 w 760"/>
                <a:gd name="T31" fmla="*/ 590 h 933"/>
                <a:gd name="T32" fmla="*/ 546 w 760"/>
                <a:gd name="T33" fmla="*/ 797 h 933"/>
                <a:gd name="T34" fmla="*/ 504 w 760"/>
                <a:gd name="T35" fmla="*/ 821 h 933"/>
                <a:gd name="T36" fmla="*/ 498 w 760"/>
                <a:gd name="T37" fmla="*/ 882 h 933"/>
                <a:gd name="T38" fmla="*/ 471 w 760"/>
                <a:gd name="T39" fmla="*/ 894 h 933"/>
                <a:gd name="T40" fmla="*/ 426 w 760"/>
                <a:gd name="T41" fmla="*/ 920 h 933"/>
                <a:gd name="T42" fmla="*/ 195 w 760"/>
                <a:gd name="T43" fmla="*/ 933 h 933"/>
                <a:gd name="T44" fmla="*/ 135 w 760"/>
                <a:gd name="T45" fmla="*/ 896 h 933"/>
                <a:gd name="T46" fmla="*/ 75 w 760"/>
                <a:gd name="T47" fmla="*/ 890 h 933"/>
                <a:gd name="T48" fmla="*/ 72 w 760"/>
                <a:gd name="T49" fmla="*/ 842 h 933"/>
                <a:gd name="T50" fmla="*/ 56 w 760"/>
                <a:gd name="T51" fmla="*/ 815 h 933"/>
                <a:gd name="T52" fmla="*/ 14 w 760"/>
                <a:gd name="T53" fmla="*/ 806 h 933"/>
                <a:gd name="T54" fmla="*/ 0 w 760"/>
                <a:gd name="T55" fmla="*/ 365 h 93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60"/>
                <a:gd name="T85" fmla="*/ 0 h 933"/>
                <a:gd name="T86" fmla="*/ 760 w 760"/>
                <a:gd name="T87" fmla="*/ 933 h 93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60" h="933">
                  <a:moveTo>
                    <a:pt x="0" y="365"/>
                  </a:moveTo>
                  <a:lnTo>
                    <a:pt x="132" y="350"/>
                  </a:lnTo>
                  <a:lnTo>
                    <a:pt x="138" y="195"/>
                  </a:lnTo>
                  <a:lnTo>
                    <a:pt x="184" y="195"/>
                  </a:lnTo>
                  <a:lnTo>
                    <a:pt x="187" y="2"/>
                  </a:lnTo>
                  <a:lnTo>
                    <a:pt x="576" y="0"/>
                  </a:lnTo>
                  <a:lnTo>
                    <a:pt x="576" y="87"/>
                  </a:lnTo>
                  <a:lnTo>
                    <a:pt x="363" y="93"/>
                  </a:lnTo>
                  <a:lnTo>
                    <a:pt x="355" y="186"/>
                  </a:lnTo>
                  <a:lnTo>
                    <a:pt x="400" y="215"/>
                  </a:lnTo>
                  <a:lnTo>
                    <a:pt x="424" y="356"/>
                  </a:lnTo>
                  <a:lnTo>
                    <a:pt x="556" y="354"/>
                  </a:lnTo>
                  <a:lnTo>
                    <a:pt x="571" y="491"/>
                  </a:lnTo>
                  <a:lnTo>
                    <a:pt x="760" y="491"/>
                  </a:lnTo>
                  <a:lnTo>
                    <a:pt x="760" y="591"/>
                  </a:lnTo>
                  <a:lnTo>
                    <a:pt x="543" y="590"/>
                  </a:lnTo>
                  <a:lnTo>
                    <a:pt x="546" y="797"/>
                  </a:lnTo>
                  <a:lnTo>
                    <a:pt x="504" y="821"/>
                  </a:lnTo>
                  <a:lnTo>
                    <a:pt x="498" y="882"/>
                  </a:lnTo>
                  <a:lnTo>
                    <a:pt x="471" y="894"/>
                  </a:lnTo>
                  <a:lnTo>
                    <a:pt x="426" y="920"/>
                  </a:lnTo>
                  <a:lnTo>
                    <a:pt x="195" y="933"/>
                  </a:lnTo>
                  <a:lnTo>
                    <a:pt x="135" y="896"/>
                  </a:lnTo>
                  <a:lnTo>
                    <a:pt x="75" y="890"/>
                  </a:lnTo>
                  <a:lnTo>
                    <a:pt x="72" y="842"/>
                  </a:lnTo>
                  <a:lnTo>
                    <a:pt x="56" y="815"/>
                  </a:lnTo>
                  <a:lnTo>
                    <a:pt x="14" y="806"/>
                  </a:lnTo>
                  <a:lnTo>
                    <a:pt x="0" y="365"/>
                  </a:lnTo>
                  <a:close/>
                </a:path>
              </a:pathLst>
            </a:custGeom>
            <a:gradFill rotWithShape="1">
              <a:gsLst>
                <a:gs pos="0">
                  <a:srgbClr val="72F7FA"/>
                </a:gs>
                <a:gs pos="100000">
                  <a:srgbClr val="0000FF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8" name="Rectangle 615"/>
            <p:cNvSpPr>
              <a:spLocks noChangeArrowheads="1"/>
            </p:cNvSpPr>
            <p:nvPr/>
          </p:nvSpPr>
          <p:spPr bwMode="auto">
            <a:xfrm>
              <a:off x="4201" y="1257"/>
              <a:ext cx="233" cy="4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59" name="Rectangle 616"/>
            <p:cNvSpPr>
              <a:spLocks noChangeArrowheads="1"/>
            </p:cNvSpPr>
            <p:nvPr/>
          </p:nvSpPr>
          <p:spPr bwMode="auto">
            <a:xfrm>
              <a:off x="4061" y="1257"/>
              <a:ext cx="140" cy="19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0" name="Rectangle 617"/>
            <p:cNvSpPr>
              <a:spLocks noChangeArrowheads="1"/>
            </p:cNvSpPr>
            <p:nvPr/>
          </p:nvSpPr>
          <p:spPr bwMode="auto">
            <a:xfrm>
              <a:off x="4247" y="1405"/>
              <a:ext cx="47" cy="9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1" name="Rectangle 618"/>
            <p:cNvSpPr>
              <a:spLocks noChangeArrowheads="1"/>
            </p:cNvSpPr>
            <p:nvPr/>
          </p:nvSpPr>
          <p:spPr bwMode="auto">
            <a:xfrm>
              <a:off x="4201" y="1306"/>
              <a:ext cx="46" cy="14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2" name="Rectangle 619"/>
            <p:cNvSpPr>
              <a:spLocks noChangeArrowheads="1"/>
            </p:cNvSpPr>
            <p:nvPr/>
          </p:nvSpPr>
          <p:spPr bwMode="auto">
            <a:xfrm>
              <a:off x="4247" y="1306"/>
              <a:ext cx="187" cy="5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3" name="Rectangle 620"/>
            <p:cNvSpPr>
              <a:spLocks noChangeArrowheads="1"/>
            </p:cNvSpPr>
            <p:nvPr/>
          </p:nvSpPr>
          <p:spPr bwMode="auto">
            <a:xfrm>
              <a:off x="4014" y="1207"/>
              <a:ext cx="420" cy="5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4" name="Rectangle 621"/>
            <p:cNvSpPr>
              <a:spLocks noChangeArrowheads="1"/>
            </p:cNvSpPr>
            <p:nvPr/>
          </p:nvSpPr>
          <p:spPr bwMode="auto">
            <a:xfrm>
              <a:off x="4014" y="1257"/>
              <a:ext cx="47" cy="19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5" name="Rectangle 622"/>
            <p:cNvSpPr>
              <a:spLocks noChangeArrowheads="1"/>
            </p:cNvSpPr>
            <p:nvPr/>
          </p:nvSpPr>
          <p:spPr bwMode="auto">
            <a:xfrm>
              <a:off x="3968" y="1405"/>
              <a:ext cx="46" cy="9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6" name="Rectangle 623"/>
            <p:cNvSpPr>
              <a:spLocks noChangeArrowheads="1"/>
            </p:cNvSpPr>
            <p:nvPr/>
          </p:nvSpPr>
          <p:spPr bwMode="auto">
            <a:xfrm>
              <a:off x="3968" y="1504"/>
              <a:ext cx="46" cy="38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7" name="Rectangle 631"/>
            <p:cNvSpPr>
              <a:spLocks noChangeArrowheads="1"/>
            </p:cNvSpPr>
            <p:nvPr/>
          </p:nvSpPr>
          <p:spPr bwMode="auto">
            <a:xfrm>
              <a:off x="4154" y="1801"/>
              <a:ext cx="47" cy="19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8" name="Rectangle 632"/>
            <p:cNvSpPr>
              <a:spLocks noChangeArrowheads="1"/>
            </p:cNvSpPr>
            <p:nvPr/>
          </p:nvSpPr>
          <p:spPr bwMode="auto">
            <a:xfrm>
              <a:off x="4061" y="1801"/>
              <a:ext cx="47" cy="19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9" name="Rectangle 633"/>
            <p:cNvSpPr>
              <a:spLocks noChangeArrowheads="1"/>
            </p:cNvSpPr>
            <p:nvPr/>
          </p:nvSpPr>
          <p:spPr bwMode="auto">
            <a:xfrm>
              <a:off x="4014" y="1752"/>
              <a:ext cx="47" cy="99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0" name="AutoShape 634"/>
            <p:cNvSpPr>
              <a:spLocks noChangeArrowheads="1"/>
            </p:cNvSpPr>
            <p:nvPr/>
          </p:nvSpPr>
          <p:spPr bwMode="auto">
            <a:xfrm>
              <a:off x="4061" y="1752"/>
              <a:ext cx="47" cy="49"/>
            </a:xfrm>
            <a:prstGeom prst="rtTriangl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1" name="AutoShape 635"/>
            <p:cNvSpPr>
              <a:spLocks noChangeArrowheads="1"/>
            </p:cNvSpPr>
            <p:nvPr/>
          </p:nvSpPr>
          <p:spPr bwMode="auto">
            <a:xfrm flipH="1">
              <a:off x="4154" y="1752"/>
              <a:ext cx="47" cy="49"/>
            </a:xfrm>
            <a:prstGeom prst="rtTriangl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2" name="Rectangle 636"/>
            <p:cNvSpPr>
              <a:spLocks noChangeArrowheads="1"/>
            </p:cNvSpPr>
            <p:nvPr/>
          </p:nvSpPr>
          <p:spPr bwMode="auto">
            <a:xfrm>
              <a:off x="4201" y="1752"/>
              <a:ext cx="46" cy="99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3" name="Rectangle 637"/>
            <p:cNvSpPr>
              <a:spLocks noChangeArrowheads="1"/>
            </p:cNvSpPr>
            <p:nvPr/>
          </p:nvSpPr>
          <p:spPr bwMode="auto">
            <a:xfrm>
              <a:off x="4108" y="1752"/>
              <a:ext cx="46" cy="24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4" name="AutoShape 638"/>
            <p:cNvSpPr>
              <a:spLocks noChangeArrowheads="1"/>
            </p:cNvSpPr>
            <p:nvPr/>
          </p:nvSpPr>
          <p:spPr bwMode="auto">
            <a:xfrm rot="10800000">
              <a:off x="4061" y="1752"/>
              <a:ext cx="47" cy="49"/>
            </a:xfrm>
            <a:prstGeom prst="rtTriangl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5" name="AutoShape 639"/>
            <p:cNvSpPr>
              <a:spLocks noChangeArrowheads="1"/>
            </p:cNvSpPr>
            <p:nvPr/>
          </p:nvSpPr>
          <p:spPr bwMode="auto">
            <a:xfrm rot="10800000" flipH="1">
              <a:off x="4154" y="1752"/>
              <a:ext cx="47" cy="49"/>
            </a:xfrm>
            <a:prstGeom prst="rtTriangl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6" name="Rectangle 640"/>
            <p:cNvSpPr>
              <a:spLocks noChangeArrowheads="1"/>
            </p:cNvSpPr>
            <p:nvPr/>
          </p:nvSpPr>
          <p:spPr bwMode="auto">
            <a:xfrm>
              <a:off x="4014" y="1455"/>
              <a:ext cx="233" cy="29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7" name="Rectangle 641"/>
            <p:cNvSpPr>
              <a:spLocks noChangeArrowheads="1"/>
            </p:cNvSpPr>
            <p:nvPr/>
          </p:nvSpPr>
          <p:spPr bwMode="auto">
            <a:xfrm>
              <a:off x="4387" y="1801"/>
              <a:ext cx="47" cy="396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8" name="Rectangle 642"/>
            <p:cNvSpPr>
              <a:spLocks noChangeArrowheads="1"/>
            </p:cNvSpPr>
            <p:nvPr/>
          </p:nvSpPr>
          <p:spPr bwMode="auto">
            <a:xfrm>
              <a:off x="4434" y="1801"/>
              <a:ext cx="186" cy="5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9" name="Rectangle 643"/>
            <p:cNvSpPr>
              <a:spLocks noChangeArrowheads="1"/>
            </p:cNvSpPr>
            <p:nvPr/>
          </p:nvSpPr>
          <p:spPr bwMode="auto">
            <a:xfrm>
              <a:off x="4434" y="1702"/>
              <a:ext cx="186" cy="5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0" name="Rectangle 644"/>
            <p:cNvSpPr>
              <a:spLocks noChangeArrowheads="1"/>
            </p:cNvSpPr>
            <p:nvPr/>
          </p:nvSpPr>
          <p:spPr bwMode="auto">
            <a:xfrm>
              <a:off x="4387" y="1603"/>
              <a:ext cx="47" cy="14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1" name="Rectangle 645"/>
            <p:cNvSpPr>
              <a:spLocks noChangeArrowheads="1"/>
            </p:cNvSpPr>
            <p:nvPr/>
          </p:nvSpPr>
          <p:spPr bwMode="auto">
            <a:xfrm>
              <a:off x="4294" y="1554"/>
              <a:ext cx="140" cy="4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2" name="Rectangle 646"/>
            <p:cNvSpPr>
              <a:spLocks noChangeArrowheads="1"/>
            </p:cNvSpPr>
            <p:nvPr/>
          </p:nvSpPr>
          <p:spPr bwMode="auto">
            <a:xfrm>
              <a:off x="4247" y="1504"/>
              <a:ext cx="51" cy="38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3" name="Rectangle 647"/>
            <p:cNvSpPr>
              <a:spLocks noChangeArrowheads="1"/>
            </p:cNvSpPr>
            <p:nvPr/>
          </p:nvSpPr>
          <p:spPr bwMode="auto">
            <a:xfrm>
              <a:off x="3828" y="1554"/>
              <a:ext cx="140" cy="4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4" name="Rectangle 648"/>
            <p:cNvSpPr>
              <a:spLocks noChangeArrowheads="1"/>
            </p:cNvSpPr>
            <p:nvPr/>
          </p:nvSpPr>
          <p:spPr bwMode="auto">
            <a:xfrm>
              <a:off x="3828" y="1603"/>
              <a:ext cx="47" cy="1188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5" name="Rectangle 649"/>
            <p:cNvSpPr>
              <a:spLocks noChangeArrowheads="1"/>
            </p:cNvSpPr>
            <p:nvPr/>
          </p:nvSpPr>
          <p:spPr bwMode="auto">
            <a:xfrm>
              <a:off x="3875" y="2742"/>
              <a:ext cx="559" cy="4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6" name="Rectangle 650"/>
            <p:cNvSpPr>
              <a:spLocks noChangeArrowheads="1"/>
            </p:cNvSpPr>
            <p:nvPr/>
          </p:nvSpPr>
          <p:spPr bwMode="auto">
            <a:xfrm>
              <a:off x="4387" y="2247"/>
              <a:ext cx="47" cy="49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7" name="Line 651"/>
            <p:cNvSpPr>
              <a:spLocks noChangeShapeType="1"/>
            </p:cNvSpPr>
            <p:nvPr/>
          </p:nvSpPr>
          <p:spPr bwMode="auto">
            <a:xfrm>
              <a:off x="4014" y="1554"/>
              <a:ext cx="0" cy="1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88" name="Line 652"/>
            <p:cNvSpPr>
              <a:spLocks noChangeShapeType="1"/>
            </p:cNvSpPr>
            <p:nvPr/>
          </p:nvSpPr>
          <p:spPr bwMode="auto">
            <a:xfrm>
              <a:off x="4014" y="1752"/>
              <a:ext cx="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89" name="Line 653"/>
            <p:cNvSpPr>
              <a:spLocks noChangeShapeType="1"/>
            </p:cNvSpPr>
            <p:nvPr/>
          </p:nvSpPr>
          <p:spPr bwMode="auto">
            <a:xfrm>
              <a:off x="4061" y="1752"/>
              <a:ext cx="47" cy="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90" name="Line 654"/>
            <p:cNvSpPr>
              <a:spLocks noChangeShapeType="1"/>
            </p:cNvSpPr>
            <p:nvPr/>
          </p:nvSpPr>
          <p:spPr bwMode="auto">
            <a:xfrm>
              <a:off x="4108" y="1801"/>
              <a:ext cx="0" cy="1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91" name="Line 655"/>
            <p:cNvSpPr>
              <a:spLocks noChangeShapeType="1"/>
            </p:cNvSpPr>
            <p:nvPr/>
          </p:nvSpPr>
          <p:spPr bwMode="auto">
            <a:xfrm flipV="1">
              <a:off x="4154" y="1801"/>
              <a:ext cx="0" cy="1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92" name="Line 656"/>
            <p:cNvSpPr>
              <a:spLocks noChangeShapeType="1"/>
            </p:cNvSpPr>
            <p:nvPr/>
          </p:nvSpPr>
          <p:spPr bwMode="auto">
            <a:xfrm flipV="1">
              <a:off x="4154" y="1752"/>
              <a:ext cx="47" cy="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93" name="Line 657"/>
            <p:cNvSpPr>
              <a:spLocks noChangeShapeType="1"/>
            </p:cNvSpPr>
            <p:nvPr/>
          </p:nvSpPr>
          <p:spPr bwMode="auto">
            <a:xfrm>
              <a:off x="4201" y="1752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94" name="Line 658"/>
            <p:cNvSpPr>
              <a:spLocks noChangeShapeType="1"/>
            </p:cNvSpPr>
            <p:nvPr/>
          </p:nvSpPr>
          <p:spPr bwMode="auto">
            <a:xfrm flipV="1">
              <a:off x="4247" y="1554"/>
              <a:ext cx="0" cy="1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95" name="Line 660"/>
            <p:cNvSpPr>
              <a:spLocks noChangeShapeType="1"/>
            </p:cNvSpPr>
            <p:nvPr/>
          </p:nvSpPr>
          <p:spPr bwMode="auto">
            <a:xfrm>
              <a:off x="4014" y="1851"/>
              <a:ext cx="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96" name="Line 661"/>
            <p:cNvSpPr>
              <a:spLocks noChangeShapeType="1"/>
            </p:cNvSpPr>
            <p:nvPr/>
          </p:nvSpPr>
          <p:spPr bwMode="auto">
            <a:xfrm>
              <a:off x="4201" y="1851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97" name="Line 662"/>
            <p:cNvSpPr>
              <a:spLocks noChangeShapeType="1"/>
            </p:cNvSpPr>
            <p:nvPr/>
          </p:nvSpPr>
          <p:spPr bwMode="auto">
            <a:xfrm>
              <a:off x="4014" y="1752"/>
              <a:ext cx="0" cy="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98" name="Line 663"/>
            <p:cNvSpPr>
              <a:spLocks noChangeShapeType="1"/>
            </p:cNvSpPr>
            <p:nvPr/>
          </p:nvSpPr>
          <p:spPr bwMode="auto">
            <a:xfrm>
              <a:off x="4247" y="1752"/>
              <a:ext cx="0" cy="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99" name="Line 664"/>
            <p:cNvSpPr>
              <a:spLocks noChangeShapeType="1"/>
            </p:cNvSpPr>
            <p:nvPr/>
          </p:nvSpPr>
          <p:spPr bwMode="auto">
            <a:xfrm>
              <a:off x="4201" y="1851"/>
              <a:ext cx="0" cy="1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00" name="Line 665"/>
            <p:cNvSpPr>
              <a:spLocks noChangeShapeType="1"/>
            </p:cNvSpPr>
            <p:nvPr/>
          </p:nvSpPr>
          <p:spPr bwMode="auto">
            <a:xfrm>
              <a:off x="4061" y="1851"/>
              <a:ext cx="0" cy="1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01" name="Line 666"/>
            <p:cNvSpPr>
              <a:spLocks noChangeShapeType="1"/>
            </p:cNvSpPr>
            <p:nvPr/>
          </p:nvSpPr>
          <p:spPr bwMode="auto">
            <a:xfrm>
              <a:off x="4061" y="2000"/>
              <a:ext cx="1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02" name="Line 667"/>
            <p:cNvSpPr>
              <a:spLocks noChangeShapeType="1"/>
            </p:cNvSpPr>
            <p:nvPr/>
          </p:nvSpPr>
          <p:spPr bwMode="auto">
            <a:xfrm>
              <a:off x="4247" y="1455"/>
              <a:ext cx="1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03" name="Line 668"/>
            <p:cNvSpPr>
              <a:spLocks noChangeShapeType="1"/>
            </p:cNvSpPr>
            <p:nvPr/>
          </p:nvSpPr>
          <p:spPr bwMode="auto">
            <a:xfrm>
              <a:off x="4014" y="1455"/>
              <a:ext cx="0" cy="4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04" name="Line 669"/>
            <p:cNvSpPr>
              <a:spLocks noChangeShapeType="1"/>
            </p:cNvSpPr>
            <p:nvPr/>
          </p:nvSpPr>
          <p:spPr bwMode="auto">
            <a:xfrm>
              <a:off x="4294" y="1405"/>
              <a:ext cx="0" cy="1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05" name="Line 670"/>
            <p:cNvSpPr>
              <a:spLocks noChangeShapeType="1"/>
            </p:cNvSpPr>
            <p:nvPr/>
          </p:nvSpPr>
          <p:spPr bwMode="auto">
            <a:xfrm>
              <a:off x="3968" y="1603"/>
              <a:ext cx="1" cy="2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06" name="Line 671"/>
            <p:cNvSpPr>
              <a:spLocks noChangeShapeType="1"/>
            </p:cNvSpPr>
            <p:nvPr/>
          </p:nvSpPr>
          <p:spPr bwMode="auto">
            <a:xfrm>
              <a:off x="3968" y="1888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07" name="Line 672"/>
            <p:cNvSpPr>
              <a:spLocks noChangeShapeType="1"/>
            </p:cNvSpPr>
            <p:nvPr/>
          </p:nvSpPr>
          <p:spPr bwMode="auto">
            <a:xfrm>
              <a:off x="4247" y="1888"/>
              <a:ext cx="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08" name="Line 673"/>
            <p:cNvSpPr>
              <a:spLocks noChangeShapeType="1"/>
            </p:cNvSpPr>
            <p:nvPr/>
          </p:nvSpPr>
          <p:spPr bwMode="auto">
            <a:xfrm>
              <a:off x="4247" y="1405"/>
              <a:ext cx="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09" name="Line 674"/>
            <p:cNvSpPr>
              <a:spLocks noChangeShapeType="1"/>
            </p:cNvSpPr>
            <p:nvPr/>
          </p:nvSpPr>
          <p:spPr bwMode="auto">
            <a:xfrm>
              <a:off x="3968" y="1405"/>
              <a:ext cx="0" cy="1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10" name="Line 676"/>
            <p:cNvSpPr>
              <a:spLocks noChangeShapeType="1"/>
            </p:cNvSpPr>
            <p:nvPr/>
          </p:nvSpPr>
          <p:spPr bwMode="auto">
            <a:xfrm>
              <a:off x="4294" y="1603"/>
              <a:ext cx="9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11" name="Line 677"/>
            <p:cNvSpPr>
              <a:spLocks noChangeShapeType="1"/>
            </p:cNvSpPr>
            <p:nvPr/>
          </p:nvSpPr>
          <p:spPr bwMode="auto">
            <a:xfrm>
              <a:off x="3875" y="1603"/>
              <a:ext cx="9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12" name="Line 678"/>
            <p:cNvSpPr>
              <a:spLocks noChangeShapeType="1"/>
            </p:cNvSpPr>
            <p:nvPr/>
          </p:nvSpPr>
          <p:spPr bwMode="auto">
            <a:xfrm>
              <a:off x="4294" y="1554"/>
              <a:ext cx="1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13" name="Line 679"/>
            <p:cNvSpPr>
              <a:spLocks noChangeShapeType="1"/>
            </p:cNvSpPr>
            <p:nvPr/>
          </p:nvSpPr>
          <p:spPr bwMode="auto">
            <a:xfrm>
              <a:off x="3828" y="1554"/>
              <a:ext cx="1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14" name="Line 680"/>
            <p:cNvSpPr>
              <a:spLocks noChangeShapeType="1"/>
            </p:cNvSpPr>
            <p:nvPr/>
          </p:nvSpPr>
          <p:spPr bwMode="auto">
            <a:xfrm>
              <a:off x="3875" y="1603"/>
              <a:ext cx="0" cy="11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15" name="Line 681"/>
            <p:cNvSpPr>
              <a:spLocks noChangeShapeType="1"/>
            </p:cNvSpPr>
            <p:nvPr/>
          </p:nvSpPr>
          <p:spPr bwMode="auto">
            <a:xfrm>
              <a:off x="3828" y="1554"/>
              <a:ext cx="0" cy="12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16" name="Line 682"/>
            <p:cNvSpPr>
              <a:spLocks noChangeShapeType="1"/>
            </p:cNvSpPr>
            <p:nvPr/>
          </p:nvSpPr>
          <p:spPr bwMode="auto">
            <a:xfrm>
              <a:off x="4387" y="1603"/>
              <a:ext cx="0" cy="1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17" name="Line 683"/>
            <p:cNvSpPr>
              <a:spLocks noChangeShapeType="1"/>
            </p:cNvSpPr>
            <p:nvPr/>
          </p:nvSpPr>
          <p:spPr bwMode="auto">
            <a:xfrm>
              <a:off x="4434" y="1554"/>
              <a:ext cx="0" cy="1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18" name="Line 684"/>
            <p:cNvSpPr>
              <a:spLocks noChangeShapeType="1"/>
            </p:cNvSpPr>
            <p:nvPr/>
          </p:nvSpPr>
          <p:spPr bwMode="auto">
            <a:xfrm>
              <a:off x="4434" y="1702"/>
              <a:ext cx="1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19" name="Line 685"/>
            <p:cNvSpPr>
              <a:spLocks noChangeShapeType="1"/>
            </p:cNvSpPr>
            <p:nvPr/>
          </p:nvSpPr>
          <p:spPr bwMode="auto">
            <a:xfrm>
              <a:off x="4387" y="1752"/>
              <a:ext cx="23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20" name="Line 686"/>
            <p:cNvSpPr>
              <a:spLocks noChangeShapeType="1"/>
            </p:cNvSpPr>
            <p:nvPr/>
          </p:nvSpPr>
          <p:spPr bwMode="auto">
            <a:xfrm flipH="1">
              <a:off x="4387" y="1801"/>
              <a:ext cx="23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21" name="Line 687"/>
            <p:cNvSpPr>
              <a:spLocks noChangeShapeType="1"/>
            </p:cNvSpPr>
            <p:nvPr/>
          </p:nvSpPr>
          <p:spPr bwMode="auto">
            <a:xfrm>
              <a:off x="4434" y="1851"/>
              <a:ext cx="1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22" name="Line 688"/>
            <p:cNvSpPr>
              <a:spLocks noChangeShapeType="1"/>
            </p:cNvSpPr>
            <p:nvPr/>
          </p:nvSpPr>
          <p:spPr bwMode="auto">
            <a:xfrm>
              <a:off x="4434" y="1851"/>
              <a:ext cx="0" cy="34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23" name="Line 689"/>
            <p:cNvSpPr>
              <a:spLocks noChangeShapeType="1"/>
            </p:cNvSpPr>
            <p:nvPr/>
          </p:nvSpPr>
          <p:spPr bwMode="auto">
            <a:xfrm>
              <a:off x="4387" y="1801"/>
              <a:ext cx="0" cy="3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24" name="Line 690"/>
            <p:cNvSpPr>
              <a:spLocks noChangeShapeType="1"/>
            </p:cNvSpPr>
            <p:nvPr/>
          </p:nvSpPr>
          <p:spPr bwMode="auto">
            <a:xfrm>
              <a:off x="4387" y="2197"/>
              <a:ext cx="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25" name="Line 691"/>
            <p:cNvSpPr>
              <a:spLocks noChangeShapeType="1"/>
            </p:cNvSpPr>
            <p:nvPr/>
          </p:nvSpPr>
          <p:spPr bwMode="auto">
            <a:xfrm>
              <a:off x="4387" y="2247"/>
              <a:ext cx="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26" name="Line 692"/>
            <p:cNvSpPr>
              <a:spLocks noChangeShapeType="1"/>
            </p:cNvSpPr>
            <p:nvPr/>
          </p:nvSpPr>
          <p:spPr bwMode="auto">
            <a:xfrm>
              <a:off x="4387" y="2247"/>
              <a:ext cx="0" cy="4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27" name="Line 693"/>
            <p:cNvSpPr>
              <a:spLocks noChangeShapeType="1"/>
            </p:cNvSpPr>
            <p:nvPr/>
          </p:nvSpPr>
          <p:spPr bwMode="auto">
            <a:xfrm>
              <a:off x="3875" y="2742"/>
              <a:ext cx="5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28" name="Line 694"/>
            <p:cNvSpPr>
              <a:spLocks noChangeShapeType="1"/>
            </p:cNvSpPr>
            <p:nvPr/>
          </p:nvSpPr>
          <p:spPr bwMode="auto">
            <a:xfrm>
              <a:off x="3828" y="2791"/>
              <a:ext cx="6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29" name="Line 695"/>
            <p:cNvSpPr>
              <a:spLocks noChangeShapeType="1"/>
            </p:cNvSpPr>
            <p:nvPr/>
          </p:nvSpPr>
          <p:spPr bwMode="auto">
            <a:xfrm>
              <a:off x="4434" y="2247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30" name="Line 698"/>
            <p:cNvSpPr>
              <a:spLocks noChangeShapeType="1"/>
            </p:cNvSpPr>
            <p:nvPr/>
          </p:nvSpPr>
          <p:spPr bwMode="auto">
            <a:xfrm>
              <a:off x="4201" y="1455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31" name="Line 699"/>
            <p:cNvSpPr>
              <a:spLocks noChangeShapeType="1"/>
            </p:cNvSpPr>
            <p:nvPr/>
          </p:nvSpPr>
          <p:spPr bwMode="auto">
            <a:xfrm>
              <a:off x="4014" y="1455"/>
              <a:ext cx="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32" name="Line 700"/>
            <p:cNvSpPr>
              <a:spLocks noChangeShapeType="1"/>
            </p:cNvSpPr>
            <p:nvPr/>
          </p:nvSpPr>
          <p:spPr bwMode="auto">
            <a:xfrm>
              <a:off x="3968" y="1405"/>
              <a:ext cx="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33" name="Line 701"/>
            <p:cNvSpPr>
              <a:spLocks noChangeShapeType="1"/>
            </p:cNvSpPr>
            <p:nvPr/>
          </p:nvSpPr>
          <p:spPr bwMode="auto">
            <a:xfrm flipV="1">
              <a:off x="4247" y="1356"/>
              <a:ext cx="0" cy="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34" name="Line 702"/>
            <p:cNvSpPr>
              <a:spLocks noChangeShapeType="1"/>
            </p:cNvSpPr>
            <p:nvPr/>
          </p:nvSpPr>
          <p:spPr bwMode="auto">
            <a:xfrm flipV="1">
              <a:off x="4014" y="1207"/>
              <a:ext cx="0" cy="1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35" name="Line 703"/>
            <p:cNvSpPr>
              <a:spLocks noChangeShapeType="1"/>
            </p:cNvSpPr>
            <p:nvPr/>
          </p:nvSpPr>
          <p:spPr bwMode="auto">
            <a:xfrm>
              <a:off x="4247" y="1356"/>
              <a:ext cx="1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36" name="Line 704"/>
            <p:cNvSpPr>
              <a:spLocks noChangeShapeType="1"/>
            </p:cNvSpPr>
            <p:nvPr/>
          </p:nvSpPr>
          <p:spPr bwMode="auto">
            <a:xfrm>
              <a:off x="4201" y="1306"/>
              <a:ext cx="23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37" name="Line 705"/>
            <p:cNvSpPr>
              <a:spLocks noChangeShapeType="1"/>
            </p:cNvSpPr>
            <p:nvPr/>
          </p:nvSpPr>
          <p:spPr bwMode="auto">
            <a:xfrm>
              <a:off x="4061" y="1257"/>
              <a:ext cx="37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38" name="Line 706"/>
            <p:cNvSpPr>
              <a:spLocks noChangeShapeType="1"/>
            </p:cNvSpPr>
            <p:nvPr/>
          </p:nvSpPr>
          <p:spPr bwMode="auto">
            <a:xfrm>
              <a:off x="4014" y="1207"/>
              <a:ext cx="4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39" name="Line 707"/>
            <p:cNvSpPr>
              <a:spLocks noChangeShapeType="1"/>
            </p:cNvSpPr>
            <p:nvPr/>
          </p:nvSpPr>
          <p:spPr bwMode="auto">
            <a:xfrm>
              <a:off x="4061" y="1257"/>
              <a:ext cx="0" cy="1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40" name="Line 708"/>
            <p:cNvSpPr>
              <a:spLocks noChangeShapeType="1"/>
            </p:cNvSpPr>
            <p:nvPr/>
          </p:nvSpPr>
          <p:spPr bwMode="auto">
            <a:xfrm>
              <a:off x="4201" y="1306"/>
              <a:ext cx="0" cy="1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1" name="Group 723"/>
            <p:cNvGrpSpPr>
              <a:grpSpLocks/>
            </p:cNvGrpSpPr>
            <p:nvPr/>
          </p:nvGrpSpPr>
          <p:grpSpPr bwMode="auto">
            <a:xfrm>
              <a:off x="3875" y="2251"/>
              <a:ext cx="71" cy="491"/>
              <a:chOff x="2927" y="2251"/>
              <a:chExt cx="71" cy="491"/>
            </a:xfrm>
          </p:grpSpPr>
          <p:sp>
            <p:nvSpPr>
              <p:cNvPr id="6289" name="Rectangle 724"/>
              <p:cNvSpPr>
                <a:spLocks noChangeArrowheads="1"/>
              </p:cNvSpPr>
              <p:nvPr/>
            </p:nvSpPr>
            <p:spPr bwMode="auto">
              <a:xfrm>
                <a:off x="2927" y="2251"/>
                <a:ext cx="71" cy="49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90" name="Line 725"/>
              <p:cNvSpPr>
                <a:spLocks noChangeShapeType="1"/>
              </p:cNvSpPr>
              <p:nvPr/>
            </p:nvSpPr>
            <p:spPr bwMode="auto">
              <a:xfrm flipV="1">
                <a:off x="2930" y="2252"/>
                <a:ext cx="63" cy="4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91" name="Line 726"/>
              <p:cNvSpPr>
                <a:spLocks noChangeShapeType="1"/>
              </p:cNvSpPr>
              <p:nvPr/>
            </p:nvSpPr>
            <p:spPr bwMode="auto">
              <a:xfrm flipH="1" flipV="1">
                <a:off x="2930" y="2257"/>
                <a:ext cx="63" cy="48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2" name="Group 727"/>
            <p:cNvGrpSpPr>
              <a:grpSpLocks/>
            </p:cNvGrpSpPr>
            <p:nvPr/>
          </p:nvGrpSpPr>
          <p:grpSpPr bwMode="auto">
            <a:xfrm>
              <a:off x="4312" y="2251"/>
              <a:ext cx="71" cy="491"/>
              <a:chOff x="2927" y="2251"/>
              <a:chExt cx="71" cy="491"/>
            </a:xfrm>
          </p:grpSpPr>
          <p:sp>
            <p:nvSpPr>
              <p:cNvPr id="6286" name="Rectangle 728"/>
              <p:cNvSpPr>
                <a:spLocks noChangeArrowheads="1"/>
              </p:cNvSpPr>
              <p:nvPr/>
            </p:nvSpPr>
            <p:spPr bwMode="auto">
              <a:xfrm>
                <a:off x="2927" y="2251"/>
                <a:ext cx="71" cy="49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87" name="Line 729"/>
              <p:cNvSpPr>
                <a:spLocks noChangeShapeType="1"/>
              </p:cNvSpPr>
              <p:nvPr/>
            </p:nvSpPr>
            <p:spPr bwMode="auto">
              <a:xfrm flipV="1">
                <a:off x="2930" y="2252"/>
                <a:ext cx="63" cy="48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88" name="Line 730"/>
              <p:cNvSpPr>
                <a:spLocks noChangeShapeType="1"/>
              </p:cNvSpPr>
              <p:nvPr/>
            </p:nvSpPr>
            <p:spPr bwMode="auto">
              <a:xfrm flipH="1" flipV="1">
                <a:off x="2930" y="2257"/>
                <a:ext cx="63" cy="48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3" name="Group 896"/>
            <p:cNvGrpSpPr>
              <a:grpSpLocks/>
            </p:cNvGrpSpPr>
            <p:nvPr/>
          </p:nvGrpSpPr>
          <p:grpSpPr bwMode="auto">
            <a:xfrm>
              <a:off x="4014" y="1752"/>
              <a:ext cx="233" cy="317"/>
              <a:chOff x="3066" y="1752"/>
              <a:chExt cx="233" cy="247"/>
            </a:xfrm>
          </p:grpSpPr>
          <p:sp>
            <p:nvSpPr>
              <p:cNvPr id="6262" name="AutoShape 897"/>
              <p:cNvSpPr>
                <a:spLocks noChangeArrowheads="1"/>
              </p:cNvSpPr>
              <p:nvPr/>
            </p:nvSpPr>
            <p:spPr bwMode="auto">
              <a:xfrm>
                <a:off x="3113" y="1752"/>
                <a:ext cx="47" cy="49"/>
              </a:xfrm>
              <a:prstGeom prst="rtTriangle">
                <a:avLst/>
              </a:prstGeom>
              <a:solidFill>
                <a:srgbClr val="FFCC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63" name="AutoShape 898"/>
              <p:cNvSpPr>
                <a:spLocks noChangeArrowheads="1"/>
              </p:cNvSpPr>
              <p:nvPr/>
            </p:nvSpPr>
            <p:spPr bwMode="auto">
              <a:xfrm flipH="1">
                <a:off x="3206" y="1752"/>
                <a:ext cx="47" cy="49"/>
              </a:xfrm>
              <a:prstGeom prst="rtTriangle">
                <a:avLst/>
              </a:prstGeom>
              <a:solidFill>
                <a:srgbClr val="FFCC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64" name="Rectangle 899"/>
              <p:cNvSpPr>
                <a:spLocks noChangeArrowheads="1"/>
              </p:cNvSpPr>
              <p:nvPr/>
            </p:nvSpPr>
            <p:spPr bwMode="auto">
              <a:xfrm>
                <a:off x="3160" y="1752"/>
                <a:ext cx="46" cy="247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65" name="AutoShape 900"/>
              <p:cNvSpPr>
                <a:spLocks noChangeArrowheads="1"/>
              </p:cNvSpPr>
              <p:nvPr/>
            </p:nvSpPr>
            <p:spPr bwMode="auto">
              <a:xfrm rot="10800000">
                <a:off x="3113" y="1752"/>
                <a:ext cx="47" cy="49"/>
              </a:xfrm>
              <a:prstGeom prst="rtTriangl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66" name="AutoShape 901"/>
              <p:cNvSpPr>
                <a:spLocks noChangeArrowheads="1"/>
              </p:cNvSpPr>
              <p:nvPr/>
            </p:nvSpPr>
            <p:spPr bwMode="auto">
              <a:xfrm rot="10800000" flipH="1">
                <a:off x="3206" y="1752"/>
                <a:ext cx="47" cy="49"/>
              </a:xfrm>
              <a:prstGeom prst="rtTriangl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grpSp>
            <p:nvGrpSpPr>
              <p:cNvPr id="14" name="Group 902"/>
              <p:cNvGrpSpPr>
                <a:grpSpLocks/>
              </p:cNvGrpSpPr>
              <p:nvPr/>
            </p:nvGrpSpPr>
            <p:grpSpPr bwMode="auto">
              <a:xfrm>
                <a:off x="3066" y="1752"/>
                <a:ext cx="233" cy="247"/>
                <a:chOff x="3066" y="1752"/>
                <a:chExt cx="233" cy="247"/>
              </a:xfrm>
            </p:grpSpPr>
            <p:sp>
              <p:nvSpPr>
                <p:cNvPr id="6268" name="Rectangle 903"/>
                <p:cNvSpPr>
                  <a:spLocks noChangeArrowheads="1"/>
                </p:cNvSpPr>
                <p:nvPr/>
              </p:nvSpPr>
              <p:spPr bwMode="auto">
                <a:xfrm>
                  <a:off x="3206" y="1801"/>
                  <a:ext cx="47" cy="19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6269" name="Rectangle 904"/>
                <p:cNvSpPr>
                  <a:spLocks noChangeArrowheads="1"/>
                </p:cNvSpPr>
                <p:nvPr/>
              </p:nvSpPr>
              <p:spPr bwMode="auto">
                <a:xfrm>
                  <a:off x="3113" y="1801"/>
                  <a:ext cx="47" cy="19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6270" name="Rectangle 905"/>
                <p:cNvSpPr>
                  <a:spLocks noChangeArrowheads="1"/>
                </p:cNvSpPr>
                <p:nvPr/>
              </p:nvSpPr>
              <p:spPr bwMode="auto">
                <a:xfrm>
                  <a:off x="3066" y="1752"/>
                  <a:ext cx="47" cy="9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6271" name="Rectangle 906"/>
                <p:cNvSpPr>
                  <a:spLocks noChangeArrowheads="1"/>
                </p:cNvSpPr>
                <p:nvPr/>
              </p:nvSpPr>
              <p:spPr bwMode="auto">
                <a:xfrm>
                  <a:off x="3253" y="1752"/>
                  <a:ext cx="46" cy="9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Calibri" pitchFamily="34" charset="0"/>
                  </a:endParaRPr>
                </a:p>
              </p:txBody>
            </p:sp>
            <p:sp>
              <p:nvSpPr>
                <p:cNvPr id="6272" name="Line 907"/>
                <p:cNvSpPr>
                  <a:spLocks noChangeShapeType="1"/>
                </p:cNvSpPr>
                <p:nvPr/>
              </p:nvSpPr>
              <p:spPr bwMode="auto">
                <a:xfrm>
                  <a:off x="3066" y="1752"/>
                  <a:ext cx="4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73" name="Line 908"/>
                <p:cNvSpPr>
                  <a:spLocks noChangeShapeType="1"/>
                </p:cNvSpPr>
                <p:nvPr/>
              </p:nvSpPr>
              <p:spPr bwMode="auto">
                <a:xfrm>
                  <a:off x="3113" y="1752"/>
                  <a:ext cx="47" cy="4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74" name="Line 909"/>
                <p:cNvSpPr>
                  <a:spLocks noChangeShapeType="1"/>
                </p:cNvSpPr>
                <p:nvPr/>
              </p:nvSpPr>
              <p:spPr bwMode="auto">
                <a:xfrm>
                  <a:off x="3160" y="1801"/>
                  <a:ext cx="0" cy="19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75" name="Line 910"/>
                <p:cNvSpPr>
                  <a:spLocks noChangeShapeType="1"/>
                </p:cNvSpPr>
                <p:nvPr/>
              </p:nvSpPr>
              <p:spPr bwMode="auto">
                <a:xfrm flipV="1">
                  <a:off x="3206" y="1801"/>
                  <a:ext cx="0" cy="19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76" name="Line 911"/>
                <p:cNvSpPr>
                  <a:spLocks noChangeShapeType="1"/>
                </p:cNvSpPr>
                <p:nvPr/>
              </p:nvSpPr>
              <p:spPr bwMode="auto">
                <a:xfrm flipV="1">
                  <a:off x="3206" y="1752"/>
                  <a:ext cx="47" cy="4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77" name="Line 912"/>
                <p:cNvSpPr>
                  <a:spLocks noChangeShapeType="1"/>
                </p:cNvSpPr>
                <p:nvPr/>
              </p:nvSpPr>
              <p:spPr bwMode="auto">
                <a:xfrm>
                  <a:off x="3253" y="1752"/>
                  <a:ext cx="4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78" name="Line 913"/>
                <p:cNvSpPr>
                  <a:spLocks noChangeShapeType="1"/>
                </p:cNvSpPr>
                <p:nvPr/>
              </p:nvSpPr>
              <p:spPr bwMode="auto">
                <a:xfrm>
                  <a:off x="3160" y="1999"/>
                  <a:ext cx="4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79" name="Line 914"/>
                <p:cNvSpPr>
                  <a:spLocks noChangeShapeType="1"/>
                </p:cNvSpPr>
                <p:nvPr/>
              </p:nvSpPr>
              <p:spPr bwMode="auto">
                <a:xfrm>
                  <a:off x="3066" y="1851"/>
                  <a:ext cx="4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80" name="Line 915"/>
                <p:cNvSpPr>
                  <a:spLocks noChangeShapeType="1"/>
                </p:cNvSpPr>
                <p:nvPr/>
              </p:nvSpPr>
              <p:spPr bwMode="auto">
                <a:xfrm>
                  <a:off x="3253" y="1851"/>
                  <a:ext cx="4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81" name="Line 916"/>
                <p:cNvSpPr>
                  <a:spLocks noChangeShapeType="1"/>
                </p:cNvSpPr>
                <p:nvPr/>
              </p:nvSpPr>
              <p:spPr bwMode="auto">
                <a:xfrm>
                  <a:off x="3066" y="1752"/>
                  <a:ext cx="0" cy="9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82" name="Line 917"/>
                <p:cNvSpPr>
                  <a:spLocks noChangeShapeType="1"/>
                </p:cNvSpPr>
                <p:nvPr/>
              </p:nvSpPr>
              <p:spPr bwMode="auto">
                <a:xfrm>
                  <a:off x="3299" y="1752"/>
                  <a:ext cx="0" cy="9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83" name="Line 918"/>
                <p:cNvSpPr>
                  <a:spLocks noChangeShapeType="1"/>
                </p:cNvSpPr>
                <p:nvPr/>
              </p:nvSpPr>
              <p:spPr bwMode="auto">
                <a:xfrm>
                  <a:off x="3253" y="1851"/>
                  <a:ext cx="0" cy="1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84" name="Line 919"/>
                <p:cNvSpPr>
                  <a:spLocks noChangeShapeType="1"/>
                </p:cNvSpPr>
                <p:nvPr/>
              </p:nvSpPr>
              <p:spPr bwMode="auto">
                <a:xfrm>
                  <a:off x="3113" y="1851"/>
                  <a:ext cx="0" cy="14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85" name="Line 920"/>
                <p:cNvSpPr>
                  <a:spLocks noChangeShapeType="1"/>
                </p:cNvSpPr>
                <p:nvPr/>
              </p:nvSpPr>
              <p:spPr bwMode="auto">
                <a:xfrm>
                  <a:off x="3113" y="1999"/>
                  <a:ext cx="1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6244" name="Line 932"/>
            <p:cNvSpPr>
              <a:spLocks noChangeShapeType="1"/>
            </p:cNvSpPr>
            <p:nvPr/>
          </p:nvSpPr>
          <p:spPr bwMode="auto">
            <a:xfrm>
              <a:off x="4298" y="1601"/>
              <a:ext cx="1" cy="2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45" name="Freeform 940"/>
            <p:cNvSpPr>
              <a:spLocks/>
            </p:cNvSpPr>
            <p:nvPr/>
          </p:nvSpPr>
          <p:spPr bwMode="auto">
            <a:xfrm flipV="1">
              <a:off x="3873" y="2040"/>
              <a:ext cx="92" cy="92"/>
            </a:xfrm>
            <a:custGeom>
              <a:avLst/>
              <a:gdLst>
                <a:gd name="T0" fmla="*/ 92 w 92"/>
                <a:gd name="T1" fmla="*/ 11 h 92"/>
                <a:gd name="T2" fmla="*/ 49 w 92"/>
                <a:gd name="T3" fmla="*/ 11 h 92"/>
                <a:gd name="T4" fmla="*/ 38 w 92"/>
                <a:gd name="T5" fmla="*/ 76 h 92"/>
                <a:gd name="T6" fmla="*/ 0 w 92"/>
                <a:gd name="T7" fmla="*/ 92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92"/>
                <a:gd name="T14" fmla="*/ 92 w 92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92">
                  <a:moveTo>
                    <a:pt x="92" y="11"/>
                  </a:moveTo>
                  <a:cubicBezTo>
                    <a:pt x="86" y="11"/>
                    <a:pt x="58" y="0"/>
                    <a:pt x="49" y="11"/>
                  </a:cubicBezTo>
                  <a:cubicBezTo>
                    <a:pt x="40" y="22"/>
                    <a:pt x="46" y="63"/>
                    <a:pt x="38" y="76"/>
                  </a:cubicBezTo>
                  <a:cubicBezTo>
                    <a:pt x="30" y="89"/>
                    <a:pt x="8" y="89"/>
                    <a:pt x="0" y="92"/>
                  </a:cubicBezTo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246" name="Freeform 942"/>
            <p:cNvSpPr>
              <a:spLocks/>
            </p:cNvSpPr>
            <p:nvPr/>
          </p:nvSpPr>
          <p:spPr bwMode="auto">
            <a:xfrm flipV="1">
              <a:off x="4299" y="2039"/>
              <a:ext cx="87" cy="89"/>
            </a:xfrm>
            <a:custGeom>
              <a:avLst/>
              <a:gdLst>
                <a:gd name="T0" fmla="*/ 0 w 87"/>
                <a:gd name="T1" fmla="*/ 10 h 89"/>
                <a:gd name="T2" fmla="*/ 40 w 87"/>
                <a:gd name="T3" fmla="*/ 10 h 89"/>
                <a:gd name="T4" fmla="*/ 51 w 87"/>
                <a:gd name="T5" fmla="*/ 72 h 89"/>
                <a:gd name="T6" fmla="*/ 87 w 87"/>
                <a:gd name="T7" fmla="*/ 89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89"/>
                <a:gd name="T14" fmla="*/ 87 w 8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89">
                  <a:moveTo>
                    <a:pt x="0" y="10"/>
                  </a:moveTo>
                  <a:cubicBezTo>
                    <a:pt x="6" y="10"/>
                    <a:pt x="31" y="0"/>
                    <a:pt x="40" y="10"/>
                  </a:cubicBezTo>
                  <a:cubicBezTo>
                    <a:pt x="48" y="21"/>
                    <a:pt x="43" y="59"/>
                    <a:pt x="51" y="72"/>
                  </a:cubicBezTo>
                  <a:cubicBezTo>
                    <a:pt x="59" y="85"/>
                    <a:pt x="80" y="86"/>
                    <a:pt x="87" y="89"/>
                  </a:cubicBezTo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" name="Group 955"/>
            <p:cNvGrpSpPr>
              <a:grpSpLocks/>
            </p:cNvGrpSpPr>
            <p:nvPr/>
          </p:nvGrpSpPr>
          <p:grpSpPr bwMode="auto">
            <a:xfrm>
              <a:off x="3953" y="2112"/>
              <a:ext cx="364" cy="572"/>
              <a:chOff x="3001" y="2042"/>
              <a:chExt cx="364" cy="572"/>
            </a:xfrm>
          </p:grpSpPr>
          <p:sp>
            <p:nvSpPr>
              <p:cNvPr id="6252" name="Rectangle 956"/>
              <p:cNvSpPr>
                <a:spLocks noChangeArrowheads="1"/>
              </p:cNvSpPr>
              <p:nvPr/>
            </p:nvSpPr>
            <p:spPr bwMode="auto">
              <a:xfrm>
                <a:off x="3088" y="2308"/>
                <a:ext cx="174" cy="306"/>
              </a:xfrm>
              <a:prstGeom prst="rect">
                <a:avLst/>
              </a:prstGeom>
              <a:solidFill>
                <a:srgbClr val="DDDDDD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253" name="Freeform 957"/>
              <p:cNvSpPr>
                <a:spLocks/>
              </p:cNvSpPr>
              <p:nvPr/>
            </p:nvSpPr>
            <p:spPr bwMode="auto">
              <a:xfrm>
                <a:off x="3288" y="2042"/>
                <a:ext cx="77" cy="90"/>
              </a:xfrm>
              <a:custGeom>
                <a:avLst/>
                <a:gdLst>
                  <a:gd name="T0" fmla="*/ 55 w 91"/>
                  <a:gd name="T1" fmla="*/ 0 h 136"/>
                  <a:gd name="T2" fmla="*/ 55 w 91"/>
                  <a:gd name="T3" fmla="*/ 40 h 136"/>
                  <a:gd name="T4" fmla="*/ 28 w 91"/>
                  <a:gd name="T5" fmla="*/ 40 h 136"/>
                  <a:gd name="T6" fmla="*/ 28 w 91"/>
                  <a:gd name="T7" fmla="*/ 13 h 136"/>
                  <a:gd name="T8" fmla="*/ 0 w 91"/>
                  <a:gd name="T9" fmla="*/ 13 h 136"/>
                  <a:gd name="T10" fmla="*/ 0 w 91"/>
                  <a:gd name="T11" fmla="*/ 0 h 136"/>
                  <a:gd name="T12" fmla="*/ 55 w 91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136"/>
                  <a:gd name="T23" fmla="*/ 91 w 91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136">
                    <a:moveTo>
                      <a:pt x="91" y="0"/>
                    </a:moveTo>
                    <a:lnTo>
                      <a:pt x="91" y="136"/>
                    </a:lnTo>
                    <a:lnTo>
                      <a:pt x="46" y="136"/>
                    </a:lnTo>
                    <a:lnTo>
                      <a:pt x="46" y="46"/>
                    </a:lnTo>
                    <a:lnTo>
                      <a:pt x="0" y="46"/>
                    </a:lnTo>
                    <a:lnTo>
                      <a:pt x="0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DDDDDD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54" name="Freeform 958"/>
              <p:cNvSpPr>
                <a:spLocks/>
              </p:cNvSpPr>
              <p:nvPr/>
            </p:nvSpPr>
            <p:spPr bwMode="auto">
              <a:xfrm>
                <a:off x="3002" y="2231"/>
                <a:ext cx="363" cy="181"/>
              </a:xfrm>
              <a:custGeom>
                <a:avLst/>
                <a:gdLst>
                  <a:gd name="T0" fmla="*/ 0 w 363"/>
                  <a:gd name="T1" fmla="*/ 181 h 181"/>
                  <a:gd name="T2" fmla="*/ 363 w 363"/>
                  <a:gd name="T3" fmla="*/ 181 h 181"/>
                  <a:gd name="T4" fmla="*/ 363 w 363"/>
                  <a:gd name="T5" fmla="*/ 0 h 181"/>
                  <a:gd name="T6" fmla="*/ 318 w 363"/>
                  <a:gd name="T7" fmla="*/ 0 h 181"/>
                  <a:gd name="T8" fmla="*/ 318 w 363"/>
                  <a:gd name="T9" fmla="*/ 45 h 181"/>
                  <a:gd name="T10" fmla="*/ 45 w 363"/>
                  <a:gd name="T11" fmla="*/ 45 h 181"/>
                  <a:gd name="T12" fmla="*/ 45 w 363"/>
                  <a:gd name="T13" fmla="*/ 0 h 181"/>
                  <a:gd name="T14" fmla="*/ 0 w 363"/>
                  <a:gd name="T15" fmla="*/ 0 h 181"/>
                  <a:gd name="T16" fmla="*/ 0 w 363"/>
                  <a:gd name="T17" fmla="*/ 181 h 1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3"/>
                  <a:gd name="T28" fmla="*/ 0 h 181"/>
                  <a:gd name="T29" fmla="*/ 363 w 363"/>
                  <a:gd name="T30" fmla="*/ 181 h 1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3" h="181">
                    <a:moveTo>
                      <a:pt x="0" y="181"/>
                    </a:moveTo>
                    <a:lnTo>
                      <a:pt x="363" y="181"/>
                    </a:lnTo>
                    <a:lnTo>
                      <a:pt x="363" y="0"/>
                    </a:lnTo>
                    <a:lnTo>
                      <a:pt x="318" y="0"/>
                    </a:lnTo>
                    <a:lnTo>
                      <a:pt x="318" y="45"/>
                    </a:lnTo>
                    <a:lnTo>
                      <a:pt x="45" y="45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DDDDDD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55" name="Rectangle 959"/>
              <p:cNvSpPr>
                <a:spLocks noChangeArrowheads="1"/>
              </p:cNvSpPr>
              <p:nvPr/>
            </p:nvSpPr>
            <p:spPr bwMode="auto">
              <a:xfrm>
                <a:off x="3047" y="2079"/>
                <a:ext cx="272" cy="45"/>
              </a:xfrm>
              <a:prstGeom prst="rect">
                <a:avLst/>
              </a:prstGeom>
              <a:solidFill>
                <a:srgbClr val="FF3300"/>
              </a:solidFill>
              <a:ln w="9525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grpSp>
            <p:nvGrpSpPr>
              <p:cNvPr id="16" name="Group 960"/>
              <p:cNvGrpSpPr>
                <a:grpSpLocks/>
              </p:cNvGrpSpPr>
              <p:nvPr/>
            </p:nvGrpSpPr>
            <p:grpSpPr bwMode="auto">
              <a:xfrm>
                <a:off x="3063" y="2139"/>
                <a:ext cx="243" cy="124"/>
                <a:chOff x="4574" y="3078"/>
                <a:chExt cx="243" cy="71"/>
              </a:xfrm>
            </p:grpSpPr>
            <p:sp>
              <p:nvSpPr>
                <p:cNvPr id="6258" name="Freeform 961"/>
                <p:cNvSpPr>
                  <a:spLocks/>
                </p:cNvSpPr>
                <p:nvPr/>
              </p:nvSpPr>
              <p:spPr bwMode="auto">
                <a:xfrm>
                  <a:off x="4574" y="3147"/>
                  <a:ext cx="241" cy="2"/>
                </a:xfrm>
                <a:custGeom>
                  <a:avLst/>
                  <a:gdLst>
                    <a:gd name="T0" fmla="*/ 0 w 186"/>
                    <a:gd name="T1" fmla="*/ 0 h 1"/>
                    <a:gd name="T2" fmla="*/ 404 w 186"/>
                    <a:gd name="T3" fmla="*/ 0 h 1"/>
                    <a:gd name="T4" fmla="*/ 0 60000 65536"/>
                    <a:gd name="T5" fmla="*/ 0 60000 65536"/>
                    <a:gd name="T6" fmla="*/ 0 w 186"/>
                    <a:gd name="T7" fmla="*/ 0 h 1"/>
                    <a:gd name="T8" fmla="*/ 186 w 186"/>
                    <a:gd name="T9" fmla="*/ 1 h 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86" h="1">
                      <a:moveTo>
                        <a:pt x="0" y="0"/>
                      </a:moveTo>
                      <a:lnTo>
                        <a:pt x="186" y="0"/>
                      </a:lnTo>
                    </a:path>
                  </a:pathLst>
                </a:custGeom>
                <a:solidFill>
                  <a:srgbClr val="DDDDDD"/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17" name="Group 962"/>
                <p:cNvGrpSpPr>
                  <a:grpSpLocks/>
                </p:cNvGrpSpPr>
                <p:nvPr/>
              </p:nvGrpSpPr>
              <p:grpSpPr bwMode="auto">
                <a:xfrm>
                  <a:off x="4574" y="3078"/>
                  <a:ext cx="243" cy="70"/>
                  <a:chOff x="4574" y="3078"/>
                  <a:chExt cx="243" cy="70"/>
                </a:xfrm>
              </p:grpSpPr>
              <p:sp>
                <p:nvSpPr>
                  <p:cNvPr id="6260" name="Freeform 963"/>
                  <p:cNvSpPr>
                    <a:spLocks/>
                  </p:cNvSpPr>
                  <p:nvPr/>
                </p:nvSpPr>
                <p:spPr bwMode="auto">
                  <a:xfrm>
                    <a:off x="4574" y="3078"/>
                    <a:ext cx="243" cy="70"/>
                  </a:xfrm>
                  <a:custGeom>
                    <a:avLst/>
                    <a:gdLst>
                      <a:gd name="T0" fmla="*/ 0 w 243"/>
                      <a:gd name="T1" fmla="*/ 70 h 70"/>
                      <a:gd name="T2" fmla="*/ 243 w 243"/>
                      <a:gd name="T3" fmla="*/ 0 h 70"/>
                      <a:gd name="T4" fmla="*/ 0 60000 65536"/>
                      <a:gd name="T5" fmla="*/ 0 60000 65536"/>
                      <a:gd name="T6" fmla="*/ 0 w 243"/>
                      <a:gd name="T7" fmla="*/ 0 h 70"/>
                      <a:gd name="T8" fmla="*/ 243 w 243"/>
                      <a:gd name="T9" fmla="*/ 70 h 70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43" h="70">
                        <a:moveTo>
                          <a:pt x="0" y="70"/>
                        </a:moveTo>
                        <a:lnTo>
                          <a:pt x="243" y="0"/>
                        </a:lnTo>
                      </a:path>
                    </a:pathLst>
                  </a:custGeom>
                  <a:solidFill>
                    <a:srgbClr val="DDDDDD"/>
                  </a:solidFill>
                  <a:ln w="9525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261" name="Line 9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74" y="3078"/>
                    <a:ext cx="235" cy="3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6257" name="Freeform 965"/>
              <p:cNvSpPr>
                <a:spLocks/>
              </p:cNvSpPr>
              <p:nvPr/>
            </p:nvSpPr>
            <p:spPr bwMode="auto">
              <a:xfrm flipH="1">
                <a:off x="3001" y="2042"/>
                <a:ext cx="77" cy="90"/>
              </a:xfrm>
              <a:custGeom>
                <a:avLst/>
                <a:gdLst>
                  <a:gd name="T0" fmla="*/ 55 w 91"/>
                  <a:gd name="T1" fmla="*/ 0 h 136"/>
                  <a:gd name="T2" fmla="*/ 55 w 91"/>
                  <a:gd name="T3" fmla="*/ 40 h 136"/>
                  <a:gd name="T4" fmla="*/ 28 w 91"/>
                  <a:gd name="T5" fmla="*/ 40 h 136"/>
                  <a:gd name="T6" fmla="*/ 28 w 91"/>
                  <a:gd name="T7" fmla="*/ 13 h 136"/>
                  <a:gd name="T8" fmla="*/ 0 w 91"/>
                  <a:gd name="T9" fmla="*/ 13 h 136"/>
                  <a:gd name="T10" fmla="*/ 0 w 91"/>
                  <a:gd name="T11" fmla="*/ 0 h 136"/>
                  <a:gd name="T12" fmla="*/ 55 w 91"/>
                  <a:gd name="T13" fmla="*/ 0 h 1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136"/>
                  <a:gd name="T23" fmla="*/ 91 w 91"/>
                  <a:gd name="T24" fmla="*/ 136 h 1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136">
                    <a:moveTo>
                      <a:pt x="91" y="0"/>
                    </a:moveTo>
                    <a:lnTo>
                      <a:pt x="91" y="136"/>
                    </a:lnTo>
                    <a:lnTo>
                      <a:pt x="46" y="136"/>
                    </a:lnTo>
                    <a:lnTo>
                      <a:pt x="46" y="46"/>
                    </a:lnTo>
                    <a:lnTo>
                      <a:pt x="0" y="46"/>
                    </a:lnTo>
                    <a:lnTo>
                      <a:pt x="0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DDDDDD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6248" name="AutoShape 732"/>
            <p:cNvSpPr>
              <a:spLocks noChangeArrowheads="1"/>
            </p:cNvSpPr>
            <p:nvPr/>
          </p:nvSpPr>
          <p:spPr bwMode="auto">
            <a:xfrm>
              <a:off x="4085" y="2511"/>
              <a:ext cx="90" cy="136"/>
            </a:xfrm>
            <a:prstGeom prst="downArrow">
              <a:avLst>
                <a:gd name="adj1" fmla="val 50000"/>
                <a:gd name="adj2" fmla="val 37778"/>
              </a:avLst>
            </a:prstGeom>
            <a:solidFill>
              <a:srgbClr val="FF3300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18" name="Group 1107"/>
            <p:cNvGrpSpPr>
              <a:grpSpLocks/>
            </p:cNvGrpSpPr>
            <p:nvPr/>
          </p:nvGrpSpPr>
          <p:grpSpPr bwMode="auto">
            <a:xfrm>
              <a:off x="4059" y="2689"/>
              <a:ext cx="151" cy="44"/>
              <a:chOff x="5057" y="2655"/>
              <a:chExt cx="151" cy="78"/>
            </a:xfrm>
          </p:grpSpPr>
          <p:sp>
            <p:nvSpPr>
              <p:cNvPr id="6250" name="Freeform 1108"/>
              <p:cNvSpPr>
                <a:spLocks/>
              </p:cNvSpPr>
              <p:nvPr/>
            </p:nvSpPr>
            <p:spPr bwMode="auto">
              <a:xfrm>
                <a:off x="5057" y="2694"/>
                <a:ext cx="151" cy="39"/>
              </a:xfrm>
              <a:custGeom>
                <a:avLst/>
                <a:gdLst>
                  <a:gd name="T0" fmla="*/ 0 w 151"/>
                  <a:gd name="T1" fmla="*/ 0 h 39"/>
                  <a:gd name="T2" fmla="*/ 150 w 151"/>
                  <a:gd name="T3" fmla="*/ 0 h 39"/>
                  <a:gd name="T4" fmla="*/ 0 w 151"/>
                  <a:gd name="T5" fmla="*/ 39 h 39"/>
                  <a:gd name="T6" fmla="*/ 151 w 151"/>
                  <a:gd name="T7" fmla="*/ 39 h 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1"/>
                  <a:gd name="T13" fmla="*/ 0 h 39"/>
                  <a:gd name="T14" fmla="*/ 151 w 151"/>
                  <a:gd name="T15" fmla="*/ 39 h 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1" h="39">
                    <a:moveTo>
                      <a:pt x="0" y="0"/>
                    </a:moveTo>
                    <a:lnTo>
                      <a:pt x="150" y="0"/>
                    </a:lnTo>
                    <a:lnTo>
                      <a:pt x="0" y="39"/>
                    </a:lnTo>
                    <a:lnTo>
                      <a:pt x="151" y="39"/>
                    </a:lnTo>
                  </a:path>
                </a:pathLst>
              </a:custGeom>
              <a:no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51" name="Freeform 1109"/>
              <p:cNvSpPr>
                <a:spLocks/>
              </p:cNvSpPr>
              <p:nvPr/>
            </p:nvSpPr>
            <p:spPr bwMode="auto">
              <a:xfrm>
                <a:off x="5057" y="2655"/>
                <a:ext cx="151" cy="39"/>
              </a:xfrm>
              <a:custGeom>
                <a:avLst/>
                <a:gdLst>
                  <a:gd name="T0" fmla="*/ 0 w 151"/>
                  <a:gd name="T1" fmla="*/ 0 h 39"/>
                  <a:gd name="T2" fmla="*/ 150 w 151"/>
                  <a:gd name="T3" fmla="*/ 0 h 39"/>
                  <a:gd name="T4" fmla="*/ 0 w 151"/>
                  <a:gd name="T5" fmla="*/ 39 h 39"/>
                  <a:gd name="T6" fmla="*/ 151 w 151"/>
                  <a:gd name="T7" fmla="*/ 39 h 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1"/>
                  <a:gd name="T13" fmla="*/ 0 h 39"/>
                  <a:gd name="T14" fmla="*/ 151 w 151"/>
                  <a:gd name="T15" fmla="*/ 39 h 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1" h="39">
                    <a:moveTo>
                      <a:pt x="0" y="0"/>
                    </a:moveTo>
                    <a:lnTo>
                      <a:pt x="150" y="0"/>
                    </a:lnTo>
                    <a:lnTo>
                      <a:pt x="0" y="39"/>
                    </a:lnTo>
                    <a:lnTo>
                      <a:pt x="151" y="39"/>
                    </a:lnTo>
                  </a:path>
                </a:pathLst>
              </a:custGeom>
              <a:no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6151" name="Text Box 1112"/>
          <p:cNvSpPr txBox="1">
            <a:spLocks noChangeArrowheads="1"/>
          </p:cNvSpPr>
          <p:nvPr/>
        </p:nvSpPr>
        <p:spPr bwMode="auto">
          <a:xfrm>
            <a:off x="7092950" y="1341438"/>
            <a:ext cx="1152525" cy="460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latin typeface="Calibri" pitchFamily="34" charset="0"/>
              </a:rPr>
              <a:t>Под давлением</a:t>
            </a:r>
            <a:endParaRPr lang="fr-FR" sz="1200">
              <a:latin typeface="Calibri" pitchFamily="34" charset="0"/>
            </a:endParaRPr>
          </a:p>
        </p:txBody>
      </p:sp>
      <p:sp>
        <p:nvSpPr>
          <p:cNvPr id="6152" name="Text Box 1114"/>
          <p:cNvSpPr txBox="1">
            <a:spLocks noChangeArrowheads="1"/>
          </p:cNvSpPr>
          <p:nvPr/>
        </p:nvSpPr>
        <p:spPr bwMode="auto">
          <a:xfrm>
            <a:off x="7596188" y="2852738"/>
            <a:ext cx="11525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latin typeface="Calibri" pitchFamily="34" charset="0"/>
              </a:rPr>
              <a:t>К мембране</a:t>
            </a:r>
            <a:endParaRPr lang="fr-FR" sz="1200">
              <a:latin typeface="Calibri" pitchFamily="34" charset="0"/>
            </a:endParaRPr>
          </a:p>
        </p:txBody>
      </p:sp>
      <p:sp>
        <p:nvSpPr>
          <p:cNvPr id="6153" name="Text Box 1115"/>
          <p:cNvSpPr txBox="1">
            <a:spLocks noChangeArrowheads="1"/>
          </p:cNvSpPr>
          <p:nvPr/>
        </p:nvSpPr>
        <p:spPr bwMode="auto">
          <a:xfrm>
            <a:off x="7019925" y="4076700"/>
            <a:ext cx="1152525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latin typeface="Calibri" pitchFamily="34" charset="0"/>
              </a:rPr>
              <a:t>Подача воздуха </a:t>
            </a:r>
            <a:r>
              <a:rPr lang="fr-FR" sz="1200">
                <a:latin typeface="Calibri" pitchFamily="34" charset="0"/>
              </a:rPr>
              <a:t>P</a:t>
            </a:r>
            <a:r>
              <a:rPr lang="ru-RU" sz="1200" baseline="-25000">
                <a:latin typeface="Calibri" pitchFamily="34" charset="0"/>
              </a:rPr>
              <a:t>атмо</a:t>
            </a:r>
            <a:endParaRPr lang="fr-FR" sz="1200" baseline="-25000">
              <a:latin typeface="Calibri" pitchFamily="34" charset="0"/>
            </a:endParaRPr>
          </a:p>
        </p:txBody>
      </p:sp>
      <p:sp>
        <p:nvSpPr>
          <p:cNvPr id="863324" name="Text Box 1116"/>
          <p:cNvSpPr txBox="1">
            <a:spLocks noChangeArrowheads="1"/>
          </p:cNvSpPr>
          <p:nvPr/>
        </p:nvSpPr>
        <p:spPr bwMode="auto">
          <a:xfrm>
            <a:off x="4427538" y="6092825"/>
            <a:ext cx="2016125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latin typeface="Calibri" pitchFamily="34" charset="0"/>
              </a:rPr>
              <a:t>При подаче питания на катушку = мембрана воспринимает разряжение</a:t>
            </a:r>
            <a:endParaRPr lang="fr-FR" sz="1200" baseline="-25000">
              <a:latin typeface="Calibri" pitchFamily="34" charset="0"/>
            </a:endParaRPr>
          </a:p>
        </p:txBody>
      </p:sp>
      <p:sp>
        <p:nvSpPr>
          <p:cNvPr id="863325" name="Text Box 1117"/>
          <p:cNvSpPr txBox="1">
            <a:spLocks noChangeArrowheads="1"/>
          </p:cNvSpPr>
          <p:nvPr/>
        </p:nvSpPr>
        <p:spPr bwMode="auto">
          <a:xfrm>
            <a:off x="6443663" y="6092825"/>
            <a:ext cx="2484437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latin typeface="Calibri" pitchFamily="34" charset="0"/>
              </a:rPr>
              <a:t>При отсутствии питания на катушке = мембрана воспринимает атмосферное давление</a:t>
            </a:r>
            <a:endParaRPr lang="fr-FR" sz="1200" baseline="-25000">
              <a:latin typeface="Calibri" pitchFamily="34" charset="0"/>
            </a:endParaRPr>
          </a:p>
        </p:txBody>
      </p:sp>
      <p:sp>
        <p:nvSpPr>
          <p:cNvPr id="284" name="Rectangle 14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>
                <a:latin typeface="+mj-lt"/>
                <a:ea typeface="+mj-ea"/>
                <a:cs typeface="+mj-cs"/>
              </a:rPr>
              <a:t>Особенности исполнительных механизмов</a:t>
            </a:r>
            <a:endParaRPr lang="fr-FR" sz="3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6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86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3324" grpId="0"/>
      <p:bldP spid="8633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857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857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857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85769" name="Rectangle 9"/>
          <p:cNvSpPr>
            <a:spLocks noChangeArrowheads="1"/>
          </p:cNvSpPr>
          <p:nvPr/>
        </p:nvSpPr>
        <p:spPr bwMode="auto">
          <a:xfrm>
            <a:off x="250825" y="765175"/>
            <a:ext cx="806608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4163" indent="-284163" algn="l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fr-FR" sz="1800" i="1" dirty="0"/>
          </a:p>
          <a:p>
            <a:pPr marL="284163" indent="-284163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fr-FR" sz="6600" i="1" dirty="0"/>
          </a:p>
          <a:p>
            <a:pPr marL="284163" indent="-284163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SzPct val="80000"/>
              <a:buFont typeface="Wingdings" pitchFamily="2" charset="2"/>
              <a:buNone/>
            </a:pPr>
            <a:r>
              <a:rPr lang="ru-RU" sz="6600" dirty="0" smtClean="0"/>
              <a:t>Характеристики датчиков</a:t>
            </a:r>
            <a:endParaRPr lang="fr-FR" sz="6600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152400" y="1268413"/>
            <a:ext cx="3698875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i="1">
                <a:latin typeface="Calibri" pitchFamily="34" charset="0"/>
              </a:rPr>
              <a:t>Пример электромагнитного клапана с управлением </a:t>
            </a:r>
            <a:r>
              <a:rPr lang="fr-FR" i="1">
                <a:latin typeface="Calibri" pitchFamily="34" charset="0"/>
              </a:rPr>
              <a:t>« TOR » : </a:t>
            </a:r>
          </a:p>
          <a:p>
            <a:pPr marL="284163" indent="-284163">
              <a:buClr>
                <a:srgbClr val="FF0000"/>
              </a:buClr>
              <a:buSzPct val="80000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Электромагнитный клапан давления наддува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Электромагнитный клапан бака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Электромагнитный клапан инжектора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Вихревой клапан</a:t>
            </a: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Электромагнитный клапан выхлопных газов (двойной режим)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</p:txBody>
      </p:sp>
      <p:sp>
        <p:nvSpPr>
          <p:cNvPr id="862244" name="Text Box 3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Электромагнитный клапан</a:t>
            </a:r>
            <a:endParaRPr lang="fr-FR" sz="2400" dirty="0">
              <a:latin typeface="+mn-lt"/>
              <a:cs typeface="+mn-cs"/>
            </a:endParaRPr>
          </a:p>
        </p:txBody>
      </p:sp>
      <p:sp>
        <p:nvSpPr>
          <p:cNvPr id="6" name="Rectangle 14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>
                <a:latin typeface="+mj-lt"/>
                <a:ea typeface="+mj-ea"/>
                <a:cs typeface="+mj-cs"/>
              </a:rPr>
              <a:t>Особенности исполнительных механизмов</a:t>
            </a:r>
            <a:endParaRPr lang="fr-FR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1700213"/>
            <a:ext cx="48863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56100" y="981075"/>
            <a:ext cx="4787900" cy="3097213"/>
            <a:chOff x="2744" y="709"/>
            <a:chExt cx="3016" cy="1951"/>
          </a:xfrm>
        </p:grpSpPr>
        <p:sp>
          <p:nvSpPr>
            <p:cNvPr id="45069" name="Text Box 5"/>
            <p:cNvSpPr txBox="1">
              <a:spLocks noChangeArrowheads="1"/>
            </p:cNvSpPr>
            <p:nvPr/>
          </p:nvSpPr>
          <p:spPr bwMode="auto">
            <a:xfrm>
              <a:off x="2744" y="2486"/>
              <a:ext cx="2858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 b="1" u="sng">
                  <a:latin typeface="Calibri" pitchFamily="34" charset="0"/>
                </a:rPr>
                <a:t>Сечение регулятора расходомера</a:t>
              </a:r>
              <a:r>
                <a:rPr lang="fr-FR" sz="1200" b="1" u="sng">
                  <a:latin typeface="Calibri" pitchFamily="34" charset="0"/>
                </a:rPr>
                <a:t> SIEMENS</a:t>
              </a:r>
            </a:p>
          </p:txBody>
        </p:sp>
        <p:pic>
          <p:nvPicPr>
            <p:cNvPr id="4507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9" y="709"/>
              <a:ext cx="2495" cy="1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1" name="Rectangle 7"/>
            <p:cNvSpPr>
              <a:spLocks noChangeArrowheads="1"/>
            </p:cNvSpPr>
            <p:nvPr/>
          </p:nvSpPr>
          <p:spPr bwMode="auto">
            <a:xfrm>
              <a:off x="3006" y="1773"/>
              <a:ext cx="2754" cy="6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fr-FR" sz="1200" b="1">
                  <a:latin typeface="Calibri" pitchFamily="34" charset="0"/>
                </a:rPr>
                <a:t>1 : </a:t>
              </a:r>
              <a:r>
                <a:rPr lang="ru-RU" sz="1200" b="1">
                  <a:latin typeface="Calibri" pitchFamily="34" charset="0"/>
                </a:rPr>
                <a:t>Пружина</a:t>
              </a:r>
              <a:r>
                <a:rPr lang="fr-FR" sz="1200" b="1">
                  <a:latin typeface="Calibri" pitchFamily="34" charset="0"/>
                </a:rPr>
                <a:t> </a:t>
              </a:r>
            </a:p>
            <a:p>
              <a:r>
                <a:rPr lang="fr-FR" sz="1200" b="1">
                  <a:latin typeface="Calibri" pitchFamily="34" charset="0"/>
                </a:rPr>
                <a:t>2 : </a:t>
              </a:r>
              <a:r>
                <a:rPr lang="ru-RU" sz="1200" b="1">
                  <a:latin typeface="Calibri" pitchFamily="34" charset="0"/>
                </a:rPr>
                <a:t>Корпус</a:t>
              </a:r>
              <a:endParaRPr lang="fr-FR" sz="1200" b="1">
                <a:latin typeface="Calibri" pitchFamily="34" charset="0"/>
              </a:endParaRPr>
            </a:p>
            <a:p>
              <a:r>
                <a:rPr lang="fr-FR" sz="1200" b="1">
                  <a:latin typeface="Calibri" pitchFamily="34" charset="0"/>
                </a:rPr>
                <a:t>3 : </a:t>
              </a:r>
              <a:r>
                <a:rPr lang="ru-RU" sz="1200" b="1">
                  <a:latin typeface="Calibri" pitchFamily="34" charset="0"/>
                </a:rPr>
                <a:t>Полость дозирования</a:t>
              </a:r>
              <a:endParaRPr lang="fr-FR" sz="1200" b="1">
                <a:latin typeface="Calibri" pitchFamily="34" charset="0"/>
              </a:endParaRPr>
            </a:p>
            <a:p>
              <a:r>
                <a:rPr lang="fr-FR" sz="1200" b="1">
                  <a:latin typeface="Calibri" pitchFamily="34" charset="0"/>
                </a:rPr>
                <a:t>4 : </a:t>
              </a:r>
              <a:r>
                <a:rPr lang="ru-RU" sz="1200" b="1">
                  <a:latin typeface="Calibri" pitchFamily="34" charset="0"/>
                </a:rPr>
                <a:t>Катушка</a:t>
              </a:r>
              <a:endParaRPr lang="fr-FR" sz="1200" b="1">
                <a:latin typeface="Calibri" pitchFamily="34" charset="0"/>
              </a:endParaRPr>
            </a:p>
            <a:p>
              <a:r>
                <a:rPr lang="fr-FR" sz="1200" b="1">
                  <a:latin typeface="Calibri" pitchFamily="34" charset="0"/>
                </a:rPr>
                <a:t>5 : </a:t>
              </a:r>
              <a:r>
                <a:rPr lang="ru-RU" sz="1200" b="1">
                  <a:latin typeface="Calibri" pitchFamily="34" charset="0"/>
                </a:rPr>
                <a:t>Сердечник подвижен солидарно с полостью</a:t>
              </a:r>
              <a:endParaRPr lang="fr-FR" sz="1200" b="1">
                <a:latin typeface="Calibri" pitchFamily="34" charset="0"/>
              </a:endParaRPr>
            </a:p>
          </p:txBody>
        </p:sp>
      </p:grp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52400" y="1268413"/>
            <a:ext cx="39878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4"/>
              </a:buBlip>
            </a:pPr>
            <a:r>
              <a:rPr lang="ru-RU">
                <a:latin typeface="Calibri" pitchFamily="34" charset="0"/>
              </a:rPr>
              <a:t>Пример электромагнитного клапана с пропорциональным управлением </a:t>
            </a:r>
            <a:r>
              <a:rPr lang="fr-FR">
                <a:latin typeface="Calibri" pitchFamily="34" charset="0"/>
              </a:rPr>
              <a:t>: </a:t>
            </a: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4"/>
              </a:buBlip>
            </a:pPr>
            <a:endParaRPr lang="fr-FR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>
                <a:latin typeface="Calibri" pitchFamily="34" charset="0"/>
              </a:rPr>
              <a:t>Электромагнитный клапан давления наддува</a:t>
            </a:r>
            <a:endParaRPr lang="fr-FR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>
                <a:latin typeface="Calibri" pitchFamily="34" charset="0"/>
              </a:rPr>
              <a:t>Электромагнитный клапан бака</a:t>
            </a:r>
            <a:endParaRPr lang="fr-FR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>
                <a:latin typeface="Calibri" pitchFamily="34" charset="0"/>
              </a:rPr>
              <a:t>Регулятор расходомера топлива</a:t>
            </a:r>
            <a:endParaRPr lang="fr-FR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>
                <a:latin typeface="Calibri" pitchFamily="34" charset="0"/>
              </a:rPr>
              <a:t>Регулятор давления топлива</a:t>
            </a:r>
            <a:endParaRPr lang="fr-FR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4"/>
              </a:buBlip>
            </a:pPr>
            <a:endParaRPr lang="fr-FR" i="1">
              <a:latin typeface="Calibri" pitchFamily="34" charset="0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79838" y="4076700"/>
            <a:ext cx="5472112" cy="2781300"/>
            <a:chOff x="2381" y="2432"/>
            <a:chExt cx="3447" cy="1752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2381" y="2432"/>
              <a:ext cx="3447" cy="1752"/>
              <a:chOff x="2381" y="2432"/>
              <a:chExt cx="3447" cy="1752"/>
            </a:xfrm>
          </p:grpSpPr>
          <p:pic>
            <p:nvPicPr>
              <p:cNvPr id="45065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06" y="2432"/>
                <a:ext cx="1300" cy="1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066" name="Text Box 10"/>
              <p:cNvSpPr txBox="1">
                <a:spLocks noChangeArrowheads="1"/>
              </p:cNvSpPr>
              <p:nvPr/>
            </p:nvSpPr>
            <p:spPr bwMode="auto">
              <a:xfrm>
                <a:off x="2653" y="2457"/>
                <a:ext cx="1316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>
                    <a:latin typeface="Calibri" pitchFamily="34" charset="0"/>
                  </a:rPr>
                  <a:t>Источник разряжения</a:t>
                </a:r>
                <a:endParaRPr lang="fr-FR" sz="1200">
                  <a:latin typeface="Calibri" pitchFamily="34" charset="0"/>
                </a:endParaRPr>
              </a:p>
            </p:txBody>
          </p:sp>
          <p:sp>
            <p:nvSpPr>
              <p:cNvPr id="45067" name="Text Box 12"/>
              <p:cNvSpPr txBox="1">
                <a:spLocks noChangeArrowheads="1"/>
              </p:cNvSpPr>
              <p:nvPr/>
            </p:nvSpPr>
            <p:spPr bwMode="auto">
              <a:xfrm>
                <a:off x="2381" y="2704"/>
                <a:ext cx="1497" cy="17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>
                    <a:latin typeface="Calibri" pitchFamily="34" charset="0"/>
                  </a:rPr>
                  <a:t>К мембране управления</a:t>
                </a:r>
                <a:endParaRPr lang="fr-FR" sz="1200">
                  <a:latin typeface="Calibri" pitchFamily="34" charset="0"/>
                </a:endParaRPr>
              </a:p>
            </p:txBody>
          </p:sp>
          <p:sp>
            <p:nvSpPr>
              <p:cNvPr id="45068" name="Text Box 13"/>
              <p:cNvSpPr txBox="1">
                <a:spLocks noChangeArrowheads="1"/>
              </p:cNvSpPr>
              <p:nvPr/>
            </p:nvSpPr>
            <p:spPr bwMode="auto">
              <a:xfrm>
                <a:off x="4875" y="3083"/>
                <a:ext cx="953" cy="29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200">
                    <a:latin typeface="Calibri" pitchFamily="34" charset="0"/>
                  </a:rPr>
                  <a:t>Подача воздуха </a:t>
                </a:r>
                <a:r>
                  <a:rPr lang="fr-FR" sz="1200">
                    <a:latin typeface="Calibri" pitchFamily="34" charset="0"/>
                  </a:rPr>
                  <a:t>P</a:t>
                </a:r>
                <a:r>
                  <a:rPr lang="ru-RU" sz="1200">
                    <a:latin typeface="Calibri" pitchFamily="34" charset="0"/>
                  </a:rPr>
                  <a:t>атмо</a:t>
                </a:r>
                <a:endParaRPr lang="fr-FR" sz="1200">
                  <a:latin typeface="Calibri" pitchFamily="34" charset="0"/>
                </a:endParaRPr>
              </a:p>
            </p:txBody>
          </p:sp>
        </p:grpSp>
        <p:sp>
          <p:nvSpPr>
            <p:cNvPr id="45064" name="Rectangle 15"/>
            <p:cNvSpPr>
              <a:spLocks noChangeArrowheads="1"/>
            </p:cNvSpPr>
            <p:nvPr/>
          </p:nvSpPr>
          <p:spPr bwMode="auto">
            <a:xfrm>
              <a:off x="4262" y="3723"/>
              <a:ext cx="91" cy="227"/>
            </a:xfrm>
            <a:prstGeom prst="rect">
              <a:avLst/>
            </a:prstGeom>
            <a:solidFill>
              <a:srgbClr val="333333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6" name="Rectangle 14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>
                <a:latin typeface="+mj-lt"/>
                <a:ea typeface="+mj-ea"/>
                <a:cs typeface="+mj-cs"/>
              </a:rPr>
              <a:t>Особенности исполнительных механизмов</a:t>
            </a:r>
            <a:endParaRPr lang="fr-FR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 Box 3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Электромагнитный клапан</a:t>
            </a:r>
            <a:endParaRPr lang="fr-FR" sz="2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68413"/>
            <a:ext cx="44291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179388" y="1268413"/>
            <a:ext cx="467995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5"/>
              </a:buBlip>
            </a:pPr>
            <a:r>
              <a:rPr lang="ru-RU" i="1">
                <a:latin typeface="Calibri" pitchFamily="34" charset="0"/>
              </a:rPr>
              <a:t>Рабочий диапазон некоторых электромагнитных клапанов</a:t>
            </a: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5"/>
              </a:buBlip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Электромагнитный клапан с пропорциональным управлением работающий при разряжении </a:t>
            </a:r>
            <a:r>
              <a:rPr lang="fr-FR" i="1">
                <a:latin typeface="Calibri" pitchFamily="34" charset="0"/>
              </a:rPr>
              <a:t>: </a:t>
            </a: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/>
            <a:endParaRPr lang="ru-RU" i="1">
              <a:latin typeface="Calibri" pitchFamily="34" charset="0"/>
            </a:endParaRPr>
          </a:p>
          <a:p>
            <a:pPr marL="569913" lvl="1" indent="-284163"/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r>
              <a:rPr lang="ru-RU" i="1">
                <a:latin typeface="Calibri" pitchFamily="34" charset="0"/>
              </a:rPr>
              <a:t>Регулятор расхода топлива и регулятор давления топлива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None/>
            </a:pPr>
            <a:r>
              <a:rPr lang="ru-RU" i="1">
                <a:latin typeface="Calibri" pitchFamily="34" charset="0"/>
              </a:rPr>
              <a:t>ВНИМАНИЕ</a:t>
            </a:r>
            <a:r>
              <a:rPr lang="fr-FR" i="1">
                <a:latin typeface="Calibri" pitchFamily="34" charset="0"/>
              </a:rPr>
              <a:t>: </a:t>
            </a:r>
            <a:r>
              <a:rPr lang="ru-RU" i="1">
                <a:latin typeface="Calibri" pitchFamily="34" charset="0"/>
              </a:rPr>
              <a:t>эти электромагнитные клапана имеют меньший  рабочий диапазон</a:t>
            </a:r>
            <a:r>
              <a:rPr lang="fr-FR" i="1">
                <a:latin typeface="Calibri" pitchFamily="34" charset="0"/>
              </a:rPr>
              <a:t>!</a:t>
            </a: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5"/>
              </a:buBlip>
            </a:pPr>
            <a:endParaRPr lang="fr-FR" i="1">
              <a:latin typeface="Calibri" pitchFamily="34" charset="0"/>
            </a:endParaRPr>
          </a:p>
        </p:txBody>
      </p:sp>
      <p:sp>
        <p:nvSpPr>
          <p:cNvPr id="7173" name="Rectangle 21"/>
          <p:cNvSpPr>
            <a:spLocks noChangeArrowheads="1"/>
          </p:cNvSpPr>
          <p:nvPr/>
        </p:nvSpPr>
        <p:spPr bwMode="auto">
          <a:xfrm>
            <a:off x="0" y="26050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5064125" y="4129088"/>
          <a:ext cx="3875088" cy="1824037"/>
        </p:xfrm>
        <a:graphic>
          <a:graphicData uri="http://schemas.openxmlformats.org/presentationml/2006/ole">
            <p:oleObj spid="_x0000_s1514498" name="Точечный рисунок" r:id="rId6" imgW="6687483" imgH="3142857" progId="PBrush">
              <p:embed/>
            </p:oleObj>
          </a:graphicData>
        </a:graphic>
      </p:graphicFrame>
      <p:sp>
        <p:nvSpPr>
          <p:cNvPr id="7174" name="Text Box 22"/>
          <p:cNvSpPr txBox="1">
            <a:spLocks noChangeArrowheads="1"/>
          </p:cNvSpPr>
          <p:nvPr/>
        </p:nvSpPr>
        <p:spPr bwMode="auto">
          <a:xfrm>
            <a:off x="5580063" y="6021388"/>
            <a:ext cx="2881312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u="sng">
                <a:latin typeface="Calibri" pitchFamily="34" charset="0"/>
              </a:rPr>
              <a:t>Рабочий диапазон регулятора расхода насоса </a:t>
            </a:r>
            <a:r>
              <a:rPr lang="fr-FR" sz="1200" b="1" u="sng">
                <a:latin typeface="Calibri" pitchFamily="34" charset="0"/>
              </a:rPr>
              <a:t>Siemens</a:t>
            </a:r>
          </a:p>
        </p:txBody>
      </p:sp>
      <p:sp>
        <p:nvSpPr>
          <p:cNvPr id="7175" name="Text Box 23"/>
          <p:cNvSpPr txBox="1">
            <a:spLocks noChangeArrowheads="1"/>
          </p:cNvSpPr>
          <p:nvPr/>
        </p:nvSpPr>
        <p:spPr bwMode="auto">
          <a:xfrm>
            <a:off x="5148263" y="3644900"/>
            <a:ext cx="3743325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u="sng">
                <a:latin typeface="Calibri" pitchFamily="34" charset="0"/>
              </a:rPr>
              <a:t>Рабочий диапазон электромагнитного клапана давления наддува</a:t>
            </a:r>
            <a:endParaRPr lang="fr-FR" sz="1200" b="1" u="sng">
              <a:latin typeface="Calibri" pitchFamily="34" charset="0"/>
            </a:endParaRPr>
          </a:p>
        </p:txBody>
      </p:sp>
      <p:sp>
        <p:nvSpPr>
          <p:cNvPr id="12" name="Rectangle 14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>
                <a:latin typeface="+mj-lt"/>
                <a:ea typeface="+mj-ea"/>
                <a:cs typeface="+mj-cs"/>
              </a:rPr>
              <a:t>Особенности исполнительных механизмов</a:t>
            </a:r>
            <a:endParaRPr lang="fr-FR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Text Box 36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Электромагнитный клапан</a:t>
            </a:r>
            <a:endParaRPr lang="fr-FR" sz="2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68413"/>
            <a:ext cx="5140325" cy="49974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fr-FR" sz="1600" smtClean="0"/>
          </a:p>
          <a:p>
            <a:pPr eaLnBrk="1" hangingPunct="1"/>
            <a:r>
              <a:rPr lang="ru-RU" sz="1600" smtClean="0"/>
              <a:t>Принцип работы</a:t>
            </a:r>
            <a:r>
              <a:rPr lang="fr-FR" sz="1600" smtClean="0"/>
              <a:t> </a:t>
            </a:r>
            <a:r>
              <a:rPr lang="ru-RU" sz="1600" b="1" smtClean="0"/>
              <a:t>пьезоэлектрического инжектора</a:t>
            </a:r>
            <a:r>
              <a:rPr lang="fr-FR" sz="1600" smtClean="0"/>
              <a:t>: </a:t>
            </a:r>
            <a:r>
              <a:rPr lang="ru-RU" sz="1600" smtClean="0"/>
              <a:t>электрическое питание исполнительного механизма создаёт его удлинение</a:t>
            </a:r>
            <a:r>
              <a:rPr lang="fr-FR" sz="1600" smtClean="0"/>
              <a:t>, </a:t>
            </a:r>
            <a:r>
              <a:rPr lang="ru-RU" sz="1600" smtClean="0"/>
              <a:t>используемое для перемещения плунжера инжектора</a:t>
            </a:r>
            <a:endParaRPr lang="fr-FR" sz="1600" smtClean="0"/>
          </a:p>
          <a:p>
            <a:pPr eaLnBrk="1" hangingPunct="1">
              <a:buFont typeface="Wingdings" pitchFamily="2" charset="2"/>
              <a:buNone/>
            </a:pPr>
            <a:endParaRPr lang="fr-FR" sz="1600" smtClean="0"/>
          </a:p>
          <a:p>
            <a:pPr eaLnBrk="1" hangingPunct="1"/>
            <a:r>
              <a:rPr lang="ru-RU" sz="1600" smtClean="0"/>
              <a:t>Результат достигается за </a:t>
            </a:r>
            <a:r>
              <a:rPr lang="fr-FR" sz="1600" smtClean="0"/>
              <a:t>80</a:t>
            </a:r>
            <a:r>
              <a:rPr lang="el-GR" sz="1600" smtClean="0">
                <a:cs typeface="Arial" charset="0"/>
              </a:rPr>
              <a:t>μ</a:t>
            </a:r>
            <a:r>
              <a:rPr lang="fr-FR" sz="1600" smtClean="0">
                <a:cs typeface="Arial" charset="0"/>
              </a:rPr>
              <a:t>m </a:t>
            </a:r>
            <a:r>
              <a:rPr lang="ru-RU" sz="1600" smtClean="0">
                <a:cs typeface="Arial" charset="0"/>
              </a:rPr>
              <a:t>для питания между </a:t>
            </a:r>
            <a:r>
              <a:rPr lang="fr-FR" sz="1600" smtClean="0">
                <a:cs typeface="Arial" charset="0"/>
              </a:rPr>
              <a:t>70</a:t>
            </a:r>
            <a:r>
              <a:rPr lang="ru-RU" sz="1600" smtClean="0">
                <a:cs typeface="Arial" charset="0"/>
              </a:rPr>
              <a:t> и</a:t>
            </a:r>
            <a:r>
              <a:rPr lang="fr-FR" sz="1600" smtClean="0">
                <a:cs typeface="Arial" charset="0"/>
              </a:rPr>
              <a:t> 130</a:t>
            </a:r>
            <a:r>
              <a:rPr lang="ru-RU" sz="1600" smtClean="0">
                <a:cs typeface="Arial" charset="0"/>
              </a:rPr>
              <a:t> В</a:t>
            </a:r>
            <a:endParaRPr lang="fr-FR" sz="1600" smtClean="0">
              <a:cs typeface="Arial" charset="0"/>
            </a:endParaRPr>
          </a:p>
          <a:p>
            <a:pPr eaLnBrk="1" hangingPunct="1"/>
            <a:endParaRPr lang="fr-FR" sz="1600" smtClean="0">
              <a:cs typeface="Arial" charset="0"/>
            </a:endParaRPr>
          </a:p>
          <a:p>
            <a:pPr eaLnBrk="1" hangingPunct="1"/>
            <a:r>
              <a:rPr lang="ru-RU" sz="1600" smtClean="0">
                <a:cs typeface="Arial" charset="0"/>
              </a:rPr>
              <a:t>Высокая скорость управления </a:t>
            </a:r>
            <a:r>
              <a:rPr lang="fr-FR" sz="1600" smtClean="0">
                <a:cs typeface="Arial" charset="0"/>
              </a:rPr>
              <a:t>(</a:t>
            </a:r>
            <a:r>
              <a:rPr lang="ru-RU" sz="1600" smtClean="0">
                <a:cs typeface="Arial" charset="0"/>
              </a:rPr>
              <a:t>мульти-впрыск</a:t>
            </a:r>
            <a:r>
              <a:rPr lang="fr-FR" sz="1600" smtClean="0">
                <a:cs typeface="Arial" charset="0"/>
              </a:rPr>
              <a:t>)</a:t>
            </a:r>
          </a:p>
          <a:p>
            <a:pPr eaLnBrk="1" hangingPunct="1"/>
            <a:endParaRPr lang="fr-FR" sz="1600" smtClean="0">
              <a:cs typeface="Arial" charset="0"/>
            </a:endParaRPr>
          </a:p>
          <a:p>
            <a:pPr eaLnBrk="1" hangingPunct="1"/>
            <a:r>
              <a:rPr lang="ru-RU" sz="1600" smtClean="0">
                <a:cs typeface="Arial" charset="0"/>
              </a:rPr>
              <a:t>Исполнительный механизм состоит из </a:t>
            </a:r>
            <a:r>
              <a:rPr lang="fr-FR" sz="1600" smtClean="0">
                <a:cs typeface="Arial" charset="0"/>
              </a:rPr>
              <a:t>400</a:t>
            </a:r>
            <a:r>
              <a:rPr lang="ru-RU" sz="1600" smtClean="0">
                <a:cs typeface="Arial" charset="0"/>
              </a:rPr>
              <a:t> пьезоэлектрических элементов уложенных стопкой.</a:t>
            </a:r>
            <a:endParaRPr lang="fr-FR" sz="1600" smtClean="0">
              <a:cs typeface="Arial" charset="0"/>
            </a:endParaRPr>
          </a:p>
          <a:p>
            <a:pPr eaLnBrk="1" hangingPunct="1"/>
            <a:endParaRPr lang="fr-FR" sz="1600" smtClean="0">
              <a:cs typeface="Arial" charset="0"/>
            </a:endParaRPr>
          </a:p>
          <a:p>
            <a:pPr eaLnBrk="1" hangingPunct="1"/>
            <a:r>
              <a:rPr lang="ru-RU" sz="1600" smtClean="0">
                <a:cs typeface="Arial" charset="0"/>
              </a:rPr>
              <a:t>Закрытие инжектора имеет электрическое управление</a:t>
            </a:r>
          </a:p>
          <a:p>
            <a:pPr eaLnBrk="1" hangingPunct="1"/>
            <a:endParaRPr lang="fr-FR" sz="1600" smtClean="0"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sz="1600" smtClean="0">
                <a:cs typeface="Arial" charset="0"/>
              </a:rPr>
              <a:t>НЕ ОТСОЕДИНЯЙТЕ ИНЖЕКТОР ОТ РАБОЧЕГО ДВИГАТЕЛЕ</a:t>
            </a:r>
            <a:endParaRPr lang="fr-FR" sz="1600" smtClean="0">
              <a:cs typeface="Arial" charset="0"/>
            </a:endParaRPr>
          </a:p>
          <a:p>
            <a:pPr eaLnBrk="1" hangingPunct="1"/>
            <a:endParaRPr lang="el-GR" sz="1600" i="1" smtClean="0"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fr-FR" sz="1600" i="1" smtClean="0"/>
          </a:p>
          <a:p>
            <a:pPr eaLnBrk="1" hangingPunct="1"/>
            <a:endParaRPr lang="fr-FR" sz="1600" i="1" smtClean="0"/>
          </a:p>
          <a:p>
            <a:pPr lvl="2" eaLnBrk="1" hangingPunct="1"/>
            <a:endParaRPr lang="fr-FR" sz="1600" i="1" smtClean="0"/>
          </a:p>
          <a:p>
            <a:pPr eaLnBrk="1" hangingPunct="1">
              <a:buFont typeface="Wingdings" pitchFamily="2" charset="2"/>
              <a:buNone/>
            </a:pPr>
            <a:endParaRPr lang="fr-FR" sz="1600" i="1" smtClean="0"/>
          </a:p>
          <a:p>
            <a:pPr lvl="1" eaLnBrk="1" hangingPunct="1"/>
            <a:endParaRPr lang="fr-FR" sz="1600" smtClean="0"/>
          </a:p>
          <a:p>
            <a:pPr lvl="1" eaLnBrk="1" hangingPunct="1"/>
            <a:endParaRPr lang="fr-FR" sz="1600" smtClean="0"/>
          </a:p>
          <a:p>
            <a:pPr lvl="1" eaLnBrk="1" hangingPunct="1"/>
            <a:endParaRPr lang="fr-FR" sz="1600" smtClean="0"/>
          </a:p>
          <a:p>
            <a:pPr lvl="1" eaLnBrk="1" hangingPunct="1"/>
            <a:endParaRPr lang="fr-FR" sz="1600" smtClean="0"/>
          </a:p>
          <a:p>
            <a:pPr lvl="1" eaLnBrk="1" hangingPunct="1"/>
            <a:endParaRPr lang="fr-FR" sz="1600" b="1" smtClean="0"/>
          </a:p>
          <a:p>
            <a:pPr lvl="1" eaLnBrk="1" hangingPunct="1">
              <a:buFontTx/>
              <a:buNone/>
            </a:pPr>
            <a:endParaRPr lang="fr-FR" sz="1600" smtClean="0"/>
          </a:p>
        </p:txBody>
      </p:sp>
      <p:sp>
        <p:nvSpPr>
          <p:cNvPr id="869380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dirty="0">
                <a:latin typeface="+mn-lt"/>
                <a:cs typeface="+mn-cs"/>
              </a:rPr>
              <a:t>Пьезоэлектрический инжектор</a:t>
            </a:r>
            <a:endParaRPr lang="fr-FR" sz="2400" dirty="0">
              <a:latin typeface="+mn-lt"/>
              <a:cs typeface="+mn-cs"/>
            </a:endParaRPr>
          </a:p>
        </p:txBody>
      </p:sp>
      <p:graphicFrame>
        <p:nvGraphicFramePr>
          <p:cNvPr id="869381" name="Object 2"/>
          <p:cNvGraphicFramePr>
            <a:graphicFrameLocks noChangeAspect="1"/>
          </p:cNvGraphicFramePr>
          <p:nvPr/>
        </p:nvGraphicFramePr>
        <p:xfrm>
          <a:off x="4110038" y="6519863"/>
          <a:ext cx="317500" cy="338137"/>
        </p:xfrm>
        <a:graphic>
          <a:graphicData uri="http://schemas.openxmlformats.org/presentationml/2006/ole">
            <p:oleObj spid="_x0000_s1515522" name="Image bitmap" r:id="rId5" imgW="609524" imgH="358171" progId="PBrush">
              <p:embed/>
            </p:oleObj>
          </a:graphicData>
        </a:graphic>
      </p:graphicFrame>
      <p:sp>
        <p:nvSpPr>
          <p:cNvPr id="8197" name="Text Box 10"/>
          <p:cNvSpPr txBox="1">
            <a:spLocks noChangeArrowheads="1"/>
          </p:cNvSpPr>
          <p:nvPr/>
        </p:nvSpPr>
        <p:spPr bwMode="auto">
          <a:xfrm>
            <a:off x="5219700" y="5705475"/>
            <a:ext cx="39243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782" tIns="43891" rIns="87782" bIns="43891"/>
          <a:lstStyle/>
          <a:p>
            <a:r>
              <a:rPr lang="fr-FR" sz="1200" b="1">
                <a:latin typeface="Calibri" pitchFamily="34" charset="0"/>
              </a:rPr>
              <a:t>1: </a:t>
            </a:r>
            <a:r>
              <a:rPr lang="ru-RU" sz="1200" b="1">
                <a:latin typeface="Calibri" pitchFamily="34" charset="0"/>
              </a:rPr>
              <a:t> Инжектор</a:t>
            </a:r>
            <a:endParaRPr lang="fr-FR" sz="1200" b="1">
              <a:latin typeface="Calibri" pitchFamily="34" charset="0"/>
            </a:endParaRPr>
          </a:p>
          <a:p>
            <a:r>
              <a:rPr lang="fr-FR" sz="1200" b="1">
                <a:latin typeface="Calibri" pitchFamily="34" charset="0"/>
              </a:rPr>
              <a:t>2: </a:t>
            </a:r>
            <a:r>
              <a:rPr lang="ru-RU" sz="1200" b="1">
                <a:latin typeface="Calibri" pitchFamily="34" charset="0"/>
              </a:rPr>
              <a:t> Пьезоэлектрический исполнительный механизм</a:t>
            </a:r>
            <a:endParaRPr lang="fr-FR" sz="1200" b="1">
              <a:latin typeface="Calibri" pitchFamily="34" charset="0"/>
            </a:endParaRPr>
          </a:p>
          <a:p>
            <a:r>
              <a:rPr lang="fr-FR" sz="1200" b="1">
                <a:latin typeface="Calibri" pitchFamily="34" charset="0"/>
              </a:rPr>
              <a:t>3: </a:t>
            </a:r>
            <a:r>
              <a:rPr lang="ru-RU" sz="1200" b="1">
                <a:latin typeface="Calibri" pitchFamily="34" charset="0"/>
              </a:rPr>
              <a:t> Отдельный пьезоэлектрический элемент</a:t>
            </a:r>
            <a:endParaRPr lang="fr-FR" sz="1200" b="1">
              <a:latin typeface="Calibri" pitchFamily="34" charset="0"/>
            </a:endParaRPr>
          </a:p>
          <a:p>
            <a:r>
              <a:rPr lang="fr-FR" sz="1200" b="1">
                <a:latin typeface="Calibri" pitchFamily="34" charset="0"/>
              </a:rPr>
              <a:t>4:</a:t>
            </a:r>
            <a:r>
              <a:rPr lang="ru-RU" sz="1200" b="1">
                <a:latin typeface="Calibri" pitchFamily="34" charset="0"/>
              </a:rPr>
              <a:t>  Стопка пьезоэлектрических элементов</a:t>
            </a:r>
            <a:endParaRPr lang="fr-FR" sz="1200" b="1">
              <a:latin typeface="Calibri" pitchFamily="34" charset="0"/>
            </a:endParaRPr>
          </a:p>
          <a:p>
            <a:r>
              <a:rPr lang="fr-FR" sz="1200" b="1">
                <a:latin typeface="Calibri" pitchFamily="34" charset="0"/>
              </a:rPr>
              <a:t>5: </a:t>
            </a:r>
            <a:r>
              <a:rPr lang="ru-RU" sz="1200" b="1">
                <a:latin typeface="Calibri" pitchFamily="34" charset="0"/>
              </a:rPr>
              <a:t> Наконечник инжектора</a:t>
            </a:r>
            <a:endParaRPr lang="fr-FR" sz="1200" b="1">
              <a:solidFill>
                <a:srgbClr val="0000FF"/>
              </a:solidFill>
              <a:latin typeface="Calibri" pitchFamily="34" charset="0"/>
            </a:endParaRPr>
          </a:p>
          <a:p>
            <a:pPr lvl="1"/>
            <a:endParaRPr lang="fr-FR" sz="1200" b="1">
              <a:solidFill>
                <a:srgbClr val="000000"/>
              </a:solidFill>
              <a:latin typeface="Calibri" pitchFamily="34" charset="0"/>
            </a:endParaRPr>
          </a:p>
          <a:p>
            <a:endParaRPr lang="fr-FR" sz="1200" b="1">
              <a:latin typeface="Calibri" pitchFamily="34" charset="0"/>
            </a:endParaRPr>
          </a:p>
        </p:txBody>
      </p:sp>
      <p:sp>
        <p:nvSpPr>
          <p:cNvPr id="8198" name="AutoShape 11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851275" y="2349500"/>
            <a:ext cx="433388" cy="358775"/>
          </a:xfrm>
          <a:prstGeom prst="actionButtonMovie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199" name="AutoShape 15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492500" y="3213100"/>
            <a:ext cx="720725" cy="358775"/>
          </a:xfrm>
          <a:prstGeom prst="actionButtonBlank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sz="1200" b="1">
                <a:latin typeface="Calibri" pitchFamily="34" charset="0"/>
              </a:rPr>
              <a:t>Signal  </a:t>
            </a:r>
          </a:p>
        </p:txBody>
      </p:sp>
      <p:sp>
        <p:nvSpPr>
          <p:cNvPr id="11" name="Rectangle 14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>
                <a:latin typeface="+mj-lt"/>
                <a:ea typeface="+mj-ea"/>
                <a:cs typeface="+mj-cs"/>
              </a:rPr>
              <a:t>Особенности исполнительных механизмов</a:t>
            </a:r>
            <a:endParaRPr lang="fr-FR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820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525" y="1412875"/>
            <a:ext cx="30575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6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0" name="AutoShape 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-54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2268538" y="6381750"/>
            <a:ext cx="4967287" cy="476250"/>
          </a:xfrm>
          <a:prstGeom prst="actionButtonBlank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600">
                <a:latin typeface="Calibri" pitchFamily="34" charset="0"/>
              </a:rPr>
              <a:t>Анимация прямой эффект (исполнительный механизм)</a:t>
            </a:r>
            <a:endParaRPr lang="fr-FR" sz="1600">
              <a:latin typeface="Calibri" pitchFamily="34" charset="0"/>
            </a:endParaRPr>
          </a:p>
        </p:txBody>
      </p:sp>
      <p:sp>
        <p:nvSpPr>
          <p:cNvPr id="6" name="Rectangle 14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>
                <a:latin typeface="+mj-lt"/>
                <a:ea typeface="+mj-ea"/>
                <a:cs typeface="+mj-cs"/>
              </a:rPr>
              <a:t>Особенности исполнительных механизмов</a:t>
            </a:r>
            <a:endParaRPr lang="fr-FR" sz="3600" dirty="0">
              <a:latin typeface="+mj-lt"/>
              <a:ea typeface="+mj-ea"/>
              <a:cs typeface="+mj-cs"/>
            </a:endParaRPr>
          </a:p>
        </p:txBody>
      </p:sp>
    </p:spTree>
    <p:controls>
      <p:control spid="1516546" name="ShockwaveFlash1" r:id="rId2" imgW="8676190" imgH="5733333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4" name="AutoShape 4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-54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" name="Rectangle 14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>
                <a:latin typeface="+mj-lt"/>
                <a:ea typeface="+mj-ea"/>
                <a:cs typeface="+mj-cs"/>
              </a:rPr>
              <a:t>Особенности исполнительных механизмов</a:t>
            </a:r>
            <a:endParaRPr lang="fr-FR" sz="3600" dirty="0">
              <a:latin typeface="+mj-lt"/>
              <a:ea typeface="+mj-ea"/>
              <a:cs typeface="+mj-cs"/>
            </a:endParaRPr>
          </a:p>
        </p:txBody>
      </p:sp>
    </p:spTree>
    <p:controls>
      <p:control spid="1517570" name="ShockwaveFlash1" r:id="rId2" imgW="8676190" imgH="6238095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52400" y="765175"/>
            <a:ext cx="744378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r>
              <a:rPr lang="ru-RU" i="1" u="sng">
                <a:latin typeface="Calibri" pitchFamily="34" charset="0"/>
              </a:rPr>
              <a:t>Сигнал управления пьезоэлектрическим инжектором</a:t>
            </a:r>
            <a:endParaRPr lang="fr-FR" i="1">
              <a:latin typeface="Calibri" pitchFamily="34" charset="0"/>
            </a:endParaRPr>
          </a:p>
          <a:p>
            <a:pPr marL="569913" lvl="1" indent="-284163">
              <a:buFontTx/>
              <a:buChar char="–"/>
            </a:pPr>
            <a:endParaRPr lang="fr-FR" i="1">
              <a:latin typeface="Calibri" pitchFamily="34" charset="0"/>
            </a:endParaRPr>
          </a:p>
          <a:p>
            <a:pPr marL="569913" lvl="1" indent="-284163"/>
            <a:endParaRPr lang="fr-FR" i="1">
              <a:latin typeface="Calibri" pitchFamily="34" charset="0"/>
            </a:endParaRPr>
          </a:p>
          <a:p>
            <a:pPr marL="284163" indent="-284163">
              <a:buClr>
                <a:srgbClr val="FF0000"/>
              </a:buClr>
              <a:buSzPct val="80000"/>
              <a:buFont typeface="Wingdings" pitchFamily="2" charset="2"/>
              <a:buBlip>
                <a:blip r:embed="rId3"/>
              </a:buBlip>
            </a:pPr>
            <a:endParaRPr lang="fr-FR" i="1">
              <a:latin typeface="Calibri" pitchFamily="34" charset="0"/>
            </a:endParaRPr>
          </a:p>
        </p:txBody>
      </p:sp>
      <p:pic>
        <p:nvPicPr>
          <p:cNvPr id="4608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268413"/>
            <a:ext cx="69119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AutoShape 11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 rot="-5400000">
            <a:off x="8676481" y="6380957"/>
            <a:ext cx="468313" cy="476250"/>
          </a:xfrm>
          <a:prstGeom prst="actionButtonReturn">
            <a:avLst/>
          </a:prstGeom>
          <a:solidFill>
            <a:srgbClr val="FFFF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" name="Rectangle 14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600" dirty="0">
                <a:latin typeface="+mj-lt"/>
                <a:ea typeface="+mj-ea"/>
                <a:cs typeface="+mj-cs"/>
              </a:rPr>
              <a:t>Особенности исполнительных механизмов</a:t>
            </a:r>
            <a:endParaRPr lang="fr-FR" sz="3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692150"/>
          </a:xfrm>
          <a:prstGeom prst="rect">
            <a:avLst/>
          </a:prstGeo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Датчики и исполнительные механизмы</a:t>
            </a:r>
            <a:endParaRPr lang="fr-FR" sz="3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91235" name="Text Box 3"/>
          <p:cNvSpPr txBox="1">
            <a:spLocks noChangeArrowheads="1"/>
          </p:cNvSpPr>
          <p:nvPr/>
        </p:nvSpPr>
        <p:spPr bwMode="auto">
          <a:xfrm>
            <a:off x="0" y="3016250"/>
            <a:ext cx="9144000" cy="8239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4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Конец главы</a:t>
            </a:r>
            <a:endParaRPr lang="fr-FR" sz="4800" b="1" dirty="0">
              <a:solidFill>
                <a:srgbClr val="3333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9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331" name="Text 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0" y="3168650"/>
            <a:ext cx="9144000" cy="51911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АНКЕТА САМООЦЕНКИ</a:t>
            </a:r>
            <a:endParaRPr lang="fr-FR" sz="2800" b="1" dirty="0">
              <a:solidFill>
                <a:srgbClr val="3333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КОНЕЦ ОБУЧЕНИЯ</a:t>
            </a:r>
            <a:endParaRPr lang="fr-FR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507413" cy="485775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endParaRPr lang="fr-FR" sz="1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fr-FR" b="1" smtClean="0"/>
              <a:t> </a:t>
            </a:r>
            <a:r>
              <a:rPr lang="ru-RU" b="1" smtClean="0"/>
              <a:t>Анкета состоится на трёх временных отрезках</a:t>
            </a:r>
            <a:r>
              <a:rPr lang="fr-FR" b="1" smtClean="0"/>
              <a:t>:</a:t>
            </a:r>
            <a:endParaRPr lang="fr-FR" b="1" u="sng" smtClean="0"/>
          </a:p>
          <a:p>
            <a:pPr lvl="1" eaLnBrk="1" hangingPunct="1">
              <a:lnSpc>
                <a:spcPct val="80000"/>
              </a:lnSpc>
            </a:pPr>
            <a:r>
              <a:rPr lang="fr-FR" smtClean="0">
                <a:solidFill>
                  <a:schemeClr val="folHlink"/>
                </a:solidFill>
              </a:rPr>
              <a:t> </a:t>
            </a:r>
            <a:r>
              <a:rPr lang="ru-RU" smtClean="0">
                <a:solidFill>
                  <a:schemeClr val="folHlink"/>
                </a:solidFill>
              </a:rPr>
              <a:t>в начале обучения ответы заполняются в клетках столбца </a:t>
            </a:r>
            <a:r>
              <a:rPr lang="fr-FR" smtClean="0">
                <a:solidFill>
                  <a:schemeClr val="folHlink"/>
                </a:solidFill>
              </a:rPr>
              <a:t>D,</a:t>
            </a:r>
          </a:p>
          <a:p>
            <a:pPr lvl="1" eaLnBrk="1" hangingPunct="1">
              <a:lnSpc>
                <a:spcPct val="80000"/>
              </a:lnSpc>
            </a:pPr>
            <a:r>
              <a:rPr lang="fr-FR" smtClean="0"/>
              <a:t> </a:t>
            </a:r>
            <a:r>
              <a:rPr lang="ru-RU" smtClean="0"/>
              <a:t>по окончанию обучения ответы заполняются в клетках столбца </a:t>
            </a:r>
            <a:r>
              <a:rPr lang="fr-FR" smtClean="0"/>
              <a:t>F,</a:t>
            </a:r>
          </a:p>
          <a:p>
            <a:pPr lvl="1" eaLnBrk="1" hangingPunct="1">
              <a:lnSpc>
                <a:spcPct val="80000"/>
              </a:lnSpc>
            </a:pPr>
            <a:r>
              <a:rPr lang="fr-FR" smtClean="0"/>
              <a:t> </a:t>
            </a:r>
            <a:r>
              <a:rPr lang="ru-RU" smtClean="0"/>
              <a:t>корректировки заполняются в клетках столбца </a:t>
            </a:r>
            <a:r>
              <a:rPr lang="fr-FR" smtClean="0"/>
              <a:t>C.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ru-RU" smtClean="0"/>
              <a:t>Данная анкета позволит каждому учащемуся оценит его личное развитие до и после обучения.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endParaRPr lang="fr-FR" sz="1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fr-FR" b="1" smtClean="0"/>
              <a:t> </a:t>
            </a:r>
            <a:r>
              <a:rPr lang="ru-RU" b="1" smtClean="0"/>
              <a:t>Занесите ответы в столбец </a:t>
            </a:r>
            <a:r>
              <a:rPr lang="fr-FR" b="1" smtClean="0"/>
              <a:t>F</a:t>
            </a:r>
            <a:r>
              <a:rPr lang="ru-RU" b="1" smtClean="0"/>
              <a:t> анкеты.</a:t>
            </a:r>
            <a:endParaRPr lang="fr-FR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ru-RU" b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ru-RU" b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fr-FR" smtClean="0"/>
          </a:p>
        </p:txBody>
      </p:sp>
      <p:sp>
        <p:nvSpPr>
          <p:cNvPr id="997379" name="Text 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b="1" dirty="0">
                <a:latin typeface="+mn-lt"/>
                <a:cs typeface="+mn-cs"/>
              </a:rPr>
              <a:t>АНКЕТА САМООЦЕНКИ</a:t>
            </a:r>
            <a:endParaRPr lang="fr-FR" sz="2400" b="1" dirty="0">
              <a:latin typeface="+mn-lt"/>
              <a:cs typeface="+mn-cs"/>
            </a:endParaRPr>
          </a:p>
        </p:txBody>
      </p:sp>
      <p:sp>
        <p:nvSpPr>
          <p:cNvPr id="997381" name="AutoShap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419475" y="981075"/>
            <a:ext cx="576263" cy="215900"/>
          </a:xfrm>
          <a:prstGeom prst="roundRect">
            <a:avLst>
              <a:gd name="adj" fmla="val 16667"/>
            </a:avLst>
          </a:prstGeom>
          <a:solidFill>
            <a:srgbClr val="FFCCCC">
              <a:alpha val="59999"/>
            </a:srgbClr>
          </a:solidFill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400">
                <a:solidFill>
                  <a:srgbClr val="FF3300"/>
                </a:solidFill>
                <a:latin typeface="Calibri" pitchFamily="34" charset="0"/>
              </a:rPr>
              <a:t>далее</a:t>
            </a:r>
            <a:endParaRPr lang="fr-FR" sz="140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КОНЕЦ ОБУЧЕНИЯ</a:t>
            </a:r>
            <a:endParaRPr lang="fr-FR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73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9" name="Text 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1484313"/>
            <a:ext cx="8964613" cy="4619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400" dirty="0" smtClean="0"/>
              <a:t>Характеристика </a:t>
            </a:r>
            <a:r>
              <a:rPr lang="ru-RU" sz="2400" dirty="0"/>
              <a:t>датчика температуры</a:t>
            </a:r>
            <a:endParaRPr lang="fr-FR" sz="2400" dirty="0"/>
          </a:p>
        </p:txBody>
      </p:sp>
      <p:sp>
        <p:nvSpPr>
          <p:cNvPr id="679940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23838" y="3028950"/>
            <a:ext cx="8920162" cy="46196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400" dirty="0" smtClean="0"/>
              <a:t>Характеристика </a:t>
            </a:r>
            <a:r>
              <a:rPr lang="ru-RU" sz="2400" dirty="0"/>
              <a:t>датчика скорости вращения</a:t>
            </a:r>
            <a:endParaRPr lang="fr-FR" sz="2400" dirty="0"/>
          </a:p>
        </p:txBody>
      </p:sp>
      <p:sp>
        <p:nvSpPr>
          <p:cNvPr id="679941" name="Text Box 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2255838"/>
            <a:ext cx="8964613" cy="4619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400" dirty="0" smtClean="0"/>
              <a:t>Характеристика </a:t>
            </a:r>
            <a:r>
              <a:rPr lang="ru-RU" sz="2400" dirty="0"/>
              <a:t>датчика давления</a:t>
            </a:r>
            <a:endParaRPr lang="fr-FR" sz="2400" dirty="0"/>
          </a:p>
        </p:txBody>
      </p:sp>
      <p:sp>
        <p:nvSpPr>
          <p:cNvPr id="679942" name="Text Box 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3800475"/>
            <a:ext cx="8964613" cy="46196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400" dirty="0" smtClean="0"/>
              <a:t>Характеристика </a:t>
            </a:r>
            <a:r>
              <a:rPr lang="ru-RU" sz="2400" dirty="0"/>
              <a:t>датчика положения</a:t>
            </a:r>
            <a:endParaRPr lang="fr-FR" sz="2400" dirty="0"/>
          </a:p>
        </p:txBody>
      </p:sp>
      <p:sp>
        <p:nvSpPr>
          <p:cNvPr id="679944" name="Text Box 8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4573588"/>
            <a:ext cx="8964613" cy="4619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400" dirty="0" smtClean="0"/>
              <a:t>Характеристика </a:t>
            </a:r>
            <a:r>
              <a:rPr lang="ru-RU" sz="2400" dirty="0"/>
              <a:t>датчика содержания кислорода</a:t>
            </a:r>
            <a:endParaRPr lang="fr-FR" sz="2400" dirty="0"/>
          </a:p>
        </p:txBody>
      </p:sp>
      <p:sp>
        <p:nvSpPr>
          <p:cNvPr id="679946" name="Text Box 10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5346700"/>
            <a:ext cx="8964613" cy="46196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>
              <a:spcBef>
                <a:spcPct val="50000"/>
              </a:spcBef>
              <a:tabLst>
                <a:tab pos="533400" algn="l"/>
              </a:tabLst>
              <a:defRPr/>
            </a:pPr>
            <a:r>
              <a:rPr lang="ru-RU" sz="2400" dirty="0" smtClean="0"/>
              <a:t>Характеристика </a:t>
            </a:r>
            <a:r>
              <a:rPr lang="ru-RU" sz="2400" dirty="0"/>
              <a:t>датчика расхода воздуха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46113"/>
            <a:ext cx="9144000" cy="6216650"/>
            <a:chOff x="0" y="407"/>
            <a:chExt cx="5760" cy="3916"/>
          </a:xfrm>
        </p:grpSpPr>
        <p:pic>
          <p:nvPicPr>
            <p:cNvPr id="50393" name="Picture 3" descr="fond_1_s"/>
            <p:cNvPicPr>
              <a:picLocks noChangeAspect="1" noChangeArrowheads="1"/>
            </p:cNvPicPr>
            <p:nvPr/>
          </p:nvPicPr>
          <p:blipFill>
            <a:blip r:embed="rId3" cstate="print">
              <a:lum bright="16000" contrast="-40000"/>
            </a:blip>
            <a:srcRect/>
            <a:stretch>
              <a:fillRect/>
            </a:stretch>
          </p:blipFill>
          <p:spPr bwMode="auto">
            <a:xfrm>
              <a:off x="0" y="407"/>
              <a:ext cx="2880" cy="1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394" name="Picture 4" descr="fond_1_s"/>
            <p:cNvPicPr>
              <a:picLocks noChangeAspect="1" noChangeArrowheads="1"/>
            </p:cNvPicPr>
            <p:nvPr/>
          </p:nvPicPr>
          <p:blipFill>
            <a:blip r:embed="rId3" cstate="print">
              <a:lum bright="16000" contrast="-40000"/>
            </a:blip>
            <a:srcRect/>
            <a:stretch>
              <a:fillRect/>
            </a:stretch>
          </p:blipFill>
          <p:spPr bwMode="auto">
            <a:xfrm>
              <a:off x="0" y="2363"/>
              <a:ext cx="2880" cy="1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395" name="Picture 5" descr="fond_1_s"/>
            <p:cNvPicPr>
              <a:picLocks noChangeAspect="1" noChangeArrowheads="1"/>
            </p:cNvPicPr>
            <p:nvPr/>
          </p:nvPicPr>
          <p:blipFill>
            <a:blip r:embed="rId3" cstate="print">
              <a:lum bright="16000" contrast="-40000"/>
            </a:blip>
            <a:srcRect/>
            <a:stretch>
              <a:fillRect/>
            </a:stretch>
          </p:blipFill>
          <p:spPr bwMode="auto">
            <a:xfrm>
              <a:off x="2880" y="407"/>
              <a:ext cx="2880" cy="1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396" name="Picture 6" descr="fond_1_s"/>
            <p:cNvPicPr>
              <a:picLocks noChangeAspect="1" noChangeArrowheads="1"/>
            </p:cNvPicPr>
            <p:nvPr/>
          </p:nvPicPr>
          <p:blipFill>
            <a:blip r:embed="rId3" cstate="print">
              <a:lum bright="16000" contrast="-40000"/>
            </a:blip>
            <a:srcRect/>
            <a:stretch>
              <a:fillRect/>
            </a:stretch>
          </p:blipFill>
          <p:spPr bwMode="auto">
            <a:xfrm>
              <a:off x="2880" y="2363"/>
              <a:ext cx="2880" cy="1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743075" y="908050"/>
            <a:ext cx="5616575" cy="5611813"/>
            <a:chOff x="1066" y="572"/>
            <a:chExt cx="3538" cy="3535"/>
          </a:xfrm>
        </p:grpSpPr>
        <p:sp>
          <p:nvSpPr>
            <p:cNvPr id="50200" name="Oval 8"/>
            <p:cNvSpPr>
              <a:spLocks noChangeArrowheads="1"/>
            </p:cNvSpPr>
            <p:nvPr/>
          </p:nvSpPr>
          <p:spPr bwMode="auto">
            <a:xfrm>
              <a:off x="1066" y="572"/>
              <a:ext cx="3538" cy="353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8000">
                  <a:srgbClr val="1F1F1F"/>
                </a:gs>
                <a:gs pos="9000">
                  <a:srgbClr val="FFFFFF"/>
                </a:gs>
                <a:gs pos="21001">
                  <a:srgbClr val="636363"/>
                </a:gs>
                <a:gs pos="26500">
                  <a:srgbClr val="CFCFCF"/>
                </a:gs>
                <a:gs pos="33000">
                  <a:srgbClr val="CFCFCF"/>
                </a:gs>
                <a:gs pos="38000">
                  <a:srgbClr val="1F1F1F"/>
                </a:gs>
                <a:gs pos="39500">
                  <a:srgbClr val="FFFFFF"/>
                </a:gs>
                <a:gs pos="50000">
                  <a:srgbClr val="7F7F7F"/>
                </a:gs>
                <a:gs pos="60501">
                  <a:srgbClr val="FFFFFF"/>
                </a:gs>
                <a:gs pos="62001">
                  <a:srgbClr val="1F1F1F"/>
                </a:gs>
                <a:gs pos="67000">
                  <a:srgbClr val="CFCFCF"/>
                </a:gs>
                <a:gs pos="73500">
                  <a:srgbClr val="CFCFCF"/>
                </a:gs>
                <a:gs pos="78999">
                  <a:srgbClr val="636363"/>
                </a:gs>
                <a:gs pos="91000">
                  <a:srgbClr val="FFFFFF"/>
                </a:gs>
                <a:gs pos="92000">
                  <a:srgbClr val="1F1F1F"/>
                </a:gs>
                <a:gs pos="100000">
                  <a:srgbClr val="FFFF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50201" name="Oval 9"/>
            <p:cNvSpPr>
              <a:spLocks noChangeArrowheads="1"/>
            </p:cNvSpPr>
            <p:nvPr/>
          </p:nvSpPr>
          <p:spPr bwMode="auto">
            <a:xfrm>
              <a:off x="1194" y="700"/>
              <a:ext cx="3282" cy="327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8000">
                  <a:srgbClr val="1F1F1F"/>
                </a:gs>
                <a:gs pos="9000">
                  <a:srgbClr val="FFFFFF"/>
                </a:gs>
                <a:gs pos="21001">
                  <a:srgbClr val="636363"/>
                </a:gs>
                <a:gs pos="26500">
                  <a:srgbClr val="CFCFCF"/>
                </a:gs>
                <a:gs pos="33000">
                  <a:srgbClr val="CFCFCF"/>
                </a:gs>
                <a:gs pos="38000">
                  <a:srgbClr val="1F1F1F"/>
                </a:gs>
                <a:gs pos="39500">
                  <a:srgbClr val="FFFFFF"/>
                </a:gs>
                <a:gs pos="50000">
                  <a:srgbClr val="7F7F7F"/>
                </a:gs>
                <a:gs pos="60501">
                  <a:srgbClr val="FFFFFF"/>
                </a:gs>
                <a:gs pos="62001">
                  <a:srgbClr val="1F1F1F"/>
                </a:gs>
                <a:gs pos="67000">
                  <a:srgbClr val="CFCFCF"/>
                </a:gs>
                <a:gs pos="73500">
                  <a:srgbClr val="CFCFCF"/>
                </a:gs>
                <a:gs pos="78999">
                  <a:srgbClr val="636363"/>
                </a:gs>
                <a:gs pos="91000">
                  <a:srgbClr val="FFFFFF"/>
                </a:gs>
                <a:gs pos="92000">
                  <a:srgbClr val="1F1F1F"/>
                </a:gs>
                <a:gs pos="100000">
                  <a:srgbClr val="FFFFFF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50202" name="Oval 10"/>
            <p:cNvSpPr>
              <a:spLocks noChangeArrowheads="1"/>
            </p:cNvSpPr>
            <p:nvPr/>
          </p:nvSpPr>
          <p:spPr bwMode="auto">
            <a:xfrm>
              <a:off x="1277" y="782"/>
              <a:ext cx="3112" cy="3108"/>
            </a:xfrm>
            <a:prstGeom prst="ellipse">
              <a:avLst/>
            </a:prstGeom>
            <a:solidFill>
              <a:srgbClr val="29292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622" y="2139"/>
              <a:ext cx="360" cy="360"/>
              <a:chOff x="2853" y="3086"/>
              <a:chExt cx="482" cy="482"/>
            </a:xfrm>
          </p:grpSpPr>
          <p:sp>
            <p:nvSpPr>
              <p:cNvPr id="999436" name="Oval 12"/>
              <p:cNvSpPr>
                <a:spLocks noChangeArrowheads="1"/>
              </p:cNvSpPr>
              <p:nvPr/>
            </p:nvSpPr>
            <p:spPr bwMode="auto">
              <a:xfrm rot="3651094" flipH="1">
                <a:off x="2853" y="3086"/>
                <a:ext cx="482" cy="482"/>
              </a:xfrm>
              <a:prstGeom prst="ellipse">
                <a:avLst/>
              </a:prstGeom>
              <a:gradFill rotWithShape="1">
                <a:gsLst>
                  <a:gs pos="0">
                    <a:srgbClr val="5F5F5F"/>
                  </a:gs>
                  <a:gs pos="50000">
                    <a:schemeClr val="bg1"/>
                  </a:gs>
                  <a:gs pos="100000">
                    <a:srgbClr val="5F5F5F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  <a:cs typeface="+mn-cs"/>
                </a:endParaRPr>
              </a:p>
            </p:txBody>
          </p:sp>
          <p:sp>
            <p:nvSpPr>
              <p:cNvPr id="50392" name="Oval 13"/>
              <p:cNvSpPr>
                <a:spLocks noChangeArrowheads="1"/>
              </p:cNvSpPr>
              <p:nvPr/>
            </p:nvSpPr>
            <p:spPr bwMode="auto">
              <a:xfrm rot="3651094" flipH="1">
                <a:off x="2880" y="3113"/>
                <a:ext cx="428" cy="428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rgbClr val="292929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</p:grpSp>
        <p:sp>
          <p:nvSpPr>
            <p:cNvPr id="50204" name="Text Box 14"/>
            <p:cNvSpPr txBox="1">
              <a:spLocks noChangeArrowheads="1"/>
            </p:cNvSpPr>
            <p:nvPr/>
          </p:nvSpPr>
          <p:spPr bwMode="auto">
            <a:xfrm>
              <a:off x="2681" y="852"/>
              <a:ext cx="2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latin typeface="Calibri" pitchFamily="34" charset="0"/>
                </a:rPr>
                <a:t>60</a:t>
              </a:r>
              <a:endParaRPr lang="en-GB" sz="1600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287" y="2892"/>
              <a:ext cx="1096" cy="378"/>
              <a:chOff x="158" y="669"/>
              <a:chExt cx="1043" cy="410"/>
            </a:xfrm>
          </p:grpSpPr>
          <p:pic>
            <p:nvPicPr>
              <p:cNvPr id="999440" name="Picture 16" descr="pro2rac916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48000"/>
                <a:grayscl/>
              </a:blip>
              <a:srcRect l="28125" t="75000"/>
              <a:stretch>
                <a:fillRect/>
              </a:stretch>
            </p:blipFill>
            <p:spPr bwMode="auto">
              <a:xfrm>
                <a:off x="163" y="669"/>
                <a:ext cx="1028" cy="409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</p:spPr>
          </p:pic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>
                <a:off x="158" y="671"/>
                <a:ext cx="1043" cy="408"/>
                <a:chOff x="0" y="2991"/>
                <a:chExt cx="1043" cy="408"/>
              </a:xfrm>
            </p:grpSpPr>
            <p:sp>
              <p:nvSpPr>
                <p:cNvPr id="50387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0" y="2991"/>
                  <a:ext cx="0" cy="40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0388" name="Line 19"/>
                <p:cNvSpPr>
                  <a:spLocks noChangeShapeType="1"/>
                </p:cNvSpPr>
                <p:nvPr/>
              </p:nvSpPr>
              <p:spPr bwMode="auto">
                <a:xfrm>
                  <a:off x="0" y="2991"/>
                  <a:ext cx="104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0389" name="Line 20"/>
                <p:cNvSpPr>
                  <a:spLocks noChangeShapeType="1"/>
                </p:cNvSpPr>
                <p:nvPr/>
              </p:nvSpPr>
              <p:spPr bwMode="auto">
                <a:xfrm>
                  <a:off x="0" y="3399"/>
                  <a:ext cx="1043" cy="0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0390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1043" y="2991"/>
                  <a:ext cx="0" cy="408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50206" name="Text Box 22"/>
            <p:cNvSpPr txBox="1">
              <a:spLocks noChangeArrowheads="1"/>
            </p:cNvSpPr>
            <p:nvPr/>
          </p:nvSpPr>
          <p:spPr bwMode="auto">
            <a:xfrm>
              <a:off x="2680" y="3614"/>
              <a:ext cx="2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30</a:t>
              </a:r>
              <a:endParaRPr lang="en-GB" sz="1600" b="1">
                <a:latin typeface="Calibri" pitchFamily="34" charset="0"/>
              </a:endParaRPr>
            </a:p>
          </p:txBody>
        </p:sp>
        <p:sp>
          <p:nvSpPr>
            <p:cNvPr id="50207" name="Text Box 23"/>
            <p:cNvSpPr txBox="1">
              <a:spLocks noChangeArrowheads="1"/>
            </p:cNvSpPr>
            <p:nvPr/>
          </p:nvSpPr>
          <p:spPr bwMode="auto">
            <a:xfrm>
              <a:off x="4044" y="2223"/>
              <a:ext cx="2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15</a:t>
              </a:r>
              <a:endParaRPr lang="en-GB" sz="1600" b="1">
                <a:latin typeface="Calibri" pitchFamily="34" charset="0"/>
              </a:endParaRPr>
            </a:p>
          </p:txBody>
        </p:sp>
        <p:sp>
          <p:nvSpPr>
            <p:cNvPr id="50208" name="Text Box 24"/>
            <p:cNvSpPr txBox="1">
              <a:spLocks noChangeArrowheads="1"/>
            </p:cNvSpPr>
            <p:nvPr/>
          </p:nvSpPr>
          <p:spPr bwMode="auto">
            <a:xfrm>
              <a:off x="1330" y="2224"/>
              <a:ext cx="25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45</a:t>
              </a:r>
              <a:endParaRPr lang="en-GB" sz="1600" b="1">
                <a:latin typeface="Calibri" pitchFamily="34" charset="0"/>
              </a:endParaRPr>
            </a:p>
          </p:txBody>
        </p:sp>
        <p:sp>
          <p:nvSpPr>
            <p:cNvPr id="50209" name="Oval 25"/>
            <p:cNvSpPr>
              <a:spLocks noChangeArrowheads="1"/>
            </p:cNvSpPr>
            <p:nvPr/>
          </p:nvSpPr>
          <p:spPr bwMode="auto">
            <a:xfrm>
              <a:off x="3923" y="2290"/>
              <a:ext cx="80" cy="7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50210" name="Oval 26"/>
            <p:cNvSpPr>
              <a:spLocks noChangeArrowheads="1"/>
            </p:cNvSpPr>
            <p:nvPr/>
          </p:nvSpPr>
          <p:spPr bwMode="auto">
            <a:xfrm>
              <a:off x="1655" y="2290"/>
              <a:ext cx="79" cy="7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50211" name="Oval 27"/>
            <p:cNvSpPr>
              <a:spLocks noChangeArrowheads="1"/>
            </p:cNvSpPr>
            <p:nvPr/>
          </p:nvSpPr>
          <p:spPr bwMode="auto">
            <a:xfrm>
              <a:off x="2771" y="1106"/>
              <a:ext cx="80" cy="7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50212" name="Oval 28"/>
            <p:cNvSpPr>
              <a:spLocks noChangeArrowheads="1"/>
            </p:cNvSpPr>
            <p:nvPr/>
          </p:nvSpPr>
          <p:spPr bwMode="auto">
            <a:xfrm>
              <a:off x="2770" y="3488"/>
              <a:ext cx="80" cy="7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50213" name="Line 29"/>
            <p:cNvSpPr>
              <a:spLocks noChangeShapeType="1"/>
            </p:cNvSpPr>
            <p:nvPr/>
          </p:nvSpPr>
          <p:spPr bwMode="auto">
            <a:xfrm rot="720000" flipV="1">
              <a:off x="3140" y="917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14" name="Line 30"/>
            <p:cNvSpPr>
              <a:spLocks noChangeShapeType="1"/>
            </p:cNvSpPr>
            <p:nvPr/>
          </p:nvSpPr>
          <p:spPr bwMode="auto">
            <a:xfrm rot="1080000" flipV="1">
              <a:off x="3272" y="948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15" name="Line 31"/>
            <p:cNvSpPr>
              <a:spLocks noChangeShapeType="1"/>
            </p:cNvSpPr>
            <p:nvPr/>
          </p:nvSpPr>
          <p:spPr bwMode="auto">
            <a:xfrm rot="1440000" flipV="1">
              <a:off x="3407" y="1000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16" name="Line 32"/>
            <p:cNvSpPr>
              <a:spLocks noChangeShapeType="1"/>
            </p:cNvSpPr>
            <p:nvPr/>
          </p:nvSpPr>
          <p:spPr bwMode="auto">
            <a:xfrm rot="1800000" flipV="1">
              <a:off x="3521" y="1062"/>
              <a:ext cx="0" cy="174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17" name="Line 33"/>
            <p:cNvSpPr>
              <a:spLocks noChangeShapeType="1"/>
            </p:cNvSpPr>
            <p:nvPr/>
          </p:nvSpPr>
          <p:spPr bwMode="auto">
            <a:xfrm rot="2160000" flipV="1">
              <a:off x="3642" y="1140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18" name="Line 34"/>
            <p:cNvSpPr>
              <a:spLocks noChangeShapeType="1"/>
            </p:cNvSpPr>
            <p:nvPr/>
          </p:nvSpPr>
          <p:spPr bwMode="auto">
            <a:xfrm rot="2520000" flipV="1">
              <a:off x="3741" y="1218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19" name="Line 35"/>
            <p:cNvSpPr>
              <a:spLocks noChangeShapeType="1"/>
            </p:cNvSpPr>
            <p:nvPr/>
          </p:nvSpPr>
          <p:spPr bwMode="auto">
            <a:xfrm rot="2880000" flipV="1">
              <a:off x="3840" y="1322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20" name="Line 36"/>
            <p:cNvSpPr>
              <a:spLocks noChangeShapeType="1"/>
            </p:cNvSpPr>
            <p:nvPr/>
          </p:nvSpPr>
          <p:spPr bwMode="auto">
            <a:xfrm rot="3240000" flipV="1">
              <a:off x="3922" y="1422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21" name="Line 37"/>
            <p:cNvSpPr>
              <a:spLocks noChangeShapeType="1"/>
            </p:cNvSpPr>
            <p:nvPr/>
          </p:nvSpPr>
          <p:spPr bwMode="auto">
            <a:xfrm rot="3600000" flipV="1">
              <a:off x="3996" y="1542"/>
              <a:ext cx="0" cy="173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22" name="Line 38"/>
            <p:cNvSpPr>
              <a:spLocks noChangeShapeType="1"/>
            </p:cNvSpPr>
            <p:nvPr/>
          </p:nvSpPr>
          <p:spPr bwMode="auto">
            <a:xfrm rot="3960000" flipV="1">
              <a:off x="4066" y="1662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23" name="Line 39"/>
            <p:cNvSpPr>
              <a:spLocks noChangeShapeType="1"/>
            </p:cNvSpPr>
            <p:nvPr/>
          </p:nvSpPr>
          <p:spPr bwMode="auto">
            <a:xfrm rot="4320000" flipV="1">
              <a:off x="4114" y="1786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24" name="Line 40"/>
            <p:cNvSpPr>
              <a:spLocks noChangeShapeType="1"/>
            </p:cNvSpPr>
            <p:nvPr/>
          </p:nvSpPr>
          <p:spPr bwMode="auto">
            <a:xfrm rot="4680000" flipV="1">
              <a:off x="4147" y="1927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25" name="Line 41"/>
            <p:cNvSpPr>
              <a:spLocks noChangeShapeType="1"/>
            </p:cNvSpPr>
            <p:nvPr/>
          </p:nvSpPr>
          <p:spPr bwMode="auto">
            <a:xfrm rot="5040000" flipV="1">
              <a:off x="4169" y="2057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26" name="Line 42"/>
            <p:cNvSpPr>
              <a:spLocks noChangeShapeType="1"/>
            </p:cNvSpPr>
            <p:nvPr/>
          </p:nvSpPr>
          <p:spPr bwMode="auto">
            <a:xfrm rot="360000" flipV="1">
              <a:off x="3010" y="896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27" name="Line 43"/>
            <p:cNvSpPr>
              <a:spLocks noChangeShapeType="1"/>
            </p:cNvSpPr>
            <p:nvPr/>
          </p:nvSpPr>
          <p:spPr bwMode="auto">
            <a:xfrm rot="720000" flipH="1">
              <a:off x="2490" y="3578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28" name="Line 44"/>
            <p:cNvSpPr>
              <a:spLocks noChangeShapeType="1"/>
            </p:cNvSpPr>
            <p:nvPr/>
          </p:nvSpPr>
          <p:spPr bwMode="auto">
            <a:xfrm rot="1080000" flipH="1">
              <a:off x="2359" y="3547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29" name="Line 45"/>
            <p:cNvSpPr>
              <a:spLocks noChangeShapeType="1"/>
            </p:cNvSpPr>
            <p:nvPr/>
          </p:nvSpPr>
          <p:spPr bwMode="auto">
            <a:xfrm rot="1440000" flipH="1">
              <a:off x="2223" y="3495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30" name="Line 46"/>
            <p:cNvSpPr>
              <a:spLocks noChangeShapeType="1"/>
            </p:cNvSpPr>
            <p:nvPr/>
          </p:nvSpPr>
          <p:spPr bwMode="auto">
            <a:xfrm rot="1800000" flipH="1">
              <a:off x="2109" y="3433"/>
              <a:ext cx="0" cy="173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31" name="Line 47"/>
            <p:cNvSpPr>
              <a:spLocks noChangeShapeType="1"/>
            </p:cNvSpPr>
            <p:nvPr/>
          </p:nvSpPr>
          <p:spPr bwMode="auto">
            <a:xfrm rot="2160000" flipH="1">
              <a:off x="1988" y="3355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32" name="Line 48"/>
            <p:cNvSpPr>
              <a:spLocks noChangeShapeType="1"/>
            </p:cNvSpPr>
            <p:nvPr/>
          </p:nvSpPr>
          <p:spPr bwMode="auto">
            <a:xfrm rot="2520000" flipH="1">
              <a:off x="1889" y="3277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33" name="Line 49"/>
            <p:cNvSpPr>
              <a:spLocks noChangeShapeType="1"/>
            </p:cNvSpPr>
            <p:nvPr/>
          </p:nvSpPr>
          <p:spPr bwMode="auto">
            <a:xfrm rot="2880000" flipH="1">
              <a:off x="1791" y="3173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34" name="Line 50"/>
            <p:cNvSpPr>
              <a:spLocks noChangeShapeType="1"/>
            </p:cNvSpPr>
            <p:nvPr/>
          </p:nvSpPr>
          <p:spPr bwMode="auto">
            <a:xfrm rot="3240000" flipH="1">
              <a:off x="1709" y="3072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35" name="Line 51"/>
            <p:cNvSpPr>
              <a:spLocks noChangeShapeType="1"/>
            </p:cNvSpPr>
            <p:nvPr/>
          </p:nvSpPr>
          <p:spPr bwMode="auto">
            <a:xfrm rot="3600000" flipH="1">
              <a:off x="1635" y="2953"/>
              <a:ext cx="0" cy="173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36" name="Line 52"/>
            <p:cNvSpPr>
              <a:spLocks noChangeShapeType="1"/>
            </p:cNvSpPr>
            <p:nvPr/>
          </p:nvSpPr>
          <p:spPr bwMode="auto">
            <a:xfrm rot="3960000" flipH="1">
              <a:off x="1565" y="2833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37" name="Line 53"/>
            <p:cNvSpPr>
              <a:spLocks noChangeShapeType="1"/>
            </p:cNvSpPr>
            <p:nvPr/>
          </p:nvSpPr>
          <p:spPr bwMode="auto">
            <a:xfrm rot="4320000" flipH="1">
              <a:off x="1517" y="2708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38" name="Line 54"/>
            <p:cNvSpPr>
              <a:spLocks noChangeShapeType="1"/>
            </p:cNvSpPr>
            <p:nvPr/>
          </p:nvSpPr>
          <p:spPr bwMode="auto">
            <a:xfrm rot="4680000" flipH="1">
              <a:off x="1484" y="2568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39" name="Line 55"/>
            <p:cNvSpPr>
              <a:spLocks noChangeShapeType="1"/>
            </p:cNvSpPr>
            <p:nvPr/>
          </p:nvSpPr>
          <p:spPr bwMode="auto">
            <a:xfrm rot="5040000" flipH="1">
              <a:off x="1461" y="2438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40" name="Line 56"/>
            <p:cNvSpPr>
              <a:spLocks noChangeShapeType="1"/>
            </p:cNvSpPr>
            <p:nvPr/>
          </p:nvSpPr>
          <p:spPr bwMode="auto">
            <a:xfrm rot="360000" flipH="1">
              <a:off x="2620" y="3599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41" name="Line 57"/>
            <p:cNvSpPr>
              <a:spLocks noChangeShapeType="1"/>
            </p:cNvSpPr>
            <p:nvPr/>
          </p:nvSpPr>
          <p:spPr bwMode="auto">
            <a:xfrm rot="-720000">
              <a:off x="3157" y="3591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42" name="Line 58"/>
            <p:cNvSpPr>
              <a:spLocks noChangeShapeType="1"/>
            </p:cNvSpPr>
            <p:nvPr/>
          </p:nvSpPr>
          <p:spPr bwMode="auto">
            <a:xfrm rot="-1080000">
              <a:off x="3289" y="3559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43" name="Line 59"/>
            <p:cNvSpPr>
              <a:spLocks noChangeShapeType="1"/>
            </p:cNvSpPr>
            <p:nvPr/>
          </p:nvSpPr>
          <p:spPr bwMode="auto">
            <a:xfrm rot="-1440000">
              <a:off x="3424" y="3507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44" name="Line 60"/>
            <p:cNvSpPr>
              <a:spLocks noChangeShapeType="1"/>
            </p:cNvSpPr>
            <p:nvPr/>
          </p:nvSpPr>
          <p:spPr bwMode="auto">
            <a:xfrm rot="-1800000">
              <a:off x="3538" y="3445"/>
              <a:ext cx="0" cy="173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45" name="Line 61"/>
            <p:cNvSpPr>
              <a:spLocks noChangeShapeType="1"/>
            </p:cNvSpPr>
            <p:nvPr/>
          </p:nvSpPr>
          <p:spPr bwMode="auto">
            <a:xfrm rot="-2160000">
              <a:off x="3660" y="3367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46" name="Line 62"/>
            <p:cNvSpPr>
              <a:spLocks noChangeShapeType="1"/>
            </p:cNvSpPr>
            <p:nvPr/>
          </p:nvSpPr>
          <p:spPr bwMode="auto">
            <a:xfrm rot="-2520000">
              <a:off x="3758" y="3289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47" name="Line 63"/>
            <p:cNvSpPr>
              <a:spLocks noChangeShapeType="1"/>
            </p:cNvSpPr>
            <p:nvPr/>
          </p:nvSpPr>
          <p:spPr bwMode="auto">
            <a:xfrm rot="-2880000">
              <a:off x="3858" y="3185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48" name="Line 64"/>
            <p:cNvSpPr>
              <a:spLocks noChangeShapeType="1"/>
            </p:cNvSpPr>
            <p:nvPr/>
          </p:nvSpPr>
          <p:spPr bwMode="auto">
            <a:xfrm rot="-3240000">
              <a:off x="3939" y="3084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49" name="Line 65"/>
            <p:cNvSpPr>
              <a:spLocks noChangeShapeType="1"/>
            </p:cNvSpPr>
            <p:nvPr/>
          </p:nvSpPr>
          <p:spPr bwMode="auto">
            <a:xfrm rot="-3600000">
              <a:off x="4014" y="2965"/>
              <a:ext cx="0" cy="173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50" name="Line 66"/>
            <p:cNvSpPr>
              <a:spLocks noChangeShapeType="1"/>
            </p:cNvSpPr>
            <p:nvPr/>
          </p:nvSpPr>
          <p:spPr bwMode="auto">
            <a:xfrm rot="-3960000">
              <a:off x="4083" y="2845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51" name="Line 67"/>
            <p:cNvSpPr>
              <a:spLocks noChangeShapeType="1"/>
            </p:cNvSpPr>
            <p:nvPr/>
          </p:nvSpPr>
          <p:spPr bwMode="auto">
            <a:xfrm rot="-4320000">
              <a:off x="4131" y="2720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52" name="Line 68"/>
            <p:cNvSpPr>
              <a:spLocks noChangeShapeType="1"/>
            </p:cNvSpPr>
            <p:nvPr/>
          </p:nvSpPr>
          <p:spPr bwMode="auto">
            <a:xfrm rot="-4680000">
              <a:off x="4164" y="2580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53" name="Line 69"/>
            <p:cNvSpPr>
              <a:spLocks noChangeShapeType="1"/>
            </p:cNvSpPr>
            <p:nvPr/>
          </p:nvSpPr>
          <p:spPr bwMode="auto">
            <a:xfrm rot="-5040000">
              <a:off x="4187" y="2450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54" name="Line 70"/>
            <p:cNvSpPr>
              <a:spLocks noChangeShapeType="1"/>
            </p:cNvSpPr>
            <p:nvPr/>
          </p:nvSpPr>
          <p:spPr bwMode="auto">
            <a:xfrm rot="-360000">
              <a:off x="3027" y="3611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55" name="Line 71"/>
            <p:cNvSpPr>
              <a:spLocks noChangeShapeType="1"/>
            </p:cNvSpPr>
            <p:nvPr/>
          </p:nvSpPr>
          <p:spPr bwMode="auto">
            <a:xfrm rot="-720000" flipH="1" flipV="1">
              <a:off x="2494" y="920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56" name="Line 72"/>
            <p:cNvSpPr>
              <a:spLocks noChangeShapeType="1"/>
            </p:cNvSpPr>
            <p:nvPr/>
          </p:nvSpPr>
          <p:spPr bwMode="auto">
            <a:xfrm rot="-1080000" flipH="1" flipV="1">
              <a:off x="2362" y="951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57" name="Line 73"/>
            <p:cNvSpPr>
              <a:spLocks noChangeShapeType="1"/>
            </p:cNvSpPr>
            <p:nvPr/>
          </p:nvSpPr>
          <p:spPr bwMode="auto">
            <a:xfrm rot="-1440000" flipH="1" flipV="1">
              <a:off x="2227" y="1003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58" name="Line 74"/>
            <p:cNvSpPr>
              <a:spLocks noChangeShapeType="1"/>
            </p:cNvSpPr>
            <p:nvPr/>
          </p:nvSpPr>
          <p:spPr bwMode="auto">
            <a:xfrm rot="-1800000" flipH="1" flipV="1">
              <a:off x="2112" y="1066"/>
              <a:ext cx="0" cy="173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59" name="Line 75"/>
            <p:cNvSpPr>
              <a:spLocks noChangeShapeType="1"/>
            </p:cNvSpPr>
            <p:nvPr/>
          </p:nvSpPr>
          <p:spPr bwMode="auto">
            <a:xfrm rot="-2160000" flipH="1" flipV="1">
              <a:off x="1991" y="1144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60" name="Line 76"/>
            <p:cNvSpPr>
              <a:spLocks noChangeShapeType="1"/>
            </p:cNvSpPr>
            <p:nvPr/>
          </p:nvSpPr>
          <p:spPr bwMode="auto">
            <a:xfrm rot="-2520000" flipH="1" flipV="1">
              <a:off x="1892" y="1222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61" name="Line 77"/>
            <p:cNvSpPr>
              <a:spLocks noChangeShapeType="1"/>
            </p:cNvSpPr>
            <p:nvPr/>
          </p:nvSpPr>
          <p:spPr bwMode="auto">
            <a:xfrm rot="-2880000" flipH="1" flipV="1">
              <a:off x="1794" y="1325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62" name="Line 78"/>
            <p:cNvSpPr>
              <a:spLocks noChangeShapeType="1"/>
            </p:cNvSpPr>
            <p:nvPr/>
          </p:nvSpPr>
          <p:spPr bwMode="auto">
            <a:xfrm rot="-3240000" flipH="1" flipV="1">
              <a:off x="1713" y="1426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63" name="Line 79"/>
            <p:cNvSpPr>
              <a:spLocks noChangeShapeType="1"/>
            </p:cNvSpPr>
            <p:nvPr/>
          </p:nvSpPr>
          <p:spPr bwMode="auto">
            <a:xfrm rot="-3600000" flipH="1" flipV="1">
              <a:off x="1638" y="1546"/>
              <a:ext cx="0" cy="173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64" name="Line 80"/>
            <p:cNvSpPr>
              <a:spLocks noChangeShapeType="1"/>
            </p:cNvSpPr>
            <p:nvPr/>
          </p:nvSpPr>
          <p:spPr bwMode="auto">
            <a:xfrm rot="-3960000" flipH="1" flipV="1">
              <a:off x="1569" y="1665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65" name="Line 81"/>
            <p:cNvSpPr>
              <a:spLocks noChangeShapeType="1"/>
            </p:cNvSpPr>
            <p:nvPr/>
          </p:nvSpPr>
          <p:spPr bwMode="auto">
            <a:xfrm rot="-4320000" flipH="1" flipV="1">
              <a:off x="1520" y="1790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66" name="Line 82"/>
            <p:cNvSpPr>
              <a:spLocks noChangeShapeType="1"/>
            </p:cNvSpPr>
            <p:nvPr/>
          </p:nvSpPr>
          <p:spPr bwMode="auto">
            <a:xfrm rot="-4680000" flipH="1" flipV="1">
              <a:off x="1487" y="1930"/>
              <a:ext cx="0" cy="1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67" name="Line 83"/>
            <p:cNvSpPr>
              <a:spLocks noChangeShapeType="1"/>
            </p:cNvSpPr>
            <p:nvPr/>
          </p:nvSpPr>
          <p:spPr bwMode="auto">
            <a:xfrm rot="-5040000" flipH="1" flipV="1">
              <a:off x="1465" y="2060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68" name="Line 84"/>
            <p:cNvSpPr>
              <a:spLocks noChangeShapeType="1"/>
            </p:cNvSpPr>
            <p:nvPr/>
          </p:nvSpPr>
          <p:spPr bwMode="auto">
            <a:xfrm rot="-360000" flipH="1" flipV="1">
              <a:off x="2624" y="900"/>
              <a:ext cx="0" cy="1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69" name="Text Box 85"/>
            <p:cNvSpPr txBox="1">
              <a:spLocks noChangeArrowheads="1"/>
            </p:cNvSpPr>
            <p:nvPr/>
          </p:nvSpPr>
          <p:spPr bwMode="auto">
            <a:xfrm>
              <a:off x="2188" y="1535"/>
              <a:ext cx="44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500" b="1">
                  <a:latin typeface="Calibri" pitchFamily="34" charset="0"/>
                </a:rPr>
                <a:t>10</a:t>
              </a:r>
              <a:endParaRPr lang="en-GB" sz="500" b="1">
                <a:latin typeface="Calibri" pitchFamily="34" charset="0"/>
              </a:endParaRPr>
            </a:p>
          </p:txBody>
        </p:sp>
        <p:sp>
          <p:nvSpPr>
            <p:cNvPr id="50270" name="Text Box 86"/>
            <p:cNvSpPr txBox="1">
              <a:spLocks noChangeArrowheads="1"/>
            </p:cNvSpPr>
            <p:nvPr/>
          </p:nvSpPr>
          <p:spPr bwMode="auto">
            <a:xfrm>
              <a:off x="2077" y="2364"/>
              <a:ext cx="2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latin typeface="Calibri" pitchFamily="34" charset="0"/>
                </a:rPr>
                <a:t>Min.</a:t>
              </a:r>
              <a:endParaRPr lang="en-GB" sz="1000" b="1">
                <a:latin typeface="Calibri" pitchFamily="34" charset="0"/>
              </a:endParaRPr>
            </a:p>
          </p:txBody>
        </p:sp>
        <p:sp>
          <p:nvSpPr>
            <p:cNvPr id="50271" name="Text Box 87"/>
            <p:cNvSpPr txBox="1">
              <a:spLocks noChangeArrowheads="1"/>
            </p:cNvSpPr>
            <p:nvPr/>
          </p:nvSpPr>
          <p:spPr bwMode="auto">
            <a:xfrm>
              <a:off x="2671" y="1230"/>
              <a:ext cx="27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latin typeface="Calibri" pitchFamily="34" charset="0"/>
                </a:rPr>
                <a:t>Sec.</a:t>
              </a:r>
              <a:endParaRPr lang="en-GB" sz="1000" b="1">
                <a:latin typeface="Calibri" pitchFamily="34" charset="0"/>
              </a:endParaRPr>
            </a:p>
          </p:txBody>
        </p:sp>
        <p:grpSp>
          <p:nvGrpSpPr>
            <p:cNvPr id="7" name="Group 88"/>
            <p:cNvGrpSpPr>
              <a:grpSpLocks/>
            </p:cNvGrpSpPr>
            <p:nvPr/>
          </p:nvGrpSpPr>
          <p:grpSpPr bwMode="auto">
            <a:xfrm>
              <a:off x="3937" y="906"/>
              <a:ext cx="255" cy="480"/>
              <a:chOff x="4816" y="1331"/>
              <a:chExt cx="147" cy="277"/>
            </a:xfrm>
          </p:grpSpPr>
          <p:sp>
            <p:nvSpPr>
              <p:cNvPr id="50373" name="Rectangle 89"/>
              <p:cNvSpPr>
                <a:spLocks noChangeArrowheads="1"/>
              </p:cNvSpPr>
              <p:nvPr/>
            </p:nvSpPr>
            <p:spPr bwMode="auto">
              <a:xfrm rot="2700000">
                <a:off x="4726" y="1427"/>
                <a:ext cx="272" cy="89"/>
              </a:xfrm>
              <a:prstGeom prst="rect">
                <a:avLst/>
              </a:prstGeom>
              <a:gradFill rotWithShape="1"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1"/>
              </a:gradFill>
              <a:ln w="9525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grpSp>
            <p:nvGrpSpPr>
              <p:cNvPr id="8" name="Group 90"/>
              <p:cNvGrpSpPr>
                <a:grpSpLocks/>
              </p:cNvGrpSpPr>
              <p:nvPr/>
            </p:nvGrpSpPr>
            <p:grpSpPr bwMode="auto">
              <a:xfrm rot="2700000">
                <a:off x="4776" y="1371"/>
                <a:ext cx="227" cy="147"/>
                <a:chOff x="2426" y="3385"/>
                <a:chExt cx="772" cy="499"/>
              </a:xfrm>
            </p:grpSpPr>
            <p:sp>
              <p:nvSpPr>
                <p:cNvPr id="999515" name="AutoShape 91"/>
                <p:cNvSpPr>
                  <a:spLocks noChangeArrowheads="1"/>
                </p:cNvSpPr>
                <p:nvPr/>
              </p:nvSpPr>
              <p:spPr bwMode="auto">
                <a:xfrm>
                  <a:off x="2420" y="3385"/>
                  <a:ext cx="767" cy="499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chemeClr val="tx2"/>
                    </a:gs>
                    <a:gs pos="50000">
                      <a:schemeClr val="bg2"/>
                    </a:gs>
                    <a:gs pos="100000">
                      <a:schemeClr val="tx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" name="Group 92"/>
                <p:cNvGrpSpPr>
                  <a:grpSpLocks/>
                </p:cNvGrpSpPr>
                <p:nvPr/>
              </p:nvGrpSpPr>
              <p:grpSpPr bwMode="auto">
                <a:xfrm>
                  <a:off x="2471" y="3437"/>
                  <a:ext cx="704" cy="394"/>
                  <a:chOff x="2471" y="3385"/>
                  <a:chExt cx="704" cy="499"/>
                </a:xfrm>
              </p:grpSpPr>
              <p:sp>
                <p:nvSpPr>
                  <p:cNvPr id="50377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3385"/>
                    <a:ext cx="68" cy="499"/>
                  </a:xfrm>
                  <a:prstGeom prst="diamond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rgbClr val="4D4D4D"/>
                      </a:gs>
                    </a:gsLst>
                    <a:lin ang="189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>
                      <a:latin typeface="Calibri" pitchFamily="34" charset="0"/>
                    </a:endParaRPr>
                  </a:p>
                </p:txBody>
              </p:sp>
              <p:sp>
                <p:nvSpPr>
                  <p:cNvPr id="50378" name="AutoShape 94"/>
                  <p:cNvSpPr>
                    <a:spLocks noChangeArrowheads="1"/>
                  </p:cNvSpPr>
                  <p:nvPr/>
                </p:nvSpPr>
                <p:spPr bwMode="auto">
                  <a:xfrm>
                    <a:off x="2562" y="3385"/>
                    <a:ext cx="68" cy="499"/>
                  </a:xfrm>
                  <a:prstGeom prst="diamond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rgbClr val="4D4D4D"/>
                      </a:gs>
                    </a:gsLst>
                    <a:lin ang="189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Calibri" pitchFamily="34" charset="0"/>
                    </a:endParaRPr>
                  </a:p>
                </p:txBody>
              </p:sp>
              <p:sp>
                <p:nvSpPr>
                  <p:cNvPr id="50379" name="AutoShape 95"/>
                  <p:cNvSpPr>
                    <a:spLocks noChangeArrowheads="1"/>
                  </p:cNvSpPr>
                  <p:nvPr/>
                </p:nvSpPr>
                <p:spPr bwMode="auto">
                  <a:xfrm>
                    <a:off x="2653" y="3385"/>
                    <a:ext cx="68" cy="499"/>
                  </a:xfrm>
                  <a:prstGeom prst="diamond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rgbClr val="4D4D4D"/>
                      </a:gs>
                    </a:gsLst>
                    <a:lin ang="189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Calibri" pitchFamily="34" charset="0"/>
                    </a:endParaRPr>
                  </a:p>
                </p:txBody>
              </p:sp>
              <p:sp>
                <p:nvSpPr>
                  <p:cNvPr id="50380" name="AutoShape 96"/>
                  <p:cNvSpPr>
                    <a:spLocks noChangeArrowheads="1"/>
                  </p:cNvSpPr>
                  <p:nvPr/>
                </p:nvSpPr>
                <p:spPr bwMode="auto">
                  <a:xfrm>
                    <a:off x="2743" y="3385"/>
                    <a:ext cx="68" cy="499"/>
                  </a:xfrm>
                  <a:prstGeom prst="diamond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rgbClr val="4D4D4D"/>
                      </a:gs>
                    </a:gsLst>
                    <a:lin ang="189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>
                      <a:latin typeface="Calibri" pitchFamily="34" charset="0"/>
                    </a:endParaRPr>
                  </a:p>
                </p:txBody>
              </p:sp>
              <p:sp>
                <p:nvSpPr>
                  <p:cNvPr id="50381" name="AutoShape 97"/>
                  <p:cNvSpPr>
                    <a:spLocks noChangeArrowheads="1"/>
                  </p:cNvSpPr>
                  <p:nvPr/>
                </p:nvSpPr>
                <p:spPr bwMode="auto">
                  <a:xfrm>
                    <a:off x="2834" y="3385"/>
                    <a:ext cx="68" cy="499"/>
                  </a:xfrm>
                  <a:prstGeom prst="diamond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rgbClr val="4D4D4D"/>
                      </a:gs>
                    </a:gsLst>
                    <a:lin ang="189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Calibri" pitchFamily="34" charset="0"/>
                    </a:endParaRPr>
                  </a:p>
                </p:txBody>
              </p:sp>
              <p:sp>
                <p:nvSpPr>
                  <p:cNvPr id="50382" name="AutoShape 98"/>
                  <p:cNvSpPr>
                    <a:spLocks noChangeArrowheads="1"/>
                  </p:cNvSpPr>
                  <p:nvPr/>
                </p:nvSpPr>
                <p:spPr bwMode="auto">
                  <a:xfrm>
                    <a:off x="2925" y="3385"/>
                    <a:ext cx="68" cy="499"/>
                  </a:xfrm>
                  <a:prstGeom prst="diamond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rgbClr val="4D4D4D"/>
                      </a:gs>
                    </a:gsLst>
                    <a:lin ang="189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Calibri" pitchFamily="34" charset="0"/>
                    </a:endParaRPr>
                  </a:p>
                </p:txBody>
              </p:sp>
              <p:sp>
                <p:nvSpPr>
                  <p:cNvPr id="50383" name="AutoShape 99"/>
                  <p:cNvSpPr>
                    <a:spLocks noChangeArrowheads="1"/>
                  </p:cNvSpPr>
                  <p:nvPr/>
                </p:nvSpPr>
                <p:spPr bwMode="auto">
                  <a:xfrm>
                    <a:off x="3016" y="3385"/>
                    <a:ext cx="68" cy="499"/>
                  </a:xfrm>
                  <a:prstGeom prst="diamond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rgbClr val="4D4D4D"/>
                      </a:gs>
                    </a:gsLst>
                    <a:lin ang="189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Calibri" pitchFamily="34" charset="0"/>
                    </a:endParaRPr>
                  </a:p>
                </p:txBody>
              </p:sp>
              <p:sp>
                <p:nvSpPr>
                  <p:cNvPr id="50384" name="AutoShape 100"/>
                  <p:cNvSpPr>
                    <a:spLocks noChangeArrowheads="1"/>
                  </p:cNvSpPr>
                  <p:nvPr/>
                </p:nvSpPr>
                <p:spPr bwMode="auto">
                  <a:xfrm>
                    <a:off x="3107" y="3385"/>
                    <a:ext cx="68" cy="499"/>
                  </a:xfrm>
                  <a:prstGeom prst="diamond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rgbClr val="4D4D4D"/>
                      </a:gs>
                    </a:gsLst>
                    <a:lin ang="189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fr-FR">
                      <a:latin typeface="Calibri" pitchFamily="34" charset="0"/>
                    </a:endParaRPr>
                  </a:p>
                </p:txBody>
              </p:sp>
            </p:grpSp>
          </p:grpSp>
        </p:grpSp>
        <p:grpSp>
          <p:nvGrpSpPr>
            <p:cNvPr id="10" name="Group 101"/>
            <p:cNvGrpSpPr>
              <a:grpSpLocks/>
            </p:cNvGrpSpPr>
            <p:nvPr/>
          </p:nvGrpSpPr>
          <p:grpSpPr bwMode="auto">
            <a:xfrm>
              <a:off x="3348" y="1821"/>
              <a:ext cx="161" cy="162"/>
              <a:chOff x="2853" y="3086"/>
              <a:chExt cx="482" cy="482"/>
            </a:xfrm>
          </p:grpSpPr>
          <p:sp>
            <p:nvSpPr>
              <p:cNvPr id="50371" name="Oval 102"/>
              <p:cNvSpPr>
                <a:spLocks noChangeArrowheads="1"/>
              </p:cNvSpPr>
              <p:nvPr/>
            </p:nvSpPr>
            <p:spPr bwMode="auto">
              <a:xfrm rot="3651094" flipH="1">
                <a:off x="2853" y="3086"/>
                <a:ext cx="482" cy="482"/>
              </a:xfrm>
              <a:prstGeom prst="ellipse">
                <a:avLst/>
              </a:prstGeom>
              <a:gradFill rotWithShape="1">
                <a:gsLst>
                  <a:gs pos="0">
                    <a:srgbClr val="1C1C1C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372" name="Oval 103"/>
              <p:cNvSpPr>
                <a:spLocks noChangeArrowheads="1"/>
              </p:cNvSpPr>
              <p:nvPr/>
            </p:nvSpPr>
            <p:spPr bwMode="auto">
              <a:xfrm rot="3651094" flipH="1">
                <a:off x="2880" y="3113"/>
                <a:ext cx="428" cy="428"/>
              </a:xfrm>
              <a:prstGeom prst="ellipse">
                <a:avLst/>
              </a:prstGeom>
              <a:gradFill rotWithShape="1">
                <a:gsLst>
                  <a:gs pos="0">
                    <a:srgbClr val="1C1C1C"/>
                  </a:gs>
                  <a:gs pos="100000">
                    <a:schemeClr val="bg2">
                      <a:alpha val="32999"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</p:grpSp>
        <p:sp>
          <p:nvSpPr>
            <p:cNvPr id="50274" name="Text Box 104"/>
            <p:cNvSpPr txBox="1">
              <a:spLocks noChangeArrowheads="1"/>
            </p:cNvSpPr>
            <p:nvPr/>
          </p:nvSpPr>
          <p:spPr bwMode="auto">
            <a:xfrm>
              <a:off x="3308" y="2364"/>
              <a:ext cx="27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latin typeface="Calibri" pitchFamily="34" charset="0"/>
                </a:rPr>
                <a:t>1/10</a:t>
              </a:r>
              <a:endParaRPr lang="en-GB" sz="1000" b="1">
                <a:latin typeface="Calibri" pitchFamily="34" charset="0"/>
              </a:endParaRPr>
            </a:p>
          </p:txBody>
        </p:sp>
        <p:grpSp>
          <p:nvGrpSpPr>
            <p:cNvPr id="11" name="Group 105"/>
            <p:cNvGrpSpPr>
              <a:grpSpLocks/>
            </p:cNvGrpSpPr>
            <p:nvPr/>
          </p:nvGrpSpPr>
          <p:grpSpPr bwMode="auto">
            <a:xfrm>
              <a:off x="3027" y="1494"/>
              <a:ext cx="808" cy="834"/>
              <a:chOff x="3027" y="1516"/>
              <a:chExt cx="808" cy="834"/>
            </a:xfrm>
          </p:grpSpPr>
          <p:sp>
            <p:nvSpPr>
              <p:cNvPr id="50305" name="Text Box 106"/>
              <p:cNvSpPr txBox="1">
                <a:spLocks noChangeArrowheads="1"/>
              </p:cNvSpPr>
              <p:nvPr/>
            </p:nvSpPr>
            <p:spPr bwMode="auto">
              <a:xfrm>
                <a:off x="3352" y="1537"/>
                <a:ext cx="160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500" b="1">
                    <a:latin typeface="Calibri" pitchFamily="34" charset="0"/>
                  </a:rPr>
                  <a:t>10</a:t>
                </a:r>
                <a:endParaRPr lang="en-GB" sz="500" b="1">
                  <a:latin typeface="Calibri" pitchFamily="34" charset="0"/>
                </a:endParaRPr>
              </a:p>
            </p:txBody>
          </p:sp>
          <p:grpSp>
            <p:nvGrpSpPr>
              <p:cNvPr id="12" name="Group 107"/>
              <p:cNvGrpSpPr>
                <a:grpSpLocks/>
              </p:cNvGrpSpPr>
              <p:nvPr/>
            </p:nvGrpSpPr>
            <p:grpSpPr bwMode="auto">
              <a:xfrm>
                <a:off x="3027" y="1516"/>
                <a:ext cx="808" cy="834"/>
                <a:chOff x="3163" y="1434"/>
                <a:chExt cx="466" cy="481"/>
              </a:xfrm>
            </p:grpSpPr>
            <p:grpSp>
              <p:nvGrpSpPr>
                <p:cNvPr id="13" name="Group 108"/>
                <p:cNvGrpSpPr>
                  <a:grpSpLocks/>
                </p:cNvGrpSpPr>
                <p:nvPr/>
              </p:nvGrpSpPr>
              <p:grpSpPr bwMode="auto">
                <a:xfrm>
                  <a:off x="3163" y="1434"/>
                  <a:ext cx="464" cy="479"/>
                  <a:chOff x="3163" y="1434"/>
                  <a:chExt cx="964" cy="994"/>
                </a:xfrm>
              </p:grpSpPr>
              <p:sp>
                <p:nvSpPr>
                  <p:cNvPr id="50361" name="Line 109"/>
                  <p:cNvSpPr>
                    <a:spLocks noChangeShapeType="1"/>
                  </p:cNvSpPr>
                  <p:nvPr/>
                </p:nvSpPr>
                <p:spPr bwMode="auto">
                  <a:xfrm rot="8640000">
                    <a:off x="3928" y="2297"/>
                    <a:ext cx="0" cy="45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62" name="Line 110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3650" y="2387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63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3651" y="1434"/>
                    <a:ext cx="0" cy="43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64" name="Line 112"/>
                  <p:cNvSpPr>
                    <a:spLocks noChangeShapeType="1"/>
                  </p:cNvSpPr>
                  <p:nvPr/>
                </p:nvSpPr>
                <p:spPr bwMode="auto">
                  <a:xfrm rot="2160000">
                    <a:off x="3928" y="1525"/>
                    <a:ext cx="0" cy="43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65" name="Line 113"/>
                  <p:cNvSpPr>
                    <a:spLocks noChangeShapeType="1"/>
                  </p:cNvSpPr>
                  <p:nvPr/>
                </p:nvSpPr>
                <p:spPr bwMode="auto">
                  <a:xfrm rot="4320000">
                    <a:off x="4098" y="1761"/>
                    <a:ext cx="0" cy="47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66" name="Line 114"/>
                  <p:cNvSpPr>
                    <a:spLocks noChangeShapeType="1"/>
                  </p:cNvSpPr>
                  <p:nvPr/>
                </p:nvSpPr>
                <p:spPr bwMode="auto">
                  <a:xfrm rot="6480000">
                    <a:off x="4103" y="2054"/>
                    <a:ext cx="0" cy="49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67" name="Line 115"/>
                  <p:cNvSpPr>
                    <a:spLocks noChangeShapeType="1"/>
                  </p:cNvSpPr>
                  <p:nvPr/>
                </p:nvSpPr>
                <p:spPr bwMode="auto">
                  <a:xfrm rot="12960000" flipH="1">
                    <a:off x="3361" y="2301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68" name="Line 116"/>
                  <p:cNvSpPr>
                    <a:spLocks noChangeShapeType="1"/>
                  </p:cNvSpPr>
                  <p:nvPr/>
                </p:nvSpPr>
                <p:spPr bwMode="auto">
                  <a:xfrm rot="19440000" flipH="1">
                    <a:off x="3365" y="1524"/>
                    <a:ext cx="0" cy="5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69" name="Line 117"/>
                  <p:cNvSpPr>
                    <a:spLocks noChangeShapeType="1"/>
                  </p:cNvSpPr>
                  <p:nvPr/>
                </p:nvSpPr>
                <p:spPr bwMode="auto">
                  <a:xfrm rot="17280000" flipH="1">
                    <a:off x="3187" y="1765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70" name="Line 118"/>
                  <p:cNvSpPr>
                    <a:spLocks noChangeShapeType="1"/>
                  </p:cNvSpPr>
                  <p:nvPr/>
                </p:nvSpPr>
                <p:spPr bwMode="auto">
                  <a:xfrm rot="15120000" flipH="1">
                    <a:off x="3181" y="2064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4" name="Group 119"/>
                <p:cNvGrpSpPr>
                  <a:grpSpLocks/>
                </p:cNvGrpSpPr>
                <p:nvPr/>
              </p:nvGrpSpPr>
              <p:grpSpPr bwMode="auto">
                <a:xfrm rot="420000">
                  <a:off x="3164" y="1434"/>
                  <a:ext cx="464" cy="479"/>
                  <a:chOff x="3163" y="1434"/>
                  <a:chExt cx="964" cy="994"/>
                </a:xfrm>
              </p:grpSpPr>
              <p:sp>
                <p:nvSpPr>
                  <p:cNvPr id="50351" name="Line 120"/>
                  <p:cNvSpPr>
                    <a:spLocks noChangeShapeType="1"/>
                  </p:cNvSpPr>
                  <p:nvPr/>
                </p:nvSpPr>
                <p:spPr bwMode="auto">
                  <a:xfrm rot="8640000">
                    <a:off x="3928" y="2297"/>
                    <a:ext cx="0" cy="45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52" name="Line 121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3650" y="2387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53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3651" y="1434"/>
                    <a:ext cx="0" cy="43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54" name="Line 123"/>
                  <p:cNvSpPr>
                    <a:spLocks noChangeShapeType="1"/>
                  </p:cNvSpPr>
                  <p:nvPr/>
                </p:nvSpPr>
                <p:spPr bwMode="auto">
                  <a:xfrm rot="2160000">
                    <a:off x="3928" y="1525"/>
                    <a:ext cx="0" cy="43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55" name="Line 124"/>
                  <p:cNvSpPr>
                    <a:spLocks noChangeShapeType="1"/>
                  </p:cNvSpPr>
                  <p:nvPr/>
                </p:nvSpPr>
                <p:spPr bwMode="auto">
                  <a:xfrm rot="4320000">
                    <a:off x="4098" y="1761"/>
                    <a:ext cx="0" cy="47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56" name="Line 125"/>
                  <p:cNvSpPr>
                    <a:spLocks noChangeShapeType="1"/>
                  </p:cNvSpPr>
                  <p:nvPr/>
                </p:nvSpPr>
                <p:spPr bwMode="auto">
                  <a:xfrm rot="6480000">
                    <a:off x="4103" y="2054"/>
                    <a:ext cx="0" cy="49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57" name="Line 126"/>
                  <p:cNvSpPr>
                    <a:spLocks noChangeShapeType="1"/>
                  </p:cNvSpPr>
                  <p:nvPr/>
                </p:nvSpPr>
                <p:spPr bwMode="auto">
                  <a:xfrm rot="12960000" flipH="1">
                    <a:off x="3361" y="2301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58" name="Line 127"/>
                  <p:cNvSpPr>
                    <a:spLocks noChangeShapeType="1"/>
                  </p:cNvSpPr>
                  <p:nvPr/>
                </p:nvSpPr>
                <p:spPr bwMode="auto">
                  <a:xfrm rot="19440000" flipH="1">
                    <a:off x="3365" y="1524"/>
                    <a:ext cx="0" cy="5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59" name="Line 128"/>
                  <p:cNvSpPr>
                    <a:spLocks noChangeShapeType="1"/>
                  </p:cNvSpPr>
                  <p:nvPr/>
                </p:nvSpPr>
                <p:spPr bwMode="auto">
                  <a:xfrm rot="17280000" flipH="1">
                    <a:off x="3187" y="1765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60" name="Line 129"/>
                  <p:cNvSpPr>
                    <a:spLocks noChangeShapeType="1"/>
                  </p:cNvSpPr>
                  <p:nvPr/>
                </p:nvSpPr>
                <p:spPr bwMode="auto">
                  <a:xfrm rot="15120000" flipH="1">
                    <a:off x="3181" y="2064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5" name="Group 130"/>
                <p:cNvGrpSpPr>
                  <a:grpSpLocks/>
                </p:cNvGrpSpPr>
                <p:nvPr/>
              </p:nvGrpSpPr>
              <p:grpSpPr bwMode="auto">
                <a:xfrm rot="840000">
                  <a:off x="3164" y="1434"/>
                  <a:ext cx="464" cy="479"/>
                  <a:chOff x="3163" y="1434"/>
                  <a:chExt cx="964" cy="994"/>
                </a:xfrm>
              </p:grpSpPr>
              <p:sp>
                <p:nvSpPr>
                  <p:cNvPr id="50341" name="Line 131"/>
                  <p:cNvSpPr>
                    <a:spLocks noChangeShapeType="1"/>
                  </p:cNvSpPr>
                  <p:nvPr/>
                </p:nvSpPr>
                <p:spPr bwMode="auto">
                  <a:xfrm rot="8640000">
                    <a:off x="3928" y="2297"/>
                    <a:ext cx="0" cy="45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42" name="Line 132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3650" y="2387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43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3651" y="1434"/>
                    <a:ext cx="0" cy="43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44" name="Line 134"/>
                  <p:cNvSpPr>
                    <a:spLocks noChangeShapeType="1"/>
                  </p:cNvSpPr>
                  <p:nvPr/>
                </p:nvSpPr>
                <p:spPr bwMode="auto">
                  <a:xfrm rot="2160000">
                    <a:off x="3928" y="1525"/>
                    <a:ext cx="0" cy="43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45" name="Line 135"/>
                  <p:cNvSpPr>
                    <a:spLocks noChangeShapeType="1"/>
                  </p:cNvSpPr>
                  <p:nvPr/>
                </p:nvSpPr>
                <p:spPr bwMode="auto">
                  <a:xfrm rot="4320000">
                    <a:off x="4098" y="1761"/>
                    <a:ext cx="0" cy="47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46" name="Line 136"/>
                  <p:cNvSpPr>
                    <a:spLocks noChangeShapeType="1"/>
                  </p:cNvSpPr>
                  <p:nvPr/>
                </p:nvSpPr>
                <p:spPr bwMode="auto">
                  <a:xfrm rot="6480000">
                    <a:off x="4103" y="2054"/>
                    <a:ext cx="0" cy="49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47" name="Line 137"/>
                  <p:cNvSpPr>
                    <a:spLocks noChangeShapeType="1"/>
                  </p:cNvSpPr>
                  <p:nvPr/>
                </p:nvSpPr>
                <p:spPr bwMode="auto">
                  <a:xfrm rot="12960000" flipH="1">
                    <a:off x="3361" y="2301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48" name="Line 138"/>
                  <p:cNvSpPr>
                    <a:spLocks noChangeShapeType="1"/>
                  </p:cNvSpPr>
                  <p:nvPr/>
                </p:nvSpPr>
                <p:spPr bwMode="auto">
                  <a:xfrm rot="19440000" flipH="1">
                    <a:off x="3365" y="1524"/>
                    <a:ext cx="0" cy="5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49" name="Line 139"/>
                  <p:cNvSpPr>
                    <a:spLocks noChangeShapeType="1"/>
                  </p:cNvSpPr>
                  <p:nvPr/>
                </p:nvSpPr>
                <p:spPr bwMode="auto">
                  <a:xfrm rot="17280000" flipH="1">
                    <a:off x="3187" y="1765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50" name="Line 140"/>
                  <p:cNvSpPr>
                    <a:spLocks noChangeShapeType="1"/>
                  </p:cNvSpPr>
                  <p:nvPr/>
                </p:nvSpPr>
                <p:spPr bwMode="auto">
                  <a:xfrm rot="15120000" flipH="1">
                    <a:off x="3181" y="2064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6" name="Group 141"/>
                <p:cNvGrpSpPr>
                  <a:grpSpLocks/>
                </p:cNvGrpSpPr>
                <p:nvPr/>
              </p:nvGrpSpPr>
              <p:grpSpPr bwMode="auto">
                <a:xfrm rot="1260000">
                  <a:off x="3164" y="1436"/>
                  <a:ext cx="464" cy="479"/>
                  <a:chOff x="3163" y="1434"/>
                  <a:chExt cx="964" cy="994"/>
                </a:xfrm>
              </p:grpSpPr>
              <p:sp>
                <p:nvSpPr>
                  <p:cNvPr id="50331" name="Line 142"/>
                  <p:cNvSpPr>
                    <a:spLocks noChangeShapeType="1"/>
                  </p:cNvSpPr>
                  <p:nvPr/>
                </p:nvSpPr>
                <p:spPr bwMode="auto">
                  <a:xfrm rot="8640000">
                    <a:off x="3928" y="2297"/>
                    <a:ext cx="0" cy="45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32" name="Line 143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3650" y="2387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33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3651" y="1434"/>
                    <a:ext cx="0" cy="43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34" name="Line 145"/>
                  <p:cNvSpPr>
                    <a:spLocks noChangeShapeType="1"/>
                  </p:cNvSpPr>
                  <p:nvPr/>
                </p:nvSpPr>
                <p:spPr bwMode="auto">
                  <a:xfrm rot="2160000">
                    <a:off x="3928" y="1525"/>
                    <a:ext cx="0" cy="43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35" name="Line 146"/>
                  <p:cNvSpPr>
                    <a:spLocks noChangeShapeType="1"/>
                  </p:cNvSpPr>
                  <p:nvPr/>
                </p:nvSpPr>
                <p:spPr bwMode="auto">
                  <a:xfrm rot="4320000">
                    <a:off x="4098" y="1761"/>
                    <a:ext cx="0" cy="47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36" name="Line 147"/>
                  <p:cNvSpPr>
                    <a:spLocks noChangeShapeType="1"/>
                  </p:cNvSpPr>
                  <p:nvPr/>
                </p:nvSpPr>
                <p:spPr bwMode="auto">
                  <a:xfrm rot="6480000">
                    <a:off x="4103" y="2054"/>
                    <a:ext cx="0" cy="49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37" name="Line 148"/>
                  <p:cNvSpPr>
                    <a:spLocks noChangeShapeType="1"/>
                  </p:cNvSpPr>
                  <p:nvPr/>
                </p:nvSpPr>
                <p:spPr bwMode="auto">
                  <a:xfrm rot="12960000" flipH="1">
                    <a:off x="3361" y="2301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38" name="Line 149"/>
                  <p:cNvSpPr>
                    <a:spLocks noChangeShapeType="1"/>
                  </p:cNvSpPr>
                  <p:nvPr/>
                </p:nvSpPr>
                <p:spPr bwMode="auto">
                  <a:xfrm rot="19440000" flipH="1">
                    <a:off x="3365" y="1524"/>
                    <a:ext cx="0" cy="5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39" name="Line 150"/>
                  <p:cNvSpPr>
                    <a:spLocks noChangeShapeType="1"/>
                  </p:cNvSpPr>
                  <p:nvPr/>
                </p:nvSpPr>
                <p:spPr bwMode="auto">
                  <a:xfrm rot="17280000" flipH="1">
                    <a:off x="3187" y="1765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40" name="Line 151"/>
                  <p:cNvSpPr>
                    <a:spLocks noChangeShapeType="1"/>
                  </p:cNvSpPr>
                  <p:nvPr/>
                </p:nvSpPr>
                <p:spPr bwMode="auto">
                  <a:xfrm rot="15120000" flipH="1">
                    <a:off x="3181" y="2064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7" name="Group 152"/>
                <p:cNvGrpSpPr>
                  <a:grpSpLocks/>
                </p:cNvGrpSpPr>
                <p:nvPr/>
              </p:nvGrpSpPr>
              <p:grpSpPr bwMode="auto">
                <a:xfrm rot="1680000">
                  <a:off x="3165" y="1436"/>
                  <a:ext cx="464" cy="479"/>
                  <a:chOff x="3163" y="1434"/>
                  <a:chExt cx="964" cy="994"/>
                </a:xfrm>
              </p:grpSpPr>
              <p:sp>
                <p:nvSpPr>
                  <p:cNvPr id="50321" name="Line 153"/>
                  <p:cNvSpPr>
                    <a:spLocks noChangeShapeType="1"/>
                  </p:cNvSpPr>
                  <p:nvPr/>
                </p:nvSpPr>
                <p:spPr bwMode="auto">
                  <a:xfrm rot="8640000">
                    <a:off x="3928" y="2297"/>
                    <a:ext cx="0" cy="45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22" name="Line 154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3650" y="2387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23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3651" y="1434"/>
                    <a:ext cx="0" cy="43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24" name="Line 156"/>
                  <p:cNvSpPr>
                    <a:spLocks noChangeShapeType="1"/>
                  </p:cNvSpPr>
                  <p:nvPr/>
                </p:nvSpPr>
                <p:spPr bwMode="auto">
                  <a:xfrm rot="2160000">
                    <a:off x="3928" y="1525"/>
                    <a:ext cx="0" cy="43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25" name="Line 157"/>
                  <p:cNvSpPr>
                    <a:spLocks noChangeShapeType="1"/>
                  </p:cNvSpPr>
                  <p:nvPr/>
                </p:nvSpPr>
                <p:spPr bwMode="auto">
                  <a:xfrm rot="4320000">
                    <a:off x="4098" y="1761"/>
                    <a:ext cx="0" cy="47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26" name="Line 158"/>
                  <p:cNvSpPr>
                    <a:spLocks noChangeShapeType="1"/>
                  </p:cNvSpPr>
                  <p:nvPr/>
                </p:nvSpPr>
                <p:spPr bwMode="auto">
                  <a:xfrm rot="6480000">
                    <a:off x="4103" y="2054"/>
                    <a:ext cx="0" cy="49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27" name="Line 159"/>
                  <p:cNvSpPr>
                    <a:spLocks noChangeShapeType="1"/>
                  </p:cNvSpPr>
                  <p:nvPr/>
                </p:nvSpPr>
                <p:spPr bwMode="auto">
                  <a:xfrm rot="12960000" flipH="1">
                    <a:off x="3361" y="2301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28" name="Line 160"/>
                  <p:cNvSpPr>
                    <a:spLocks noChangeShapeType="1"/>
                  </p:cNvSpPr>
                  <p:nvPr/>
                </p:nvSpPr>
                <p:spPr bwMode="auto">
                  <a:xfrm rot="19440000" flipH="1">
                    <a:off x="3365" y="1524"/>
                    <a:ext cx="0" cy="5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29" name="Line 161"/>
                  <p:cNvSpPr>
                    <a:spLocks noChangeShapeType="1"/>
                  </p:cNvSpPr>
                  <p:nvPr/>
                </p:nvSpPr>
                <p:spPr bwMode="auto">
                  <a:xfrm rot="17280000" flipH="1">
                    <a:off x="3187" y="1765"/>
                    <a:ext cx="0" cy="41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50330" name="Line 162"/>
                  <p:cNvSpPr>
                    <a:spLocks noChangeShapeType="1"/>
                  </p:cNvSpPr>
                  <p:nvPr/>
                </p:nvSpPr>
                <p:spPr bwMode="auto">
                  <a:xfrm rot="15120000" flipH="1">
                    <a:off x="3181" y="2064"/>
                    <a:ext cx="0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CC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50307" name="Text Box 163"/>
              <p:cNvSpPr txBox="1">
                <a:spLocks noChangeArrowheads="1"/>
              </p:cNvSpPr>
              <p:nvPr/>
            </p:nvSpPr>
            <p:spPr bwMode="auto">
              <a:xfrm>
                <a:off x="3368" y="2218"/>
                <a:ext cx="139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500" b="1">
                    <a:latin typeface="Calibri" pitchFamily="34" charset="0"/>
                  </a:rPr>
                  <a:t>5</a:t>
                </a:r>
                <a:endParaRPr lang="en-GB" sz="500" b="1">
                  <a:latin typeface="Calibri" pitchFamily="34" charset="0"/>
                </a:endParaRPr>
              </a:p>
            </p:txBody>
          </p:sp>
          <p:sp>
            <p:nvSpPr>
              <p:cNvPr id="50308" name="Text Box 164"/>
              <p:cNvSpPr txBox="1">
                <a:spLocks noChangeArrowheads="1"/>
              </p:cNvSpPr>
              <p:nvPr/>
            </p:nvSpPr>
            <p:spPr bwMode="auto">
              <a:xfrm>
                <a:off x="3565" y="1602"/>
                <a:ext cx="13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500" b="1">
                    <a:latin typeface="Calibri" pitchFamily="34" charset="0"/>
                  </a:rPr>
                  <a:t>1</a:t>
                </a:r>
                <a:endParaRPr lang="en-GB" sz="500" b="1">
                  <a:latin typeface="Calibri" pitchFamily="34" charset="0"/>
                </a:endParaRPr>
              </a:p>
            </p:txBody>
          </p:sp>
          <p:sp>
            <p:nvSpPr>
              <p:cNvPr id="50309" name="Text Box 165"/>
              <p:cNvSpPr txBox="1">
                <a:spLocks noChangeArrowheads="1"/>
              </p:cNvSpPr>
              <p:nvPr/>
            </p:nvSpPr>
            <p:spPr bwMode="auto">
              <a:xfrm>
                <a:off x="3687" y="1775"/>
                <a:ext cx="13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500" b="1">
                    <a:latin typeface="Calibri" pitchFamily="34" charset="0"/>
                  </a:rPr>
                  <a:t>2</a:t>
                </a:r>
                <a:endParaRPr lang="en-GB" sz="500" b="1">
                  <a:latin typeface="Calibri" pitchFamily="34" charset="0"/>
                </a:endParaRPr>
              </a:p>
            </p:txBody>
          </p:sp>
          <p:sp>
            <p:nvSpPr>
              <p:cNvPr id="50310" name="Text Box 166"/>
              <p:cNvSpPr txBox="1">
                <a:spLocks noChangeArrowheads="1"/>
              </p:cNvSpPr>
              <p:nvPr/>
            </p:nvSpPr>
            <p:spPr bwMode="auto">
              <a:xfrm>
                <a:off x="3693" y="1985"/>
                <a:ext cx="137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500" b="1">
                    <a:latin typeface="Calibri" pitchFamily="34" charset="0"/>
                  </a:rPr>
                  <a:t>3</a:t>
                </a:r>
                <a:endParaRPr lang="en-GB" sz="500" b="1">
                  <a:latin typeface="Calibri" pitchFamily="34" charset="0"/>
                </a:endParaRPr>
              </a:p>
            </p:txBody>
          </p:sp>
          <p:sp>
            <p:nvSpPr>
              <p:cNvPr id="50311" name="Text Box 167"/>
              <p:cNvSpPr txBox="1">
                <a:spLocks noChangeArrowheads="1"/>
              </p:cNvSpPr>
              <p:nvPr/>
            </p:nvSpPr>
            <p:spPr bwMode="auto">
              <a:xfrm>
                <a:off x="3568" y="2152"/>
                <a:ext cx="13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500" b="1">
                    <a:latin typeface="Calibri" pitchFamily="34" charset="0"/>
                  </a:rPr>
                  <a:t>4</a:t>
                </a:r>
                <a:endParaRPr lang="en-GB" sz="500" b="1">
                  <a:latin typeface="Calibri" pitchFamily="34" charset="0"/>
                </a:endParaRPr>
              </a:p>
            </p:txBody>
          </p:sp>
          <p:sp>
            <p:nvSpPr>
              <p:cNvPr id="50312" name="Text Box 168"/>
              <p:cNvSpPr txBox="1">
                <a:spLocks noChangeArrowheads="1"/>
              </p:cNvSpPr>
              <p:nvPr/>
            </p:nvSpPr>
            <p:spPr bwMode="auto">
              <a:xfrm>
                <a:off x="3163" y="2161"/>
                <a:ext cx="137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500" b="1">
                    <a:latin typeface="Calibri" pitchFamily="34" charset="0"/>
                  </a:rPr>
                  <a:t>6</a:t>
                </a:r>
                <a:endParaRPr lang="en-GB" sz="500" b="1">
                  <a:latin typeface="Calibri" pitchFamily="34" charset="0"/>
                </a:endParaRPr>
              </a:p>
            </p:txBody>
          </p:sp>
          <p:sp>
            <p:nvSpPr>
              <p:cNvPr id="50313" name="Text Box 169"/>
              <p:cNvSpPr txBox="1">
                <a:spLocks noChangeArrowheads="1"/>
              </p:cNvSpPr>
              <p:nvPr/>
            </p:nvSpPr>
            <p:spPr bwMode="auto">
              <a:xfrm>
                <a:off x="3029" y="1990"/>
                <a:ext cx="13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500" b="1">
                    <a:latin typeface="Calibri" pitchFamily="34" charset="0"/>
                  </a:rPr>
                  <a:t>7</a:t>
                </a:r>
                <a:endParaRPr lang="en-GB" sz="500" b="1">
                  <a:latin typeface="Calibri" pitchFamily="34" charset="0"/>
                </a:endParaRPr>
              </a:p>
            </p:txBody>
          </p:sp>
          <p:sp>
            <p:nvSpPr>
              <p:cNvPr id="50314" name="Text Box 170"/>
              <p:cNvSpPr txBox="1">
                <a:spLocks noChangeArrowheads="1"/>
              </p:cNvSpPr>
              <p:nvPr/>
            </p:nvSpPr>
            <p:spPr bwMode="auto">
              <a:xfrm>
                <a:off x="3038" y="1772"/>
                <a:ext cx="139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500" b="1">
                    <a:latin typeface="Calibri" pitchFamily="34" charset="0"/>
                  </a:rPr>
                  <a:t>8</a:t>
                </a:r>
                <a:endParaRPr lang="en-GB" sz="500" b="1">
                  <a:latin typeface="Calibri" pitchFamily="34" charset="0"/>
                </a:endParaRPr>
              </a:p>
            </p:txBody>
          </p:sp>
          <p:sp>
            <p:nvSpPr>
              <p:cNvPr id="50315" name="Text Box 171"/>
              <p:cNvSpPr txBox="1">
                <a:spLocks noChangeArrowheads="1"/>
              </p:cNvSpPr>
              <p:nvPr/>
            </p:nvSpPr>
            <p:spPr bwMode="auto">
              <a:xfrm>
                <a:off x="3161" y="1610"/>
                <a:ext cx="136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500" b="1">
                    <a:latin typeface="Calibri" pitchFamily="34" charset="0"/>
                  </a:rPr>
                  <a:t>9</a:t>
                </a:r>
                <a:endParaRPr lang="en-GB" sz="500" b="1">
                  <a:latin typeface="Calibri" pitchFamily="34" charset="0"/>
                </a:endParaRPr>
              </a:p>
            </p:txBody>
          </p:sp>
        </p:grpSp>
        <p:pic>
          <p:nvPicPr>
            <p:cNvPr id="50276" name="Picture 172" descr="citroen_logo"/>
            <p:cNvPicPr>
              <a:picLocks noChangeArrowheads="1"/>
            </p:cNvPicPr>
            <p:nvPr/>
          </p:nvPicPr>
          <p:blipFill>
            <a:blip r:embed="rId5" cstate="print"/>
            <a:srcRect l="33804" t="3027" r="36421" b="45219"/>
            <a:stretch>
              <a:fillRect/>
            </a:stretch>
          </p:blipFill>
          <p:spPr bwMode="auto">
            <a:xfrm>
              <a:off x="2381" y="2951"/>
              <a:ext cx="260" cy="26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18" name="Group 173"/>
            <p:cNvGrpSpPr>
              <a:grpSpLocks/>
            </p:cNvGrpSpPr>
            <p:nvPr/>
          </p:nvGrpSpPr>
          <p:grpSpPr bwMode="auto">
            <a:xfrm>
              <a:off x="2716" y="2929"/>
              <a:ext cx="527" cy="305"/>
              <a:chOff x="2716" y="2929"/>
              <a:chExt cx="527" cy="305"/>
            </a:xfrm>
          </p:grpSpPr>
          <p:sp>
            <p:nvSpPr>
              <p:cNvPr id="50303" name="Text Box 174"/>
              <p:cNvSpPr txBox="1">
                <a:spLocks noChangeArrowheads="1"/>
              </p:cNvSpPr>
              <p:nvPr/>
            </p:nvSpPr>
            <p:spPr bwMode="auto">
              <a:xfrm>
                <a:off x="2719" y="2929"/>
                <a:ext cx="521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000">
                    <a:solidFill>
                      <a:srgbClr val="FF0000"/>
                    </a:solidFill>
                    <a:latin typeface="Arial Black" pitchFamily="34" charset="0"/>
                  </a:rPr>
                  <a:t>CITROËN</a:t>
                </a:r>
              </a:p>
            </p:txBody>
          </p:sp>
          <p:sp>
            <p:nvSpPr>
              <p:cNvPr id="50304" name="Text Box 175"/>
              <p:cNvSpPr txBox="1">
                <a:spLocks noChangeArrowheads="1"/>
              </p:cNvSpPr>
              <p:nvPr/>
            </p:nvSpPr>
            <p:spPr bwMode="auto">
              <a:xfrm>
                <a:off x="2716" y="3080"/>
                <a:ext cx="527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000">
                    <a:latin typeface="Arial Black" pitchFamily="34" charset="0"/>
                  </a:rPr>
                  <a:t>S P O R T</a:t>
                </a:r>
              </a:p>
            </p:txBody>
          </p:sp>
        </p:grpSp>
        <p:sp>
          <p:nvSpPr>
            <p:cNvPr id="50278" name="Oval 176"/>
            <p:cNvSpPr>
              <a:spLocks noChangeArrowheads="1"/>
            </p:cNvSpPr>
            <p:nvPr/>
          </p:nvSpPr>
          <p:spPr bwMode="auto">
            <a:xfrm rot="-60000">
              <a:off x="2794" y="2294"/>
              <a:ext cx="35" cy="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grpSp>
          <p:nvGrpSpPr>
            <p:cNvPr id="19" name="Group 177"/>
            <p:cNvGrpSpPr>
              <a:grpSpLocks/>
            </p:cNvGrpSpPr>
            <p:nvPr/>
          </p:nvGrpSpPr>
          <p:grpSpPr bwMode="auto">
            <a:xfrm>
              <a:off x="2128" y="1822"/>
              <a:ext cx="161" cy="162"/>
              <a:chOff x="2853" y="3086"/>
              <a:chExt cx="482" cy="482"/>
            </a:xfrm>
          </p:grpSpPr>
          <p:sp>
            <p:nvSpPr>
              <p:cNvPr id="50301" name="Oval 178"/>
              <p:cNvSpPr>
                <a:spLocks noChangeArrowheads="1"/>
              </p:cNvSpPr>
              <p:nvPr/>
            </p:nvSpPr>
            <p:spPr bwMode="auto">
              <a:xfrm rot="3651094" flipH="1">
                <a:off x="2853" y="3086"/>
                <a:ext cx="482" cy="4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0302" name="Oval 179"/>
              <p:cNvSpPr>
                <a:spLocks noChangeArrowheads="1"/>
              </p:cNvSpPr>
              <p:nvPr/>
            </p:nvSpPr>
            <p:spPr bwMode="auto">
              <a:xfrm rot="3651094" flipH="1">
                <a:off x="2880" y="3113"/>
                <a:ext cx="428" cy="428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32999"/>
                    </a:schemeClr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</p:grpSp>
        <p:sp>
          <p:nvSpPr>
            <p:cNvPr id="50280" name="Line 180"/>
            <p:cNvSpPr>
              <a:spLocks noChangeShapeType="1"/>
            </p:cNvSpPr>
            <p:nvPr/>
          </p:nvSpPr>
          <p:spPr bwMode="auto">
            <a:xfrm>
              <a:off x="2210" y="2287"/>
              <a:ext cx="0" cy="4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" name="Group 181"/>
            <p:cNvGrpSpPr>
              <a:grpSpLocks/>
            </p:cNvGrpSpPr>
            <p:nvPr/>
          </p:nvGrpSpPr>
          <p:grpSpPr bwMode="auto">
            <a:xfrm>
              <a:off x="2444" y="1552"/>
              <a:ext cx="173" cy="702"/>
              <a:chOff x="2444" y="1552"/>
              <a:chExt cx="173" cy="702"/>
            </a:xfrm>
          </p:grpSpPr>
          <p:sp>
            <p:nvSpPr>
              <p:cNvPr id="50297" name="Line 182"/>
              <p:cNvSpPr>
                <a:spLocks noChangeShapeType="1"/>
              </p:cNvSpPr>
              <p:nvPr/>
            </p:nvSpPr>
            <p:spPr bwMode="auto">
              <a:xfrm rot="2159962">
                <a:off x="2444" y="1552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98" name="Line 183"/>
              <p:cNvSpPr>
                <a:spLocks noChangeShapeType="1"/>
              </p:cNvSpPr>
              <p:nvPr/>
            </p:nvSpPr>
            <p:spPr bwMode="auto">
              <a:xfrm rot="4350303">
                <a:off x="2594" y="1756"/>
                <a:ext cx="1" cy="45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99" name="Line 184"/>
              <p:cNvSpPr>
                <a:spLocks noChangeShapeType="1"/>
              </p:cNvSpPr>
              <p:nvPr/>
            </p:nvSpPr>
            <p:spPr bwMode="auto">
              <a:xfrm rot="6576943">
                <a:off x="2593" y="2008"/>
                <a:ext cx="1" cy="45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300" name="Line 185"/>
              <p:cNvSpPr>
                <a:spLocks noChangeShapeType="1"/>
              </p:cNvSpPr>
              <p:nvPr/>
            </p:nvSpPr>
            <p:spPr bwMode="auto">
              <a:xfrm rot="8736006">
                <a:off x="2446" y="2209"/>
                <a:ext cx="1" cy="45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1" name="Group 186"/>
            <p:cNvGrpSpPr>
              <a:grpSpLocks/>
            </p:cNvGrpSpPr>
            <p:nvPr/>
          </p:nvGrpSpPr>
          <p:grpSpPr bwMode="auto">
            <a:xfrm flipH="1">
              <a:off x="1801" y="1550"/>
              <a:ext cx="173" cy="702"/>
              <a:chOff x="2444" y="1552"/>
              <a:chExt cx="173" cy="702"/>
            </a:xfrm>
          </p:grpSpPr>
          <p:sp>
            <p:nvSpPr>
              <p:cNvPr id="50293" name="Line 187"/>
              <p:cNvSpPr>
                <a:spLocks noChangeShapeType="1"/>
              </p:cNvSpPr>
              <p:nvPr/>
            </p:nvSpPr>
            <p:spPr bwMode="auto">
              <a:xfrm rot="2159962">
                <a:off x="2444" y="1552"/>
                <a:ext cx="0" cy="45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94" name="Line 188"/>
              <p:cNvSpPr>
                <a:spLocks noChangeShapeType="1"/>
              </p:cNvSpPr>
              <p:nvPr/>
            </p:nvSpPr>
            <p:spPr bwMode="auto">
              <a:xfrm rot="4350303">
                <a:off x="2594" y="1756"/>
                <a:ext cx="1" cy="45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95" name="Line 189"/>
              <p:cNvSpPr>
                <a:spLocks noChangeShapeType="1"/>
              </p:cNvSpPr>
              <p:nvPr/>
            </p:nvSpPr>
            <p:spPr bwMode="auto">
              <a:xfrm rot="6576943">
                <a:off x="2593" y="2008"/>
                <a:ext cx="1" cy="45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296" name="Line 190"/>
              <p:cNvSpPr>
                <a:spLocks noChangeShapeType="1"/>
              </p:cNvSpPr>
              <p:nvPr/>
            </p:nvSpPr>
            <p:spPr bwMode="auto">
              <a:xfrm rot="8736006">
                <a:off x="2446" y="2209"/>
                <a:ext cx="1" cy="45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0283" name="Line 191"/>
            <p:cNvSpPr>
              <a:spLocks noChangeShapeType="1"/>
            </p:cNvSpPr>
            <p:nvPr/>
          </p:nvSpPr>
          <p:spPr bwMode="auto">
            <a:xfrm>
              <a:off x="2209" y="1477"/>
              <a:ext cx="0" cy="4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284" name="Text Box 192"/>
            <p:cNvSpPr txBox="1">
              <a:spLocks noChangeArrowheads="1"/>
            </p:cNvSpPr>
            <p:nvPr/>
          </p:nvSpPr>
          <p:spPr bwMode="auto">
            <a:xfrm>
              <a:off x="2392" y="1593"/>
              <a:ext cx="22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500" b="1">
                  <a:latin typeface="Calibri" pitchFamily="34" charset="0"/>
                </a:rPr>
                <a:t>1</a:t>
              </a:r>
              <a:endParaRPr lang="en-GB" sz="500" b="1">
                <a:latin typeface="Calibri" pitchFamily="34" charset="0"/>
              </a:endParaRPr>
            </a:p>
          </p:txBody>
        </p:sp>
        <p:sp>
          <p:nvSpPr>
            <p:cNvPr id="50285" name="Text Box 193"/>
            <p:cNvSpPr txBox="1">
              <a:spLocks noChangeArrowheads="1"/>
            </p:cNvSpPr>
            <p:nvPr/>
          </p:nvSpPr>
          <p:spPr bwMode="auto">
            <a:xfrm>
              <a:off x="2530" y="1765"/>
              <a:ext cx="22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500" b="1">
                  <a:latin typeface="Calibri" pitchFamily="34" charset="0"/>
                </a:rPr>
                <a:t>2</a:t>
              </a:r>
              <a:endParaRPr lang="en-GB" sz="500" b="1">
                <a:latin typeface="Calibri" pitchFamily="34" charset="0"/>
              </a:endParaRPr>
            </a:p>
          </p:txBody>
        </p:sp>
        <p:sp>
          <p:nvSpPr>
            <p:cNvPr id="50286" name="Text Box 194"/>
            <p:cNvSpPr txBox="1">
              <a:spLocks noChangeArrowheads="1"/>
            </p:cNvSpPr>
            <p:nvPr/>
          </p:nvSpPr>
          <p:spPr bwMode="auto">
            <a:xfrm>
              <a:off x="2533" y="1995"/>
              <a:ext cx="22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500" b="1">
                  <a:latin typeface="Calibri" pitchFamily="34" charset="0"/>
                </a:rPr>
                <a:t>3</a:t>
              </a:r>
              <a:endParaRPr lang="en-GB" sz="500" b="1">
                <a:latin typeface="Calibri" pitchFamily="34" charset="0"/>
              </a:endParaRPr>
            </a:p>
          </p:txBody>
        </p:sp>
        <p:sp>
          <p:nvSpPr>
            <p:cNvPr id="50287" name="Text Box 195"/>
            <p:cNvSpPr txBox="1">
              <a:spLocks noChangeArrowheads="1"/>
            </p:cNvSpPr>
            <p:nvPr/>
          </p:nvSpPr>
          <p:spPr bwMode="auto">
            <a:xfrm>
              <a:off x="2404" y="2156"/>
              <a:ext cx="22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500" b="1">
                  <a:latin typeface="Calibri" pitchFamily="34" charset="0"/>
                </a:rPr>
                <a:t>4</a:t>
              </a:r>
              <a:endParaRPr lang="en-GB" sz="500" b="1">
                <a:latin typeface="Calibri" pitchFamily="34" charset="0"/>
              </a:endParaRPr>
            </a:p>
          </p:txBody>
        </p:sp>
        <p:sp>
          <p:nvSpPr>
            <p:cNvPr id="50288" name="Text Box 196"/>
            <p:cNvSpPr txBox="1">
              <a:spLocks noChangeArrowheads="1"/>
            </p:cNvSpPr>
            <p:nvPr/>
          </p:nvSpPr>
          <p:spPr bwMode="auto">
            <a:xfrm>
              <a:off x="2200" y="2221"/>
              <a:ext cx="22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500" b="1">
                  <a:latin typeface="Calibri" pitchFamily="34" charset="0"/>
                </a:rPr>
                <a:t>5</a:t>
              </a:r>
              <a:endParaRPr lang="en-GB" sz="500" b="1">
                <a:latin typeface="Calibri" pitchFamily="34" charset="0"/>
              </a:endParaRPr>
            </a:p>
          </p:txBody>
        </p:sp>
        <p:sp>
          <p:nvSpPr>
            <p:cNvPr id="50289" name="Text Box 197"/>
            <p:cNvSpPr txBox="1">
              <a:spLocks noChangeArrowheads="1"/>
            </p:cNvSpPr>
            <p:nvPr/>
          </p:nvSpPr>
          <p:spPr bwMode="auto">
            <a:xfrm>
              <a:off x="2001" y="2154"/>
              <a:ext cx="22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500" b="1">
                  <a:latin typeface="Calibri" pitchFamily="34" charset="0"/>
                </a:rPr>
                <a:t>6</a:t>
              </a:r>
              <a:endParaRPr lang="en-GB" sz="500" b="1">
                <a:latin typeface="Calibri" pitchFamily="34" charset="0"/>
              </a:endParaRPr>
            </a:p>
          </p:txBody>
        </p:sp>
        <p:sp>
          <p:nvSpPr>
            <p:cNvPr id="50290" name="Text Box 198"/>
            <p:cNvSpPr txBox="1">
              <a:spLocks noChangeArrowheads="1"/>
            </p:cNvSpPr>
            <p:nvPr/>
          </p:nvSpPr>
          <p:spPr bwMode="auto">
            <a:xfrm>
              <a:off x="1880" y="1989"/>
              <a:ext cx="22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 b="1">
                  <a:latin typeface="Calibri" pitchFamily="34" charset="0"/>
                </a:rPr>
                <a:t>7</a:t>
              </a:r>
            </a:p>
          </p:txBody>
        </p:sp>
        <p:sp>
          <p:nvSpPr>
            <p:cNvPr id="50291" name="Text Box 199"/>
            <p:cNvSpPr txBox="1">
              <a:spLocks noChangeArrowheads="1"/>
            </p:cNvSpPr>
            <p:nvPr/>
          </p:nvSpPr>
          <p:spPr bwMode="auto">
            <a:xfrm>
              <a:off x="1876" y="1772"/>
              <a:ext cx="22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 b="1">
                  <a:latin typeface="Calibri" pitchFamily="34" charset="0"/>
                </a:rPr>
                <a:t>8</a:t>
              </a:r>
            </a:p>
          </p:txBody>
        </p:sp>
        <p:sp>
          <p:nvSpPr>
            <p:cNvPr id="50292" name="Text Box 200"/>
            <p:cNvSpPr txBox="1">
              <a:spLocks noChangeArrowheads="1"/>
            </p:cNvSpPr>
            <p:nvPr/>
          </p:nvSpPr>
          <p:spPr bwMode="auto">
            <a:xfrm>
              <a:off x="1999" y="1600"/>
              <a:ext cx="22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500" b="1">
                  <a:latin typeface="Calibri" pitchFamily="34" charset="0"/>
                </a:rPr>
                <a:t>9</a:t>
              </a:r>
            </a:p>
          </p:txBody>
        </p:sp>
      </p:grpSp>
      <p:sp>
        <p:nvSpPr>
          <p:cNvPr id="50180" name="Text Box 202"/>
          <p:cNvSpPr txBox="1">
            <a:spLocks noChangeArrowheads="1"/>
          </p:cNvSpPr>
          <p:nvPr/>
        </p:nvSpPr>
        <p:spPr bwMode="auto">
          <a:xfrm>
            <a:off x="4413250" y="4575175"/>
            <a:ext cx="184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b="1" i="1">
              <a:latin typeface="Calibri" pitchFamily="34" charset="0"/>
            </a:endParaRPr>
          </a:p>
        </p:txBody>
      </p:sp>
      <p:grpSp>
        <p:nvGrpSpPr>
          <p:cNvPr id="22" name="Group 203"/>
          <p:cNvGrpSpPr>
            <a:grpSpLocks/>
          </p:cNvGrpSpPr>
          <p:nvPr/>
        </p:nvGrpSpPr>
        <p:grpSpPr bwMode="auto">
          <a:xfrm>
            <a:off x="5462588" y="2309813"/>
            <a:ext cx="69850" cy="1419225"/>
            <a:chOff x="5012" y="1389"/>
            <a:chExt cx="45" cy="1134"/>
          </a:xfrm>
        </p:grpSpPr>
        <p:sp>
          <p:nvSpPr>
            <p:cNvPr id="50198" name="AutoShape 204"/>
            <p:cNvSpPr>
              <a:spLocks noChangeArrowheads="1"/>
            </p:cNvSpPr>
            <p:nvPr/>
          </p:nvSpPr>
          <p:spPr bwMode="auto">
            <a:xfrm>
              <a:off x="5012" y="1389"/>
              <a:ext cx="45" cy="63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0199" name="AutoShape 205"/>
            <p:cNvSpPr>
              <a:spLocks noChangeArrowheads="1"/>
            </p:cNvSpPr>
            <p:nvPr/>
          </p:nvSpPr>
          <p:spPr bwMode="auto">
            <a:xfrm flipV="1">
              <a:off x="5012" y="1888"/>
              <a:ext cx="45" cy="635"/>
            </a:xfrm>
            <a:prstGeom prst="triangle">
              <a:avLst>
                <a:gd name="adj" fmla="val 50000"/>
              </a:avLst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3" name="Group 206"/>
          <p:cNvGrpSpPr>
            <a:grpSpLocks/>
          </p:cNvGrpSpPr>
          <p:nvPr/>
        </p:nvGrpSpPr>
        <p:grpSpPr bwMode="auto">
          <a:xfrm>
            <a:off x="-1549400" y="836613"/>
            <a:ext cx="1584325" cy="1585912"/>
            <a:chOff x="-976" y="527"/>
            <a:chExt cx="998" cy="999"/>
          </a:xfrm>
        </p:grpSpPr>
        <p:sp>
          <p:nvSpPr>
            <p:cNvPr id="50191" name="Line 207"/>
            <p:cNvSpPr>
              <a:spLocks noChangeShapeType="1"/>
            </p:cNvSpPr>
            <p:nvPr/>
          </p:nvSpPr>
          <p:spPr bwMode="auto">
            <a:xfrm>
              <a:off x="-477" y="527"/>
              <a:ext cx="0" cy="9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92" name="Line 208"/>
            <p:cNvSpPr>
              <a:spLocks noChangeShapeType="1"/>
            </p:cNvSpPr>
            <p:nvPr/>
          </p:nvSpPr>
          <p:spPr bwMode="auto">
            <a:xfrm rot="-8658336">
              <a:off x="-477" y="527"/>
              <a:ext cx="0" cy="9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93" name="Line 209"/>
            <p:cNvSpPr>
              <a:spLocks noChangeShapeType="1"/>
            </p:cNvSpPr>
            <p:nvPr/>
          </p:nvSpPr>
          <p:spPr bwMode="auto">
            <a:xfrm rot="8658336" flipV="1">
              <a:off x="-477" y="527"/>
              <a:ext cx="0" cy="9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94" name="Line 210"/>
            <p:cNvSpPr>
              <a:spLocks noChangeShapeType="1"/>
            </p:cNvSpPr>
            <p:nvPr/>
          </p:nvSpPr>
          <p:spPr bwMode="auto">
            <a:xfrm rot="4317742" flipV="1">
              <a:off x="-478" y="528"/>
              <a:ext cx="1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95" name="Line 211"/>
            <p:cNvSpPr>
              <a:spLocks noChangeShapeType="1"/>
            </p:cNvSpPr>
            <p:nvPr/>
          </p:nvSpPr>
          <p:spPr bwMode="auto">
            <a:xfrm rot="17287700" flipV="1">
              <a:off x="-478" y="528"/>
              <a:ext cx="1" cy="9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196" name="Oval 212"/>
            <p:cNvSpPr>
              <a:spLocks noChangeArrowheads="1"/>
            </p:cNvSpPr>
            <p:nvPr/>
          </p:nvSpPr>
          <p:spPr bwMode="auto">
            <a:xfrm>
              <a:off x="-908" y="596"/>
              <a:ext cx="861" cy="861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0197" name="Oval 213"/>
            <p:cNvSpPr>
              <a:spLocks noChangeArrowheads="1"/>
            </p:cNvSpPr>
            <p:nvPr/>
          </p:nvSpPr>
          <p:spPr bwMode="auto">
            <a:xfrm>
              <a:off x="-851" y="652"/>
              <a:ext cx="748" cy="74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4" name="Group 214"/>
          <p:cNvGrpSpPr>
            <a:grpSpLocks/>
          </p:cNvGrpSpPr>
          <p:nvPr/>
        </p:nvGrpSpPr>
        <p:grpSpPr bwMode="auto">
          <a:xfrm>
            <a:off x="3522663" y="2311400"/>
            <a:ext cx="69850" cy="1419225"/>
            <a:chOff x="5012" y="1389"/>
            <a:chExt cx="45" cy="1134"/>
          </a:xfrm>
        </p:grpSpPr>
        <p:sp>
          <p:nvSpPr>
            <p:cNvPr id="50189" name="AutoShape 215"/>
            <p:cNvSpPr>
              <a:spLocks noChangeArrowheads="1"/>
            </p:cNvSpPr>
            <p:nvPr/>
          </p:nvSpPr>
          <p:spPr bwMode="auto">
            <a:xfrm>
              <a:off x="5012" y="1389"/>
              <a:ext cx="45" cy="635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0190" name="AutoShape 216"/>
            <p:cNvSpPr>
              <a:spLocks noChangeArrowheads="1"/>
            </p:cNvSpPr>
            <p:nvPr/>
          </p:nvSpPr>
          <p:spPr bwMode="auto">
            <a:xfrm flipV="1">
              <a:off x="5012" y="1888"/>
              <a:ext cx="45" cy="635"/>
            </a:xfrm>
            <a:prstGeom prst="triangle">
              <a:avLst>
                <a:gd name="adj" fmla="val 50000"/>
              </a:avLst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5" name="Group 217"/>
          <p:cNvGrpSpPr>
            <a:grpSpLocks/>
          </p:cNvGrpSpPr>
          <p:nvPr/>
        </p:nvGrpSpPr>
        <p:grpSpPr bwMode="auto">
          <a:xfrm>
            <a:off x="4435475" y="1341438"/>
            <a:ext cx="157163" cy="4718050"/>
            <a:chOff x="2759" y="848"/>
            <a:chExt cx="99" cy="2972"/>
          </a:xfrm>
        </p:grpSpPr>
        <p:sp>
          <p:nvSpPr>
            <p:cNvPr id="50187" name="AutoShape 218"/>
            <p:cNvSpPr>
              <a:spLocks noChangeArrowheads="1"/>
            </p:cNvSpPr>
            <p:nvPr/>
          </p:nvSpPr>
          <p:spPr bwMode="auto">
            <a:xfrm>
              <a:off x="2759" y="848"/>
              <a:ext cx="99" cy="1633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tx1"/>
                </a:gs>
              </a:gsLst>
              <a:lin ang="18900000" scaled="1"/>
            </a:gradFill>
            <a:ln w="1905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0188" name="AutoShape 219"/>
            <p:cNvSpPr>
              <a:spLocks noChangeArrowheads="1"/>
            </p:cNvSpPr>
            <p:nvPr/>
          </p:nvSpPr>
          <p:spPr bwMode="auto">
            <a:xfrm flipV="1">
              <a:off x="2759" y="2187"/>
              <a:ext cx="99" cy="1633"/>
            </a:xfrm>
            <a:prstGeom prst="triangle">
              <a:avLst>
                <a:gd name="adj" fmla="val 50000"/>
              </a:avLst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999644" name="Text Box 220"/>
          <p:cNvSpPr txBox="1">
            <a:spLocks noChangeArrowheads="1"/>
          </p:cNvSpPr>
          <p:nvPr/>
        </p:nvSpPr>
        <p:spPr bwMode="auto">
          <a:xfrm>
            <a:off x="0" y="3429000"/>
            <a:ext cx="9144000" cy="1219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0000"/>
              </a:gs>
              <a:gs pos="100000">
                <a:schemeClr val="tx1"/>
              </a:gs>
            </a:gsLst>
            <a:lin ang="0" scaled="1"/>
          </a:gradFill>
          <a:ln w="2857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8000" b="1" dirty="0">
                <a:latin typeface="+mn-lt"/>
                <a:cs typeface="+mn-cs"/>
              </a:rPr>
              <a:t>КОРРЕКТИРОВКА</a:t>
            </a:r>
            <a:endParaRPr lang="fr-FR" sz="8000" b="1" dirty="0">
              <a:latin typeface="+mn-lt"/>
              <a:cs typeface="+mn-cs"/>
            </a:endParaRPr>
          </a:p>
        </p:txBody>
      </p:sp>
      <p:sp>
        <p:nvSpPr>
          <p:cNvPr id="221" name="Rectangle 3"/>
          <p:cNvSpPr txBox="1">
            <a:spLocks noChangeArrowheads="1"/>
          </p:cNvSpPr>
          <p:nvPr/>
        </p:nvSpPr>
        <p:spPr bwMode="auto">
          <a:xfrm>
            <a:off x="457200" y="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КОНЕЦ ОБУЧЕНИЯ</a:t>
            </a:r>
            <a:endParaRPr lang="fr-FR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48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6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6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964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 eaLnBrk="1" hangingPunct="1">
              <a:lnSpc>
                <a:spcPct val="8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AutoNum type="arabicPeriod"/>
            </a:pPr>
            <a:r>
              <a:rPr lang="ru-RU" sz="1800" smtClean="0"/>
              <a:t>Как можно получить доступ к </a:t>
            </a:r>
            <a:r>
              <a:rPr lang="fr-FR" sz="1800" smtClean="0"/>
              <a:t>INFO-DIAG ?</a:t>
            </a:r>
          </a:p>
          <a:p>
            <a:pPr marL="381000" indent="-381000" eaLnBrk="1" hangingPunct="1">
              <a:lnSpc>
                <a:spcPct val="8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Через</a:t>
            </a:r>
            <a:r>
              <a:rPr lang="fr-FR" sz="1800" smtClean="0">
                <a:solidFill>
                  <a:srgbClr val="0000FF"/>
                </a:solidFill>
              </a:rPr>
              <a:t> ACCECIT,</a:t>
            </a:r>
            <a:br>
              <a:rPr lang="fr-FR" sz="1800" smtClean="0">
                <a:solidFill>
                  <a:srgbClr val="0000FF"/>
                </a:solidFill>
              </a:rPr>
            </a:br>
            <a:r>
              <a:rPr lang="ru-RU" sz="1800" smtClean="0">
                <a:solidFill>
                  <a:srgbClr val="0000FF"/>
                </a:solidFill>
              </a:rPr>
              <a:t>Через диагностический прибор</a:t>
            </a:r>
            <a:r>
              <a:rPr lang="fr-FR" sz="1800" smtClean="0">
                <a:solidFill>
                  <a:srgbClr val="0000FF"/>
                </a:solidFill>
              </a:rPr>
              <a:t>.</a:t>
            </a:r>
          </a:p>
          <a:p>
            <a:pPr marL="381000" indent="-381000" eaLnBrk="1" hangingPunct="1">
              <a:lnSpc>
                <a:spcPct val="8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AutoNum type="arabicPeriod" startAt="2"/>
            </a:pPr>
            <a:r>
              <a:rPr lang="ru-RU" sz="1800" smtClean="0"/>
              <a:t>Обеспечит ли более высокую эффективность поиска неисправности выборка по </a:t>
            </a:r>
            <a:r>
              <a:rPr lang="fr-FR" sz="1800" smtClean="0"/>
              <a:t>VIN</a:t>
            </a:r>
            <a:r>
              <a:rPr lang="ru-RU" sz="1800" smtClean="0"/>
              <a:t> номеру</a:t>
            </a:r>
            <a:r>
              <a:rPr lang="fr-FR" sz="1800" smtClean="0"/>
              <a:t> </a:t>
            </a:r>
            <a:r>
              <a:rPr lang="ru-RU" sz="1800" smtClean="0"/>
              <a:t>в </a:t>
            </a:r>
            <a:r>
              <a:rPr lang="fr-FR" sz="1800" smtClean="0"/>
              <a:t>Citroën Service?</a:t>
            </a:r>
          </a:p>
          <a:p>
            <a:pPr marL="381000" indent="-381000" eaLnBrk="1" hangingPunct="1">
              <a:lnSpc>
                <a:spcPct val="8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Правда</a:t>
            </a:r>
            <a:r>
              <a:rPr lang="fr-FR" sz="1800" smtClean="0">
                <a:solidFill>
                  <a:srgbClr val="0000FF"/>
                </a:solidFill>
              </a:rPr>
              <a:t>.</a:t>
            </a:r>
          </a:p>
          <a:p>
            <a:pPr marL="381000" indent="-381000" eaLnBrk="1" hangingPunct="1">
              <a:lnSpc>
                <a:spcPct val="8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AutoNum type="arabicPeriod" startAt="3"/>
            </a:pPr>
            <a:r>
              <a:rPr lang="ru-RU" sz="1800" smtClean="0"/>
              <a:t>Какое правило необходимо соблюдать при выполнении контрольных мероприятий с омметром</a:t>
            </a:r>
            <a:r>
              <a:rPr lang="fr-FR" sz="1800" smtClean="0"/>
              <a:t>?</a:t>
            </a:r>
          </a:p>
          <a:p>
            <a:pPr marL="381000" indent="-381000" eaLnBrk="1" hangingPunct="1">
              <a:lnSpc>
                <a:spcPct val="8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Отсоединить элементы подключенные к жгуту</a:t>
            </a:r>
            <a:r>
              <a:rPr lang="fr-FR" sz="1800" smtClean="0">
                <a:solidFill>
                  <a:srgbClr val="0000FF"/>
                </a:solidFill>
              </a:rPr>
              <a:t>.</a:t>
            </a:r>
          </a:p>
          <a:p>
            <a:pPr marL="381000" indent="-381000" eaLnBrk="1" hangingPunct="1">
              <a:lnSpc>
                <a:spcPct val="8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AutoNum type="arabicPeriod" startAt="4"/>
            </a:pPr>
            <a:r>
              <a:rPr lang="ru-RU" sz="1800" smtClean="0"/>
              <a:t>Какова функция </a:t>
            </a:r>
            <a:r>
              <a:rPr lang="fr-FR" sz="1800" smtClean="0"/>
              <a:t>+CAN ?</a:t>
            </a:r>
          </a:p>
          <a:p>
            <a:pPr marL="381000" indent="-381000" eaLnBrk="1" hangingPunct="1">
              <a:lnSpc>
                <a:spcPct val="8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Питает компьютеры сетей </a:t>
            </a:r>
            <a:r>
              <a:rPr lang="fr-FR" sz="1800" smtClean="0">
                <a:solidFill>
                  <a:srgbClr val="0000FF"/>
                </a:solidFill>
              </a:rPr>
              <a:t>CAN LS,</a:t>
            </a:r>
            <a:br>
              <a:rPr lang="fr-FR" sz="1800" smtClean="0">
                <a:solidFill>
                  <a:srgbClr val="0000FF"/>
                </a:solidFill>
              </a:rPr>
            </a:br>
            <a:r>
              <a:rPr lang="ru-RU" sz="1800" smtClean="0">
                <a:solidFill>
                  <a:srgbClr val="0000FF"/>
                </a:solidFill>
              </a:rPr>
              <a:t>Пробуждает компьютеры сетей </a:t>
            </a:r>
            <a:r>
              <a:rPr lang="fr-FR" sz="1800" smtClean="0">
                <a:solidFill>
                  <a:srgbClr val="0000FF"/>
                </a:solidFill>
              </a:rPr>
              <a:t>CAN LS.</a:t>
            </a:r>
          </a:p>
          <a:p>
            <a:pPr marL="381000" indent="-381000" eaLnBrk="1" hangingPunct="1">
              <a:lnSpc>
                <a:spcPct val="8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AutoNum type="arabicPeriod" startAt="5"/>
            </a:pPr>
            <a:r>
              <a:rPr lang="ru-RU" sz="1800" smtClean="0"/>
              <a:t>В какой форме передаётся информация по шине </a:t>
            </a:r>
            <a:r>
              <a:rPr lang="fr-FR" sz="1800" smtClean="0"/>
              <a:t>: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lnSpc>
                <a:spcPct val="8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Цифровая форма.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lnSpc>
                <a:spcPct val="8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AutoNum type="arabicPeriod" startAt="6"/>
            </a:pPr>
            <a:r>
              <a:rPr lang="ru-RU" sz="1800" smtClean="0"/>
              <a:t>Какие условия необходимо соблюдать перед отключением аккумуляторной батареи на мультиплексном автомобиле</a:t>
            </a:r>
            <a:r>
              <a:rPr lang="fr-FR" sz="1800" smtClean="0"/>
              <a:t>?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lnSpc>
                <a:spcPct val="8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Прервать контакт</a:t>
            </a:r>
            <a:r>
              <a:rPr lang="fr-FR" sz="1800" smtClean="0">
                <a:solidFill>
                  <a:srgbClr val="0000FF"/>
                </a:solidFill>
              </a:rPr>
              <a:t>,</a:t>
            </a:r>
            <a:r>
              <a:rPr lang="ru-RU" sz="1800" smtClean="0">
                <a:solidFill>
                  <a:srgbClr val="0000FF"/>
                </a:solidFill>
              </a:rPr>
              <a:t> подождать 3 минуты после последнего действия на пробуждение. 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1800" smtClean="0"/>
          </a:p>
        </p:txBody>
      </p:sp>
      <p:sp>
        <p:nvSpPr>
          <p:cNvPr id="1003523" name="Text 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619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b="1" dirty="0">
                <a:latin typeface="+mn-lt"/>
                <a:cs typeface="+mn-cs"/>
              </a:rPr>
              <a:t>Корректировка анкеты</a:t>
            </a:r>
            <a:endParaRPr lang="fr-FR" sz="2400" b="1" dirty="0">
              <a:latin typeface="+mn-lt"/>
              <a:cs typeface="+mn-cs"/>
            </a:endParaRPr>
          </a:p>
        </p:txBody>
      </p:sp>
      <p:sp>
        <p:nvSpPr>
          <p:cNvPr id="1003525" name="AutoShape 5"/>
          <p:cNvSpPr>
            <a:spLocks noChangeArrowheads="1"/>
          </p:cNvSpPr>
          <p:nvPr/>
        </p:nvSpPr>
        <p:spPr bwMode="auto">
          <a:xfrm>
            <a:off x="7559675" y="6396038"/>
            <a:ext cx="1584325" cy="46196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400" b="1">
                <a:solidFill>
                  <a:srgbClr val="0000FF"/>
                </a:solidFill>
                <a:latin typeface="Calibri" pitchFamily="34" charset="0"/>
              </a:rPr>
              <a:t>Далее</a:t>
            </a:r>
            <a:r>
              <a:rPr lang="fr-FR" sz="2400" b="1">
                <a:solidFill>
                  <a:srgbClr val="0000FF"/>
                </a:solidFill>
                <a:latin typeface="Calibri" pitchFamily="34" charset="0"/>
              </a:rPr>
              <a:t> …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КОНЕЦ ОБУЧЕНИЯ</a:t>
            </a:r>
            <a:endParaRPr lang="fr-FR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03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3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3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3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35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035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035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035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035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035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35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35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0035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1003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22" grpId="0" build="p"/>
      <p:bldP spid="1003525" grpId="0" build="allAtOnce" animBg="1"/>
      <p:bldP spid="1003525" grpId="1" build="p" animBg="1"/>
      <p:bldP spid="1003525" grpId="2" build="allAtOnce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507412" cy="4997450"/>
          </a:xfrm>
        </p:spPr>
        <p:txBody>
          <a:bodyPr/>
          <a:lstStyle/>
          <a:p>
            <a:pPr marL="381000" indent="-381000" eaLnBrk="1" hangingPunct="1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AutoNum type="arabicPeriod" startAt="7"/>
            </a:pPr>
            <a:r>
              <a:rPr lang="ru-RU" sz="1800" smtClean="0"/>
              <a:t>Чем привлекателен мультиплексаж и </a:t>
            </a:r>
            <a:r>
              <a:rPr lang="fr-FR" sz="1800" smtClean="0"/>
              <a:t>BSI ?</a:t>
            </a:r>
          </a:p>
          <a:p>
            <a:pPr marL="381000" indent="-381000"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Уменьшает количество внутренних подсоединений и повышает надёжность транспортного средства.</a:t>
            </a:r>
            <a:r>
              <a:rPr lang="fr-FR" sz="1800" smtClean="0">
                <a:solidFill>
                  <a:srgbClr val="0000FF"/>
                </a:solidFill>
              </a:rPr>
              <a:t/>
            </a:r>
            <a:br>
              <a:rPr lang="fr-FR" sz="1800" smtClean="0">
                <a:solidFill>
                  <a:srgbClr val="0000FF"/>
                </a:solidFill>
              </a:rPr>
            </a:br>
            <a:r>
              <a:rPr lang="ru-RU" sz="1800" smtClean="0">
                <a:solidFill>
                  <a:srgbClr val="0000FF"/>
                </a:solidFill>
              </a:rPr>
              <a:t>Повышает заинтересованность клиента. 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AutoNum type="arabicPeriod" startAt="8"/>
            </a:pPr>
            <a:r>
              <a:rPr lang="ru-RU" sz="1800" smtClean="0"/>
              <a:t>Возможен ли ремонт шины построенной на оптоволокне</a:t>
            </a:r>
            <a:r>
              <a:rPr lang="fr-FR" sz="1800" smtClean="0"/>
              <a:t>?</a:t>
            </a:r>
          </a:p>
          <a:p>
            <a:pPr marL="381000" indent="-381000"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Нет</a:t>
            </a:r>
            <a:r>
              <a:rPr lang="fr-FR" sz="1800" smtClean="0">
                <a:solidFill>
                  <a:srgbClr val="0000FF"/>
                </a:solidFill>
              </a:rPr>
              <a:t>.</a:t>
            </a:r>
          </a:p>
          <a:p>
            <a:pPr marL="381000" indent="-381000" eaLnBrk="1" hangingPunct="1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AutoNum type="arabicPeriod" startAt="9"/>
            </a:pPr>
            <a:r>
              <a:rPr lang="ru-RU" sz="1800" smtClean="0"/>
              <a:t>В </a:t>
            </a:r>
            <a:r>
              <a:rPr lang="fr-FR" sz="1800" smtClean="0"/>
              <a:t>VAN </a:t>
            </a:r>
            <a:r>
              <a:rPr lang="ru-RU" sz="1800" smtClean="0"/>
              <a:t>и</a:t>
            </a:r>
            <a:r>
              <a:rPr lang="fr-FR" sz="1800" smtClean="0"/>
              <a:t> CAN,</a:t>
            </a:r>
            <a:r>
              <a:rPr lang="ru-RU" sz="1800" smtClean="0"/>
              <a:t> почему информационные данные циркулируют по 2 проводам и в противофазе</a:t>
            </a:r>
            <a:r>
              <a:rPr lang="fr-FR" sz="1800" smtClean="0"/>
              <a:t>?</a:t>
            </a:r>
          </a:p>
          <a:p>
            <a:pPr marL="381000" indent="-381000"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Чтобы иметь возможность фильтровать сигнал и восстанавливать первоначальный сигнал,</a:t>
            </a:r>
            <a:r>
              <a:rPr lang="fr-FR" sz="1800" smtClean="0">
                <a:solidFill>
                  <a:srgbClr val="0000FF"/>
                </a:solidFill>
              </a:rPr>
              <a:t/>
            </a:r>
            <a:br>
              <a:rPr lang="fr-FR" sz="1800" smtClean="0">
                <a:solidFill>
                  <a:srgbClr val="0000FF"/>
                </a:solidFill>
              </a:rPr>
            </a:br>
            <a:r>
              <a:rPr lang="ru-RU" sz="1800" smtClean="0">
                <a:solidFill>
                  <a:srgbClr val="0000FF"/>
                </a:solidFill>
              </a:rPr>
              <a:t>Чтобы аннулировать магнитное полу излучаемое шиной. 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AutoNum type="arabicPeriod" startAt="10"/>
            </a:pPr>
            <a:r>
              <a:rPr lang="ru-RU" sz="1800" smtClean="0"/>
              <a:t>Аккумуляторная батарея отключена, возможно ли проведение диагностики состояния шины </a:t>
            </a:r>
            <a:r>
              <a:rPr lang="fr-FR" sz="1800" smtClean="0"/>
              <a:t>CAN HS IS à</a:t>
            </a:r>
            <a:r>
              <a:rPr lang="ru-RU" sz="1800" smtClean="0"/>
              <a:t>с помощью омметра? </a:t>
            </a:r>
            <a:endParaRPr lang="fr-FR" sz="1800" smtClean="0"/>
          </a:p>
          <a:p>
            <a:pPr marL="381000" indent="-381000"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Да</a:t>
            </a:r>
            <a:r>
              <a:rPr lang="fr-FR" sz="1800" smtClean="0">
                <a:solidFill>
                  <a:srgbClr val="0000FF"/>
                </a:solidFill>
              </a:rPr>
              <a:t>.</a:t>
            </a:r>
          </a:p>
          <a:p>
            <a:pPr marL="381000" indent="-381000" eaLnBrk="1" hangingPunct="1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Font typeface="Wingdings" pitchFamily="2" charset="2"/>
              <a:buAutoNum type="arabicPeriod" startAt="11"/>
            </a:pPr>
            <a:r>
              <a:rPr lang="ru-RU" sz="1800" smtClean="0"/>
              <a:t>Подключая параллельно омметр к выводам </a:t>
            </a:r>
            <a:r>
              <a:rPr lang="fr-FR" sz="1800" smtClean="0"/>
              <a:t>CMM, </a:t>
            </a:r>
            <a:r>
              <a:rPr lang="ru-RU" sz="1800" smtClean="0"/>
              <a:t>жгут подсоединён к компьютерам , какие части шины вы продиагностируйте </a:t>
            </a:r>
            <a:r>
              <a:rPr lang="fr-FR" sz="1800" smtClean="0"/>
              <a:t>?</a:t>
            </a:r>
          </a:p>
          <a:p>
            <a:pPr marL="381000" indent="-381000"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Часть образующую контур, расположенную между </a:t>
            </a:r>
            <a:r>
              <a:rPr lang="fr-FR" sz="1800" smtClean="0">
                <a:solidFill>
                  <a:srgbClr val="0000FF"/>
                </a:solidFill>
              </a:rPr>
              <a:t>CMM </a:t>
            </a:r>
            <a:r>
              <a:rPr lang="ru-RU" sz="1800" smtClean="0">
                <a:solidFill>
                  <a:srgbClr val="0000FF"/>
                </a:solidFill>
              </a:rPr>
              <a:t>и</a:t>
            </a:r>
            <a:r>
              <a:rPr lang="fr-FR" sz="1800" smtClean="0">
                <a:solidFill>
                  <a:srgbClr val="0000FF"/>
                </a:solidFill>
              </a:rPr>
              <a:t> BSI.</a:t>
            </a:r>
          </a:p>
        </p:txBody>
      </p:sp>
      <p:sp>
        <p:nvSpPr>
          <p:cNvPr id="1005573" name="AutoShape 5"/>
          <p:cNvSpPr>
            <a:spLocks noChangeArrowheads="1"/>
          </p:cNvSpPr>
          <p:nvPr/>
        </p:nvSpPr>
        <p:spPr bwMode="auto">
          <a:xfrm>
            <a:off x="7559675" y="6396038"/>
            <a:ext cx="1584325" cy="46196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400" b="1">
                <a:solidFill>
                  <a:srgbClr val="0000FF"/>
                </a:solidFill>
                <a:latin typeface="Calibri" pitchFamily="34" charset="0"/>
              </a:rPr>
              <a:t>Далее</a:t>
            </a:r>
            <a:r>
              <a:rPr lang="fr-FR" sz="2400" b="1">
                <a:solidFill>
                  <a:srgbClr val="0000FF"/>
                </a:solidFill>
                <a:latin typeface="Calibri" pitchFamily="34" charset="0"/>
              </a:rPr>
              <a:t> …</a:t>
            </a:r>
          </a:p>
        </p:txBody>
      </p:sp>
      <p:sp>
        <p:nvSpPr>
          <p:cNvPr id="6" name="Text 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619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b="1" dirty="0">
                <a:latin typeface="+mn-lt"/>
                <a:cs typeface="+mn-cs"/>
              </a:rPr>
              <a:t>Корректировка анкеты</a:t>
            </a:r>
            <a:endParaRPr lang="fr-FR" sz="2400" b="1" dirty="0">
              <a:latin typeface="+mn-lt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КОНЕЦ ОБУЧЕНИЯ</a:t>
            </a:r>
            <a:endParaRPr lang="fr-FR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05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5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5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5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5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05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05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05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05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05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10055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1005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5570" grpId="0" build="p"/>
      <p:bldP spid="1005573" grpId="0" build="allAtOnce" animBg="1"/>
      <p:bldP spid="1005573" grpId="1" build="p" animBg="1"/>
      <p:bldP spid="1005573" grpId="2" build="allAtOnce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836613"/>
            <a:ext cx="8964612" cy="4997450"/>
          </a:xfrm>
        </p:spPr>
        <p:txBody>
          <a:bodyPr/>
          <a:lstStyle/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AutoNum type="arabicPeriod" startAt="13"/>
            </a:pPr>
            <a:endParaRPr lang="fr-FR" sz="1800" smtClean="0"/>
          </a:p>
          <a:p>
            <a:pPr marL="381000" indent="-381000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AutoNum type="arabicPeriod" startAt="12"/>
            </a:pPr>
            <a:r>
              <a:rPr lang="ru-RU" sz="1800" smtClean="0"/>
              <a:t>На датчике температур </a:t>
            </a:r>
            <a:r>
              <a:rPr lang="fr-FR" sz="1800" smtClean="0"/>
              <a:t>CTN, </a:t>
            </a:r>
            <a:r>
              <a:rPr lang="ru-RU" sz="1800" smtClean="0"/>
              <a:t>когда температура увеличивается </a:t>
            </a:r>
            <a:r>
              <a:rPr lang="fr-FR" sz="1800" smtClean="0"/>
              <a:t>…?</a:t>
            </a:r>
          </a:p>
          <a:p>
            <a:pPr marL="381000" indent="-381000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/>
              <a:t>      </a:t>
            </a:r>
            <a:r>
              <a:rPr lang="ru-RU" sz="1800" smtClean="0">
                <a:solidFill>
                  <a:srgbClr val="0000FF"/>
                </a:solidFill>
              </a:rPr>
              <a:t>Сопротивление датчика уменьшается.</a:t>
            </a:r>
            <a:r>
              <a:rPr lang="fr-FR" sz="1800" smtClean="0"/>
              <a:t> </a:t>
            </a:r>
          </a:p>
          <a:p>
            <a:pPr marL="381000" indent="-381000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/>
              <a:t>      </a:t>
            </a:r>
            <a:r>
              <a:rPr lang="ru-RU" sz="1800" smtClean="0">
                <a:solidFill>
                  <a:srgbClr val="0000FF"/>
                </a:solidFill>
              </a:rPr>
              <a:t>Напряжение датчика уменьшается.</a:t>
            </a:r>
            <a:endParaRPr lang="ru-RU" sz="1800" smtClean="0"/>
          </a:p>
          <a:p>
            <a:pPr marL="381000" indent="-381000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AutoNum type="arabicPeriod" startAt="13"/>
            </a:pPr>
            <a:r>
              <a:rPr lang="ru-RU" sz="1800" smtClean="0"/>
              <a:t>Какие датчики можно проконтролировать с помощью осциллографа</a:t>
            </a:r>
            <a:r>
              <a:rPr lang="fr-FR" sz="1800" smtClean="0"/>
              <a:t>?</a:t>
            </a:r>
          </a:p>
          <a:p>
            <a:pPr marL="381000" indent="-381000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/>
              <a:t>    </a:t>
            </a:r>
            <a:r>
              <a:rPr lang="ru-RU" sz="1800" smtClean="0">
                <a:solidFill>
                  <a:srgbClr val="0000FF"/>
                </a:solidFill>
              </a:rPr>
              <a:t>Датчик оборотов двигателя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    </a:t>
            </a:r>
            <a:r>
              <a:rPr lang="ru-RU" sz="1800" smtClean="0">
                <a:solidFill>
                  <a:srgbClr val="0000FF"/>
                </a:solidFill>
              </a:rPr>
              <a:t>Датчик скорости вращения колеса</a:t>
            </a:r>
            <a:r>
              <a:rPr lang="fr-FR" sz="1800" smtClean="0">
                <a:solidFill>
                  <a:srgbClr val="0000FF"/>
                </a:solidFill>
              </a:rPr>
              <a:t> ABS</a:t>
            </a:r>
          </a:p>
          <a:p>
            <a:pPr marL="381000" indent="-38100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    </a:t>
            </a:r>
            <a:r>
              <a:rPr lang="ru-RU" sz="1800" smtClean="0">
                <a:solidFill>
                  <a:srgbClr val="0000FF"/>
                </a:solidFill>
              </a:rPr>
              <a:t>Датчик окислов с управлением </a:t>
            </a:r>
            <a:r>
              <a:rPr lang="fr-FR" sz="1800" smtClean="0">
                <a:solidFill>
                  <a:srgbClr val="0000FF"/>
                </a:solidFill>
              </a:rPr>
              <a:t>« TOR »</a:t>
            </a:r>
          </a:p>
          <a:p>
            <a:pPr marL="381000" indent="-381000" eaLnBrk="1" hangingPunct="1">
              <a:spcBef>
                <a:spcPct val="0"/>
              </a:spcBef>
              <a:buFont typeface="Wingdings" pitchFamily="2" charset="2"/>
              <a:buAutoNum type="arabicPeriod" startAt="14"/>
            </a:pPr>
            <a:r>
              <a:rPr lang="fr-FR" sz="1800" smtClean="0"/>
              <a:t> </a:t>
            </a:r>
            <a:r>
              <a:rPr lang="ru-RU" sz="1800" smtClean="0"/>
              <a:t>Перечислите основные характеристики датчика Холла педали акселератора </a:t>
            </a:r>
            <a:r>
              <a:rPr lang="fr-FR" sz="1800" smtClean="0"/>
              <a:t>…</a:t>
            </a:r>
          </a:p>
          <a:p>
            <a:pPr marL="381000" indent="-381000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/>
              <a:t>    </a:t>
            </a:r>
            <a:r>
              <a:rPr lang="ru-RU" sz="1800" smtClean="0">
                <a:solidFill>
                  <a:srgbClr val="0000FF"/>
                </a:solidFill>
              </a:rPr>
              <a:t>Необходимо подведение питания для его функционирования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    </a:t>
            </a:r>
            <a:r>
              <a:rPr lang="ru-RU" sz="1800" smtClean="0">
                <a:solidFill>
                  <a:srgbClr val="0000FF"/>
                </a:solidFill>
              </a:rPr>
              <a:t>Распространяет два линейных сигнала напряжения</a:t>
            </a:r>
            <a:endParaRPr lang="fr-FR" sz="1800" smtClean="0"/>
          </a:p>
          <a:p>
            <a:pPr marL="381000" indent="-381000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AutoNum type="arabicPeriod" startAt="15"/>
            </a:pPr>
            <a:r>
              <a:rPr lang="ru-RU" sz="1800" smtClean="0"/>
              <a:t>Что такое скважность</a:t>
            </a:r>
            <a:r>
              <a:rPr lang="fr-FR" sz="1800" smtClean="0"/>
              <a:t> ?</a:t>
            </a:r>
          </a:p>
          <a:p>
            <a:pPr marL="381000" indent="-38100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    </a:t>
            </a:r>
            <a:r>
              <a:rPr lang="ru-RU" sz="1800" smtClean="0">
                <a:solidFill>
                  <a:srgbClr val="0000FF"/>
                </a:solidFill>
              </a:rPr>
              <a:t>Прямоугольный сигнал с постоянной частотой и с переменной продолжительностью импульсации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    </a:t>
            </a:r>
            <a:r>
              <a:rPr lang="ru-RU" sz="1800" smtClean="0">
                <a:solidFill>
                  <a:srgbClr val="0000FF"/>
                </a:solidFill>
              </a:rPr>
              <a:t>Сигнал, который позволяет передать пропорциональный управляющий сигнал на исполнительный механизм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    </a:t>
            </a:r>
            <a:r>
              <a:rPr lang="ru-RU" sz="1800" smtClean="0">
                <a:solidFill>
                  <a:srgbClr val="0000FF"/>
                </a:solidFill>
              </a:rPr>
              <a:t>Тип сигнала используемый некоторыми датчиками</a:t>
            </a:r>
            <a:endParaRPr lang="fr-FR" sz="1800" smtClean="0">
              <a:solidFill>
                <a:srgbClr val="0000FF"/>
              </a:solidFill>
            </a:endParaRPr>
          </a:p>
        </p:txBody>
      </p:sp>
      <p:sp>
        <p:nvSpPr>
          <p:cNvPr id="1007621" name="AutoShape 5"/>
          <p:cNvSpPr>
            <a:spLocks noChangeArrowheads="1"/>
          </p:cNvSpPr>
          <p:nvPr/>
        </p:nvSpPr>
        <p:spPr bwMode="auto">
          <a:xfrm>
            <a:off x="7559675" y="6396038"/>
            <a:ext cx="1584325" cy="46196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400" b="1">
                <a:solidFill>
                  <a:srgbClr val="0000FF"/>
                </a:solidFill>
                <a:latin typeface="Calibri" pitchFamily="34" charset="0"/>
              </a:rPr>
              <a:t>Далее</a:t>
            </a:r>
            <a:r>
              <a:rPr lang="fr-FR" sz="2400" b="1">
                <a:solidFill>
                  <a:srgbClr val="0000FF"/>
                </a:solidFill>
                <a:latin typeface="Calibri" pitchFamily="34" charset="0"/>
              </a:rPr>
              <a:t> …</a:t>
            </a:r>
          </a:p>
        </p:txBody>
      </p:sp>
      <p:sp>
        <p:nvSpPr>
          <p:cNvPr id="6" name="Text 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619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b="1" dirty="0">
                <a:latin typeface="+mn-lt"/>
                <a:cs typeface="+mn-cs"/>
              </a:rPr>
              <a:t>Корректировка анкеты</a:t>
            </a:r>
            <a:endParaRPr lang="fr-FR" sz="2400" b="1" dirty="0">
              <a:latin typeface="+mn-lt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КОНЕЦ ОБУЧЕНИЯ</a:t>
            </a:r>
            <a:endParaRPr lang="fr-FR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7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7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7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7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7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7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7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7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7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7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76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076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07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07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076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076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076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076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076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076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076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076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076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076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076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076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10076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007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7618" grpId="0" build="p"/>
      <p:bldP spid="1007621" grpId="0" build="allAtOnce" animBg="1"/>
      <p:bldP spid="1007621" grpId="1" build="p" animBg="1"/>
      <p:bldP spid="1007621" grpId="2" build="allAtOnce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6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AutoNum type="arabicPeriod" startAt="16"/>
            </a:pPr>
            <a:r>
              <a:rPr lang="ru-RU" sz="1800" smtClean="0"/>
              <a:t>В процессе тестирования исполнительного механизма получили следующую информацию на диагностическом приборе :  «успешно  выполнен тест исполнительного механизма</a:t>
            </a:r>
            <a:r>
              <a:rPr lang="fr-FR" sz="1800" smtClean="0"/>
              <a:t>» </a:t>
            </a:r>
            <a:r>
              <a:rPr lang="ru-RU" sz="1800" smtClean="0"/>
              <a:t>. Что это обозначает</a:t>
            </a:r>
            <a:r>
              <a:rPr lang="fr-FR" sz="1800" smtClean="0"/>
              <a:t>?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      </a:t>
            </a:r>
            <a:r>
              <a:rPr lang="ru-RU" sz="1800" smtClean="0">
                <a:solidFill>
                  <a:srgbClr val="0000FF"/>
                </a:solidFill>
              </a:rPr>
              <a:t>Компьютер не обнаружил никакой  электрической ошибки в процессе тестирования</a:t>
            </a:r>
            <a:endParaRPr lang="ru-RU" sz="1800" smtClean="0"/>
          </a:p>
          <a:p>
            <a:pPr marL="381000" indent="-381000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AutoNum type="arabicPeriod" startAt="17"/>
            </a:pPr>
            <a:r>
              <a:rPr lang="ru-RU" sz="1800" smtClean="0"/>
              <a:t>Что возможно проконтролировать на  пьезорезистивном датчике давления топлива</a:t>
            </a:r>
            <a:r>
              <a:rPr lang="fr-FR" sz="1800" smtClean="0"/>
              <a:t>?</a:t>
            </a:r>
          </a:p>
          <a:p>
            <a:pPr marL="381000" indent="-381000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Проверка питания, массу и жгут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AutoNum type="arabicPeriod" startAt="18"/>
            </a:pPr>
            <a:r>
              <a:rPr lang="ru-RU" sz="1800" smtClean="0"/>
              <a:t>К каким датчикам необходим подвод питания для их функционирования </a:t>
            </a:r>
            <a:r>
              <a:rPr lang="fr-FR" sz="1800" smtClean="0"/>
              <a:t> ?</a:t>
            </a:r>
          </a:p>
          <a:p>
            <a:pPr marL="381000" indent="-38100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Датчик давления впускного воздуха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      </a:t>
            </a:r>
            <a:r>
              <a:rPr lang="ru-RU" sz="1800" smtClean="0">
                <a:solidFill>
                  <a:srgbClr val="0000FF"/>
                </a:solidFill>
              </a:rPr>
              <a:t>Датчик скорости вращения колеса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spcBef>
                <a:spcPct val="0"/>
              </a:spcBef>
              <a:buFont typeface="Wingdings" pitchFamily="2" charset="2"/>
              <a:buAutoNum type="arabicPeriod" startAt="19"/>
            </a:pPr>
            <a:r>
              <a:rPr lang="ru-RU" sz="1800" smtClean="0"/>
              <a:t>Что контролирует исполнительный механизм пьезоэлектрического инжектора </a:t>
            </a:r>
            <a:r>
              <a:rPr lang="fr-FR" sz="1800" smtClean="0"/>
              <a:t> ?</a:t>
            </a:r>
          </a:p>
          <a:p>
            <a:pPr marL="381000" indent="-38100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Исполнительный механизм  имеет способность проведения самоконтроля</a:t>
            </a:r>
            <a:endParaRPr lang="fr-FR" sz="1800" smtClean="0">
              <a:solidFill>
                <a:srgbClr val="0000FF"/>
              </a:solidFill>
            </a:endParaRPr>
          </a:p>
          <a:p>
            <a:pPr marL="381000" indent="-38100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smtClean="0">
                <a:solidFill>
                  <a:srgbClr val="0000FF"/>
                </a:solidFill>
              </a:rPr>
              <a:t>        Исполнительный механизм  контролирует сопротивление</a:t>
            </a:r>
            <a:endParaRPr lang="fr-FR" sz="1800" smtClean="0"/>
          </a:p>
          <a:p>
            <a:pPr marL="381000" indent="-381000" eaLnBrk="1" hangingPunct="1">
              <a:spcBef>
                <a:spcPct val="0"/>
              </a:spcBef>
              <a:buFont typeface="Wingdings" pitchFamily="2" charset="2"/>
              <a:buAutoNum type="arabicPeriod" startAt="20"/>
            </a:pPr>
            <a:r>
              <a:rPr lang="ru-RU" sz="1800" smtClean="0"/>
              <a:t>Какой марки датчик скорости вращения колеса, питание которого не может  контролироваться при отсоединённом соединителе</a:t>
            </a:r>
            <a:endParaRPr lang="fr-FR" sz="1800" smtClean="0"/>
          </a:p>
          <a:p>
            <a:pPr marL="381000" indent="-38100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fr-FR" sz="1800" smtClean="0">
                <a:solidFill>
                  <a:srgbClr val="0000FF"/>
                </a:solidFill>
              </a:rPr>
              <a:t>	</a:t>
            </a:r>
            <a:r>
              <a:rPr lang="ru-RU" sz="1800" smtClean="0">
                <a:solidFill>
                  <a:srgbClr val="0000FF"/>
                </a:solidFill>
              </a:rPr>
              <a:t>Датчик скорости колеса </a:t>
            </a:r>
            <a:r>
              <a:rPr lang="fr-FR" sz="1800" smtClean="0">
                <a:solidFill>
                  <a:srgbClr val="0000FF"/>
                </a:solidFill>
              </a:rPr>
              <a:t>BOSCH</a:t>
            </a:r>
          </a:p>
        </p:txBody>
      </p:sp>
      <p:sp>
        <p:nvSpPr>
          <p:cNvPr id="1009669" name="AutoShape 5"/>
          <p:cNvSpPr>
            <a:spLocks noChangeArrowheads="1"/>
          </p:cNvSpPr>
          <p:nvPr/>
        </p:nvSpPr>
        <p:spPr bwMode="auto">
          <a:xfrm>
            <a:off x="7559675" y="6396038"/>
            <a:ext cx="1584325" cy="461962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400" b="1">
                <a:solidFill>
                  <a:srgbClr val="0000FF"/>
                </a:solidFill>
                <a:latin typeface="Calibri" pitchFamily="34" charset="0"/>
              </a:rPr>
              <a:t>Далее</a:t>
            </a:r>
            <a:r>
              <a:rPr lang="fr-FR" sz="2400" b="1">
                <a:solidFill>
                  <a:srgbClr val="0000FF"/>
                </a:solidFill>
                <a:latin typeface="Calibri" pitchFamily="34" charset="0"/>
              </a:rPr>
              <a:t> …</a:t>
            </a:r>
          </a:p>
        </p:txBody>
      </p:sp>
      <p:sp>
        <p:nvSpPr>
          <p:cNvPr id="6" name="Text 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8900" y="836613"/>
            <a:ext cx="8964613" cy="4619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FFCCCC"/>
              </a:gs>
              <a:gs pos="100000">
                <a:schemeClr val="tx1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5600" indent="-355600" fontAlgn="auto">
              <a:spcBef>
                <a:spcPct val="50000"/>
              </a:spcBef>
              <a:spcAft>
                <a:spcPts val="0"/>
              </a:spcAft>
              <a:tabLst>
                <a:tab pos="533400" algn="l"/>
              </a:tabLst>
              <a:defRPr/>
            </a:pPr>
            <a:r>
              <a:rPr lang="ru-RU" sz="2400" b="1" dirty="0">
                <a:latin typeface="+mn-lt"/>
                <a:cs typeface="+mn-cs"/>
              </a:rPr>
              <a:t>Корректировка анкеты</a:t>
            </a:r>
            <a:endParaRPr lang="fr-FR" sz="2400" b="1" dirty="0">
              <a:latin typeface="+mn-lt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КОНЕЦ ОБУЧЕНИЯ</a:t>
            </a:r>
            <a:endParaRPr lang="fr-FR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9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9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9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9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9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9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9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9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9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09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96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096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09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09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096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096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096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096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96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96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096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096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096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096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10096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009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9666" grpId="0" build="p"/>
      <p:bldP spid="1009669" grpId="0" build="allAtOnce" animBg="1"/>
      <p:bldP spid="1009669" grpId="1" build="p" animBg="1"/>
      <p:bldP spid="1009669" grpId="2" build="allAtOnce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811" name="Text Box 3">
            <a:hlinkClick r:id="rId3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0" y="1773238"/>
            <a:ext cx="9144000" cy="109855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FF0000"/>
              </a:gs>
              <a:gs pos="100000">
                <a:schemeClr val="tx2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6600" b="1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Конец обучения</a:t>
            </a:r>
            <a:endParaRPr lang="fr-FR" sz="6600" b="1" dirty="0">
              <a:solidFill>
                <a:srgbClr val="080808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15812" name="Text Box 4">
            <a:hlinkClick r:id="rId3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0" y="3357563"/>
            <a:ext cx="9144000" cy="212407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FF0000"/>
              </a:gs>
              <a:gs pos="100000">
                <a:schemeClr val="tx2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6600" b="1" dirty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Благодарим за ваше участие</a:t>
            </a:r>
            <a:endParaRPr lang="fr-FR" sz="6600" b="1" dirty="0">
              <a:solidFill>
                <a:srgbClr val="080808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КОНЕЦ ОБУЧЕНИЯ</a:t>
            </a:r>
            <a:endParaRPr lang="fr-FR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5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15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5811" grpId="0" animBg="1"/>
      <p:bldP spid="101581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692150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fr-FR"/>
              <a:t>FIN DE STAGE</a:t>
            </a:r>
          </a:p>
        </p:txBody>
      </p:sp>
      <p:sp>
        <p:nvSpPr>
          <p:cNvPr id="1015811" name="Text Box 3">
            <a:hlinkClick r:id="rId3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0" y="1773238"/>
            <a:ext cx="9144000" cy="109855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FF0000"/>
              </a:gs>
              <a:gs pos="100000">
                <a:schemeClr val="tx2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6600" b="1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Fin du stage</a:t>
            </a:r>
          </a:p>
        </p:txBody>
      </p:sp>
      <p:sp>
        <p:nvSpPr>
          <p:cNvPr id="1015812" name="Text Box 4">
            <a:hlinkClick r:id="rId3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0" y="3357563"/>
            <a:ext cx="9144000" cy="210502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50000">
                <a:srgbClr val="FF0000"/>
              </a:gs>
              <a:gs pos="100000">
                <a:schemeClr val="tx2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6600" b="1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Merci de votre participation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5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15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5811" grpId="0" animBg="1"/>
      <p:bldP spid="101581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Modèle_ PPT_CIFC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7FED8A"/>
      </a:accent1>
      <a:accent2>
        <a:srgbClr val="3333CC"/>
      </a:accent2>
      <a:accent3>
        <a:srgbClr val="AAAAAA"/>
      </a:accent3>
      <a:accent4>
        <a:srgbClr val="DADADA"/>
      </a:accent4>
      <a:accent5>
        <a:srgbClr val="C0F4C4"/>
      </a:accent5>
      <a:accent6>
        <a:srgbClr val="2D2DB9"/>
      </a:accent6>
      <a:hlink>
        <a:srgbClr val="FFFFFF"/>
      </a:hlink>
      <a:folHlink>
        <a:srgbClr val="B2B2B2"/>
      </a:folHlink>
    </a:clrScheme>
    <a:fontScheme name="Modèle_ PPT_CIF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_ PPT_CIFC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_ PPT_CIFC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_ PPT_CIFC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_ PPT_CIFC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_ PPT_CIF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_ PPT_CIF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_ PPT_CIF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_ PPT_CIFC 8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Modèle_ PPT_CIFC</Template>
  <TotalTime>10083</TotalTime>
  <Words>5770</Words>
  <Application>Microsoft Office PowerPoint</Application>
  <PresentationFormat>Экран (4:3)</PresentationFormat>
  <Paragraphs>1314</Paragraphs>
  <Slides>97</Slides>
  <Notes>96</Notes>
  <HiddenSlides>29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97</vt:i4>
      </vt:variant>
    </vt:vector>
  </HeadingPairs>
  <TitlesOfParts>
    <vt:vector size="103" baseType="lpstr">
      <vt:lpstr>Modèle_ PPT_CIFC</vt:lpstr>
      <vt:lpstr>Image bitmap</vt:lpstr>
      <vt:lpstr>Picture</vt:lpstr>
      <vt:lpstr>Image</vt:lpstr>
      <vt:lpstr>Рисунок</vt:lpstr>
      <vt:lpstr>Точечный рисунок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Détails capteurs 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Исполнительные механизмы, общие положения</vt:lpstr>
      <vt:lpstr>Исполнительные механизмы, общие положения</vt:lpstr>
      <vt:lpstr>Исполнительные механизмы, общие положения</vt:lpstr>
      <vt:lpstr>Исполнительные механизмы, общие положения</vt:lpstr>
      <vt:lpstr>Исполнительные механизмы, общие положения</vt:lpstr>
      <vt:lpstr>Слайд 69</vt:lpstr>
      <vt:lpstr>Слайд 70</vt:lpstr>
      <vt:lpstr>Слайд 71</vt:lpstr>
      <vt:lpstr>Слайд 72</vt:lpstr>
      <vt:lpstr>Особенности исполнительных механизмов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Датчики и исполнительные механизмы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FIN DE STAGE</vt:lpstr>
      <vt:lpstr>Слайд 97</vt:lpstr>
    </vt:vector>
  </TitlesOfParts>
  <Company>PSA PEUGEOT CITROEN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u289733</dc:creator>
  <cp:lastModifiedBy>Администратор</cp:lastModifiedBy>
  <cp:revision>205</cp:revision>
  <dcterms:created xsi:type="dcterms:W3CDTF">2007-09-24T07:08:19Z</dcterms:created>
  <dcterms:modified xsi:type="dcterms:W3CDTF">2022-01-14T09:52:18Z</dcterms:modified>
</cp:coreProperties>
</file>