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32"/>
  </p:handoutMasterIdLst>
  <p:sldIdLst>
    <p:sldId id="256" r:id="rId2"/>
    <p:sldId id="365" r:id="rId3"/>
    <p:sldId id="344" r:id="rId4"/>
    <p:sldId id="338" r:id="rId5"/>
    <p:sldId id="317" r:id="rId6"/>
    <p:sldId id="316" r:id="rId7"/>
    <p:sldId id="315" r:id="rId8"/>
    <p:sldId id="318" r:id="rId9"/>
    <p:sldId id="320" r:id="rId10"/>
    <p:sldId id="362" r:id="rId11"/>
    <p:sldId id="322" r:id="rId12"/>
    <p:sldId id="345" r:id="rId13"/>
    <p:sldId id="324" r:id="rId14"/>
    <p:sldId id="325" r:id="rId15"/>
    <p:sldId id="360" r:id="rId16"/>
    <p:sldId id="363" r:id="rId17"/>
    <p:sldId id="327" r:id="rId18"/>
    <p:sldId id="328" r:id="rId19"/>
    <p:sldId id="339" r:id="rId20"/>
    <p:sldId id="364" r:id="rId21"/>
    <p:sldId id="330" r:id="rId22"/>
    <p:sldId id="347" r:id="rId23"/>
    <p:sldId id="349" r:id="rId24"/>
    <p:sldId id="351" r:id="rId25"/>
    <p:sldId id="332" r:id="rId26"/>
    <p:sldId id="352" r:id="rId27"/>
    <p:sldId id="356" r:id="rId28"/>
    <p:sldId id="341" r:id="rId29"/>
    <p:sldId id="354" r:id="rId30"/>
    <p:sldId id="334" r:id="rId31"/>
  </p:sldIdLst>
  <p:sldSz cx="9144000" cy="6858000" type="screen4x3"/>
  <p:notesSz cx="9932988" cy="676116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3200" b="1" kern="1200">
        <a:solidFill>
          <a:schemeClr val="hlink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chemeClr val="hlink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chemeClr val="hlink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chemeClr val="hlink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chemeClr val="hlink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hlink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hlink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hlink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hlink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4" autoAdjust="0"/>
    <p:restoredTop sz="94660"/>
  </p:normalViewPr>
  <p:slideViewPr>
    <p:cSldViewPr snapToGrid="0">
      <p:cViewPr>
        <p:scale>
          <a:sx n="66" d="100"/>
          <a:sy n="66" d="100"/>
        </p:scale>
        <p:origin x="-1278" y="-798"/>
      </p:cViewPr>
      <p:guideLst>
        <p:guide orient="horz" pos="21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53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21438"/>
            <a:ext cx="43053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6421438"/>
            <a:ext cx="43053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29EEB69F-61D1-46DD-B0A5-F21DDD604A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539B-30E2-4DC4-BE78-C4E0B34609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B46E8-0726-4561-9F80-ED6678F308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31CCC-E3B5-4FF8-B4D4-D730E0BB94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EA091-A189-4E2B-8D8C-2D49727A94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5D19-A223-44A2-95B1-86DD42FE9C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8AE7C-6B05-4DC5-840A-F13A108E74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4BA1A-053B-4CBF-99F0-C11119B917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84F3-B4B1-4D7F-9E68-5E61B333B6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93B4-E861-46A6-A6D9-FBD1EE72EF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AD7FB-F62E-4B88-8B69-CBDAEEA06B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F19BA-2148-4AB2-8010-76B7005C0C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BA507-5667-49FD-945E-9A21064084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C7ECB387-FBB5-4F07-84C3-FFF9AA61A4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7488" y="493713"/>
            <a:ext cx="8578850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ru-RU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Макроэкономическое  </a:t>
            </a: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равновесие 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Совокупный спрос и совокупное предложение 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Модели макроэкономического равновесия:</a:t>
            </a:r>
            <a:endParaRPr lang="en-US" altLang="ru-RU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marL="1371600" lvl="2" indent="-457200" algn="l">
              <a:spcBef>
                <a:spcPct val="50000"/>
              </a:spcBef>
              <a:buFont typeface="Arial" charset="0"/>
              <a:buChar char="•"/>
            </a:pPr>
            <a:r>
              <a:rPr lang="ru-RU" alt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простая</a:t>
            </a:r>
          </a:p>
          <a:p>
            <a:pPr marL="1371600" lvl="2" indent="-457200" algn="l">
              <a:spcBef>
                <a:spcPct val="50000"/>
              </a:spcBef>
              <a:buFont typeface="Arial" charset="0"/>
              <a:buChar char="•"/>
            </a:pP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классическая </a:t>
            </a:r>
          </a:p>
          <a:p>
            <a:pPr marL="1371600" lvl="2" indent="-457200" algn="l">
              <a:spcBef>
                <a:spcPct val="50000"/>
              </a:spcBef>
              <a:buFont typeface="Arial" charset="0"/>
              <a:buChar char="•"/>
            </a:pPr>
            <a:r>
              <a:rPr lang="ru-RU" altLang="ru-RU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кейнсианская</a:t>
            </a:r>
            <a:endParaRPr lang="ru-RU" altLang="ru-RU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ru-RU" altLang="ru-RU" sz="3200" dirty="0" smtClean="0">
                <a:solidFill>
                  <a:schemeClr val="hlink"/>
                </a:solidFill>
                <a:latin typeface="Calibri" pitchFamily="34" charset="0"/>
              </a:rPr>
              <a:t/>
            </a:r>
            <a:br>
              <a:rPr lang="ru-RU" altLang="ru-RU" sz="3200" dirty="0" smtClean="0">
                <a:solidFill>
                  <a:schemeClr val="hlink"/>
                </a:solidFill>
                <a:latin typeface="Calibri" pitchFamily="34" charset="0"/>
              </a:rPr>
            </a:br>
            <a:r>
              <a:rPr lang="ru-RU" altLang="ru-RU" sz="3200" dirty="0" smtClean="0">
                <a:solidFill>
                  <a:schemeClr val="hlink"/>
                </a:solidFill>
                <a:latin typeface="Calibri" pitchFamily="34" charset="0"/>
              </a:rPr>
              <a:t>Макроэкономическое </a:t>
            </a:r>
            <a:r>
              <a:rPr lang="ru-RU" altLang="ru-RU" sz="3200" dirty="0" smtClean="0">
                <a:solidFill>
                  <a:srgbClr val="FFC000"/>
                </a:solidFill>
                <a:latin typeface="Calibri" pitchFamily="34" charset="0"/>
              </a:rPr>
              <a:t>равновесие.</a:t>
            </a:r>
            <a:br>
              <a:rPr lang="ru-RU" altLang="ru-RU" sz="3200" dirty="0" smtClean="0">
                <a:solidFill>
                  <a:srgbClr val="FFC000"/>
                </a:solidFill>
                <a:latin typeface="Calibri" pitchFamily="34" charset="0"/>
              </a:rPr>
            </a:br>
            <a:r>
              <a:rPr lang="ru-RU" altLang="ru-RU" sz="3200" dirty="0" smtClean="0">
                <a:solidFill>
                  <a:schemeClr val="hlink"/>
                </a:solidFill>
                <a:latin typeface="Calibri" pitchFamily="34" charset="0"/>
              </a:rPr>
              <a:t>Факторы  совокупного предложения</a:t>
            </a:r>
            <a:br>
              <a:rPr lang="ru-RU" altLang="ru-RU" sz="3200" dirty="0" smtClean="0">
                <a:solidFill>
                  <a:schemeClr val="hlink"/>
                </a:solidFill>
                <a:latin typeface="Calibri" pitchFamily="34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0150" lvl="1" indent="-4572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ru-RU" altLang="ru-RU" b="1" smtClean="0">
              <a:effectLst/>
              <a:latin typeface="Calibri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altLang="ru-RU" b="1" smtClean="0">
                <a:effectLst/>
                <a:latin typeface="Calibri" pitchFamily="34" charset="0"/>
              </a:rPr>
              <a:t>изменение цен на ресурсы</a:t>
            </a:r>
            <a:r>
              <a:rPr lang="ru-RU" altLang="ru-RU" b="1" smtClean="0">
                <a:effectLst/>
                <a:latin typeface="Arial" charset="0"/>
              </a:rPr>
              <a:t> - п</a:t>
            </a:r>
            <a:r>
              <a:rPr lang="ru-RU" altLang="ru-RU" b="1" smtClean="0">
                <a:effectLst/>
                <a:latin typeface="Calibri" pitchFamily="34" charset="0"/>
              </a:rPr>
              <a:t>ри их повышении предложение уменьшается</a:t>
            </a:r>
          </a:p>
          <a:p>
            <a:pPr marL="1200150" lvl="1" indent="-4572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altLang="ru-RU" b="1" smtClean="0">
                <a:effectLst/>
                <a:latin typeface="Calibri" pitchFamily="34" charset="0"/>
              </a:rPr>
              <a:t>изменение производительности труда</a:t>
            </a:r>
            <a:r>
              <a:rPr lang="ru-RU" altLang="ru-RU" b="1" smtClean="0">
                <a:effectLst/>
                <a:latin typeface="Arial" charset="0"/>
              </a:rPr>
              <a:t> - п</a:t>
            </a:r>
            <a:r>
              <a:rPr lang="ru-RU" altLang="ru-RU" b="1" smtClean="0">
                <a:effectLst/>
                <a:latin typeface="Calibri" pitchFamily="34" charset="0"/>
              </a:rPr>
              <a:t>ри </a:t>
            </a:r>
            <a:r>
              <a:rPr lang="ru-RU" altLang="ru-RU" b="1" smtClean="0">
                <a:effectLst/>
                <a:latin typeface="Arial" charset="0"/>
              </a:rPr>
              <a:t>его </a:t>
            </a:r>
            <a:r>
              <a:rPr lang="ru-RU" altLang="ru-RU" b="1" smtClean="0">
                <a:effectLst/>
                <a:latin typeface="Calibri" pitchFamily="34" charset="0"/>
              </a:rPr>
              <a:t>увеличении предложение увеличивается</a:t>
            </a:r>
          </a:p>
          <a:p>
            <a:pPr marL="1200150" lvl="1" indent="-457200"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altLang="ru-RU" b="1" smtClean="0">
                <a:effectLst/>
                <a:latin typeface="Calibri" pitchFamily="34" charset="0"/>
              </a:rPr>
              <a:t>изменение налогов </a:t>
            </a:r>
            <a:r>
              <a:rPr lang="ru-RU" altLang="ru-RU" b="1" smtClean="0">
                <a:effectLst/>
                <a:latin typeface="Arial" charset="0"/>
              </a:rPr>
              <a:t>- п</a:t>
            </a:r>
            <a:r>
              <a:rPr lang="ru-RU" altLang="ru-RU" b="1" smtClean="0">
                <a:effectLst/>
                <a:latin typeface="Calibri" pitchFamily="34" charset="0"/>
              </a:rPr>
              <a:t>ри </a:t>
            </a:r>
            <a:r>
              <a:rPr lang="ru-RU" altLang="ru-RU" b="1" smtClean="0">
                <a:effectLst/>
                <a:latin typeface="Arial" charset="0"/>
              </a:rPr>
              <a:t>их </a:t>
            </a:r>
            <a:r>
              <a:rPr lang="ru-RU" altLang="ru-RU" b="1" smtClean="0">
                <a:effectLst/>
                <a:latin typeface="Calibri" pitchFamily="34" charset="0"/>
              </a:rPr>
              <a:t>снижении предложение увеличивается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19075" y="246063"/>
            <a:ext cx="8704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altLang="ru-RU">
                <a:latin typeface="Calibri" pitchFamily="34" charset="0"/>
              </a:rPr>
              <a:t>Модели   макроэкономического   равновесия (</a:t>
            </a:r>
            <a:r>
              <a:rPr lang="ru-RU" altLang="ru-RU" i="1">
                <a:latin typeface="Calibri" pitchFamily="34" charset="0"/>
              </a:rPr>
              <a:t>AD - AS</a:t>
            </a:r>
            <a:r>
              <a:rPr lang="ru-RU" altLang="ru-RU">
                <a:latin typeface="Calibri" pitchFamily="34" charset="0"/>
              </a:rPr>
              <a:t>). Простая 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61938" y="1887538"/>
            <a:ext cx="4686300" cy="46878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296" name="Object 10"/>
          <p:cNvGraphicFramePr>
            <a:graphicFrameLocks noChangeAspect="1"/>
          </p:cNvGraphicFramePr>
          <p:nvPr/>
        </p:nvGraphicFramePr>
        <p:xfrm>
          <a:off x="406400" y="2343150"/>
          <a:ext cx="4351338" cy="3816350"/>
        </p:xfrm>
        <a:graphic>
          <a:graphicData uri="http://schemas.openxmlformats.org/presentationml/2006/ole">
            <p:oleObj spid="_x0000_s12296" name="CorelDRAW" r:id="rId3" imgW="2476500" imgH="2171700" progId="CorelDRAW.Graphic.12">
              <p:embed/>
            </p:oleObj>
          </a:graphicData>
        </a:graphic>
      </p:graphicFrame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5067300" y="1944688"/>
            <a:ext cx="3713163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altLang="ru-RU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Е1</a:t>
            </a:r>
            <a:r>
              <a:rPr lang="ru-RU" alt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ru-RU" alt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  неполная занятость и отсутствует рост цен</a:t>
            </a:r>
          </a:p>
          <a:p>
            <a:pPr algn="l">
              <a:spcBef>
                <a:spcPct val="50000"/>
              </a:spcBef>
              <a:defRPr/>
            </a:pPr>
            <a:r>
              <a:rPr lang="ru-RU" altLang="ru-RU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Е2</a:t>
            </a:r>
            <a:r>
              <a:rPr lang="ru-RU" alt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ru-RU" alt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 небольшое повышение уровня цен  </a:t>
            </a:r>
          </a:p>
          <a:p>
            <a:pPr algn="l">
              <a:spcBef>
                <a:spcPct val="50000"/>
              </a:spcBef>
              <a:defRPr/>
            </a:pP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ru-RU" altLang="ru-RU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Е3</a:t>
            </a:r>
            <a:r>
              <a:rPr lang="ru-RU" alt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ru-RU" alt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  полная занятость, но инфляция (рост цен)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pic>
        <p:nvPicPr>
          <p:cNvPr id="13315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>
          <a:xfrm>
            <a:off x="733425" y="566738"/>
            <a:ext cx="8099425" cy="5878512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19075" y="1160463"/>
            <a:ext cx="870426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ru-RU" sz="3600">
                <a:latin typeface="Calibri" pitchFamily="34" charset="0"/>
              </a:rPr>
              <a:t>«Закон» Сэя</a:t>
            </a:r>
            <a:endParaRPr lang="ru-RU" altLang="ru-RU">
              <a:latin typeface="Calibri" pitchFamily="34" charset="0"/>
            </a:endParaRPr>
          </a:p>
          <a:p>
            <a:pPr algn="l"/>
            <a:endParaRPr lang="ru-RU" altLang="ru-RU" sz="360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ru-RU" altLang="ru-RU" sz="3600">
                <a:solidFill>
                  <a:schemeClr val="tx1"/>
                </a:solidFill>
                <a:latin typeface="Calibri" pitchFamily="34" charset="0"/>
              </a:rPr>
              <a:t>т.к. предложение товаров создает спрос, следовательно, объем спроса всегда равен объему предложения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altLang="ru-RU" sz="3200" dirty="0" smtClean="0">
                <a:solidFill>
                  <a:schemeClr val="hlink"/>
                </a:solidFill>
                <a:latin typeface="Calibri" pitchFamily="34" charset="0"/>
              </a:rPr>
              <a:t>Макроэкономическое равновесие. Рынок труда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319088" y="1958975"/>
            <a:ext cx="4252912" cy="396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63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367" name="Object 10"/>
          <p:cNvGraphicFramePr>
            <a:graphicFrameLocks noChangeAspect="1"/>
          </p:cNvGraphicFramePr>
          <p:nvPr/>
        </p:nvGraphicFramePr>
        <p:xfrm>
          <a:off x="420688" y="2090738"/>
          <a:ext cx="4151312" cy="3556000"/>
        </p:xfrm>
        <a:graphic>
          <a:graphicData uri="http://schemas.openxmlformats.org/presentationml/2006/ole">
            <p:oleObj spid="_x0000_s15367" name="CorelDRAW" r:id="rId3" imgW="2324100" imgH="1990725" progId="CorelDRAW.Graphic.12">
              <p:embed/>
            </p:oleObj>
          </a:graphicData>
        </a:graphic>
      </p:graphicFrame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4746625" y="1347788"/>
            <a:ext cx="4137025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80000" algn="l">
              <a:spcBef>
                <a:spcPct val="50000"/>
              </a:spcBef>
              <a:defRPr/>
            </a:pPr>
            <a:r>
              <a:rPr lang="en-US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</a:t>
            </a: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(</a:t>
            </a:r>
            <a:r>
              <a:rPr lang="en-US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wage</a:t>
            </a: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) - заработная плата </a:t>
            </a:r>
          </a:p>
          <a:p>
            <a:pPr marL="180000" algn="l">
              <a:spcBef>
                <a:spcPct val="50000"/>
              </a:spcBef>
              <a:defRPr/>
            </a:pPr>
            <a:r>
              <a:rPr lang="en-US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L</a:t>
            </a: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(labor) </a:t>
            </a: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 количество труда   </a:t>
            </a:r>
            <a:endParaRPr lang="en-US" altLang="ru-RU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marL="180000" algn="l">
              <a:spcBef>
                <a:spcPct val="50000"/>
              </a:spcBef>
              <a:defRPr/>
            </a:pPr>
            <a:r>
              <a:rPr lang="en-US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LS</a:t>
            </a: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(labor supply) </a:t>
            </a: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 предложение труда </a:t>
            </a:r>
          </a:p>
          <a:p>
            <a:pPr marL="180000" algn="l">
              <a:spcBef>
                <a:spcPct val="50000"/>
              </a:spcBef>
              <a:defRPr/>
            </a:pPr>
            <a:r>
              <a:rPr lang="en-US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LD (labor demand) </a:t>
            </a: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 спрос на труд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1488" y="293688"/>
            <a:ext cx="8281987" cy="14097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altLang="ru-RU" sz="3200" dirty="0">
                <a:solidFill>
                  <a:srgbClr val="FFC000"/>
                </a:solidFill>
                <a:latin typeface="Calibri" pitchFamily="34" charset="0"/>
              </a:rPr>
              <a:t>Макроэкономическое равновесие. </a:t>
            </a:r>
            <a:r>
              <a:rPr lang="ru-RU" altLang="ru-RU" sz="3200" dirty="0" smtClean="0">
                <a:solidFill>
                  <a:srgbClr val="FFC000"/>
                </a:solidFill>
                <a:latin typeface="Calibri" pitchFamily="34" charset="0"/>
              </a:rPr>
              <a:t>Классическая школа. Инструменты саморегулирования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9975"/>
            <a:ext cx="8229600" cy="3786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b="1" dirty="0" smtClean="0">
                <a:latin typeface="Calibri" pitchFamily="34" charset="0"/>
              </a:rPr>
              <a:t>Цены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b="1" dirty="0" smtClean="0">
                <a:latin typeface="Calibri" pitchFamily="34" charset="0"/>
              </a:rPr>
              <a:t>Заработная плата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b="1" dirty="0" smtClean="0">
                <a:latin typeface="Calibri" pitchFamily="34" charset="0"/>
              </a:rPr>
              <a:t>Процентная ставка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altLang="ru-RU" b="1" dirty="0" smtClean="0">
              <a:latin typeface="Calibri" pitchFamily="34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altLang="ru-RU" b="1" dirty="0" smtClean="0">
                <a:latin typeface="Calibri" pitchFamily="34" charset="0"/>
              </a:rPr>
              <a:t>В </a:t>
            </a:r>
            <a:r>
              <a:rPr lang="ru-RU" altLang="ru-RU" b="1" dirty="0">
                <a:latin typeface="Calibri" pitchFamily="34" charset="0"/>
              </a:rPr>
              <a:t>саморегулируемой рыночной экономике вмешательство государства </a:t>
            </a:r>
            <a:r>
              <a:rPr lang="ru-RU" altLang="ru-RU" b="1" dirty="0" smtClean="0">
                <a:latin typeface="Calibri" pitchFamily="34" charset="0"/>
              </a:rPr>
              <a:t>излишне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ru-RU" sz="3200" smtClean="0">
                <a:solidFill>
                  <a:srgbClr val="FFC000"/>
                </a:solidFill>
                <a:effectLst/>
                <a:latin typeface="Calibri" pitchFamily="34" charset="0"/>
              </a:rPr>
              <a:t>Макроэкономическое  равновесие. Кейнсианская  теория</a:t>
            </a:r>
            <a:endParaRPr lang="ru-RU" altLang="ru-RU" sz="3200" smtClean="0">
              <a:solidFill>
                <a:srgbClr val="FFC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sz="2800" b="1" smtClean="0">
                <a:effectLst/>
                <a:latin typeface="Calibri" pitchFamily="34" charset="0"/>
              </a:rPr>
              <a:t>Причины  отставания совокупного спроса от </a:t>
            </a:r>
            <a:br>
              <a:rPr lang="ru-RU" altLang="ru-RU" sz="2800" b="1" smtClean="0">
                <a:effectLst/>
                <a:latin typeface="Calibri" pitchFamily="34" charset="0"/>
              </a:rPr>
            </a:br>
            <a:r>
              <a:rPr lang="ru-RU" altLang="ru-RU" sz="2800" b="1" smtClean="0">
                <a:effectLst/>
                <a:latin typeface="Calibri" pitchFamily="34" charset="0"/>
              </a:rPr>
              <a:t>совокупного предложения:</a:t>
            </a:r>
          </a:p>
          <a:p>
            <a:pPr marL="0" indent="0">
              <a:buFont typeface="Arial" charset="0"/>
              <a:buChar char="•"/>
            </a:pPr>
            <a:r>
              <a:rPr lang="ru-RU" altLang="ru-RU" sz="2800" b="1" smtClean="0">
                <a:latin typeface="Calibri" pitchFamily="34" charset="0"/>
              </a:rPr>
              <a:t>снижение предельной склонности к потреблению</a:t>
            </a:r>
          </a:p>
          <a:p>
            <a:pPr marL="0" indent="0">
              <a:buFont typeface="Arial" charset="0"/>
              <a:buChar char="•"/>
            </a:pPr>
            <a:r>
              <a:rPr lang="ru-RU" altLang="ru-RU" sz="2800" b="1" smtClean="0">
                <a:latin typeface="Calibri" pitchFamily="34" charset="0"/>
              </a:rPr>
              <a:t>снижение склонности к инвестированию</a:t>
            </a:r>
          </a:p>
          <a:p>
            <a:pPr marL="0" indent="0">
              <a:buFont typeface="Arial" charset="0"/>
              <a:buChar char="•"/>
            </a:pPr>
            <a:r>
              <a:rPr lang="ru-RU" altLang="ru-RU" sz="2800" b="1" smtClean="0">
                <a:latin typeface="Calibri" pitchFamily="34" charset="0"/>
              </a:rPr>
              <a:t>предпочтение ликвидности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800" b="1" smtClean="0">
                <a:latin typeface="Calibri" pitchFamily="34" charset="0"/>
              </a:rPr>
              <a:t>Факторы потребления:</a:t>
            </a:r>
          </a:p>
          <a:p>
            <a:pPr lvl="1">
              <a:buFont typeface="Arial" charset="0"/>
              <a:buChar char="•"/>
            </a:pPr>
            <a:r>
              <a:rPr lang="ru-RU" altLang="ru-RU" sz="2400" b="1" smtClean="0">
                <a:latin typeface="Calibri" pitchFamily="34" charset="0"/>
              </a:rPr>
              <a:t>величина дохода</a:t>
            </a:r>
            <a:endParaRPr lang="ru-RU" altLang="ru-RU" sz="2400" b="1" i="1" smtClean="0"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ru-RU" altLang="ru-RU" sz="2400" b="1" smtClean="0">
                <a:latin typeface="Calibri" pitchFamily="34" charset="0"/>
              </a:rPr>
              <a:t>склонность людей к потреблению</a:t>
            </a:r>
            <a:endParaRPr lang="ru-RU" altLang="ru-RU" sz="2400" b="1" smtClean="0">
              <a:effectLst/>
              <a:latin typeface="Calibri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290513" y="5008563"/>
            <a:ext cx="8562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ru-RU" altLang="ru-RU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451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455" name="Text Box 15"/>
          <p:cNvSpPr txBox="1">
            <a:spLocks noChangeArrowheads="1"/>
          </p:cNvSpPr>
          <p:nvPr/>
        </p:nvSpPr>
        <p:spPr bwMode="auto">
          <a:xfrm>
            <a:off x="290513" y="1773238"/>
            <a:ext cx="8562975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Предельная склонность к </a:t>
            </a:r>
            <a:r>
              <a:rPr lang="ru-RU" altLang="ru-RU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потреблению</a:t>
            </a: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(</a:t>
            </a:r>
            <a:r>
              <a:rPr lang="ru-RU" alt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МРС</a:t>
            </a: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) - часть дополнительного дохода на приращение потребления</a:t>
            </a:r>
            <a:r>
              <a:rPr lang="ru-RU" alt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</a:p>
          <a:p>
            <a:pPr algn="l">
              <a:defRPr/>
            </a:pPr>
            <a:endParaRPr lang="ru-RU" altLang="ru-RU" sz="2800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algn="l">
              <a:defRPr/>
            </a:pPr>
            <a:r>
              <a:rPr lang="ru-RU" alt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</a:p>
          <a:p>
            <a:pPr algn="l">
              <a:defRPr/>
            </a:pP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Средняя склонность к </a:t>
            </a:r>
            <a:r>
              <a:rPr lang="ru-RU" altLang="ru-RU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потреблению</a:t>
            </a: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(</a:t>
            </a:r>
            <a:r>
              <a:rPr lang="ru-RU" alt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АРС</a:t>
            </a: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)  - доля потребляемой части национального дохода </a:t>
            </a:r>
            <a:r>
              <a:rPr lang="ru-RU" alt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(С</a:t>
            </a: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) в национальном доходе (</a:t>
            </a:r>
            <a:r>
              <a:rPr lang="en-US" altLang="ru-RU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Y</a:t>
            </a: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)</a:t>
            </a:r>
          </a:p>
        </p:txBody>
      </p:sp>
      <p:sp>
        <p:nvSpPr>
          <p:cNvPr id="18945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442" name="Object 16"/>
          <p:cNvGraphicFramePr>
            <a:graphicFrameLocks noChangeAspect="1"/>
          </p:cNvGraphicFramePr>
          <p:nvPr/>
        </p:nvGraphicFramePr>
        <p:xfrm>
          <a:off x="3370263" y="5313363"/>
          <a:ext cx="1973262" cy="1244600"/>
        </p:xfrm>
        <a:graphic>
          <a:graphicData uri="http://schemas.openxmlformats.org/presentationml/2006/ole">
            <p:oleObj spid="_x0000_s18442" name="Equation" r:id="rId3" imgW="914400" imgH="558800" progId="Equation.DSMT4">
              <p:embed/>
            </p:oleObj>
          </a:graphicData>
        </a:graphic>
      </p:graphicFrame>
      <p:sp>
        <p:nvSpPr>
          <p:cNvPr id="1894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44" name="Прямоугольник 1"/>
          <p:cNvSpPr>
            <a:spLocks noChangeArrowheads="1"/>
          </p:cNvSpPr>
          <p:nvPr/>
        </p:nvSpPr>
        <p:spPr bwMode="auto">
          <a:xfrm>
            <a:off x="290513" y="182563"/>
            <a:ext cx="81311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altLang="ru-RU">
                <a:solidFill>
                  <a:srgbClr val="FFC000"/>
                </a:solidFill>
                <a:latin typeface="Calibri" pitchFamily="34" charset="0"/>
              </a:rPr>
              <a:t>Макроэкономическое  равновесие. Кейнсианская  теория</a:t>
            </a:r>
            <a:endParaRPr lang="ru-RU" altLang="ru-RU"/>
          </a:p>
        </p:txBody>
      </p:sp>
      <p:graphicFrame>
        <p:nvGraphicFramePr>
          <p:cNvPr id="18445" name="Объект 2"/>
          <p:cNvGraphicFramePr>
            <a:graphicFrameLocks noChangeAspect="1"/>
          </p:cNvGraphicFramePr>
          <p:nvPr/>
        </p:nvGraphicFramePr>
        <p:xfrm>
          <a:off x="3157538" y="2700338"/>
          <a:ext cx="2398712" cy="1228725"/>
        </p:xfrm>
        <a:graphic>
          <a:graphicData uri="http://schemas.openxmlformats.org/presentationml/2006/ole">
            <p:oleObj spid="_x0000_s18445" name="Equation" r:id="rId4" imgW="1091726" imgH="558558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3032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290513" y="5008563"/>
            <a:ext cx="8562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ru-RU" altLang="ru-RU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471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474" name="Rectangle 10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476" name="Rectangle 12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478" name="Rectangle 14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48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68" name="Text Box 19"/>
          <p:cNvSpPr txBox="1">
            <a:spLocks noChangeArrowheads="1"/>
          </p:cNvSpPr>
          <p:nvPr/>
        </p:nvSpPr>
        <p:spPr bwMode="auto">
          <a:xfrm>
            <a:off x="261938" y="188913"/>
            <a:ext cx="7896225" cy="1077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C000"/>
                </a:solidFill>
                <a:latin typeface="Calibri" pitchFamily="34" charset="0"/>
              </a:rPr>
              <a:t>Макроэкономическое  равновесие. Простейшая функция потребления </a:t>
            </a:r>
          </a:p>
        </p:txBody>
      </p:sp>
      <p:sp>
        <p:nvSpPr>
          <p:cNvPr id="19048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470" name="Object 20"/>
          <p:cNvGraphicFramePr>
            <a:graphicFrameLocks noChangeAspect="1"/>
          </p:cNvGraphicFramePr>
          <p:nvPr/>
        </p:nvGraphicFramePr>
        <p:xfrm>
          <a:off x="866775" y="1362075"/>
          <a:ext cx="7064375" cy="1123950"/>
        </p:xfrm>
        <a:graphic>
          <a:graphicData uri="http://schemas.openxmlformats.org/presentationml/2006/ole">
            <p:oleObj spid="_x0000_s19470" name="Equation" r:id="rId3" imgW="1675673" imgH="266584" progId="Equation.DSMT4">
              <p:embed/>
            </p:oleObj>
          </a:graphicData>
        </a:graphic>
      </p:graphicFrame>
      <p:sp>
        <p:nvSpPr>
          <p:cNvPr id="190486" name="Text Box 22"/>
          <p:cNvSpPr txBox="1">
            <a:spLocks noChangeArrowheads="1"/>
          </p:cNvSpPr>
          <p:nvPr/>
        </p:nvSpPr>
        <p:spPr bwMode="auto">
          <a:xfrm>
            <a:off x="0" y="2640013"/>
            <a:ext cx="89408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ru-RU" altLang="ru-RU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где:</a:t>
            </a:r>
          </a:p>
          <a:p>
            <a:pPr algn="l"/>
            <a:r>
              <a:rPr lang="ru-RU" altLang="ru-RU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 – потребление (</a:t>
            </a:r>
            <a:r>
              <a:rPr lang="en-US" alt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consume</a:t>
            </a:r>
            <a:r>
              <a:rPr lang="ru-RU" altLang="ru-RU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)</a:t>
            </a:r>
          </a:p>
          <a:p>
            <a:pPr algn="l"/>
            <a:r>
              <a:rPr lang="ru-RU" altLang="ru-RU" sz="28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а </a:t>
            </a:r>
            <a:r>
              <a:rPr lang="ru-RU" altLang="ru-RU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– автономное потребление, не зависящее от размера располагаемого дохода</a:t>
            </a:r>
          </a:p>
          <a:p>
            <a:pPr algn="l"/>
            <a:r>
              <a:rPr lang="en-US" altLang="ru-RU" sz="28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b </a:t>
            </a:r>
            <a:r>
              <a:rPr lang="ru-RU" altLang="ru-RU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– предельная склонность к потреблению  (</a:t>
            </a:r>
            <a:r>
              <a:rPr lang="en-US" altLang="ru-RU" sz="28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MPC</a:t>
            </a:r>
            <a:r>
              <a:rPr lang="ru-RU" altLang="ru-RU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)</a:t>
            </a:r>
          </a:p>
          <a:p>
            <a:pPr algn="l"/>
            <a:r>
              <a:rPr lang="ru-RU" altLang="ru-RU" sz="28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Y</a:t>
            </a:r>
            <a:r>
              <a:rPr lang="ru-RU" altLang="ru-RU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– доход</a:t>
            </a:r>
          </a:p>
          <a:p>
            <a:pPr algn="l"/>
            <a:r>
              <a:rPr lang="ru-RU" altLang="ru-RU" sz="28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</a:t>
            </a:r>
            <a:r>
              <a:rPr lang="ru-RU" altLang="ru-RU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– налоги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290513" y="5008563"/>
            <a:ext cx="8562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ru-RU" altLang="ru-RU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58800" y="190500"/>
            <a:ext cx="8164513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C000"/>
                </a:solidFill>
                <a:latin typeface="Calibri" pitchFamily="34" charset="0"/>
              </a:rPr>
              <a:t>Макроэкономическое  равновесие. </a:t>
            </a:r>
            <a:r>
              <a:rPr lang="ru-RU" altLang="ru-RU">
                <a:latin typeface="Calibri" pitchFamily="34" charset="0"/>
              </a:rPr>
              <a:t>Кривая потребления</a:t>
            </a:r>
          </a:p>
        </p:txBody>
      </p:sp>
      <p:sp>
        <p:nvSpPr>
          <p:cNvPr id="202764" name="Rectangle 12"/>
          <p:cNvSpPr>
            <a:spLocks noChangeArrowheads="1"/>
          </p:cNvSpPr>
          <p:nvPr/>
        </p:nvSpPr>
        <p:spPr bwMode="auto">
          <a:xfrm>
            <a:off x="844550" y="1231900"/>
            <a:ext cx="7327900" cy="53784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27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1193800" y="1316038"/>
          <a:ext cx="5886450" cy="5294312"/>
        </p:xfrm>
        <a:graphic>
          <a:graphicData uri="http://schemas.openxmlformats.org/presentationml/2006/ole">
            <p:oleObj spid="_x0000_s20494" name="CorelDRAW" r:id="rId3" imgW="2752725" imgH="2476500" progId="CorelDRAW.Graphic.12">
              <p:embed/>
            </p:oleObj>
          </a:graphicData>
        </a:graphic>
      </p:graphicFrame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264417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Тема 21. Макроэкономическое равновесие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538" y="173038"/>
            <a:ext cx="8196262" cy="1077912"/>
          </a:xfrm>
        </p:spPr>
        <p:txBody>
          <a:bodyPr/>
          <a:lstStyle/>
          <a:p>
            <a:pPr algn="l">
              <a:defRPr/>
            </a:pPr>
            <a:r>
              <a:rPr lang="ru-RU" altLang="ru-RU" sz="3200" dirty="0" smtClean="0">
                <a:solidFill>
                  <a:srgbClr val="FFC000"/>
                </a:solidFill>
                <a:latin typeface="Calibri" pitchFamily="34" charset="0"/>
              </a:rPr>
              <a:t/>
            </a:r>
            <a:br>
              <a:rPr lang="ru-RU" altLang="ru-RU" sz="3200" dirty="0" smtClean="0">
                <a:solidFill>
                  <a:srgbClr val="FFC000"/>
                </a:solidFill>
                <a:latin typeface="Calibri" pitchFamily="34" charset="0"/>
              </a:rPr>
            </a:br>
            <a:r>
              <a:rPr lang="ru-RU" altLang="ru-RU" sz="3200" dirty="0" smtClean="0">
                <a:solidFill>
                  <a:srgbClr val="FFC000"/>
                </a:solidFill>
                <a:latin typeface="Calibri" pitchFamily="34" charset="0"/>
              </a:rPr>
              <a:t>Макроэкономическое  равновесие. Кейнсианская  теория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800" b="1" dirty="0">
                <a:effectLst/>
                <a:latin typeface="Calibri" pitchFamily="34" charset="0"/>
              </a:rPr>
              <a:t>Предельная склонность к </a:t>
            </a:r>
            <a:r>
              <a:rPr lang="ru-RU" altLang="ru-RU" sz="2800" b="1" dirty="0">
                <a:solidFill>
                  <a:srgbClr val="FFC000"/>
                </a:solidFill>
                <a:effectLst/>
                <a:latin typeface="Calibri" pitchFamily="34" charset="0"/>
              </a:rPr>
              <a:t>сбережению </a:t>
            </a:r>
            <a:r>
              <a:rPr lang="ru-RU" altLang="ru-RU" sz="2800" b="1" dirty="0">
                <a:effectLst/>
                <a:latin typeface="Calibri" pitchFamily="34" charset="0"/>
              </a:rPr>
              <a:t>(</a:t>
            </a:r>
            <a:r>
              <a:rPr lang="en-US" altLang="ru-RU" sz="2800" b="1" i="1" dirty="0">
                <a:effectLst/>
                <a:latin typeface="Calibri" pitchFamily="34" charset="0"/>
              </a:rPr>
              <a:t>MPS</a:t>
            </a:r>
            <a:r>
              <a:rPr lang="ru-RU" altLang="ru-RU" sz="2800" b="1" dirty="0">
                <a:effectLst/>
                <a:latin typeface="Calibri" pitchFamily="34" charset="0"/>
              </a:rPr>
              <a:t>) </a:t>
            </a:r>
            <a:r>
              <a:rPr lang="ru-RU" altLang="ru-RU" sz="2800" b="1" dirty="0" smtClean="0">
                <a:effectLst/>
                <a:latin typeface="Calibri" pitchFamily="34" charset="0"/>
              </a:rPr>
              <a:t>- </a:t>
            </a:r>
            <a:r>
              <a:rPr lang="ru-RU" altLang="ru-RU" sz="2800" b="1" dirty="0">
                <a:effectLst/>
                <a:latin typeface="Calibri" pitchFamily="34" charset="0"/>
              </a:rPr>
              <a:t>часть дополнительного дохода </a:t>
            </a:r>
            <a:r>
              <a:rPr lang="ru-RU" altLang="ru-RU" sz="2800" b="1" dirty="0" smtClean="0">
                <a:effectLst/>
                <a:latin typeface="Calibri" pitchFamily="34" charset="0"/>
              </a:rPr>
              <a:t>населения на </a:t>
            </a:r>
            <a:r>
              <a:rPr lang="ru-RU" altLang="ru-RU" sz="2800" b="1" dirty="0">
                <a:effectLst/>
                <a:latin typeface="Calibri" pitchFamily="34" charset="0"/>
              </a:rPr>
              <a:t>дополнительные сбережения при изменении величины дохода</a:t>
            </a:r>
            <a:endParaRPr lang="ru-RU" altLang="ru-RU" sz="2800" b="1" dirty="0" smtClean="0">
              <a:effectLst/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altLang="ru-RU" sz="2800" b="1" dirty="0">
              <a:effectLst/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altLang="ru-RU" sz="2800" b="1" dirty="0" smtClean="0">
              <a:effectLst/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800" b="1" dirty="0" smtClean="0">
                <a:effectLst/>
                <a:latin typeface="Calibri" pitchFamily="34" charset="0"/>
              </a:rPr>
              <a:t>Средняя </a:t>
            </a:r>
            <a:r>
              <a:rPr lang="ru-RU" altLang="ru-RU" sz="2800" b="1" dirty="0">
                <a:effectLst/>
                <a:latin typeface="Calibri" pitchFamily="34" charset="0"/>
              </a:rPr>
              <a:t>склонность к </a:t>
            </a:r>
            <a:r>
              <a:rPr lang="ru-RU" altLang="ru-RU" sz="2800" b="1" dirty="0">
                <a:solidFill>
                  <a:srgbClr val="FFC000"/>
                </a:solidFill>
                <a:effectLst/>
                <a:latin typeface="Calibri" pitchFamily="34" charset="0"/>
              </a:rPr>
              <a:t>сбережению</a:t>
            </a:r>
            <a:r>
              <a:rPr lang="ru-RU" altLang="ru-RU" sz="2800" b="1" dirty="0">
                <a:effectLst/>
                <a:latin typeface="Calibri" pitchFamily="34" charset="0"/>
              </a:rPr>
              <a:t> (</a:t>
            </a:r>
            <a:r>
              <a:rPr lang="en-US" altLang="ru-RU" sz="2800" b="1" i="1" dirty="0">
                <a:effectLst/>
                <a:latin typeface="Calibri" pitchFamily="34" charset="0"/>
              </a:rPr>
              <a:t>APS</a:t>
            </a:r>
            <a:r>
              <a:rPr lang="ru-RU" altLang="ru-RU" sz="2800" b="1" dirty="0" smtClean="0">
                <a:effectLst/>
                <a:latin typeface="Calibri" pitchFamily="34" charset="0"/>
              </a:rPr>
              <a:t>) -    </a:t>
            </a:r>
            <a:r>
              <a:rPr lang="ru-RU" altLang="ru-RU" sz="2800" b="1" dirty="0">
                <a:effectLst/>
                <a:latin typeface="Calibri" pitchFamily="34" charset="0"/>
              </a:rPr>
              <a:t>отношение сберегаемой части дохода (</a:t>
            </a:r>
            <a:r>
              <a:rPr lang="en-US" altLang="ru-RU" sz="2800" b="1" i="1" dirty="0">
                <a:effectLst/>
                <a:latin typeface="Calibri" pitchFamily="34" charset="0"/>
              </a:rPr>
              <a:t>S</a:t>
            </a:r>
            <a:r>
              <a:rPr lang="ru-RU" altLang="ru-RU" sz="2800" b="1" dirty="0">
                <a:effectLst/>
                <a:latin typeface="Calibri" pitchFamily="34" charset="0"/>
              </a:rPr>
              <a:t>)</a:t>
            </a:r>
            <a:r>
              <a:rPr lang="ru-RU" altLang="ru-RU" sz="2800" b="1" i="1" dirty="0">
                <a:effectLst/>
                <a:latin typeface="Calibri" pitchFamily="34" charset="0"/>
              </a:rPr>
              <a:t> </a:t>
            </a:r>
            <a:r>
              <a:rPr lang="ru-RU" altLang="ru-RU" sz="2800" b="1" dirty="0" smtClean="0">
                <a:effectLst/>
                <a:latin typeface="Calibri" pitchFamily="34" charset="0"/>
              </a:rPr>
              <a:t>к национальному </a:t>
            </a:r>
            <a:r>
              <a:rPr lang="ru-RU" altLang="ru-RU" sz="2800" b="1" dirty="0">
                <a:effectLst/>
                <a:latin typeface="Calibri" pitchFamily="34" charset="0"/>
              </a:rPr>
              <a:t>доходу (</a:t>
            </a:r>
            <a:r>
              <a:rPr lang="en-US" altLang="ru-RU" sz="2800" b="1" i="1" dirty="0">
                <a:effectLst/>
                <a:latin typeface="Calibri" pitchFamily="34" charset="0"/>
              </a:rPr>
              <a:t>Y</a:t>
            </a:r>
            <a:r>
              <a:rPr lang="ru-RU" altLang="ru-RU" sz="2800" b="1" dirty="0" smtClean="0">
                <a:effectLst/>
                <a:latin typeface="Calibri" pitchFamily="34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altLang="ru-RU" sz="2800" b="1" dirty="0" smtClean="0">
              <a:effectLst/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800" dirty="0"/>
          </a:p>
        </p:txBody>
      </p:sp>
      <p:graphicFrame>
        <p:nvGraphicFramePr>
          <p:cNvPr id="21508" name="Объект 3"/>
          <p:cNvGraphicFramePr>
            <a:graphicFrameLocks noChangeAspect="1"/>
          </p:cNvGraphicFramePr>
          <p:nvPr/>
        </p:nvGraphicFramePr>
        <p:xfrm>
          <a:off x="5192713" y="5394325"/>
          <a:ext cx="2074862" cy="1236663"/>
        </p:xfrm>
        <a:graphic>
          <a:graphicData uri="http://schemas.openxmlformats.org/presentationml/2006/ole">
            <p:oleObj spid="_x0000_s21508" name="Equation" r:id="rId3" imgW="939800" imgH="558800" progId="Equation.DSMT4">
              <p:embed/>
            </p:oleObj>
          </a:graphicData>
        </a:graphic>
      </p:graphicFrame>
      <p:graphicFrame>
        <p:nvGraphicFramePr>
          <p:cNvPr id="21509" name="Объект 4"/>
          <p:cNvGraphicFramePr>
            <a:graphicFrameLocks noChangeAspect="1"/>
          </p:cNvGraphicFramePr>
          <p:nvPr/>
        </p:nvGraphicFramePr>
        <p:xfrm>
          <a:off x="5197475" y="3089275"/>
          <a:ext cx="2332038" cy="1176338"/>
        </p:xfrm>
        <a:graphic>
          <a:graphicData uri="http://schemas.openxmlformats.org/presentationml/2006/ole">
            <p:oleObj spid="_x0000_s21509" name="Equation" r:id="rId4" imgW="1117600" imgH="558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5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41" name="Text Box 18"/>
          <p:cNvSpPr txBox="1">
            <a:spLocks noChangeArrowheads="1"/>
          </p:cNvSpPr>
          <p:nvPr/>
        </p:nvSpPr>
        <p:spPr bwMode="auto">
          <a:xfrm>
            <a:off x="246063" y="261938"/>
            <a:ext cx="8636000" cy="1077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C000"/>
                </a:solidFill>
                <a:latin typeface="Calibri" pitchFamily="34" charset="0"/>
              </a:rPr>
              <a:t>Макроэкономическое  равновесие. </a:t>
            </a:r>
            <a:r>
              <a:rPr lang="ru-RU" altLang="ru-RU">
                <a:latin typeface="Calibri" pitchFamily="34" charset="0"/>
              </a:rPr>
              <a:t>Кривая сбережения</a:t>
            </a:r>
          </a:p>
        </p:txBody>
      </p:sp>
      <p:sp>
        <p:nvSpPr>
          <p:cNvPr id="1925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543" name="Object 19"/>
          <p:cNvGraphicFramePr>
            <a:graphicFrameLocks noChangeAspect="1"/>
          </p:cNvGraphicFramePr>
          <p:nvPr/>
        </p:nvGraphicFramePr>
        <p:xfrm>
          <a:off x="2708275" y="1165225"/>
          <a:ext cx="6011863" cy="731838"/>
        </p:xfrm>
        <a:graphic>
          <a:graphicData uri="http://schemas.openxmlformats.org/presentationml/2006/ole">
            <p:oleObj spid="_x0000_s22543" name="Equation" r:id="rId3" imgW="2197100" imgH="266700" progId="Equation.DSMT4">
              <p:embed/>
            </p:oleObj>
          </a:graphicData>
        </a:graphic>
      </p:graphicFrame>
      <p:sp>
        <p:nvSpPr>
          <p:cNvPr id="192533" name="Rectangle 21"/>
          <p:cNvSpPr>
            <a:spLocks noChangeArrowheads="1"/>
          </p:cNvSpPr>
          <p:nvPr/>
        </p:nvSpPr>
        <p:spPr bwMode="auto">
          <a:xfrm>
            <a:off x="587375" y="2070100"/>
            <a:ext cx="5126038" cy="47101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253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546" name="Object 22"/>
          <p:cNvGraphicFramePr>
            <a:graphicFrameLocks noChangeAspect="1"/>
          </p:cNvGraphicFramePr>
          <p:nvPr/>
        </p:nvGraphicFramePr>
        <p:xfrm>
          <a:off x="690563" y="2173288"/>
          <a:ext cx="4516437" cy="4503737"/>
        </p:xfrm>
        <a:graphic>
          <a:graphicData uri="http://schemas.openxmlformats.org/presentationml/2006/ole">
            <p:oleObj spid="_x0000_s22546" name="CorelDRAW" r:id="rId4" imgW="2181225" imgH="2171700" progId="CorelDRAW.Graphic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altLang="ru-RU" sz="3200" dirty="0" smtClean="0">
                <a:solidFill>
                  <a:srgbClr val="FFC000"/>
                </a:solidFill>
                <a:latin typeface="Calibri" panose="020F0502020204030204" pitchFamily="34" charset="0"/>
              </a:rPr>
              <a:t/>
            </a:r>
            <a:br>
              <a:rPr lang="ru-RU" altLang="ru-RU" sz="3200" dirty="0" smtClean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ru-RU" altLang="ru-RU" sz="32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Макроэкономическое  </a:t>
            </a:r>
            <a:r>
              <a:rPr lang="ru-RU" altLang="ru-RU" sz="3200" dirty="0">
                <a:solidFill>
                  <a:srgbClr val="FFC000"/>
                </a:solidFill>
                <a:latin typeface="Calibri" panose="020F0502020204030204" pitchFamily="34" charset="0"/>
              </a:rPr>
              <a:t>равновесие. Взаимосвязь </a:t>
            </a:r>
            <a:r>
              <a:rPr lang="en-US" altLang="ru-RU" sz="3200" dirty="0">
                <a:solidFill>
                  <a:srgbClr val="FFC000"/>
                </a:solidFill>
                <a:latin typeface="Calibri" pitchFamily="34" charset="0"/>
              </a:rPr>
              <a:t>MPS</a:t>
            </a:r>
            <a:r>
              <a:rPr lang="ru-RU" altLang="ru-RU" sz="3200" dirty="0">
                <a:solidFill>
                  <a:srgbClr val="FFC000"/>
                </a:solidFill>
                <a:latin typeface="Calibri" pitchFamily="34" charset="0"/>
              </a:rPr>
              <a:t> и </a:t>
            </a:r>
            <a:r>
              <a:rPr lang="en-US" altLang="ru-RU" sz="3200" dirty="0">
                <a:solidFill>
                  <a:srgbClr val="FFC000"/>
                </a:solidFill>
                <a:latin typeface="Calibri" pitchFamily="34" charset="0"/>
              </a:rPr>
              <a:t>MPC</a:t>
            </a:r>
            <a:r>
              <a:rPr lang="ru-RU" altLang="ru-RU" dirty="0">
                <a:solidFill>
                  <a:srgbClr val="FFC000"/>
                </a:solidFill>
                <a:latin typeface="Calibri" pitchFamily="34" charset="0"/>
              </a:rPr>
              <a:t/>
            </a:r>
            <a:br>
              <a:rPr lang="ru-RU" altLang="ru-RU" dirty="0">
                <a:solidFill>
                  <a:srgbClr val="FFC000"/>
                </a:solidFill>
                <a:latin typeface="Calibri" pitchFamily="34" charset="0"/>
              </a:rPr>
            </a:br>
            <a:endParaRPr lang="ru-RU" altLang="ru-RU" b="0" dirty="0" smtClean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b="1" dirty="0" smtClean="0">
              <a:latin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ru-RU" b="1" dirty="0" smtClean="0">
                <a:latin typeface="Calibri" pitchFamily="34" charset="0"/>
              </a:rPr>
              <a:t>C +S = Y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ru-RU" b="1" dirty="0" smtClean="0">
              <a:latin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ru-RU" b="1" dirty="0" smtClean="0">
                <a:latin typeface="Calibri" pitchFamily="34" charset="0"/>
              </a:rPr>
              <a:t>MPS + MPC = 1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ru-RU" b="1" dirty="0" smtClean="0">
              <a:latin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ru-RU" b="1" dirty="0" smtClean="0">
                <a:latin typeface="Calibri" pitchFamily="34" charset="0"/>
              </a:rPr>
              <a:t>MPS = 1 - MPC</a:t>
            </a:r>
          </a:p>
          <a:p>
            <a:pPr algn="ctr" eaLnBrk="1" hangingPunct="1">
              <a:defRPr/>
            </a:pPr>
            <a:endParaRPr lang="ru-RU" altLang="ru-RU" b="1" i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altLang="ru-RU" sz="3200" dirty="0">
                <a:solidFill>
                  <a:srgbClr val="FFC000"/>
                </a:solidFill>
                <a:latin typeface="Calibri" panose="020F0502020204030204" pitchFamily="34" charset="0"/>
              </a:rPr>
              <a:t>Макроэкономическое  равновесие. </a:t>
            </a:r>
            <a:r>
              <a:rPr lang="ru-RU" altLang="ru-RU" sz="3200" dirty="0" smtClean="0">
                <a:solidFill>
                  <a:schemeClr val="hlink"/>
                </a:solidFill>
                <a:latin typeface="Calibri" pitchFamily="34" charset="0"/>
              </a:rPr>
              <a:t>Инвестиции</a:t>
            </a:r>
            <a:endParaRPr lang="ru-RU" altLang="ru-RU" sz="3200" dirty="0" smtClean="0">
              <a:latin typeface="Calibri" pitchFamily="34" charset="0"/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70025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b="1" smtClean="0">
                <a:solidFill>
                  <a:srgbClr val="FFC000"/>
                </a:solidFill>
                <a:latin typeface="Calibri" pitchFamily="34" charset="0"/>
              </a:rPr>
              <a:t>Типы </a:t>
            </a:r>
            <a:r>
              <a:rPr lang="ru-RU" altLang="ru-RU" sz="2800" b="1" smtClean="0">
                <a:solidFill>
                  <a:schemeClr val="hlink"/>
                </a:solidFill>
                <a:latin typeface="Calibri" pitchFamily="34" charset="0"/>
              </a:rPr>
              <a:t>:</a:t>
            </a:r>
            <a:endParaRPr lang="ru-RU" altLang="ru-RU" sz="2800" smtClean="0"/>
          </a:p>
          <a:p>
            <a:pPr eaLnBrk="1" hangingPunct="1">
              <a:buFont typeface="Arial" charset="0"/>
              <a:buChar char="•"/>
            </a:pPr>
            <a:r>
              <a:rPr lang="ru-RU" altLang="ru-RU" sz="2800" b="1" smtClean="0">
                <a:latin typeface="Calibri" pitchFamily="34" charset="0"/>
              </a:rPr>
              <a:t>автономные (не зависят от дохода)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 b="1" smtClean="0">
                <a:latin typeface="Calibri" pitchFamily="34" charset="0"/>
              </a:rPr>
              <a:t>производные (зависят от дохода)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b="1" smtClean="0">
                <a:solidFill>
                  <a:schemeClr val="hlink"/>
                </a:solidFill>
                <a:latin typeface="Calibri" pitchFamily="34" charset="0"/>
              </a:rPr>
              <a:t>Факторы :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 b="1" smtClean="0">
                <a:latin typeface="Calibri" pitchFamily="34" charset="0"/>
              </a:rPr>
              <a:t>ожидаемая норма прибыли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 b="1" smtClean="0">
                <a:latin typeface="Calibri" pitchFamily="34" charset="0"/>
              </a:rPr>
              <a:t>Процентная ставка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 b="1" smtClean="0">
                <a:latin typeface="Calibri" pitchFamily="34" charset="0"/>
              </a:rPr>
              <a:t>Ожидаемая инфляция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 b="1" smtClean="0">
                <a:latin typeface="Calibri" pitchFamily="34" charset="0"/>
              </a:rPr>
              <a:t>Инвестиционный климат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b="1" smtClean="0">
                <a:solidFill>
                  <a:srgbClr val="FFC000"/>
                </a:solidFill>
                <a:latin typeface="Calibri" pitchFamily="34" charset="0"/>
              </a:rPr>
              <a:t>Источник</a:t>
            </a:r>
            <a:r>
              <a:rPr lang="ru-RU" altLang="ru-RU" sz="2800" b="1" smtClean="0">
                <a:latin typeface="Calibri" pitchFamily="34" charset="0"/>
              </a:rPr>
              <a:t>:</a:t>
            </a:r>
            <a:r>
              <a:rPr lang="ru-RU" altLang="ru-RU" sz="2800" b="1" smtClean="0">
                <a:solidFill>
                  <a:schemeClr val="hlink"/>
                </a:solidFill>
                <a:latin typeface="Calibri" pitchFamily="34" charset="0"/>
              </a:rPr>
              <a:t> </a:t>
            </a:r>
            <a:endParaRPr lang="ru-RU" altLang="ru-RU" sz="2800" b="1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b="1" smtClean="0">
                <a:solidFill>
                  <a:schemeClr val="hlink"/>
                </a:solidFill>
                <a:latin typeface="Arial" charset="0"/>
              </a:rPr>
              <a:t>	</a:t>
            </a:r>
            <a:r>
              <a:rPr lang="ru-RU" altLang="ru-RU" sz="2800" b="1" smtClean="0">
                <a:solidFill>
                  <a:schemeClr val="hlink"/>
                </a:solidFill>
                <a:latin typeface="Calibri" pitchFamily="34" charset="0"/>
              </a:rPr>
              <a:t>сбережения</a:t>
            </a:r>
            <a:endParaRPr lang="ru-RU" altLang="ru-RU" sz="2800" b="1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60400" y="11604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47" name="Rectangle 7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48" name="Rectangle 8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49" name="Rectangle 9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53" name="Text Box 13"/>
          <p:cNvSpPr txBox="1">
            <a:spLocks noChangeArrowheads="1"/>
          </p:cNvSpPr>
          <p:nvPr/>
        </p:nvSpPr>
        <p:spPr bwMode="auto">
          <a:xfrm>
            <a:off x="246063" y="261938"/>
            <a:ext cx="8636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C000"/>
                </a:solidFill>
                <a:latin typeface="Calibri" pitchFamily="34" charset="0"/>
              </a:rPr>
              <a:t>Макроэкономическое  равновесие. Инвестиции. </a:t>
            </a:r>
            <a:r>
              <a:rPr lang="ru-RU" altLang="ru-RU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Модель «</a:t>
            </a:r>
            <a:r>
              <a:rPr lang="en-US" altLang="ru-RU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IS</a:t>
            </a:r>
            <a:r>
              <a:rPr lang="ru-RU" altLang="ru-RU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» (далее рисунок)</a:t>
            </a:r>
          </a:p>
        </p:txBody>
      </p:sp>
      <p:sp>
        <p:nvSpPr>
          <p:cNvPr id="2150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5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56" name="Rectangle 16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57" name="Text Box 17"/>
          <p:cNvSpPr txBox="1">
            <a:spLocks noChangeArrowheads="1"/>
          </p:cNvSpPr>
          <p:nvPr/>
        </p:nvSpPr>
        <p:spPr bwMode="auto">
          <a:xfrm>
            <a:off x="250825" y="1670050"/>
            <a:ext cx="8489950" cy="463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Метод изъятий и инъекций</a:t>
            </a:r>
            <a:endParaRPr lang="ru-RU" altLang="ru-RU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совокупный спрос равен совокупному предложению при таком уровне национального дохода, когда инвестиции (запланированные) равны сбережениям (фактическим)</a:t>
            </a:r>
          </a:p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                                     </a:t>
            </a:r>
            <a:r>
              <a:rPr lang="en-US" altLang="ru-RU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</a:t>
            </a:r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= </a:t>
            </a:r>
            <a:r>
              <a:rPr lang="en-US" altLang="ru-RU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</a:t>
            </a:r>
            <a:endParaRPr lang="ru-RU" altLang="ru-RU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endParaRPr lang="ru-RU" altLang="ru-RU" sz="280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68" name="Rectangle 8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69" name="Rectangle 9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508000" y="304800"/>
            <a:ext cx="863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Модель «</a:t>
            </a:r>
            <a:r>
              <a:rPr lang="en-US" alt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IS</a:t>
            </a: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» (метод изъятий и инъекций)</a:t>
            </a:r>
          </a:p>
        </p:txBody>
      </p:sp>
      <p:sp>
        <p:nvSpPr>
          <p:cNvPr id="1945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1246188" y="942975"/>
            <a:ext cx="6142037" cy="59150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79" name="Rectangle 19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6642" name="Object 18"/>
          <p:cNvGraphicFramePr>
            <a:graphicFrameLocks noChangeAspect="1"/>
          </p:cNvGraphicFramePr>
          <p:nvPr/>
        </p:nvGraphicFramePr>
        <p:xfrm>
          <a:off x="1522413" y="957263"/>
          <a:ext cx="5613400" cy="5900737"/>
        </p:xfrm>
        <a:graphic>
          <a:graphicData uri="http://schemas.openxmlformats.org/presentationml/2006/ole">
            <p:oleObj spid="_x0000_s26642" name="CorelDRAW" r:id="rId3" imgW="2409825" imgH="2533650" progId="CorelDRAW.Graphic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073" name="Rectangle 9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0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0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246063" y="261938"/>
            <a:ext cx="8636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Модель «Национальный доход - совокупные расходы»  («Кейнсианский крест») </a:t>
            </a:r>
          </a:p>
        </p:txBody>
      </p:sp>
      <p:sp>
        <p:nvSpPr>
          <p:cNvPr id="2160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079" name="Rectangle 15"/>
          <p:cNvSpPr>
            <a:spLocks noChangeArrowheads="1"/>
          </p:cNvSpPr>
          <p:nvPr/>
        </p:nvSpPr>
        <p:spPr bwMode="auto">
          <a:xfrm>
            <a:off x="1885950" y="1379538"/>
            <a:ext cx="5370513" cy="52101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60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65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3425" y="1819275"/>
            <a:ext cx="5019675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200" dirty="0" smtClean="0">
                <a:solidFill>
                  <a:schemeClr val="hlink"/>
                </a:solidFill>
                <a:latin typeface="Calibri" pitchFamily="34" charset="0"/>
              </a:rPr>
              <a:t>Разрывы. Инфляционный, дефляционный  (далее рисунки)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b="1" dirty="0" smtClean="0">
                <a:latin typeface="Calibri" pitchFamily="34" charset="0"/>
              </a:rPr>
              <a:t>отклонение равновесного уровня национального дохода от уровня при полной занятости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800" b="1" i="1" dirty="0" smtClean="0">
                <a:latin typeface="Calibri" pitchFamily="34" charset="0"/>
              </a:rPr>
              <a:t>инфляционный </a:t>
            </a:r>
            <a:r>
              <a:rPr lang="ru-RU" altLang="ru-RU" sz="2800" b="1" dirty="0" smtClean="0">
                <a:latin typeface="Calibri" pitchFamily="34" charset="0"/>
              </a:rPr>
              <a:t>- величина</a:t>
            </a:r>
            <a:r>
              <a:rPr lang="ru-RU" altLang="ru-RU" sz="2800" b="1" dirty="0">
                <a:latin typeface="Calibri" pitchFamily="34" charset="0"/>
              </a:rPr>
              <a:t>, на которую совокупные расходы превышают уровень национального дохода в условиях полной </a:t>
            </a:r>
            <a:r>
              <a:rPr lang="ru-RU" altLang="ru-RU" sz="2800" b="1" dirty="0" smtClean="0">
                <a:latin typeface="Calibri" pitchFamily="34" charset="0"/>
              </a:rPr>
              <a:t>занятости </a:t>
            </a:r>
            <a:endParaRPr lang="ru-RU" altLang="ru-RU" sz="2800" b="1" dirty="0">
              <a:latin typeface="Calibri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800" b="1" i="1" dirty="0" smtClean="0">
                <a:latin typeface="Calibri" pitchFamily="34" charset="0"/>
              </a:rPr>
              <a:t>дефляционный</a:t>
            </a:r>
            <a:r>
              <a:rPr lang="ru-RU" altLang="ru-RU" sz="2800" b="1" dirty="0" smtClean="0">
                <a:latin typeface="Calibri" pitchFamily="34" charset="0"/>
              </a:rPr>
              <a:t> </a:t>
            </a:r>
            <a:r>
              <a:rPr lang="ru-RU" altLang="ru-RU" sz="2800" b="1" dirty="0">
                <a:latin typeface="Calibri" pitchFamily="34" charset="0"/>
              </a:rPr>
              <a:t>(</a:t>
            </a:r>
            <a:r>
              <a:rPr lang="ru-RU" altLang="ru-RU" sz="2800" b="1" dirty="0" err="1">
                <a:latin typeface="Calibri" pitchFamily="34" charset="0"/>
              </a:rPr>
              <a:t>рецессионный</a:t>
            </a:r>
            <a:r>
              <a:rPr lang="ru-RU" altLang="ru-RU" sz="2800" b="1" dirty="0">
                <a:latin typeface="Calibri" pitchFamily="34" charset="0"/>
              </a:rPr>
              <a:t>) </a:t>
            </a:r>
            <a:r>
              <a:rPr lang="ru-RU" altLang="ru-RU" sz="2800" b="1" dirty="0" smtClean="0">
                <a:latin typeface="Calibri" pitchFamily="34" charset="0"/>
              </a:rPr>
              <a:t>-  </a:t>
            </a:r>
            <a:r>
              <a:rPr lang="ru-RU" altLang="ru-RU" sz="2800" b="1" dirty="0">
                <a:latin typeface="Calibri" pitchFamily="34" charset="0"/>
              </a:rPr>
              <a:t>величина, на которую совокупные расходы меньше уровня национального дохода при полной занятости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08" name="Rectangle 8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09" name="Rectangle 9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246063" y="261938"/>
            <a:ext cx="863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Дефляционный разрыв</a:t>
            </a:r>
          </a:p>
        </p:txBody>
      </p:sp>
      <p:sp>
        <p:nvSpPr>
          <p:cNvPr id="2048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15" name="Rectangle 15"/>
          <p:cNvSpPr>
            <a:spLocks noChangeArrowheads="1"/>
          </p:cNvSpPr>
          <p:nvPr/>
        </p:nvSpPr>
        <p:spPr bwMode="auto">
          <a:xfrm>
            <a:off x="1162050" y="814388"/>
            <a:ext cx="7010400" cy="55292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17" name="Rectangle 17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1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9715" name="Object 19"/>
          <p:cNvGraphicFramePr>
            <a:graphicFrameLocks noChangeAspect="1"/>
          </p:cNvGraphicFramePr>
          <p:nvPr/>
        </p:nvGraphicFramePr>
        <p:xfrm>
          <a:off x="1335088" y="1073150"/>
          <a:ext cx="6732587" cy="5243513"/>
        </p:xfrm>
        <a:graphic>
          <a:graphicData uri="http://schemas.openxmlformats.org/presentationml/2006/ole">
            <p:oleObj spid="_x0000_s29715" name="CorelDRAW" r:id="rId3" imgW="3038475" imgH="2371725" progId="CorelDRAW.Graphic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1963" y="274638"/>
            <a:ext cx="8224837" cy="97631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altLang="ru-RU" sz="3200" dirty="0" smtClean="0">
                <a:solidFill>
                  <a:schemeClr val="hlink"/>
                </a:solidFill>
                <a:latin typeface="Calibri" pitchFamily="34" charset="0"/>
              </a:rPr>
              <a:t>Инфляционный разрыв</a:t>
            </a:r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2003425" y="1841500"/>
            <a:ext cx="827088" cy="8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auto">
          <a:xfrm>
            <a:off x="1236663" y="1365250"/>
            <a:ext cx="6226175" cy="50879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81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726" name="Object 10"/>
          <p:cNvGraphicFramePr>
            <a:graphicFrameLocks noChangeAspect="1"/>
          </p:cNvGraphicFramePr>
          <p:nvPr/>
        </p:nvGraphicFramePr>
        <p:xfrm>
          <a:off x="1628775" y="1455738"/>
          <a:ext cx="5441950" cy="4711700"/>
        </p:xfrm>
        <a:graphic>
          <a:graphicData uri="http://schemas.openxmlformats.org/presentationml/2006/ole">
            <p:oleObj spid="_x0000_s30726" name="CorelDRAW" r:id="rId3" imgW="2552700" imgH="2209800" progId="CorelDRAW.Graphic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125413" y="0"/>
            <a:ext cx="8893175" cy="649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dirty="0" smtClean="0">
                <a:solidFill>
                  <a:schemeClr val="hlink"/>
                </a:solidFill>
                <a:latin typeface="Times New Roman" pitchFamily="18" charset="0"/>
              </a:rPr>
              <a:t>    </a:t>
            </a:r>
            <a:r>
              <a:rPr lang="ru-RU" altLang="ru-RU" dirty="0" smtClean="0">
                <a:solidFill>
                  <a:schemeClr val="hlink"/>
                </a:solidFill>
                <a:latin typeface="Calibri" pitchFamily="34" charset="0"/>
              </a:rPr>
              <a:t>Макроэкономическое </a:t>
            </a:r>
            <a:r>
              <a:rPr lang="ru-RU" altLang="ru-RU" dirty="0" smtClean="0">
                <a:solidFill>
                  <a:srgbClr val="FFC000"/>
                </a:solidFill>
                <a:latin typeface="Calibri" pitchFamily="34" charset="0"/>
              </a:rPr>
              <a:t>равновесие. Понятие </a:t>
            </a:r>
          </a:p>
          <a:p>
            <a:pPr>
              <a:defRPr/>
            </a:pPr>
            <a:endParaRPr lang="ru-RU" altLang="ru-RU" dirty="0" smtClean="0">
              <a:solidFill>
                <a:schemeClr val="hlink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altLang="ru-RU" dirty="0" smtClean="0">
                <a:latin typeface="Calibri" pitchFamily="34" charset="0"/>
              </a:rPr>
              <a:t>Равновесие </a:t>
            </a:r>
            <a:r>
              <a:rPr lang="ru-RU" altLang="ru-RU" dirty="0">
                <a:latin typeface="Calibri" pitchFamily="34" charset="0"/>
              </a:rPr>
              <a:t>одновременно на всех </a:t>
            </a:r>
            <a:r>
              <a:rPr lang="ru-RU" altLang="ru-RU" dirty="0" smtClean="0">
                <a:latin typeface="Calibri" pitchFamily="34" charset="0"/>
              </a:rPr>
              <a:t>рынках, в </a:t>
            </a:r>
            <a:r>
              <a:rPr lang="ru-RU" altLang="ru-RU" dirty="0" err="1" smtClean="0">
                <a:latin typeface="Calibri" pitchFamily="34" charset="0"/>
              </a:rPr>
              <a:t>т.ч</a:t>
            </a:r>
            <a:r>
              <a:rPr lang="ru-RU" altLang="ru-RU" dirty="0" smtClean="0">
                <a:latin typeface="Calibri" pitchFamily="34" charset="0"/>
              </a:rPr>
              <a:t>. между</a:t>
            </a:r>
            <a:r>
              <a:rPr lang="ru-RU" altLang="ru-RU" dirty="0" smtClean="0">
                <a:solidFill>
                  <a:schemeClr val="hlink"/>
                </a:solidFill>
                <a:latin typeface="Calibri" pitchFamily="34" charset="0"/>
              </a:rPr>
              <a:t>: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latin typeface="Calibri" pitchFamily="34" charset="0"/>
              </a:rPr>
              <a:t>производством и потреблением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latin typeface="Calibri" pitchFamily="34" charset="0"/>
              </a:rPr>
              <a:t>доходами и расходами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latin typeface="Calibri" pitchFamily="34" charset="0"/>
              </a:rPr>
              <a:t>материально- вещественными и финансовыми потоками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latin typeface="Calibri" pitchFamily="34" charset="0"/>
              </a:rPr>
              <a:t>совокупным спросом и совокупным предложением, то есть равенство объема выпуска и планируемых расходов</a:t>
            </a:r>
            <a:endParaRPr lang="ru-RU" alt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 alt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246063" y="261938"/>
            <a:ext cx="8636000" cy="547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Мультипликатор </a:t>
            </a:r>
            <a:r>
              <a:rPr lang="ru-RU" alt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 </a:t>
            </a: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величина, обратная предельной склонности к сбережениям</a:t>
            </a:r>
          </a:p>
          <a:p>
            <a:pPr algn="just">
              <a:spcBef>
                <a:spcPct val="50000"/>
              </a:spcBef>
              <a:defRPr/>
            </a:pPr>
            <a:endParaRPr lang="ru-RU" altLang="ru-RU" sz="2800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algn="just">
              <a:spcBef>
                <a:spcPct val="50000"/>
              </a:spcBef>
              <a:defRPr/>
            </a:pPr>
            <a:endParaRPr lang="ru-RU" altLang="ru-RU" sz="2800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ru-RU" alt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Эффект </a:t>
            </a: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мультипликатора - каждый данный прирост инвестиций порождает не просто соответствующий, а многократный прирост занятости и дохода и тем самым дает толчок новым инвестициям</a:t>
            </a:r>
          </a:p>
          <a:p>
            <a:pPr algn="just">
              <a:spcBef>
                <a:spcPct val="50000"/>
              </a:spcBef>
              <a:defRPr/>
            </a:pPr>
            <a:endParaRPr lang="ru-RU" alt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 </a:t>
            </a:r>
          </a:p>
        </p:txBody>
      </p:sp>
      <p:sp>
        <p:nvSpPr>
          <p:cNvPr id="1966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5" name="Rectangle 17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62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1763" name="Object 20"/>
          <p:cNvGraphicFramePr>
            <a:graphicFrameLocks noChangeAspect="1"/>
          </p:cNvGraphicFramePr>
          <p:nvPr/>
        </p:nvGraphicFramePr>
        <p:xfrm>
          <a:off x="246063" y="4808538"/>
          <a:ext cx="8542337" cy="1001712"/>
        </p:xfrm>
        <a:graphic>
          <a:graphicData uri="http://schemas.openxmlformats.org/presentationml/2006/ole">
            <p:oleObj spid="_x0000_s31763" name="Equation" r:id="rId3" imgW="5283200" imgH="622300" progId="Equation.DSMT4">
              <p:embed/>
            </p:oleObj>
          </a:graphicData>
        </a:graphic>
      </p:graphicFrame>
      <p:sp>
        <p:nvSpPr>
          <p:cNvPr id="196632" name="Rectangle 24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1765" name="Объект 3"/>
          <p:cNvGraphicFramePr>
            <a:graphicFrameLocks noChangeAspect="1"/>
          </p:cNvGraphicFramePr>
          <p:nvPr/>
        </p:nvGraphicFramePr>
        <p:xfrm>
          <a:off x="455613" y="1301750"/>
          <a:ext cx="8532812" cy="1265238"/>
        </p:xfrm>
        <a:graphic>
          <a:graphicData uri="http://schemas.openxmlformats.org/presentationml/2006/ole">
            <p:oleObj spid="_x0000_s31765" name="Equation" r:id="rId4" imgW="3860800" imgH="5715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altLang="ru-RU" sz="3200" dirty="0" smtClean="0">
                <a:solidFill>
                  <a:schemeClr val="hlink"/>
                </a:solidFill>
                <a:latin typeface="Calibri" pitchFamily="34" charset="0"/>
              </a:rPr>
              <a:t>Макроэкономическое равновесие. </a:t>
            </a:r>
            <a:br>
              <a:rPr lang="ru-RU" altLang="ru-RU" sz="3200" dirty="0" smtClean="0">
                <a:solidFill>
                  <a:schemeClr val="hlink"/>
                </a:solidFill>
                <a:latin typeface="Calibri" pitchFamily="34" charset="0"/>
              </a:rPr>
            </a:br>
            <a:r>
              <a:rPr lang="ru-RU" altLang="ru-RU" sz="3200" dirty="0" smtClean="0">
                <a:solidFill>
                  <a:schemeClr val="hlink"/>
                </a:solidFill>
                <a:latin typeface="Calibri" pitchFamily="34" charset="0"/>
              </a:rPr>
              <a:t>Цели достижения:</a:t>
            </a:r>
            <a:endParaRPr lang="ru-RU" altLang="ru-RU" sz="3200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250825" y="1204913"/>
            <a:ext cx="8893175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  <a:defRPr/>
            </a:pPr>
            <a:endParaRPr lang="ru-RU" alt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buFontTx/>
              <a:buChar char="•"/>
              <a:defRPr/>
            </a:pPr>
            <a:r>
              <a:rPr lang="ru-RU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сбалансированный экономический рост</a:t>
            </a:r>
          </a:p>
          <a:p>
            <a:pPr>
              <a:buFontTx/>
              <a:buChar char="•"/>
              <a:defRPr/>
            </a:pPr>
            <a:endParaRPr lang="ru-RU" alt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buFontTx/>
              <a:buChar char="•"/>
              <a:defRPr/>
            </a:pPr>
            <a:r>
              <a:rPr lang="ru-RU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Полная занятость</a:t>
            </a:r>
          </a:p>
          <a:p>
            <a:pPr>
              <a:buFontTx/>
              <a:buChar char="•"/>
              <a:defRPr/>
            </a:pPr>
            <a:endParaRPr lang="ru-RU" alt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buFontTx/>
              <a:buChar char="•"/>
              <a:defRPr/>
            </a:pPr>
            <a:r>
              <a:rPr lang="ru-RU" alt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Стабильный уровень цен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87375" y="174625"/>
            <a:ext cx="83058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altLang="ru-RU">
                <a:latin typeface="Calibri" pitchFamily="34" charset="0"/>
              </a:rPr>
              <a:t>Макроэкономическое </a:t>
            </a:r>
            <a:r>
              <a:rPr lang="ru-RU" altLang="ru-RU">
                <a:solidFill>
                  <a:srgbClr val="FFC000"/>
                </a:solidFill>
                <a:latin typeface="Calibri" pitchFamily="34" charset="0"/>
              </a:rPr>
              <a:t>равновесие. </a:t>
            </a:r>
            <a:r>
              <a:rPr lang="ru-RU" altLang="ru-RU">
                <a:latin typeface="Calibri" pitchFamily="34" charset="0"/>
              </a:rPr>
              <a:t>Совокупный спрос (далее рисунок)</a:t>
            </a:r>
          </a:p>
          <a:p>
            <a:pPr algn="l"/>
            <a:endParaRPr lang="ru-RU" altLang="ru-RU">
              <a:latin typeface="Calibri" pitchFamily="34" charset="0"/>
            </a:endParaRPr>
          </a:p>
          <a:p>
            <a:pPr algn="l"/>
            <a:r>
              <a:rPr lang="en-US" altLang="ru-RU" sz="2800" i="1">
                <a:latin typeface="Calibri" pitchFamily="34" charset="0"/>
              </a:rPr>
              <a:t>AD</a:t>
            </a:r>
            <a:r>
              <a:rPr lang="en-US" altLang="ru-RU" sz="2800">
                <a:latin typeface="Calibri" pitchFamily="34" charset="0"/>
              </a:rPr>
              <a:t> </a:t>
            </a:r>
            <a:r>
              <a:rPr lang="ru-RU" altLang="ru-RU" sz="2800">
                <a:latin typeface="Calibri" pitchFamily="34" charset="0"/>
              </a:rPr>
              <a:t>(англ. </a:t>
            </a:r>
            <a:r>
              <a:rPr lang="en-US" altLang="ru-RU" sz="2800">
                <a:latin typeface="Calibri" pitchFamily="34" charset="0"/>
              </a:rPr>
              <a:t>aggregate demand</a:t>
            </a:r>
            <a:r>
              <a:rPr lang="ru-RU" altLang="ru-RU" sz="2800">
                <a:latin typeface="Calibri" pitchFamily="34" charset="0"/>
              </a:rPr>
              <a:t>) - </a:t>
            </a:r>
            <a:r>
              <a:rPr lang="ru-RU" altLang="ru-RU" sz="2800">
                <a:solidFill>
                  <a:schemeClr val="tx1"/>
                </a:solidFill>
                <a:latin typeface="Calibri" pitchFamily="34" charset="0"/>
              </a:rPr>
              <a:t>сумма индивидуальных спросов на конечные товары и услуги, предлагаемые на рынке, в т.ч.:</a:t>
            </a:r>
          </a:p>
          <a:p>
            <a:pPr marL="1085850" lvl="1" indent="-342900" algn="l">
              <a:buFont typeface="Arial" charset="0"/>
              <a:buChar char="•"/>
            </a:pPr>
            <a:r>
              <a:rPr lang="ru-RU" altLang="ru-RU" sz="2800">
                <a:solidFill>
                  <a:schemeClr val="tx1"/>
                </a:solidFill>
                <a:latin typeface="Calibri" pitchFamily="34" charset="0"/>
              </a:rPr>
              <a:t>потребительские расходы (спрос со стороны </a:t>
            </a:r>
            <a:br>
              <a:rPr lang="ru-RU" altLang="ru-RU" sz="2800">
                <a:solidFill>
                  <a:schemeClr val="tx1"/>
                </a:solidFill>
                <a:latin typeface="Calibri" pitchFamily="34" charset="0"/>
              </a:rPr>
            </a:br>
            <a:r>
              <a:rPr lang="ru-RU" altLang="ru-RU" sz="2800">
                <a:solidFill>
                  <a:schemeClr val="tx1"/>
                </a:solidFill>
                <a:latin typeface="Calibri" pitchFamily="34" charset="0"/>
              </a:rPr>
              <a:t>  домохозяйств) - С</a:t>
            </a:r>
          </a:p>
          <a:p>
            <a:pPr marL="1085850" lvl="1" indent="-342900" algn="l">
              <a:buFont typeface="Arial" charset="0"/>
              <a:buChar char="•"/>
            </a:pPr>
            <a:r>
              <a:rPr lang="ru-RU" altLang="ru-RU" sz="2800">
                <a:solidFill>
                  <a:schemeClr val="tx1"/>
                </a:solidFill>
                <a:latin typeface="Calibri" pitchFamily="34" charset="0"/>
              </a:rPr>
              <a:t>инвестиционные расходы (спрос на  средства производства   со стороны предприятий) – I</a:t>
            </a:r>
          </a:p>
          <a:p>
            <a:pPr marL="1085850" lvl="1" indent="-342900" algn="l">
              <a:buFont typeface="Arial" charset="0"/>
              <a:buChar char="•"/>
            </a:pPr>
            <a:r>
              <a:rPr lang="ru-RU" altLang="ru-RU" sz="2800">
                <a:solidFill>
                  <a:schemeClr val="tx1"/>
                </a:solidFill>
                <a:latin typeface="Calibri" pitchFamily="34" charset="0"/>
              </a:rPr>
              <a:t>государственные расходы - G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149" name="Object 6"/>
          <p:cNvGraphicFramePr>
            <a:graphicFrameLocks noChangeAspect="1"/>
          </p:cNvGraphicFramePr>
          <p:nvPr/>
        </p:nvGraphicFramePr>
        <p:xfrm>
          <a:off x="2160588" y="5622925"/>
          <a:ext cx="4278312" cy="855663"/>
        </p:xfrm>
        <a:graphic>
          <a:graphicData uri="http://schemas.openxmlformats.org/presentationml/2006/ole">
            <p:oleObj spid="_x0000_s6149" name="Equation" r:id="rId3" imgW="1384300" imgH="2794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3746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1235075"/>
            <a:ext cx="8893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7172" name="Rectangle 20"/>
          <p:cNvSpPr>
            <a:spLocks noChangeArrowheads="1"/>
          </p:cNvSpPr>
          <p:nvPr/>
        </p:nvSpPr>
        <p:spPr bwMode="auto">
          <a:xfrm>
            <a:off x="757238" y="5264150"/>
            <a:ext cx="184150" cy="534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ru-RU" altLang="ru-RU" sz="1100" b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altLang="ru-RU" sz="1100" b="0">
                <a:solidFill>
                  <a:schemeClr val="tx1"/>
                </a:solidFill>
                <a:latin typeface="Arial" charset="0"/>
              </a:rPr>
            </a:br>
            <a:endParaRPr lang="ru-RU" altLang="ru-RU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5127" name="Rectangle 23"/>
          <p:cNvSpPr>
            <a:spLocks noChangeArrowheads="1"/>
          </p:cNvSpPr>
          <p:nvPr/>
        </p:nvSpPr>
        <p:spPr bwMode="auto">
          <a:xfrm>
            <a:off x="1635125" y="2063750"/>
            <a:ext cx="26082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5137" name="Text Box 33"/>
          <p:cNvSpPr txBox="1">
            <a:spLocks noChangeArrowheads="1"/>
          </p:cNvSpPr>
          <p:nvPr/>
        </p:nvSpPr>
        <p:spPr bwMode="auto">
          <a:xfrm>
            <a:off x="987425" y="609600"/>
            <a:ext cx="690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alt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38" name="Rectangle 34"/>
          <p:cNvSpPr>
            <a:spLocks noChangeArrowheads="1"/>
          </p:cNvSpPr>
          <p:nvPr/>
        </p:nvSpPr>
        <p:spPr bwMode="auto">
          <a:xfrm>
            <a:off x="1044575" y="638175"/>
            <a:ext cx="685165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5139" name="Rectangle 35"/>
          <p:cNvSpPr>
            <a:spLocks noChangeArrowheads="1"/>
          </p:cNvSpPr>
          <p:nvPr/>
        </p:nvSpPr>
        <p:spPr bwMode="auto">
          <a:xfrm>
            <a:off x="623888" y="1277938"/>
            <a:ext cx="82010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5140" name="Rectangle 36"/>
          <p:cNvSpPr>
            <a:spLocks noChangeArrowheads="1"/>
          </p:cNvSpPr>
          <p:nvPr/>
        </p:nvSpPr>
        <p:spPr bwMode="auto">
          <a:xfrm>
            <a:off x="1176338" y="333375"/>
            <a:ext cx="6791325" cy="52847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alt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514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179" name="Object 37"/>
          <p:cNvGraphicFramePr>
            <a:graphicFrameLocks noChangeAspect="1"/>
          </p:cNvGraphicFramePr>
          <p:nvPr/>
        </p:nvGraphicFramePr>
        <p:xfrm>
          <a:off x="2419350" y="1087438"/>
          <a:ext cx="3319463" cy="4489450"/>
        </p:xfrm>
        <a:graphic>
          <a:graphicData uri="http://schemas.openxmlformats.org/presentationml/2006/ole">
            <p:oleObj spid="_x0000_s7179" name="CorelDRAW" r:id="rId3" imgW="2333625" imgH="2543175" progId="CorelDRAW.Graphic.12">
              <p:embed/>
            </p:oleObj>
          </a:graphicData>
        </a:graphic>
      </p:graphicFrame>
      <p:sp>
        <p:nvSpPr>
          <p:cNvPr id="175143" name="Text Box 39"/>
          <p:cNvSpPr txBox="1">
            <a:spLocks noChangeArrowheads="1"/>
          </p:cNvSpPr>
          <p:nvPr/>
        </p:nvSpPr>
        <p:spPr bwMode="auto">
          <a:xfrm>
            <a:off x="812800" y="5951538"/>
            <a:ext cx="7170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Кривая совокупного спроса</a:t>
            </a:r>
            <a:r>
              <a:rPr lang="ru-RU" altLang="ru-RU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altLang="ru-RU" sz="3200" dirty="0" smtClean="0">
                <a:latin typeface="Calibri" pitchFamily="34" charset="0"/>
              </a:rPr>
              <a:t/>
            </a:r>
            <a:br>
              <a:rPr lang="ru-RU" altLang="ru-RU" sz="3200" dirty="0" smtClean="0">
                <a:latin typeface="Calibri" pitchFamily="34" charset="0"/>
              </a:rPr>
            </a:br>
            <a:r>
              <a:rPr lang="ru-RU" altLang="ru-RU" sz="3200" dirty="0" smtClean="0">
                <a:solidFill>
                  <a:srgbClr val="FFC000"/>
                </a:solidFill>
                <a:latin typeface="Calibri" pitchFamily="34" charset="0"/>
              </a:rPr>
              <a:t>Макроэкономическое равновесие.</a:t>
            </a:r>
            <a:br>
              <a:rPr lang="ru-RU" altLang="ru-RU" sz="3200" dirty="0" smtClean="0">
                <a:solidFill>
                  <a:srgbClr val="FFC000"/>
                </a:solidFill>
                <a:latin typeface="Calibri" pitchFamily="34" charset="0"/>
              </a:rPr>
            </a:br>
            <a:r>
              <a:rPr lang="ru-RU" altLang="ru-RU" sz="3200" dirty="0" smtClean="0">
                <a:solidFill>
                  <a:srgbClr val="FFC000"/>
                </a:solidFill>
                <a:latin typeface="Calibri" pitchFamily="34" charset="0"/>
              </a:rPr>
              <a:t>Факторы </a:t>
            </a:r>
            <a:r>
              <a:rPr lang="ru-RU" altLang="ru-RU" sz="3200" dirty="0">
                <a:solidFill>
                  <a:srgbClr val="FFC000"/>
                </a:solidFill>
                <a:latin typeface="Calibri" pitchFamily="34" charset="0"/>
              </a:rPr>
              <a:t>совокупного спроса</a:t>
            </a:r>
            <a:r>
              <a:rPr lang="ru-RU" altLang="ru-RU" sz="3200" dirty="0">
                <a:latin typeface="Calibri" pitchFamily="34" charset="0"/>
              </a:rPr>
              <a:t/>
            </a:r>
            <a:br>
              <a:rPr lang="ru-RU" altLang="ru-RU" sz="3200" dirty="0">
                <a:latin typeface="Calibri" pitchFamily="34" charset="0"/>
              </a:rPr>
            </a:br>
            <a:r>
              <a:rPr lang="ru-RU" altLang="ru-RU" sz="2400" dirty="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385763" y="1597025"/>
            <a:ext cx="8758237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endParaRPr lang="ru-RU" altLang="ru-RU" dirty="0">
              <a:latin typeface="Calibri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chemeClr val="tx1"/>
                </a:solidFill>
                <a:latin typeface="Calibri" pitchFamily="34" charset="0"/>
              </a:rPr>
              <a:t>благосостояние потребителей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chemeClr val="tx1"/>
                </a:solidFill>
                <a:latin typeface="Calibri" pitchFamily="34" charset="0"/>
              </a:rPr>
              <a:t>ожидания потребителей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chemeClr val="tx1"/>
                </a:solidFill>
                <a:latin typeface="Calibri" pitchFamily="34" charset="0"/>
              </a:rPr>
              <a:t>ожидаемые прибыли от инвестиций 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chemeClr val="tx1"/>
                </a:solidFill>
                <a:latin typeface="Calibri" pitchFamily="34" charset="0"/>
              </a:rPr>
              <a:t>налоги с предприятий 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chemeClr val="tx1"/>
                </a:solidFill>
                <a:latin typeface="Calibri" pitchFamily="34" charset="0"/>
              </a:rPr>
              <a:t>изменение  государственных расходов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chemeClr val="tx1"/>
                </a:solidFill>
                <a:latin typeface="Calibri" pitchFamily="34" charset="0"/>
              </a:rPr>
              <a:t>денежные факторы</a:t>
            </a: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altLang="ru-RU" sz="2400" dirty="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altLang="ru-RU" sz="3200" dirty="0">
                <a:solidFill>
                  <a:srgbClr val="FFC000"/>
                </a:solidFill>
                <a:latin typeface="Calibri" pitchFamily="34" charset="0"/>
              </a:rPr>
              <a:t>Макроэкономическое равновесие. Совокупное предложение </a:t>
            </a:r>
            <a:br>
              <a:rPr lang="ru-RU" altLang="ru-RU" sz="3200" dirty="0">
                <a:solidFill>
                  <a:srgbClr val="FFC000"/>
                </a:solidFill>
                <a:latin typeface="Calibri" pitchFamily="34" charset="0"/>
              </a:rPr>
            </a:br>
            <a:endParaRPr lang="ru-RU" altLang="ru-RU" sz="3200" dirty="0" smtClean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79400" y="1558925"/>
            <a:ext cx="86137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ru-RU" altLang="ru-RU">
              <a:solidFill>
                <a:schemeClr val="tx1"/>
              </a:solidFill>
              <a:latin typeface="Calibri" pitchFamily="34" charset="0"/>
            </a:endParaRPr>
          </a:p>
          <a:p>
            <a:pPr marL="1143000" lvl="2" indent="-228600" algn="l"/>
            <a:r>
              <a:rPr lang="ru-RU" altLang="ru-RU">
                <a:solidFill>
                  <a:schemeClr val="tx1"/>
                </a:solidFill>
                <a:latin typeface="Calibri" pitchFamily="34" charset="0"/>
              </a:rPr>
              <a:t>общее количество товаров и услуг, которые  могут быть произведены и представлены на продажу в соответствии со сложившимся уровнем цен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400" dirty="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altLang="ru-RU" sz="2400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25413" y="263525"/>
            <a:ext cx="88931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altLang="ru-RU">
                <a:latin typeface="Calibri" pitchFamily="34" charset="0"/>
              </a:rPr>
              <a:t>Макроэкономическое </a:t>
            </a:r>
            <a:r>
              <a:rPr lang="ru-RU" altLang="ru-RU">
                <a:solidFill>
                  <a:srgbClr val="FFC000"/>
                </a:solidFill>
                <a:latin typeface="Calibri" pitchFamily="34" charset="0"/>
              </a:rPr>
              <a:t>равновесие.</a:t>
            </a:r>
          </a:p>
          <a:p>
            <a:pPr algn="l"/>
            <a:r>
              <a:rPr lang="ru-RU" altLang="ru-RU">
                <a:latin typeface="Calibri" pitchFamily="34" charset="0"/>
              </a:rPr>
              <a:t>Кривая совокупного предложения </a:t>
            </a:r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276225" y="2533650"/>
            <a:ext cx="3759200" cy="39481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2" cstate="print">
            <a:lum bright="-12000" contrast="24000"/>
          </a:blip>
          <a:srcRect/>
          <a:stretch>
            <a:fillRect/>
          </a:stretch>
        </p:blipFill>
        <p:spPr bwMode="auto">
          <a:xfrm>
            <a:off x="415925" y="3429000"/>
            <a:ext cx="3232150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4235450" y="1423988"/>
            <a:ext cx="4783138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ru-RU" sz="2800" i="1" dirty="0">
                <a:latin typeface="Calibri" pitchFamily="34" charset="0"/>
              </a:rPr>
              <a:t>AS</a:t>
            </a:r>
            <a:r>
              <a:rPr lang="en-US" altLang="ru-RU" sz="2800" dirty="0">
                <a:latin typeface="Calibri" pitchFamily="34" charset="0"/>
              </a:rPr>
              <a:t> </a:t>
            </a:r>
            <a:r>
              <a:rPr lang="ru-RU" altLang="ru-RU" sz="2800" dirty="0">
                <a:latin typeface="Calibri" pitchFamily="34" charset="0"/>
              </a:rPr>
              <a:t>(англ. </a:t>
            </a:r>
            <a:r>
              <a:rPr lang="en-US" altLang="ru-RU" sz="2800" dirty="0">
                <a:latin typeface="Calibri" pitchFamily="34" charset="0"/>
              </a:rPr>
              <a:t>aggregate supply</a:t>
            </a:r>
            <a:r>
              <a:rPr lang="ru-RU" altLang="ru-RU" sz="2800" dirty="0">
                <a:latin typeface="Calibri" pitchFamily="34" charset="0"/>
              </a:rPr>
              <a:t>)  - реальный объем национального производства  при каждом возможном уровне цен</a:t>
            </a:r>
          </a:p>
          <a:p>
            <a:pPr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Отрезки:</a:t>
            </a:r>
            <a:endParaRPr lang="ru-RU" altLang="ru-RU" sz="2800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1-горизонтальный (</a:t>
            </a:r>
            <a:r>
              <a:rPr lang="ru-RU" altLang="ru-RU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кейнсианский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) </a:t>
            </a:r>
          </a:p>
          <a:p>
            <a:pPr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2 - вертикальный  (</a:t>
            </a:r>
            <a:r>
              <a:rPr lang="ru-RU" altLang="ru-RU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классический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)</a:t>
            </a:r>
          </a:p>
          <a:p>
            <a:pPr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3- </a:t>
            </a:r>
            <a:r>
              <a:rPr lang="ru-RU" altLang="ru-RU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промежуточный</a:t>
            </a:r>
            <a:endParaRPr lang="ru-RU" altLang="ru-RU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3200" b="1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3200" b="1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3272</TotalTime>
  <Words>668</Words>
  <Application>Microsoft Office PowerPoint</Application>
  <PresentationFormat>Экран (4:3)</PresentationFormat>
  <Paragraphs>156</Paragraphs>
  <Slides>30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Times New Roman</vt:lpstr>
      <vt:lpstr>Arial</vt:lpstr>
      <vt:lpstr>Garamond</vt:lpstr>
      <vt:lpstr>Wingdings</vt:lpstr>
      <vt:lpstr>Calibri</vt:lpstr>
      <vt:lpstr>Течение</vt:lpstr>
      <vt:lpstr>MathType 5.0 Equation</vt:lpstr>
      <vt:lpstr>CorelDRAW 12.0 Graphic</vt:lpstr>
      <vt:lpstr>Слайд 1</vt:lpstr>
      <vt:lpstr>Слайд 2</vt:lpstr>
      <vt:lpstr> </vt:lpstr>
      <vt:lpstr>Макроэкономическое равновесие.  Цели достижения:</vt:lpstr>
      <vt:lpstr> </vt:lpstr>
      <vt:lpstr> </vt:lpstr>
      <vt:lpstr> Макроэкономическое равновесие. Факторы совокупного спроса  </vt:lpstr>
      <vt:lpstr> Макроэкономическое равновесие. Совокупное предложение  </vt:lpstr>
      <vt:lpstr> </vt:lpstr>
      <vt:lpstr> Макроэкономическое равновесие. Факторы  совокупного предложения </vt:lpstr>
      <vt:lpstr> </vt:lpstr>
      <vt:lpstr>Слайд 12</vt:lpstr>
      <vt:lpstr> </vt:lpstr>
      <vt:lpstr>Макроэкономическое равновесие. Рынок труда</vt:lpstr>
      <vt:lpstr>Макроэкономическое равновесие. Классическая школа. Инструменты саморегулирования</vt:lpstr>
      <vt:lpstr>Макроэкономическое  равновесие. Кейнсианская  теория</vt:lpstr>
      <vt:lpstr> </vt:lpstr>
      <vt:lpstr> </vt:lpstr>
      <vt:lpstr> </vt:lpstr>
      <vt:lpstr> Макроэкономическое  равновесие. Кейнсианская  теория </vt:lpstr>
      <vt:lpstr> </vt:lpstr>
      <vt:lpstr> Макроэкономическое  равновесие. Взаимосвязь MPS и MPC </vt:lpstr>
      <vt:lpstr>Макроэкономическое  равновесие. Инвестиции</vt:lpstr>
      <vt:lpstr> </vt:lpstr>
      <vt:lpstr> </vt:lpstr>
      <vt:lpstr> </vt:lpstr>
      <vt:lpstr>Разрывы. Инфляционный, дефляционный  (далее рисунки)</vt:lpstr>
      <vt:lpstr> </vt:lpstr>
      <vt:lpstr>Инфляционный разрыв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 ПРИМЕНЕНИЯ  ИМПУЛЬСНЫХ МЕТОДОВ ОПРЕДЕЛЕНИЯ ТЕПЛОФИЗИЧЕСКИХ ХАРАКТЕРИСТИК КОНСТРУКЦИОННЫХ МАТЕРИАЛОВ</dc:title>
  <dc:creator>home</dc:creator>
  <cp:lastModifiedBy>Света</cp:lastModifiedBy>
  <cp:revision>346</cp:revision>
  <dcterms:created xsi:type="dcterms:W3CDTF">2008-09-11T13:07:30Z</dcterms:created>
  <dcterms:modified xsi:type="dcterms:W3CDTF">2020-09-18T09:07:26Z</dcterms:modified>
</cp:coreProperties>
</file>