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5"/>
  </p:notesMasterIdLst>
  <p:sldIdLst>
    <p:sldId id="386" r:id="rId2"/>
    <p:sldId id="510" r:id="rId3"/>
    <p:sldId id="496" r:id="rId4"/>
    <p:sldId id="507" r:id="rId5"/>
    <p:sldId id="511" r:id="rId6"/>
    <p:sldId id="513" r:id="rId7"/>
    <p:sldId id="497" r:id="rId8"/>
    <p:sldId id="498" r:id="rId9"/>
    <p:sldId id="499" r:id="rId10"/>
    <p:sldId id="500" r:id="rId11"/>
    <p:sldId id="501" r:id="rId12"/>
    <p:sldId id="502" r:id="rId13"/>
    <p:sldId id="503" r:id="rId14"/>
    <p:sldId id="504" r:id="rId15"/>
    <p:sldId id="512" r:id="rId16"/>
    <p:sldId id="505" r:id="rId17"/>
    <p:sldId id="494" r:id="rId18"/>
    <p:sldId id="466" r:id="rId19"/>
    <p:sldId id="472" r:id="rId20"/>
    <p:sldId id="473" r:id="rId21"/>
    <p:sldId id="467" r:id="rId22"/>
    <p:sldId id="470" r:id="rId23"/>
    <p:sldId id="471" r:id="rId24"/>
    <p:sldId id="474" r:id="rId25"/>
    <p:sldId id="475" r:id="rId26"/>
    <p:sldId id="476" r:id="rId27"/>
    <p:sldId id="477" r:id="rId28"/>
    <p:sldId id="478" r:id="rId29"/>
    <p:sldId id="479" r:id="rId30"/>
    <p:sldId id="480" r:id="rId31"/>
    <p:sldId id="481" r:id="rId32"/>
    <p:sldId id="482" r:id="rId33"/>
    <p:sldId id="483" r:id="rId34"/>
    <p:sldId id="484" r:id="rId35"/>
    <p:sldId id="485" r:id="rId36"/>
    <p:sldId id="486" r:id="rId37"/>
    <p:sldId id="487" r:id="rId38"/>
    <p:sldId id="488" r:id="rId39"/>
    <p:sldId id="489" r:id="rId40"/>
    <p:sldId id="490" r:id="rId41"/>
    <p:sldId id="491" r:id="rId42"/>
    <p:sldId id="492" r:id="rId43"/>
    <p:sldId id="493" r:id="rId44"/>
  </p:sldIdLst>
  <p:sldSz cx="9144000" cy="6858000" type="screen4x3"/>
  <p:notesSz cx="7102475" cy="102346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FF"/>
    <a:srgbClr val="CCCCFF"/>
  </p:clrMru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1549" autoAdjust="0"/>
  </p:normalViewPr>
  <p:slideViewPr>
    <p:cSldViewPr>
      <p:cViewPr>
        <p:scale>
          <a:sx n="51" d="100"/>
          <a:sy n="51" d="100"/>
        </p:scale>
        <p:origin x="-1836" y="-3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9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86"/>
        <p:guide pos="227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4022725" y="0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6633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66763"/>
            <a:ext cx="5108575" cy="3830637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75312" cy="4595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3944" tIns="48852" rIns="93944" bIns="48852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4587" name="Text Box 10"/>
          <p:cNvSpPr txBox="1">
            <a:spLocks noChangeArrowheads="1"/>
          </p:cNvSpPr>
          <p:nvPr/>
        </p:nvSpPr>
        <p:spPr bwMode="auto">
          <a:xfrm>
            <a:off x="0" y="9718675"/>
            <a:ext cx="3078163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4022725" y="9718675"/>
            <a:ext cx="3070225" cy="504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3944" tIns="48852" rIns="93944" bIns="48852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466725" algn="l"/>
                <a:tab pos="935038" algn="l"/>
                <a:tab pos="1404938" algn="l"/>
                <a:tab pos="1873250" algn="l"/>
                <a:tab pos="2341563" algn="l"/>
                <a:tab pos="2811463" algn="l"/>
                <a:tab pos="3279775" algn="l"/>
                <a:tab pos="3749675" algn="l"/>
                <a:tab pos="4217988" algn="l"/>
                <a:tab pos="4686300" algn="l"/>
                <a:tab pos="5156200" algn="l"/>
                <a:tab pos="5624513" algn="l"/>
                <a:tab pos="6094413" algn="l"/>
                <a:tab pos="6562725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5775" algn="l"/>
              </a:tabLst>
              <a:defRPr sz="1300">
                <a:solidFill>
                  <a:srgbClr val="000000"/>
                </a:solidFill>
                <a:cs typeface="Segoe UI" pitchFamily="34" charset="0"/>
              </a:defRPr>
            </a:lvl1pPr>
          </a:lstStyle>
          <a:p>
            <a:pPr>
              <a:defRPr/>
            </a:pPr>
            <a:fld id="{B2A50C14-CCC7-4F5D-B3C8-BA0084BCD12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D9FE01CE-FCDE-4975-A10D-967CE173CAF7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</a:t>
            </a:fld>
            <a:endParaRPr lang="ru-RU" altLang="ru-RU" smtClean="0"/>
          </a:p>
        </p:txBody>
      </p:sp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ECD83711-C2D8-414D-8D83-B644576B4AD7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8CE49B5D-C217-4609-A38C-896DC22DFCA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765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765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10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11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12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13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14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B121535B-CF5B-4198-B071-1BEB818DAD29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15</a:t>
            </a:fld>
            <a:endParaRPr lang="ru-RU" altLang="ru-RU" smtClean="0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A9805F4A-EFA1-46F0-8400-64F39460A196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F9554DB6-3B9E-4A61-A706-7A9F35F9114A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04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16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17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18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19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82F10E6A-0572-462B-AEA8-B22A3446B030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</a:t>
            </a:fld>
            <a:endParaRPr lang="ru-RU" altLang="ru-RU" smtClean="0"/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6D41F702-366B-412E-AF46-1FF685F91462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B57C1AB1-99C3-41E1-9A1E-C39409DFD618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1946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1946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20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21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22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23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24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25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26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27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28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29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B121535B-CF5B-4198-B071-1BEB818DAD29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</a:t>
            </a:fld>
            <a:endParaRPr lang="ru-RU" altLang="ru-RU" smtClean="0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A9805F4A-EFA1-46F0-8400-64F39460A196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F9554DB6-3B9E-4A61-A706-7A9F35F9114A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04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30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31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32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33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34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35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36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37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38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39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B121535B-CF5B-4198-B071-1BEB818DAD29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</a:t>
            </a:fld>
            <a:endParaRPr lang="ru-RU" altLang="ru-RU" smtClean="0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A9805F4A-EFA1-46F0-8400-64F39460A196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F9554DB6-3B9E-4A61-A706-7A9F35F9114A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04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40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41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42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43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B121535B-CF5B-4198-B071-1BEB818DAD29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</a:t>
            </a:fld>
            <a:endParaRPr lang="ru-RU" altLang="ru-RU" smtClean="0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A9805F4A-EFA1-46F0-8400-64F39460A196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F9554DB6-3B9E-4A61-A706-7A9F35F9114A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04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7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8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9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89019-135A-43CD-82B8-63B6B55DBBD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EFD13-3F4B-4D57-A139-D716AFD588C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4225" cy="58435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35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58C6E-C801-481F-A155-4D1D6AED3EC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1663" cy="11350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6ECBA-B375-4981-85D6-01FABF4C356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0FFC2-A92B-4311-9A88-079065C6D7A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AC20E-F477-4A4B-A11B-DE31456766E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796A5-FBB6-413D-92E2-426AC3A47C1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FC62D-A41B-4E61-A4D6-2F951DF7185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958F0-F57A-4F1D-BACB-991AC1CC429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26D05-BEB9-48F6-B1D4-A61D956567B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9DFA4-01B3-4AB2-A9FF-AD36F557BB0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F31EB-FEFA-44C8-BD9C-1E610DEB1C5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1663" cy="1135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5663" cy="357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Calibri" pitchFamily="32" charset="0"/>
                <a:ea typeface="+mn-ea"/>
                <a:cs typeface="Segoe UI" charset="0"/>
              </a:defRPr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5663" cy="357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200">
                <a:solidFill>
                  <a:srgbClr val="898989"/>
                </a:solidFill>
                <a:cs typeface="Segoe UI" pitchFamily="34" charset="0"/>
              </a:defRPr>
            </a:lvl1pPr>
          </a:lstStyle>
          <a:p>
            <a:pPr>
              <a:defRPr/>
            </a:pPr>
            <a:fld id="{A40B7A3D-D714-463F-B52F-0766CFD16A3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611560" y="0"/>
            <a:ext cx="7772400" cy="147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  <a:b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высшего  образования</a:t>
            </a:r>
            <a:b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«Сибирский государственный автомобильно-дорожный университет (</a:t>
            </a:r>
            <a:r>
              <a:rPr lang="ru-RU" alt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СибАДИ</a:t>
            </a: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)»</a:t>
            </a: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1412875"/>
            <a:ext cx="8964613" cy="2679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 Тема 6. «Взаимное пересечение поверхностей»</a:t>
            </a:r>
            <a:endParaRPr lang="ru-RU" alt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5867400" y="5229225"/>
            <a:ext cx="3276600" cy="1325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Составитель: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кафедры «Инженерная педагогика»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Цехош С.И. </a:t>
            </a: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6489700"/>
            <a:ext cx="9144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Омск - </a:t>
            </a:r>
            <a:r>
              <a:rPr lang="ru-RU" alt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ru-RU" alt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Andrey\Desktop\ГР №2\призма + усеченый прямой конус.jpg"/>
          <p:cNvPicPr>
            <a:picLocks noChangeAspect="1" noChangeArrowheads="1"/>
          </p:cNvPicPr>
          <p:nvPr/>
        </p:nvPicPr>
        <p:blipFill>
          <a:blip r:embed="rId3" cstate="print"/>
          <a:srcRect l="14126" t="4865" r="16811" b="21708"/>
          <a:stretch>
            <a:fillRect/>
          </a:stretch>
        </p:blipFill>
        <p:spPr bwMode="auto">
          <a:xfrm>
            <a:off x="971600" y="2852935"/>
            <a:ext cx="2520280" cy="378516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drey\Desktop\рейтинг\основная надпись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6875" y="332656"/>
            <a:ext cx="5197125" cy="6525344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ru-RU" alt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Чертим основную надпись. </a:t>
            </a:r>
          </a:p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Основная надпись </a:t>
            </a:r>
          </a:p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оформляется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сплошной толстой</a:t>
            </a:r>
          </a:p>
          <a:p>
            <a:pPr marL="457200" indent="-457200" algn="just">
              <a:lnSpc>
                <a:spcPct val="15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основной  линией.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Размеры указаны для вычерчивания. </a:t>
            </a:r>
          </a:p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492896"/>
            <a:ext cx="4355976" cy="2016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ndrey\Desktop\рейтинг\основная надпись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548680"/>
            <a:ext cx="4314114" cy="6093296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Надписи на чертежах выполняют стандартным шрифтом (ГОСТ 2.304–81).</a:t>
            </a:r>
          </a:p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4283968" cy="176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 стрелкой 8"/>
          <p:cNvCxnSpPr/>
          <p:nvPr/>
        </p:nvCxnSpPr>
        <p:spPr bwMode="auto">
          <a:xfrm flipV="1">
            <a:off x="1475656" y="2060848"/>
            <a:ext cx="576064" cy="144016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Прямоугольник 10"/>
          <p:cNvSpPr/>
          <p:nvPr/>
        </p:nvSpPr>
        <p:spPr>
          <a:xfrm>
            <a:off x="-252536" y="3429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Указать название 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практической работы (задачи)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ГОСТ 2.303 – 68  Линии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Толщина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сплошной толстой основной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линии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должна быть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0,5…1,4 мм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 зависимости от величины  и сложности изображения, а также от формата чертежа. 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Выбранные толщины линий должны быть одинаковыми для всех изображений на данном чертеже.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www.omsk-kprf.ru/sites/default/files/images/newsimages/8416/%D0%B3%D0%BE%D1%81%D1%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429000"/>
            <a:ext cx="5148620" cy="277480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Типы линий. Толщину и тип линий принимают в соответствии </a:t>
            </a:r>
          </a:p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ГОСТ 2.303–2011.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 b="56891"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Типы линий. Толщину и тип линий принимают в соответствии с </a:t>
            </a:r>
          </a:p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ГОСТ 2.303–2011.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 t="43109"/>
          <a:stretch>
            <a:fillRect/>
          </a:stretch>
        </p:blipFill>
        <p:spPr bwMode="auto">
          <a:xfrm>
            <a:off x="251520" y="1124744"/>
            <a:ext cx="8892480" cy="5733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4E47393-B58D-419B-B0E0-F770A040C8A3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0" y="0"/>
            <a:ext cx="8964613" cy="2402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Линией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пересечения таких поверхностей является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кривая линия с точками излома на ребрах многогранника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Построить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линию пересечения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усеченного прямого конуса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прямой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призмой.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5" name="Picture 3" descr="C:\Users\Andrey\Desktop\ГР №2\призма + усеченый прямой конус.jpg"/>
          <p:cNvPicPr>
            <a:picLocks noChangeAspect="1" noChangeArrowheads="1"/>
          </p:cNvPicPr>
          <p:nvPr/>
        </p:nvPicPr>
        <p:blipFill>
          <a:blip r:embed="rId3" cstate="print"/>
          <a:srcRect l="14126" t="4865" r="16811" b="21708"/>
          <a:stretch>
            <a:fillRect/>
          </a:stretch>
        </p:blipFill>
        <p:spPr bwMode="auto">
          <a:xfrm>
            <a:off x="2915816" y="1484783"/>
            <a:ext cx="3600400" cy="540738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Определяем какие даны поверхности, что позволяет определить есть ли готовая линия пересечения. </a:t>
            </a:r>
          </a:p>
        </p:txBody>
      </p:sp>
      <p:pic>
        <p:nvPicPr>
          <p:cNvPr id="4099" name="Picture 3" descr="C:\Users\Andrey\Desktop\ГР №2\призма + усеченый прямой конус.jpg"/>
          <p:cNvPicPr>
            <a:picLocks noChangeAspect="1" noChangeArrowheads="1"/>
          </p:cNvPicPr>
          <p:nvPr/>
        </p:nvPicPr>
        <p:blipFill>
          <a:blip r:embed="rId3" cstate="print"/>
          <a:srcRect l="14126" t="4865" r="16811" b="21708"/>
          <a:stretch>
            <a:fillRect/>
          </a:stretch>
        </p:blipFill>
        <p:spPr bwMode="auto">
          <a:xfrm>
            <a:off x="4355976" y="692696"/>
            <a:ext cx="3931498" cy="5904656"/>
          </a:xfrm>
          <a:prstGeom prst="rect">
            <a:avLst/>
          </a:prstGeom>
          <a:noFill/>
        </p:spPr>
      </p:pic>
      <p:pic>
        <p:nvPicPr>
          <p:cNvPr id="5" name="Picture 2" descr="C:\Users\Andrey\Desktop\ГР №2\1.jpg"/>
          <p:cNvPicPr>
            <a:picLocks noChangeAspect="1" noChangeArrowheads="1"/>
          </p:cNvPicPr>
          <p:nvPr/>
        </p:nvPicPr>
        <p:blipFill>
          <a:blip r:embed="rId4" cstate="print"/>
          <a:srcRect t="8001"/>
          <a:stretch>
            <a:fillRect/>
          </a:stretch>
        </p:blipFill>
        <p:spPr bwMode="auto">
          <a:xfrm>
            <a:off x="251520" y="1268760"/>
            <a:ext cx="3912902" cy="508518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Проекционная связь!!!!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36799" t="23685" r="42170" b="13751"/>
          <a:stretch>
            <a:fillRect/>
          </a:stretch>
        </p:blipFill>
        <p:spPr bwMode="auto">
          <a:xfrm>
            <a:off x="3851920" y="332656"/>
            <a:ext cx="3672408" cy="614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Находим готовую линию пересечения поверхностей. Линия пересечения на П2.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Andrey\Desktop\ГР №2\Взаимное пересечение поверхностей _ НГ.02.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9140"/>
            <a:ext cx="4515651" cy="6378860"/>
          </a:xfrm>
          <a:prstGeom prst="rect">
            <a:avLst/>
          </a:prstGeom>
          <a:noFill/>
        </p:spPr>
      </p:pic>
      <p:pic>
        <p:nvPicPr>
          <p:cNvPr id="5125" name="Picture 5" descr="C:\Users\Andrey\Desktop\ГР №2\1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76672"/>
            <a:ext cx="4572000" cy="638132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drey\Desktop\ГР №2\1231.jpg"/>
          <p:cNvPicPr>
            <a:picLocks noChangeAspect="1" noChangeArrowheads="1"/>
          </p:cNvPicPr>
          <p:nvPr/>
        </p:nvPicPr>
        <p:blipFill>
          <a:blip r:embed="rId3" cstate="print"/>
          <a:srcRect l="21819" t="8001" r="21819" b="21650"/>
          <a:stretch>
            <a:fillRect/>
          </a:stretch>
        </p:blipFill>
        <p:spPr bwMode="auto">
          <a:xfrm>
            <a:off x="4572000" y="1398657"/>
            <a:ext cx="3096344" cy="5459343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Если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есть готовая линия пересечения, то её разбиваем на характерные точки (на очерковых образующих, высшая и низшая точки, точки видимости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Сначала строят точки пересечения ребер многогранника с поверхностью вращения, затем строят промежуточные точки.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DCDD801-9FDD-4451-8D96-594CC49308A9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1" y="0"/>
            <a:ext cx="9144000" cy="4711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Последовательность построения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линии пересечения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поверхностей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Определить  какие поверхности пересекаются.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2. Определить   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тип    линии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пересечения.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Определить тип   пересечения: проницание или врезка.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4.Применить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нужный способ построения линии пересечения: вспомогательных секущих плоскостей или концентрических сфер</a:t>
            </a: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Определить  дополнительные точки. </a:t>
            </a:r>
          </a:p>
        </p:txBody>
      </p:sp>
      <p:pic>
        <p:nvPicPr>
          <p:cNvPr id="7170" name="Picture 2" descr="C:\Users\Andrey\Desktop\ГР №2\вфв.jpg"/>
          <p:cNvPicPr>
            <a:picLocks noChangeAspect="1" noChangeArrowheads="1"/>
          </p:cNvPicPr>
          <p:nvPr/>
        </p:nvPicPr>
        <p:blipFill>
          <a:blip r:embed="rId3" cstate="print"/>
          <a:srcRect l="20336" t="8001" r="15886" b="22700"/>
          <a:stretch>
            <a:fillRect/>
          </a:stretch>
        </p:blipFill>
        <p:spPr bwMode="auto">
          <a:xfrm>
            <a:off x="3131839" y="548680"/>
            <a:ext cx="3846973" cy="590465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Вести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вспомогательные проецирующие плоскости. Метод секущих плоскостей.  </a:t>
            </a:r>
          </a:p>
          <a:p>
            <a:pPr algn="just">
              <a:lnSpc>
                <a:spcPct val="150000"/>
              </a:lnSpc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ndrey\Desktop\ГР №2\цкукук.jpg"/>
          <p:cNvPicPr>
            <a:picLocks noChangeAspect="1" noChangeArrowheads="1"/>
          </p:cNvPicPr>
          <p:nvPr/>
        </p:nvPicPr>
        <p:blipFill>
          <a:blip r:embed="rId3" cstate="print"/>
          <a:srcRect l="23302" t="10101" r="11436" b="22720"/>
          <a:stretch>
            <a:fillRect/>
          </a:stretch>
        </p:blipFill>
        <p:spPr bwMode="auto">
          <a:xfrm>
            <a:off x="3203849" y="587990"/>
            <a:ext cx="4182210" cy="608137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drey\Desktop\ГР №2\уавуцауцауа.jpg"/>
          <p:cNvPicPr>
            <a:picLocks noChangeAspect="1" noChangeArrowheads="1"/>
          </p:cNvPicPr>
          <p:nvPr/>
        </p:nvPicPr>
        <p:blipFill>
          <a:blip r:embed="rId3" cstate="print"/>
          <a:srcRect l="22489" t="9618" r="10916" b="20079"/>
          <a:stretch>
            <a:fillRect/>
          </a:stretch>
        </p:blipFill>
        <p:spPr bwMode="auto">
          <a:xfrm>
            <a:off x="2339752" y="322141"/>
            <a:ext cx="4382870" cy="6535859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каждой точки выводим вспомогательные линии (тонкие линии).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drey\Desktop\ГР №2\уавуцауцауа.jpg"/>
          <p:cNvPicPr>
            <a:picLocks noChangeAspect="1" noChangeArrowheads="1"/>
          </p:cNvPicPr>
          <p:nvPr/>
        </p:nvPicPr>
        <p:blipFill>
          <a:blip r:embed="rId3" cstate="print"/>
          <a:srcRect l="24785" t="10101" r="9953" b="19550"/>
          <a:stretch>
            <a:fillRect/>
          </a:stretch>
        </p:blipFill>
        <p:spPr bwMode="auto">
          <a:xfrm>
            <a:off x="3131840" y="363750"/>
            <a:ext cx="4264880" cy="6494250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П2 замеряем радиус.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drey\Desktop\ГР №2\23456.jpg"/>
          <p:cNvPicPr>
            <a:picLocks noChangeAspect="1" noChangeArrowheads="1"/>
          </p:cNvPicPr>
          <p:nvPr/>
        </p:nvPicPr>
        <p:blipFill>
          <a:blip r:embed="rId3" cstate="print"/>
          <a:srcRect l="23732" t="9450" r="11007" b="21251"/>
          <a:stretch>
            <a:fillRect/>
          </a:stretch>
        </p:blipFill>
        <p:spPr bwMode="auto">
          <a:xfrm>
            <a:off x="2915817" y="296653"/>
            <a:ext cx="4374232" cy="6561347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П2 замеряем радиус и переносим на П1. На вспомогательные линии. 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Подписываем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точки. 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Andrey\Desktop\ГР №2\444.jpg"/>
          <p:cNvPicPr>
            <a:picLocks noChangeAspect="1" noChangeArrowheads="1"/>
          </p:cNvPicPr>
          <p:nvPr/>
        </p:nvPicPr>
        <p:blipFill>
          <a:blip r:embed="rId3" cstate="print"/>
          <a:srcRect l="24785" t="10101" r="11436" b="21650"/>
          <a:stretch>
            <a:fillRect/>
          </a:stretch>
        </p:blipFill>
        <p:spPr bwMode="auto">
          <a:xfrm>
            <a:off x="3347864" y="476673"/>
            <a:ext cx="4103348" cy="620273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Andrey\Desktop\ГР №2\555.jpg"/>
          <p:cNvPicPr>
            <a:picLocks noChangeAspect="1" noChangeArrowheads="1"/>
          </p:cNvPicPr>
          <p:nvPr/>
        </p:nvPicPr>
        <p:blipFill>
          <a:blip r:embed="rId3" cstate="print"/>
          <a:srcRect l="21818" t="3801" r="12920" b="25850"/>
          <a:stretch>
            <a:fillRect/>
          </a:stretch>
        </p:blipFill>
        <p:spPr bwMode="auto">
          <a:xfrm>
            <a:off x="3203847" y="260648"/>
            <a:ext cx="4248473" cy="646926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Andrey\Desktop\ГР №2\666.jpg"/>
          <p:cNvPicPr>
            <a:picLocks noChangeAspect="1" noChangeArrowheads="1"/>
          </p:cNvPicPr>
          <p:nvPr/>
        </p:nvPicPr>
        <p:blipFill>
          <a:blip r:embed="rId3" cstate="print"/>
          <a:srcRect l="15886" t="6951" r="12919" b="24800"/>
          <a:stretch>
            <a:fillRect/>
          </a:stretch>
        </p:blipFill>
        <p:spPr bwMode="auto">
          <a:xfrm>
            <a:off x="2843808" y="0"/>
            <a:ext cx="5064369" cy="659735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Andrey\Desktop\ГР №2\777777.jpg"/>
          <p:cNvPicPr>
            <a:picLocks noChangeAspect="1" noChangeArrowheads="1"/>
          </p:cNvPicPr>
          <p:nvPr/>
        </p:nvPicPr>
        <p:blipFill>
          <a:blip r:embed="rId3" cstate="print"/>
          <a:srcRect l="18259" t="8655" r="16191" b="21650"/>
          <a:stretch>
            <a:fillRect/>
          </a:stretch>
        </p:blipFill>
        <p:spPr bwMode="auto">
          <a:xfrm>
            <a:off x="2598262" y="0"/>
            <a:ext cx="456602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Andrey\Desktop\ГР №2\8888.jpg"/>
          <p:cNvPicPr>
            <a:picLocks noChangeAspect="1" noChangeArrowheads="1"/>
          </p:cNvPicPr>
          <p:nvPr/>
        </p:nvPicPr>
        <p:blipFill>
          <a:blip r:embed="rId3" cstate="print"/>
          <a:srcRect l="17369" t="6951" r="12919" b="21650"/>
          <a:stretch>
            <a:fillRect/>
          </a:stretch>
        </p:blipFill>
        <p:spPr bwMode="auto">
          <a:xfrm>
            <a:off x="2658360" y="0"/>
            <a:ext cx="474008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4E47393-B58D-419B-B0E0-F770A040C8A3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0" y="0"/>
            <a:ext cx="8964613" cy="6742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Пересечение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поверхностей может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быть частичным –«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врезка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или полным –«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проницание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При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полном проницании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образуются две или более линии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пересечения, а при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врезке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одна линия  пересечения.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10242" name="Picture 2" descr="https://im0-tub-ru.yandex.net/i?id=975aacf6b6db09238282fb0ca296f46a-l&amp;n=13"/>
          <p:cNvPicPr>
            <a:picLocks noChangeAspect="1" noChangeArrowheads="1"/>
          </p:cNvPicPr>
          <p:nvPr/>
        </p:nvPicPr>
        <p:blipFill>
          <a:blip r:embed="rId3" cstate="print"/>
          <a:srcRect l="49962" t="29000" b="18501"/>
          <a:stretch>
            <a:fillRect/>
          </a:stretch>
        </p:blipFill>
        <p:spPr bwMode="auto">
          <a:xfrm>
            <a:off x="251520" y="1772816"/>
            <a:ext cx="4399087" cy="3600400"/>
          </a:xfrm>
          <a:prstGeom prst="rect">
            <a:avLst/>
          </a:prstGeom>
          <a:noFill/>
        </p:spPr>
      </p:pic>
      <p:pic>
        <p:nvPicPr>
          <p:cNvPr id="10244" name="Picture 4" descr="https://im0-tub-ru.yandex.net/i?id=fd6479fe57d8617c56e8585c757ea899-l&amp;n=13"/>
          <p:cNvPicPr>
            <a:picLocks noChangeAspect="1" noChangeArrowheads="1"/>
          </p:cNvPicPr>
          <p:nvPr/>
        </p:nvPicPr>
        <p:blipFill>
          <a:blip r:embed="rId4" cstate="print"/>
          <a:srcRect l="58190" t="47805"/>
          <a:stretch>
            <a:fillRect/>
          </a:stretch>
        </p:blipFill>
        <p:spPr bwMode="auto">
          <a:xfrm>
            <a:off x="4572000" y="1052736"/>
            <a:ext cx="4283968" cy="398323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Andrey\Desktop\ГР №2\999.jpg"/>
          <p:cNvPicPr>
            <a:picLocks noChangeAspect="1" noChangeArrowheads="1"/>
          </p:cNvPicPr>
          <p:nvPr/>
        </p:nvPicPr>
        <p:blipFill>
          <a:blip r:embed="rId3" cstate="print"/>
          <a:srcRect l="17369" t="6951" r="12919" b="22700"/>
          <a:stretch>
            <a:fillRect/>
          </a:stretch>
        </p:blipFill>
        <p:spPr bwMode="auto">
          <a:xfrm>
            <a:off x="2555776" y="0"/>
            <a:ext cx="490850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Andrey\Desktop\ГР №2\10.jpg"/>
          <p:cNvPicPr>
            <a:picLocks noChangeAspect="1" noChangeArrowheads="1"/>
          </p:cNvPicPr>
          <p:nvPr/>
        </p:nvPicPr>
        <p:blipFill>
          <a:blip r:embed="rId3" cstate="print"/>
          <a:srcRect l="15886" t="9051" r="15886" b="21650"/>
          <a:stretch>
            <a:fillRect/>
          </a:stretch>
        </p:blipFill>
        <p:spPr bwMode="auto">
          <a:xfrm>
            <a:off x="2555777" y="104110"/>
            <a:ext cx="4707256" cy="675389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Andrey\Desktop\ГР №2\11.jpg"/>
          <p:cNvPicPr>
            <a:picLocks noChangeAspect="1" noChangeArrowheads="1"/>
          </p:cNvPicPr>
          <p:nvPr/>
        </p:nvPicPr>
        <p:blipFill>
          <a:blip r:embed="rId3" cstate="print"/>
          <a:srcRect l="17369" t="4851" r="11436" b="24800"/>
          <a:stretch>
            <a:fillRect/>
          </a:stretch>
        </p:blipFill>
        <p:spPr bwMode="auto">
          <a:xfrm>
            <a:off x="2627785" y="0"/>
            <a:ext cx="50349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Andrey\Desktop\ГР №2\12.jpg"/>
          <p:cNvPicPr>
            <a:picLocks noChangeAspect="1" noChangeArrowheads="1"/>
          </p:cNvPicPr>
          <p:nvPr/>
        </p:nvPicPr>
        <p:blipFill>
          <a:blip r:embed="rId3" cstate="print"/>
          <a:srcRect l="15886" t="3801" r="12919" b="25850"/>
          <a:stretch>
            <a:fillRect/>
          </a:stretch>
        </p:blipFill>
        <p:spPr bwMode="auto">
          <a:xfrm>
            <a:off x="2729083" y="0"/>
            <a:ext cx="491319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Andrey\Desktop\ГР №2\13.jpg"/>
          <p:cNvPicPr>
            <a:picLocks noChangeAspect="1" noChangeArrowheads="1"/>
          </p:cNvPicPr>
          <p:nvPr/>
        </p:nvPicPr>
        <p:blipFill>
          <a:blip r:embed="rId3" cstate="print"/>
          <a:srcRect l="17369" t="3801" r="9953" b="25850"/>
          <a:stretch>
            <a:fillRect/>
          </a:stretch>
        </p:blipFill>
        <p:spPr bwMode="auto">
          <a:xfrm>
            <a:off x="2797201" y="0"/>
            <a:ext cx="501555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35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Andrey\Desktop\ГР №2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36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C:\Users\Andrey\Desktop\ГР №2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4805571" cy="678822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Andrey\Desktop\ГР №2\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38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Andrey\Desktop\ГР №2\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39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Andrey\Desktop\ГР №2\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4E47393-B58D-419B-B0E0-F770A040C8A3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0" y="0"/>
            <a:ext cx="8964613" cy="28645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Способ вспомогательных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секущих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плоскостей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Общий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 построения линии пересечения таких  поверхностей заключается в том, что точки линии пересечения находят при помощи вспомогательных плоскостей.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Picture 2" descr="C:\Users\Andrey\Desktop\ГР №2\23.jpg"/>
          <p:cNvPicPr>
            <a:picLocks noChangeAspect="1" noChangeArrowheads="1"/>
          </p:cNvPicPr>
          <p:nvPr/>
        </p:nvPicPr>
        <p:blipFill>
          <a:blip r:embed="rId3" cstate="print"/>
          <a:srcRect l="12919" t="9051" r="17369" b="17450"/>
          <a:stretch>
            <a:fillRect/>
          </a:stretch>
        </p:blipFill>
        <p:spPr bwMode="auto">
          <a:xfrm>
            <a:off x="2915816" y="2134388"/>
            <a:ext cx="3171568" cy="472361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40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 descr="C:\Users\Andrey\Desktop\ГР №2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41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Andrey\Desktop\ГР №2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42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Соединяем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точки с учетом видимости  (смотрим на П2). Точки 7 и 8 невидим – невидимый контур.  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Andrey\Desktop\ГР №2\22.jpg"/>
          <p:cNvPicPr>
            <a:picLocks noChangeAspect="1" noChangeArrowheads="1"/>
          </p:cNvPicPr>
          <p:nvPr/>
        </p:nvPicPr>
        <p:blipFill>
          <a:blip r:embed="rId3" cstate="print"/>
          <a:srcRect t="8001"/>
          <a:stretch>
            <a:fillRect/>
          </a:stretch>
        </p:blipFill>
        <p:spPr bwMode="auto">
          <a:xfrm>
            <a:off x="3131840" y="548680"/>
            <a:ext cx="4854839" cy="6309320"/>
          </a:xfrm>
          <a:prstGeom prst="rect">
            <a:avLst/>
          </a:prstGeom>
          <a:noFill/>
        </p:spPr>
      </p:pic>
      <p:sp>
        <p:nvSpPr>
          <p:cNvPr id="5" name="Стрелка вниз 4"/>
          <p:cNvSpPr/>
          <p:nvPr/>
        </p:nvSpPr>
        <p:spPr bwMode="auto">
          <a:xfrm>
            <a:off x="4499992" y="548680"/>
            <a:ext cx="504056" cy="720080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6" name="Стрелка вниз 5"/>
          <p:cNvSpPr/>
          <p:nvPr/>
        </p:nvSpPr>
        <p:spPr bwMode="auto">
          <a:xfrm>
            <a:off x="6516216" y="548680"/>
            <a:ext cx="504056" cy="720080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43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Определяем видимость очерка.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Andrey\Desktop\ГР №2\23.jpg"/>
          <p:cNvPicPr>
            <a:picLocks noChangeAspect="1" noChangeArrowheads="1"/>
          </p:cNvPicPr>
          <p:nvPr/>
        </p:nvPicPr>
        <p:blipFill>
          <a:blip r:embed="rId3" cstate="print"/>
          <a:srcRect t="9051"/>
          <a:stretch>
            <a:fillRect/>
          </a:stretch>
        </p:blipFill>
        <p:spPr bwMode="auto">
          <a:xfrm>
            <a:off x="2144580" y="620688"/>
            <a:ext cx="4854839" cy="6237312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 bwMode="auto">
          <a:xfrm>
            <a:off x="3059832" y="2204864"/>
            <a:ext cx="720080" cy="36004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6" name="Стрелка влево 5"/>
          <p:cNvSpPr/>
          <p:nvPr/>
        </p:nvSpPr>
        <p:spPr bwMode="auto">
          <a:xfrm>
            <a:off x="5508104" y="4365104"/>
            <a:ext cx="1152128" cy="432048"/>
          </a:xfrm>
          <a:prstGeom prst="lef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4E47393-B58D-419B-B0E0-F770A040C8A3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0" y="0"/>
            <a:ext cx="8964613" cy="6742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Точки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линии пересечения находят при помощи вспомогательных секущих плоскостей. 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Секущие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плоскости выбирают так, чтобы они пересекали заданные поверхности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окружностям или прямым линиям.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37824" t="14563" r="36718" b="15547"/>
          <a:stretch>
            <a:fillRect/>
          </a:stretch>
        </p:blipFill>
        <p:spPr bwMode="auto">
          <a:xfrm>
            <a:off x="755576" y="1196752"/>
            <a:ext cx="289249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Andrey\Desktop\ГР №2\20.jpg"/>
          <p:cNvPicPr>
            <a:picLocks noChangeAspect="1" noChangeArrowheads="1"/>
          </p:cNvPicPr>
          <p:nvPr/>
        </p:nvPicPr>
        <p:blipFill>
          <a:blip r:embed="rId4" cstate="print"/>
          <a:srcRect l="14403" t="8001" r="8470" b="19550"/>
          <a:stretch>
            <a:fillRect/>
          </a:stretch>
        </p:blipFill>
        <p:spPr bwMode="auto">
          <a:xfrm>
            <a:off x="5148064" y="620688"/>
            <a:ext cx="3744416" cy="496855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Задание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Построить линию пересечения поверхностей двух тел.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Показать видимость линии пересечения и поверхностей.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ndrey\Desktop\ГР №2\1.jpg"/>
          <p:cNvPicPr>
            <a:picLocks noChangeAspect="1" noChangeArrowheads="1"/>
          </p:cNvPicPr>
          <p:nvPr/>
        </p:nvPicPr>
        <p:blipFill>
          <a:blip r:embed="rId3" cstate="print"/>
          <a:srcRect t="8001"/>
          <a:stretch>
            <a:fillRect/>
          </a:stretch>
        </p:blipFill>
        <p:spPr bwMode="auto">
          <a:xfrm>
            <a:off x="2195736" y="1772816"/>
            <a:ext cx="3912902" cy="508518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Чертежи должны быть выполнены карандашом аккуратно с помощью чертежных принадлежностей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Andrey\Downloads\WhatsApp Image 2022-01-05 at 22.05.17.jpeg"/>
          <p:cNvPicPr>
            <a:picLocks noChangeAspect="1" noChangeArrowheads="1"/>
          </p:cNvPicPr>
          <p:nvPr/>
        </p:nvPicPr>
        <p:blipFill>
          <a:blip r:embed="rId3" cstate="print"/>
          <a:srcRect l="1855" t="1436" r="5369" b="2326"/>
          <a:stretch>
            <a:fillRect/>
          </a:stretch>
        </p:blipFill>
        <p:spPr bwMode="auto">
          <a:xfrm>
            <a:off x="1979712" y="1195312"/>
            <a:ext cx="4176464" cy="559646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2.  На формате А4 ( 210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297 ) выполняем работу, положение вертикальное. Чертим рамку. Рамка с полями: слева 20 мм, по остальным трем сторонам по 5 мм. </a:t>
            </a:r>
          </a:p>
          <a:p>
            <a:pPr algn="just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ndrey\Desktop\рейтинг\основная надпись 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6200" y="1052736"/>
            <a:ext cx="4214111" cy="564744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drey\Desktop\рейтинг\основная надпи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80728"/>
            <a:ext cx="3910408" cy="5661248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Рамка с полями: слева 20 мм, по остальным трем сторонам по 5 мм. Рамка оформляется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сплошной толстой основной  линией.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Размеры указаны для вычерчивания. </a:t>
            </a:r>
          </a:p>
          <a:p>
            <a:pPr algn="just">
              <a:lnSpc>
                <a:spcPct val="150000"/>
              </a:lnSpc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12257</TotalTime>
  <Words>658</Words>
  <Application>Microsoft Office PowerPoint</Application>
  <PresentationFormat>Экран (4:3)</PresentationFormat>
  <Paragraphs>251</Paragraphs>
  <Slides>43</Slides>
  <Notes>43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профессионального образования «Сибирская государственная автомобильно-дорожная академия (СибАДИ)»</dc:title>
  <dc:creator>Daria</dc:creator>
  <cp:lastModifiedBy>Andrey</cp:lastModifiedBy>
  <cp:revision>1308</cp:revision>
  <cp:lastPrinted>1601-01-01T00:00:00Z</cp:lastPrinted>
  <dcterms:created xsi:type="dcterms:W3CDTF">2013-11-14T12:27:55Z</dcterms:created>
  <dcterms:modified xsi:type="dcterms:W3CDTF">2022-01-14T08:47:16Z</dcterms:modified>
</cp:coreProperties>
</file>