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FD108F-3EA2-42B0-B8DE-21FA6C472DA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FD108F-3EA2-42B0-B8DE-21FA6C472DA2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FD108F-3EA2-42B0-B8DE-21FA6C472DA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E6F322-098A-45DE-B61E-3E0BDB22D1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983" y="500042"/>
            <a:ext cx="78806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Тема 12. 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ОРГАНИЗАЦИЯ ПРОЦЕССОВ УПРАВЛЕНИЯ </a:t>
            </a:r>
          </a:p>
          <a:p>
            <a:pPr algn="ctr"/>
            <a:r>
              <a:rPr lang="ru-RU" sz="2400" b="1" dirty="0" smtClean="0"/>
              <a:t>ПРЕДПРИЯТИЕМ 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28276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/>
              <a:t>ПУТИ СОВЕРШЕНСТВОВАНИЯ ИНФОРМАЦИОННОГО </a:t>
            </a:r>
          </a:p>
          <a:p>
            <a:r>
              <a:rPr lang="ru-RU" b="1" dirty="0"/>
              <a:t>                                    ОБЕСПЕЧЕНИЯ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924572"/>
            <a:ext cx="857256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900" dirty="0" smtClean="0"/>
              <a:t>1. Изменение </a:t>
            </a:r>
            <a:r>
              <a:rPr lang="ru-RU" sz="1900" dirty="0"/>
              <a:t>форм </a:t>
            </a:r>
            <a:r>
              <a:rPr lang="ru-RU" sz="1900" dirty="0" smtClean="0"/>
              <a:t>документов</a:t>
            </a:r>
            <a:r>
              <a:rPr lang="ru-RU" sz="1900" dirty="0"/>
              <a:t> </a:t>
            </a:r>
            <a:r>
              <a:rPr lang="ru-RU" sz="1900" dirty="0" smtClean="0"/>
              <a:t>таким образом, </a:t>
            </a:r>
            <a:r>
              <a:rPr lang="ru-RU" sz="1900" dirty="0"/>
              <a:t>чтобы обеспечить их составление, считывание, обработку, а также изменение форм документации предполагает: стандартизацию и унификацию документов (установленного единого образца документов, стандартизация – это разработка и использование единых норм, правил, при соответствии документов</a:t>
            </a:r>
            <a:r>
              <a:rPr lang="ru-RU" sz="1900" dirty="0" smtClean="0"/>
              <a:t>).</a:t>
            </a:r>
          </a:p>
          <a:p>
            <a:pPr lvl="0" algn="just"/>
            <a:endParaRPr lang="ru-RU" sz="1900" dirty="0"/>
          </a:p>
          <a:p>
            <a:pPr lvl="0" algn="just"/>
            <a:r>
              <a:rPr lang="ru-RU" sz="1900" dirty="0" smtClean="0"/>
              <a:t>2. Создание </a:t>
            </a:r>
            <a:r>
              <a:rPr lang="ru-RU" sz="1900" dirty="0"/>
              <a:t>единой базы данных, с целью сохранения  повторяемости, </a:t>
            </a:r>
            <a:r>
              <a:rPr lang="ru-RU" sz="1900" dirty="0" err="1"/>
              <a:t>паралелизации</a:t>
            </a:r>
            <a:r>
              <a:rPr lang="ru-RU" sz="1900" dirty="0"/>
              <a:t>, при составлении документов</a:t>
            </a:r>
            <a:r>
              <a:rPr lang="ru-RU" sz="1900" dirty="0" smtClean="0"/>
              <a:t>).</a:t>
            </a:r>
          </a:p>
          <a:p>
            <a:pPr lvl="0" algn="just"/>
            <a:endParaRPr lang="ru-RU" sz="1900" dirty="0"/>
          </a:p>
          <a:p>
            <a:pPr lvl="0" algn="just"/>
            <a:r>
              <a:rPr lang="ru-RU" sz="1900" dirty="0" smtClean="0"/>
              <a:t>3. Автоматизация </a:t>
            </a:r>
            <a:r>
              <a:rPr lang="ru-RU" sz="1900" dirty="0"/>
              <a:t>учета, с целью повышения оперативности, точности поступающей информации, а также организация на предприятии нетрадиционных систем учета, в </a:t>
            </a:r>
            <a:r>
              <a:rPr lang="ru-RU" sz="1900" dirty="0" smtClean="0"/>
              <a:t>соответствии с современными </a:t>
            </a:r>
            <a:r>
              <a:rPr lang="ru-RU" sz="1900" dirty="0"/>
              <a:t>требованиями к  управлению </a:t>
            </a:r>
            <a:r>
              <a:rPr lang="ru-RU" sz="1900" dirty="0" smtClean="0"/>
              <a:t>производством. </a:t>
            </a:r>
            <a:r>
              <a:rPr lang="ru-RU" sz="1900" dirty="0"/>
              <a:t>К этим системам </a:t>
            </a:r>
            <a:r>
              <a:rPr lang="ru-RU" sz="1900" dirty="0" smtClean="0"/>
              <a:t>относят: </a:t>
            </a:r>
            <a:endParaRPr lang="ru-RU" sz="1900" dirty="0"/>
          </a:p>
          <a:p>
            <a:pPr lvl="0" algn="just"/>
            <a:r>
              <a:rPr lang="ru-RU" sz="1900" dirty="0" err="1" smtClean="0"/>
              <a:t>Стандарт-кост</a:t>
            </a:r>
            <a:r>
              <a:rPr lang="ru-RU" sz="1900" dirty="0" smtClean="0"/>
              <a:t>, </a:t>
            </a:r>
            <a:r>
              <a:rPr lang="ru-RU" sz="1900" dirty="0" err="1" smtClean="0"/>
              <a:t>директ-кост</a:t>
            </a:r>
            <a:r>
              <a:rPr lang="ru-RU" sz="1900" dirty="0" smtClean="0"/>
              <a:t>, </a:t>
            </a:r>
            <a:r>
              <a:rPr lang="ru-RU" sz="1900" dirty="0"/>
              <a:t>система </a:t>
            </a:r>
            <a:r>
              <a:rPr lang="ru-RU" sz="1900" dirty="0" err="1"/>
              <a:t>контролинга</a:t>
            </a:r>
            <a:r>
              <a:rPr lang="ru-RU" sz="1900" dirty="0"/>
              <a:t>, управленческий учет</a:t>
            </a:r>
            <a:r>
              <a:rPr lang="ru-RU" sz="1900" dirty="0" smtClean="0"/>
              <a:t>;</a:t>
            </a:r>
          </a:p>
          <a:p>
            <a:pPr lvl="0" algn="just"/>
            <a:endParaRPr lang="ru-RU" sz="1900" dirty="0"/>
          </a:p>
          <a:p>
            <a:pPr lvl="0" algn="just"/>
            <a:r>
              <a:rPr lang="ru-RU" sz="1900" dirty="0" smtClean="0"/>
              <a:t>4. Совершенствование </a:t>
            </a:r>
            <a:r>
              <a:rPr lang="ru-RU" sz="1900" dirty="0"/>
              <a:t>схем документооборота, с целью исключения возвратных перемещений документов</a:t>
            </a:r>
            <a:r>
              <a:rPr lang="ru-RU" sz="1900" dirty="0" smtClean="0"/>
              <a:t>.</a:t>
            </a:r>
            <a:endParaRPr lang="ru-RU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14290"/>
            <a:ext cx="340670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СИСТЕМА УПРАВЛЕНИЯ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5553" y="928670"/>
            <a:ext cx="278954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ФУНКЦИОНАЛЬНАЯ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47590" y="928670"/>
            <a:ext cx="289694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ОБЕСПЕЧИВАЮЩАЯ  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1"/>
            <a:endCxn id="3" idx="0"/>
          </p:cNvCxnSpPr>
          <p:nvPr/>
        </p:nvCxnSpPr>
        <p:spPr>
          <a:xfrm rot="10800000" flipV="1">
            <a:off x="1740326" y="398956"/>
            <a:ext cx="1045724" cy="529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3"/>
            <a:endCxn id="4" idx="0"/>
          </p:cNvCxnSpPr>
          <p:nvPr/>
        </p:nvCxnSpPr>
        <p:spPr>
          <a:xfrm>
            <a:off x="6192752" y="398956"/>
            <a:ext cx="1003312" cy="529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720" y="1928802"/>
            <a:ext cx="3643338" cy="3570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Модель управления </a:t>
            </a:r>
            <a:r>
              <a:rPr lang="ru-RU" dirty="0"/>
              <a:t>объекта, </a:t>
            </a:r>
            <a:r>
              <a:rPr lang="ru-RU" dirty="0" smtClean="0"/>
              <a:t>построенная </a:t>
            </a:r>
            <a:r>
              <a:rPr lang="ru-RU" dirty="0"/>
              <a:t>с учетом конкретных целей и задач. </a:t>
            </a:r>
            <a:endParaRPr lang="ru-RU" dirty="0" smtClean="0"/>
          </a:p>
          <a:p>
            <a:pPr algn="ctr"/>
            <a:r>
              <a:rPr lang="ru-RU" sz="2800" b="1" dirty="0">
                <a:solidFill>
                  <a:srgbClr val="FF0000"/>
                </a:solidFill>
                <a:sym typeface="Wingdings"/>
              </a:rPr>
              <a:t>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/>
              <a:t>Планирование</a:t>
            </a:r>
          </a:p>
          <a:p>
            <a:pPr algn="ctr"/>
            <a:r>
              <a:rPr lang="ru-RU" dirty="0" smtClean="0"/>
              <a:t>Учет</a:t>
            </a:r>
          </a:p>
          <a:p>
            <a:pPr algn="ctr"/>
            <a:r>
              <a:rPr lang="ru-RU" dirty="0" smtClean="0"/>
              <a:t> Анализ</a:t>
            </a:r>
          </a:p>
          <a:p>
            <a:pPr algn="ctr"/>
            <a:r>
              <a:rPr lang="ru-RU" dirty="0" smtClean="0"/>
              <a:t> Контроль</a:t>
            </a:r>
          </a:p>
          <a:p>
            <a:pPr algn="ctr"/>
            <a:r>
              <a:rPr lang="ru-RU" dirty="0" smtClean="0"/>
              <a:t> Стимулирование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(в </a:t>
            </a:r>
            <a:r>
              <a:rPr lang="ru-RU" dirty="0"/>
              <a:t>соответствии с функциями управления </a:t>
            </a:r>
            <a:r>
              <a:rPr lang="ru-RU" dirty="0" smtClean="0"/>
              <a:t>предприятием)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3" idx="2"/>
            <a:endCxn id="11" idx="0"/>
          </p:cNvCxnSpPr>
          <p:nvPr/>
        </p:nvCxnSpPr>
        <p:spPr>
          <a:xfrm rot="16200000" flipH="1">
            <a:off x="1608457" y="1429870"/>
            <a:ext cx="630800" cy="367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0628" y="1928802"/>
            <a:ext cx="3643338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Технические средства управления</a:t>
            </a:r>
          </a:p>
          <a:p>
            <a:pPr algn="ctr"/>
            <a:r>
              <a:rPr lang="ru-RU" dirty="0" smtClean="0"/>
              <a:t>Организационная и </a:t>
            </a:r>
            <a:r>
              <a:rPr lang="ru-RU" dirty="0"/>
              <a:t>вычислительная </a:t>
            </a:r>
            <a:r>
              <a:rPr lang="ru-RU" dirty="0" smtClean="0"/>
              <a:t>техника</a:t>
            </a:r>
            <a:endParaRPr lang="ru-RU" dirty="0"/>
          </a:p>
          <a:p>
            <a:pPr algn="ctr"/>
            <a:r>
              <a:rPr lang="ru-RU" dirty="0"/>
              <a:t>Программно-математическое </a:t>
            </a:r>
            <a:r>
              <a:rPr lang="ru-RU" dirty="0" smtClean="0"/>
              <a:t>обеспечение</a:t>
            </a:r>
          </a:p>
          <a:p>
            <a:pPr algn="ctr"/>
            <a:r>
              <a:rPr lang="ru-RU" dirty="0"/>
              <a:t>Информационное </a:t>
            </a:r>
            <a:r>
              <a:rPr lang="ru-RU" dirty="0" smtClean="0"/>
              <a:t>обеспечение</a:t>
            </a:r>
          </a:p>
          <a:p>
            <a:pPr algn="ctr"/>
            <a:r>
              <a:rPr lang="ru-RU" dirty="0"/>
              <a:t>Кадровое </a:t>
            </a:r>
            <a:r>
              <a:rPr lang="ru-RU" dirty="0" smtClean="0"/>
              <a:t>обеспечение</a:t>
            </a:r>
          </a:p>
          <a:p>
            <a:pPr algn="ctr"/>
            <a:r>
              <a:rPr lang="ru-RU" dirty="0"/>
              <a:t>Методическое обеспечение</a:t>
            </a:r>
          </a:p>
        </p:txBody>
      </p:sp>
      <p:cxnSp>
        <p:nvCxnSpPr>
          <p:cNvPr id="17" name="Прямая со стрелкой 16"/>
          <p:cNvCxnSpPr>
            <a:stCxn id="4" idx="2"/>
            <a:endCxn id="15" idx="0"/>
          </p:cNvCxnSpPr>
          <p:nvPr/>
        </p:nvCxnSpPr>
        <p:spPr>
          <a:xfrm rot="5400000">
            <a:off x="6693781" y="1426519"/>
            <a:ext cx="630800" cy="373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6072198" y="6215082"/>
            <a:ext cx="192882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ТЕХНИЧЕСКИЕ СРЕДСТВА </a:t>
            </a:r>
            <a:r>
              <a:rPr lang="ru-RU" dirty="0" smtClean="0"/>
              <a:t>– </a:t>
            </a:r>
            <a:r>
              <a:rPr lang="ru-RU" dirty="0"/>
              <a:t>это различного рода регистраторы               производственных процессов: счетчики, датчики и другие средства, позволяющие фиксировать первичную информацию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4296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ОРГАНИЗАЦИОННАЯ ТЕХНИКА </a:t>
            </a:r>
            <a:r>
              <a:rPr lang="ru-RU" dirty="0" smtClean="0"/>
              <a:t>– </a:t>
            </a:r>
            <a:r>
              <a:rPr lang="ru-RU" dirty="0"/>
              <a:t>это устройство, позволяющее механизировать обработку  полученной первичной информации, передавать данные  между структурными подразделениями, копировать документацию и т.д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643182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ВЫЧИСЛИТЕЛЬНАЯ ТЕХНИКА </a:t>
            </a:r>
            <a:r>
              <a:rPr lang="ru-RU" dirty="0" smtClean="0"/>
              <a:t>– </a:t>
            </a:r>
            <a:r>
              <a:rPr lang="ru-RU" dirty="0"/>
              <a:t>это машины, предназначенные  для автомобильной  реализации алгоритма, использование экономически-математических методов, хранение, обработки и передачи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714752"/>
            <a:ext cx="842968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ПРОГРАММНО-МАТЕМАТИЧЕСКОЕ ОБЕСПЕЧЕНИЕ </a:t>
            </a:r>
            <a:r>
              <a:rPr lang="ru-RU" dirty="0" smtClean="0"/>
              <a:t>– </a:t>
            </a:r>
            <a:r>
              <a:rPr lang="ru-RU" dirty="0"/>
              <a:t>это совокупность математических методов, моделей, алгоритмов для решения задач и обработки информации, с применением вычислительной техники.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286248" y="4714884"/>
            <a:ext cx="928694" cy="3571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9" y="5072074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Реализация программно-математического обеспечения предполагает формирование и использование экономическо-математических, экономическо-статистических  моделей.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7072330" y="6286520"/>
            <a:ext cx="928694" cy="3571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06296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Применение этих моделей оправдывает себя при выполнении следующих условий:</a:t>
            </a:r>
          </a:p>
          <a:p>
            <a:pPr algn="just"/>
            <a:r>
              <a:rPr lang="ru-RU" dirty="0"/>
              <a:t>а) предварительный, достаточно  глубокий и всесторонний анализ сущности решаемой задачи, выяснение экономической природы рассматриваемых процессов;</a:t>
            </a:r>
          </a:p>
          <a:p>
            <a:pPr algn="just"/>
            <a:r>
              <a:rPr lang="ru-RU" dirty="0"/>
              <a:t>б) обоснованный выбор способа решения задачи, с использованием математического аппарата;</a:t>
            </a:r>
          </a:p>
          <a:p>
            <a:pPr algn="just"/>
            <a:r>
              <a:rPr lang="ru-RU" dirty="0"/>
              <a:t>в) умелое использование моделей и результатов моделирования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6786578" y="71438"/>
            <a:ext cx="1214446" cy="3571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3357562"/>
            <a:ext cx="842968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ИНФОРМАЦИОННОЕ ОБЕСПЕЧЕНИЕ  </a:t>
            </a:r>
            <a:r>
              <a:rPr lang="ru-RU" dirty="0" smtClean="0"/>
              <a:t>- </a:t>
            </a:r>
            <a:r>
              <a:rPr lang="ru-RU" dirty="0"/>
              <a:t>предполагает организацию единого потока информации между субъектами и объектами управления, исключение дублирования документов и формирования единого массива справочно-информационных данных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35824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КАДРОВОЕ ОБЕСПЕЧЕНИЕ </a:t>
            </a:r>
            <a:r>
              <a:rPr lang="ru-RU" dirty="0" smtClean="0"/>
              <a:t>– </a:t>
            </a:r>
            <a:r>
              <a:rPr lang="ru-RU" dirty="0"/>
              <a:t>направлено на удовлетворение потребностей предприятия в кадрах, соответствующих по квалификации, уровню образования, интеллектуальным и организаторским способностям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143372" y="1714488"/>
            <a:ext cx="857256" cy="5000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Основные задачи кадрового обеспечения:</a:t>
            </a:r>
          </a:p>
          <a:p>
            <a:pPr algn="just"/>
            <a:r>
              <a:rPr lang="ru-RU" dirty="0"/>
              <a:t>-определение, планирование, прогнозирование потребностей в кадрах управления;</a:t>
            </a:r>
          </a:p>
          <a:p>
            <a:r>
              <a:rPr lang="ru-RU" dirty="0"/>
              <a:t>-выработка требований к кадрам и объективная оценка их личных и деловых качеств;</a:t>
            </a:r>
          </a:p>
          <a:p>
            <a:r>
              <a:rPr lang="ru-RU" dirty="0"/>
              <a:t>-подбор и расстановка кадров;</a:t>
            </a:r>
          </a:p>
          <a:p>
            <a:r>
              <a:rPr lang="ru-RU" dirty="0"/>
              <a:t>-организация подготовки, переподготовки и повышения квалификации кадров;</a:t>
            </a:r>
          </a:p>
          <a:p>
            <a:r>
              <a:rPr lang="ru-RU" dirty="0"/>
              <a:t>-совершенствование мотивации управленческого </a:t>
            </a:r>
            <a:r>
              <a:rPr lang="ru-RU" dirty="0" smtClean="0"/>
              <a:t>состава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9" y="5072074"/>
            <a:ext cx="814393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МЕТОДИЧЕСКОЕ ОБЕСПЕЧЕНИЕ </a:t>
            </a:r>
            <a:r>
              <a:rPr lang="ru-RU" dirty="0" smtClean="0"/>
              <a:t>– </a:t>
            </a:r>
            <a:r>
              <a:rPr lang="ru-RU" dirty="0"/>
              <a:t>предполагает наличие материалов, содержащих описание процессов, решения определенного рода задач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0010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Технология процесса управления </a:t>
            </a:r>
            <a:r>
              <a:rPr lang="ru-RU" sz="2000" dirty="0"/>
              <a:t>– это последовательное осуществление руководителем логически взаимосвязанных этапов, в качестве этапов выступают:</a:t>
            </a:r>
          </a:p>
          <a:p>
            <a:pPr algn="ctr"/>
            <a:r>
              <a:rPr lang="ru-RU" sz="2000" dirty="0"/>
              <a:t>-выявление, формирование и обоснование проблемы;</a:t>
            </a:r>
          </a:p>
          <a:p>
            <a:pPr algn="ctr"/>
            <a:r>
              <a:rPr lang="ru-RU" sz="2000" dirty="0"/>
              <a:t>-получение и анализ информации о состоянии объекта;</a:t>
            </a:r>
          </a:p>
          <a:p>
            <a:pPr algn="ctr"/>
            <a:r>
              <a:rPr lang="ru-RU" sz="2000" dirty="0"/>
              <a:t>-выработка и принятие решения;</a:t>
            </a:r>
          </a:p>
          <a:p>
            <a:pPr algn="ctr"/>
            <a:r>
              <a:rPr lang="ru-RU" sz="2000" dirty="0"/>
              <a:t>-разработка плана реализации решения;</a:t>
            </a:r>
          </a:p>
          <a:p>
            <a:pPr algn="ctr"/>
            <a:r>
              <a:rPr lang="ru-RU" sz="2000" dirty="0"/>
              <a:t>-выдача распоряжений, т.е. доведение до исполнителя (разъяснения, обучения и т.д.;</a:t>
            </a:r>
          </a:p>
          <a:p>
            <a:pPr algn="ctr"/>
            <a:r>
              <a:rPr lang="ru-RU" sz="2000" dirty="0"/>
              <a:t>-учет, контроль и регулирование.      </a:t>
            </a:r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                                                                   </a:t>
            </a:r>
            <a:endParaRPr lang="ru-RU" sz="2000" dirty="0"/>
          </a:p>
          <a:p>
            <a:pPr algn="ctr"/>
            <a:r>
              <a:rPr lang="ru-RU" sz="2000" dirty="0"/>
              <a:t> </a:t>
            </a:r>
          </a:p>
          <a:p>
            <a:pPr algn="ctr"/>
            <a:r>
              <a:rPr lang="ru-RU" sz="2000" dirty="0"/>
              <a:t>     Главным звеном в технологическом управленческом цикле является процесс принятия решения. Решение должно быть обоснованным, реальным для выполнения, согласованным с ранее принятыми решениями (оно должно быть правомочным), т.е. должно  адресоваться конкретному исполнителю с однозначной формулировкой, не допускающей разночтений.</a:t>
            </a:r>
          </a:p>
          <a:p>
            <a:pPr algn="ctr"/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3220050"/>
            <a:ext cx="1210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!!!!!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290"/>
            <a:ext cx="58801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ИНФОРМАЦИЯ В ПРОЦЕССЕ УПРАВЛЕНИЯ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127453"/>
            <a:ext cx="835824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Совокупность технико-экономических</a:t>
            </a:r>
            <a:r>
              <a:rPr lang="ru-RU" sz="2000" dirty="0"/>
              <a:t>, социально-демографических и других сведений, необходимых для решения задач функционирования и развития производства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14810" y="714356"/>
            <a:ext cx="71438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86050" y="2285992"/>
            <a:ext cx="385394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Классификация информации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786059"/>
            <a:ext cx="8929718" cy="407194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ru-RU" b="1" dirty="0" smtClean="0"/>
              <a:t>1. По источникам</a:t>
            </a:r>
            <a:endParaRPr lang="ru-RU" b="1" dirty="0"/>
          </a:p>
          <a:p>
            <a:r>
              <a:rPr lang="ru-RU" dirty="0" smtClean="0"/>
              <a:t>- </a:t>
            </a:r>
            <a:r>
              <a:rPr lang="ru-RU" i="1" dirty="0" smtClean="0"/>
              <a:t>внутренняя/внешняя</a:t>
            </a:r>
            <a:endParaRPr lang="ru-RU" i="1" dirty="0"/>
          </a:p>
          <a:p>
            <a:r>
              <a:rPr lang="ru-RU" i="1" dirty="0" smtClean="0"/>
              <a:t>- входящая/исходящая</a:t>
            </a:r>
            <a:endParaRPr lang="ru-RU" i="1" dirty="0"/>
          </a:p>
          <a:p>
            <a:pPr>
              <a:buFontTx/>
              <a:buChar char="-"/>
            </a:pPr>
            <a:r>
              <a:rPr lang="ru-RU" i="1" dirty="0" smtClean="0"/>
              <a:t>прямая/обратная</a:t>
            </a:r>
          </a:p>
          <a:p>
            <a:pPr>
              <a:buFontTx/>
              <a:buChar char="-"/>
            </a:pPr>
            <a:endParaRPr lang="ru-RU" dirty="0"/>
          </a:p>
          <a:p>
            <a:r>
              <a:rPr lang="ru-RU" b="1" dirty="0" smtClean="0"/>
              <a:t>2. По роли </a:t>
            </a:r>
            <a:r>
              <a:rPr lang="ru-RU" b="1" dirty="0"/>
              <a:t>в процессе управления</a:t>
            </a:r>
          </a:p>
          <a:p>
            <a:r>
              <a:rPr lang="ru-RU" i="1" dirty="0" smtClean="0"/>
              <a:t>- плановая</a:t>
            </a:r>
            <a:endParaRPr lang="ru-RU" i="1" dirty="0"/>
          </a:p>
          <a:p>
            <a:r>
              <a:rPr lang="ru-RU" i="1" dirty="0" smtClean="0"/>
              <a:t>- отчетная</a:t>
            </a:r>
            <a:endParaRPr lang="ru-RU" i="1" dirty="0"/>
          </a:p>
          <a:p>
            <a:r>
              <a:rPr lang="ru-RU" i="1" dirty="0" smtClean="0"/>
              <a:t> - статистическая</a:t>
            </a:r>
          </a:p>
          <a:p>
            <a:endParaRPr lang="ru-RU" dirty="0"/>
          </a:p>
          <a:p>
            <a:r>
              <a:rPr lang="ru-RU" b="1" dirty="0" smtClean="0"/>
              <a:t>3. По периоду </a:t>
            </a:r>
            <a:r>
              <a:rPr lang="ru-RU" b="1" dirty="0"/>
              <a:t>действия</a:t>
            </a:r>
          </a:p>
          <a:p>
            <a:r>
              <a:rPr lang="ru-RU" i="1" dirty="0" smtClean="0"/>
              <a:t>- постоянная</a:t>
            </a:r>
            <a:endParaRPr lang="ru-RU" i="1" dirty="0"/>
          </a:p>
          <a:p>
            <a:pPr>
              <a:buFontTx/>
              <a:buChar char="-"/>
            </a:pPr>
            <a:r>
              <a:rPr lang="ru-RU" i="1" dirty="0" smtClean="0"/>
              <a:t>переменная</a:t>
            </a:r>
            <a:endParaRPr lang="ru-RU" i="1" dirty="0"/>
          </a:p>
          <a:p>
            <a:r>
              <a:rPr lang="ru-RU" b="1" dirty="0" smtClean="0"/>
              <a:t>4. По содержанию</a:t>
            </a:r>
            <a:endParaRPr lang="ru-RU" b="1" dirty="0"/>
          </a:p>
          <a:p>
            <a:r>
              <a:rPr lang="ru-RU" i="1" dirty="0" smtClean="0"/>
              <a:t>- планово-экономическая</a:t>
            </a:r>
            <a:endParaRPr lang="ru-RU" i="1" dirty="0"/>
          </a:p>
          <a:p>
            <a:r>
              <a:rPr lang="ru-RU" i="1" dirty="0" smtClean="0"/>
              <a:t>- аналитическая</a:t>
            </a:r>
            <a:endParaRPr lang="ru-RU" i="1" dirty="0"/>
          </a:p>
          <a:p>
            <a:r>
              <a:rPr lang="ru-RU" i="1" dirty="0"/>
              <a:t>-</a:t>
            </a:r>
            <a:r>
              <a:rPr lang="ru-RU" i="1" dirty="0" smtClean="0"/>
              <a:t>технико-эксплуатационная    </a:t>
            </a:r>
            <a:r>
              <a:rPr lang="ru-RU" dirty="0" smtClean="0"/>
              <a:t>(график </a:t>
            </a:r>
            <a:r>
              <a:rPr lang="ru-RU" dirty="0"/>
              <a:t>выпуска </a:t>
            </a:r>
            <a:r>
              <a:rPr lang="ru-RU" dirty="0" err="1"/>
              <a:t>п</a:t>
            </a:r>
            <a:r>
              <a:rPr lang="ru-RU" dirty="0"/>
              <a:t>/с на </a:t>
            </a:r>
            <a:r>
              <a:rPr lang="ru-RU" dirty="0" smtClean="0"/>
              <a:t>линию, технологические </a:t>
            </a:r>
            <a:r>
              <a:rPr lang="ru-RU" dirty="0"/>
              <a:t>карты рабочих </a:t>
            </a:r>
            <a:r>
              <a:rPr lang="ru-RU" dirty="0" smtClean="0"/>
              <a:t>мест)</a:t>
            </a:r>
            <a:endParaRPr lang="ru-RU" dirty="0"/>
          </a:p>
          <a:p>
            <a:r>
              <a:rPr lang="ru-RU" dirty="0"/>
              <a:t>-</a:t>
            </a:r>
            <a:r>
              <a:rPr lang="ru-RU" i="1" dirty="0"/>
              <a:t>нормативно-методическая </a:t>
            </a:r>
            <a:r>
              <a:rPr lang="ru-RU" dirty="0" smtClean="0"/>
              <a:t>(инструкция</a:t>
            </a:r>
            <a:r>
              <a:rPr lang="ru-RU" dirty="0"/>
              <a:t>, система нормативов и норм, </a:t>
            </a:r>
            <a:r>
              <a:rPr lang="ru-RU" dirty="0" smtClean="0"/>
              <a:t>учетно-статистическая, бухгалтерский </a:t>
            </a:r>
            <a:r>
              <a:rPr lang="ru-RU" dirty="0"/>
              <a:t>и статистический </a:t>
            </a:r>
            <a:r>
              <a:rPr lang="ru-RU" dirty="0" smtClean="0"/>
              <a:t>учет</a:t>
            </a:r>
            <a:r>
              <a:rPr lang="ru-RU" dirty="0"/>
              <a:t>)</a:t>
            </a:r>
          </a:p>
          <a:p>
            <a:r>
              <a:rPr lang="ru-RU" i="1" dirty="0"/>
              <a:t>-</a:t>
            </a:r>
            <a:r>
              <a:rPr lang="ru-RU" i="1" dirty="0" smtClean="0"/>
              <a:t>правовая (</a:t>
            </a:r>
            <a:r>
              <a:rPr lang="ru-RU" dirty="0" smtClean="0"/>
              <a:t>устав предприятия, правила эксплуатации, нормативы </a:t>
            </a:r>
            <a:r>
              <a:rPr lang="ru-RU" dirty="0"/>
              <a:t>налоговых отчислений</a:t>
            </a:r>
          </a:p>
          <a:p>
            <a:r>
              <a:rPr lang="ru-RU" dirty="0"/>
              <a:t>-</a:t>
            </a:r>
            <a:r>
              <a:rPr lang="ru-RU" i="1" dirty="0"/>
              <a:t>административно-управленческая</a:t>
            </a:r>
          </a:p>
          <a:p>
            <a:r>
              <a:rPr lang="ru-RU" dirty="0" smtClean="0"/>
              <a:t>- приказы</a:t>
            </a:r>
            <a:endParaRPr lang="ru-RU" dirty="0"/>
          </a:p>
          <a:p>
            <a:r>
              <a:rPr lang="ru-RU" dirty="0" smtClean="0"/>
              <a:t>- распоряжения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862313"/>
            <a:ext cx="599394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ОСНОВНЫЕ ТРЕБОВАНИЯ К ИНФОРМАЦИИ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588835"/>
            <a:ext cx="76438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/>
              <a:t>должна предоставляться только необходимая информация в достаточном объеме</a:t>
            </a:r>
            <a:r>
              <a:rPr lang="ru-RU" sz="2000" dirty="0" smtClean="0"/>
              <a:t>;</a:t>
            </a:r>
          </a:p>
          <a:p>
            <a:pPr lvl="0"/>
            <a:endParaRPr lang="ru-RU" sz="2000" dirty="0"/>
          </a:p>
          <a:p>
            <a:pPr lvl="0" algn="just"/>
            <a:r>
              <a:rPr lang="ru-RU" sz="2000" dirty="0"/>
              <a:t> должна быть точной, достоверной, своевременной, соответствующим образом упорядоченной и удобной для использования тем, для кого предназначается</a:t>
            </a:r>
            <a:r>
              <a:rPr lang="ru-RU" sz="2000" dirty="0" smtClean="0"/>
              <a:t>.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 </a:t>
            </a:r>
            <a:r>
              <a:rPr lang="ru-RU" sz="2000" dirty="0" smtClean="0"/>
              <a:t>информация должна </a:t>
            </a:r>
            <a:r>
              <a:rPr lang="ru-RU" sz="2000" dirty="0"/>
              <a:t>быть интегрированной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85720" y="1946025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85720" y="2874719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85720" y="3946289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29691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ЭТАПЫ ИНФОРМАЦИОННОГО ОБЕСПЕЧЕНИЯ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714356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smtClean="0"/>
              <a:t>1. Организация системы </a:t>
            </a:r>
            <a:r>
              <a:rPr lang="ru-RU" sz="2000" b="1" dirty="0"/>
              <a:t>сбора, хранения, обработки и передачи информации.</a:t>
            </a:r>
          </a:p>
          <a:p>
            <a:pPr algn="just"/>
            <a:r>
              <a:rPr lang="ru-RU" sz="2000" dirty="0"/>
              <a:t>Предполагает: установление последовательности выполнения указанных процессов, выбор технологии обработки информации и прохождение ее по подразделениям, обеспечение соответствующего уровня оснащения средствами обработки и передачи информации, рациональное распределение м/у   подразделениями работ, связанных с использованием информации, обучение специалистов работой с информацией и использование технических средств.</a:t>
            </a:r>
          </a:p>
          <a:p>
            <a:pPr lvl="0" algn="just"/>
            <a:endParaRPr lang="ru-RU" sz="2000" dirty="0" smtClean="0"/>
          </a:p>
          <a:p>
            <a:pPr lvl="0" algn="just"/>
            <a:r>
              <a:rPr lang="ru-RU" sz="2000" b="1" dirty="0" smtClean="0"/>
              <a:t>2. Организация потоков </a:t>
            </a:r>
            <a:r>
              <a:rPr lang="ru-RU" sz="2000" b="1" dirty="0"/>
              <a:t>информации</a:t>
            </a:r>
            <a:r>
              <a:rPr lang="ru-RU" sz="2000" dirty="0"/>
              <a:t>, т.е. упорядочение информации в потоке, в соответствии с направлением «источник-потребитель», в соответствии с функциями и задачами</a:t>
            </a:r>
            <a:r>
              <a:rPr lang="ru-RU" sz="2000" dirty="0" smtClean="0"/>
              <a:t>;</a:t>
            </a:r>
          </a:p>
          <a:p>
            <a:pPr lvl="0" algn="just"/>
            <a:endParaRPr lang="ru-RU" sz="2000" dirty="0"/>
          </a:p>
          <a:p>
            <a:pPr lvl="0" algn="just"/>
            <a:r>
              <a:rPr lang="ru-RU" sz="2000" b="1" dirty="0" smtClean="0"/>
              <a:t>3. Организация массивов </a:t>
            </a:r>
            <a:r>
              <a:rPr lang="ru-RU" sz="2000" b="1" dirty="0"/>
              <a:t>информации </a:t>
            </a:r>
            <a:r>
              <a:rPr lang="ru-RU" sz="2000" dirty="0"/>
              <a:t>– это количественное  определение информации, необходимой различным подразделениям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784</Words>
  <Application>Microsoft Office PowerPoint</Application>
  <PresentationFormat>Экран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3</cp:revision>
  <dcterms:created xsi:type="dcterms:W3CDTF">2020-05-06T16:58:47Z</dcterms:created>
  <dcterms:modified xsi:type="dcterms:W3CDTF">2020-05-06T17:41:15Z</dcterms:modified>
</cp:coreProperties>
</file>