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4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B9218A-4BDD-4DD4-BF9C-4E760E000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8882" y="2564419"/>
            <a:ext cx="8915399" cy="13979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/>
              <a:t>Тема 16. Доход и его распределение на </a:t>
            </a:r>
            <a:r>
              <a:rPr lang="ru-RU" sz="7200" b="1" dirty="0" err="1" smtClean="0"/>
              <a:t>микроуровне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37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083CE3-C96C-4B8B-A408-28A0619B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386" y="518092"/>
            <a:ext cx="8911687" cy="952899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Номинальные доходы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689A16-0002-4F34-9A65-B67034C39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751" y="1590261"/>
            <a:ext cx="5852423" cy="4749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>
                <a:solidFill>
                  <a:schemeClr val="tx1"/>
                </a:solidFill>
              </a:rPr>
              <a:t>Номинальные доходы </a:t>
            </a:r>
            <a:r>
              <a:rPr lang="ru-RU" sz="2800" dirty="0">
                <a:solidFill>
                  <a:schemeClr val="tx1"/>
                </a:solidFill>
              </a:rPr>
              <a:t>представляют собой сумму денежных поступлений без учета их изменения под воздействием налогообложения и динамики цен.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Номинальные доходы за вычетом налогов и других обязательных платежей образуют </a:t>
            </a:r>
            <a:r>
              <a:rPr lang="ru-RU" sz="2800" b="1" dirty="0">
                <a:solidFill>
                  <a:schemeClr val="tx1"/>
                </a:solidFill>
              </a:rPr>
              <a:t>располагаемые доходы.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4677BBD-FA35-4E35-9749-3C10DD5FE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174" y="2279374"/>
            <a:ext cx="4292625" cy="316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214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5197ED-8C32-4128-8337-2BCFD5463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9099" y="39985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Реальные доходы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FFCF2EC-E933-4E33-8865-28A60253F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214" y="1431235"/>
            <a:ext cx="5408613" cy="52677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Реальные доходы </a:t>
            </a:r>
            <a:r>
              <a:rPr lang="ru-RU" sz="2800" dirty="0">
                <a:solidFill>
                  <a:schemeClr val="tx1"/>
                </a:solidFill>
              </a:rPr>
              <a:t>рассчитываются на основе располагаемых доходов с учетом изменения розничных цен и тарифов (индекса потребительских цен).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Реальные доходы представляют собой ту совокупность материальных и нематериальных благ, которой располагает население в результате их покупки, поступления или обладания ими.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DBD4BD1-DA77-4F9F-8273-B58576F3B3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10" r="8201" b="2571"/>
          <a:stretch/>
        </p:blipFill>
        <p:spPr>
          <a:xfrm>
            <a:off x="6463817" y="2050775"/>
            <a:ext cx="5408612" cy="37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7486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F8D254-9948-49CD-9AA7-A7F2ABE2A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129" y="422853"/>
            <a:ext cx="8911687" cy="916079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Доход (в рыночной экономике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16B5FA-33DC-4701-ADC7-987D31382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338933"/>
            <a:ext cx="9687339" cy="143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Доходы от экономических ресурсов (факторов производства) называют </a:t>
            </a:r>
            <a:r>
              <a:rPr lang="ru-RU" sz="2400" b="1" dirty="0">
                <a:solidFill>
                  <a:schemeClr val="tx1"/>
                </a:solidFill>
              </a:rPr>
              <a:t>факторными доходами. </a:t>
            </a:r>
            <a:r>
              <a:rPr lang="ru-RU" sz="2400" dirty="0">
                <a:solidFill>
                  <a:schemeClr val="tx1"/>
                </a:solidFill>
              </a:rPr>
              <a:t>Собственники факторов производства (экономических ресурсов) получают следующие виды доходов: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DE2FC9C8-4804-41EE-A50C-4D37EF73D467}"/>
              </a:ext>
            </a:extLst>
          </p:cNvPr>
          <p:cNvSpPr/>
          <p:nvPr/>
        </p:nvSpPr>
        <p:spPr>
          <a:xfrm>
            <a:off x="715617" y="2769704"/>
            <a:ext cx="3324639" cy="20875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b="1" dirty="0">
                <a:solidFill>
                  <a:schemeClr val="tx1"/>
                </a:solidFill>
              </a:rPr>
              <a:t>от природных ресурсов </a:t>
            </a:r>
            <a:r>
              <a:rPr lang="ru-RU" dirty="0">
                <a:solidFill>
                  <a:schemeClr val="tx1"/>
                </a:solidFill>
              </a:rPr>
              <a:t>— ренту (земельную, горную, плату за воду и т.д.);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892CE116-A5DF-4EBC-8605-D6B27F3E239A}"/>
              </a:ext>
            </a:extLst>
          </p:cNvPr>
          <p:cNvSpPr/>
          <p:nvPr/>
        </p:nvSpPr>
        <p:spPr>
          <a:xfrm>
            <a:off x="4578623" y="2657525"/>
            <a:ext cx="3140766" cy="19182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трудовых ресурсов </a:t>
            </a:r>
            <a:r>
              <a:rPr lang="ru-RU" sz="2000" dirty="0">
                <a:solidFill>
                  <a:schemeClr val="tx1"/>
                </a:solidFill>
              </a:rPr>
              <a:t>— заработную плату;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23318924-48E8-4C5B-BE34-71620025D676}"/>
              </a:ext>
            </a:extLst>
          </p:cNvPr>
          <p:cNvSpPr/>
          <p:nvPr/>
        </p:nvSpPr>
        <p:spPr>
          <a:xfrm>
            <a:off x="7719389" y="4088297"/>
            <a:ext cx="3624472" cy="18751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предпринимательских способностей </a:t>
            </a:r>
            <a:r>
              <a:rPr lang="ru-RU" dirty="0">
                <a:solidFill>
                  <a:schemeClr val="tx1"/>
                </a:solidFill>
              </a:rPr>
              <a:t>— предпринимательский доход (прибыль)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E3823BC6-A48E-4FA9-803A-3DA1E4A14457}"/>
              </a:ext>
            </a:extLst>
          </p:cNvPr>
          <p:cNvSpPr/>
          <p:nvPr/>
        </p:nvSpPr>
        <p:spPr>
          <a:xfrm>
            <a:off x="3034548" y="4770406"/>
            <a:ext cx="3740424" cy="20875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знаний </a:t>
            </a:r>
            <a:r>
              <a:rPr lang="ru-RU" sz="2000" dirty="0">
                <a:solidFill>
                  <a:schemeClr val="tx1"/>
                </a:solidFill>
              </a:rPr>
              <a:t>— доход от интеллектуальной собственности.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572151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235C799-03F0-43C8-837E-351C3D903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426" y="2085562"/>
            <a:ext cx="6273800" cy="3429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ABCB79-5FEC-4F1C-8D2B-15AF4D763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7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Что такое прибыль?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8E368B-829E-44D6-B642-B71470B31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414" y="1555872"/>
            <a:ext cx="5971691" cy="5103346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800" b="1" dirty="0">
                <a:solidFill>
                  <a:schemeClr val="tx1"/>
                </a:solidFill>
              </a:rPr>
              <a:t>Прибыль</a:t>
            </a:r>
            <a:r>
              <a:rPr lang="ru-RU" sz="2800" dirty="0">
                <a:solidFill>
                  <a:schemeClr val="tx1"/>
                </a:solidFill>
              </a:rPr>
              <a:t> – это плата за услуги предпринимательской деятельности.</a:t>
            </a:r>
          </a:p>
          <a:p>
            <a:pPr>
              <a:buFont typeface="+mj-lt"/>
              <a:buAutoNum type="arabicPeriod"/>
            </a:pPr>
            <a:r>
              <a:rPr lang="ru-RU" sz="2800" b="1" dirty="0">
                <a:solidFill>
                  <a:schemeClr val="tx1"/>
                </a:solidFill>
              </a:rPr>
              <a:t>Прибыль</a:t>
            </a:r>
            <a:r>
              <a:rPr lang="ru-RU" sz="2800" dirty="0">
                <a:solidFill>
                  <a:schemeClr val="tx1"/>
                </a:solidFill>
              </a:rPr>
              <a:t> – это плата за новаторство, за талант в управлении фирмой. </a:t>
            </a:r>
          </a:p>
          <a:p>
            <a:pPr>
              <a:buFont typeface="+mj-lt"/>
              <a:buAutoNum type="arabicPeriod"/>
            </a:pPr>
            <a:r>
              <a:rPr lang="ru-RU" sz="2800" b="1" dirty="0">
                <a:solidFill>
                  <a:schemeClr val="tx1"/>
                </a:solidFill>
              </a:rPr>
              <a:t>Прибыль</a:t>
            </a:r>
            <a:r>
              <a:rPr lang="ru-RU" sz="2800" dirty="0">
                <a:solidFill>
                  <a:schemeClr val="tx1"/>
                </a:solidFill>
              </a:rPr>
              <a:t> – это плата за риск, за неопределенность результатов предпринимательской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39236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179787-EA14-453B-8010-9BC5A9AC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618" y="518093"/>
            <a:ext cx="9172229" cy="1058916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Понятие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E95A99-610B-4392-A020-1FF231ABB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524" y="1577009"/>
            <a:ext cx="5680145" cy="492980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Доход</a:t>
            </a:r>
            <a:r>
              <a:rPr lang="ru-RU" sz="2800" dirty="0">
                <a:solidFill>
                  <a:schemeClr val="tx1"/>
                </a:solidFill>
              </a:rPr>
              <a:t> — денежные средства или материальные ценности, полученные государством, физическим или юридическим лицом в результате какой-либо деятельности за определённый период времени.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C2E9492-DDFB-461D-A86F-2155E2CA6B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94" b="4460"/>
          <a:stretch/>
        </p:blipFill>
        <p:spPr>
          <a:xfrm>
            <a:off x="6652435" y="1335571"/>
            <a:ext cx="5342662" cy="517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797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xmlns="" id="{9816A044-4227-4EF8-A958-C034CAFA0C95}"/>
              </a:ext>
            </a:extLst>
          </p:cNvPr>
          <p:cNvCxnSpPr>
            <a:cxnSpLocks/>
          </p:cNvCxnSpPr>
          <p:nvPr/>
        </p:nvCxnSpPr>
        <p:spPr>
          <a:xfrm>
            <a:off x="6303541" y="3429000"/>
            <a:ext cx="2836" cy="12047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BF3C85D3-3F09-45B3-8D51-5B4098DF13BC}"/>
              </a:ext>
            </a:extLst>
          </p:cNvPr>
          <p:cNvCxnSpPr>
            <a:cxnSpLocks/>
          </p:cNvCxnSpPr>
          <p:nvPr/>
        </p:nvCxnSpPr>
        <p:spPr>
          <a:xfrm flipH="1">
            <a:off x="2998297" y="3489547"/>
            <a:ext cx="1577971" cy="7246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xmlns="" id="{7DBF2987-9DF8-4616-BD0A-F0C89EBD793C}"/>
              </a:ext>
            </a:extLst>
          </p:cNvPr>
          <p:cNvCxnSpPr>
            <a:cxnSpLocks/>
          </p:cNvCxnSpPr>
          <p:nvPr/>
        </p:nvCxnSpPr>
        <p:spPr>
          <a:xfrm>
            <a:off x="8097080" y="3429000"/>
            <a:ext cx="1484243" cy="743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95914A-55D5-4CB2-8C09-95803700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913" y="525258"/>
            <a:ext cx="9836227" cy="913801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В частном смысле под доходами понимаются доходы государства, доходы организаций или доходы населения: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6A0AA5E-A72A-455D-BF62-F602902B01B6}"/>
              </a:ext>
            </a:extLst>
          </p:cNvPr>
          <p:cNvSpPr/>
          <p:nvPr/>
        </p:nvSpPr>
        <p:spPr>
          <a:xfrm>
            <a:off x="4401854" y="1823229"/>
            <a:ext cx="3803374" cy="1590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chemeClr val="tx1"/>
                </a:solidFill>
              </a:rPr>
              <a:t>Доходы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5C92A91D-B68C-44EF-86C7-B1446D7D08F3}"/>
              </a:ext>
            </a:extLst>
          </p:cNvPr>
          <p:cNvSpPr/>
          <p:nvPr/>
        </p:nvSpPr>
        <p:spPr>
          <a:xfrm>
            <a:off x="1356830" y="4214193"/>
            <a:ext cx="2835962" cy="12047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Доходы государства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D1F3A1DC-2461-4AEB-B3E7-F945D7CC07F6}"/>
              </a:ext>
            </a:extLst>
          </p:cNvPr>
          <p:cNvSpPr/>
          <p:nvPr/>
        </p:nvSpPr>
        <p:spPr>
          <a:xfrm>
            <a:off x="4876806" y="4664767"/>
            <a:ext cx="2690188" cy="11840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Доходы организации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0B3D1CA9-4CEE-414D-87B6-3FBDAAE9D49F}"/>
              </a:ext>
            </a:extLst>
          </p:cNvPr>
          <p:cNvSpPr/>
          <p:nvPr/>
        </p:nvSpPr>
        <p:spPr>
          <a:xfrm>
            <a:off x="8478279" y="4214193"/>
            <a:ext cx="3032188" cy="11840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Доходы населения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80930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EA46018-30BF-473F-B9CB-711CD1B98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6758" y="1524798"/>
            <a:ext cx="6322964" cy="474222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71E3CC-BB08-45E4-A1CD-2F528084E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Доходы государства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050362-B48E-491B-802A-0D9C4F6B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529" y="1726095"/>
            <a:ext cx="5340626" cy="4507795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Доходы государства </a:t>
            </a:r>
            <a:r>
              <a:rPr lang="ru-RU" sz="2800" dirty="0">
                <a:solidFill>
                  <a:schemeClr val="tx1"/>
                </a:solidFill>
              </a:rPr>
              <a:t>— доходы, получаемые государством за счёт взимания налогов, пошлин, платежей, внешнеторговых операций, иностранных кредитов, иностранной помощи и используемые для осуществления государственных функций.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229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0F64681-F319-41E7-BF35-86135C74A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467" y="1566839"/>
            <a:ext cx="5063544" cy="466705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354CD1-2045-4AAB-BFF1-5466FC2BE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169" y="454684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Доходы организации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BCA4BA-4A45-44B1-8053-B8AFBC0FB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471" y="1550504"/>
            <a:ext cx="6361042" cy="515509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Доходы организации </a:t>
            </a:r>
            <a:r>
              <a:rPr lang="ru-RU" sz="2400" dirty="0">
                <a:solidFill>
                  <a:schemeClr val="tx1"/>
                </a:solidFill>
              </a:rPr>
              <a:t>— увеличение экономических выгод в результате поступления активов (денежных средств, иного имущества) и (или) погашения обязательств, приводящее к увеличению капитала этой организации, за исключением вкладов участников (собственников имущества).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Доходами от деятельности организации является </a:t>
            </a:r>
            <a:r>
              <a:rPr lang="ru-RU" sz="2400" b="1" dirty="0">
                <a:solidFill>
                  <a:schemeClr val="tx1"/>
                </a:solidFill>
              </a:rPr>
              <a:t>выручка от реализации товаров и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40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C3BF191-99B9-4D1C-B8B0-897D15F9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092" y="1561893"/>
            <a:ext cx="6436815" cy="4706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614365-7995-4422-811A-2D506FEBE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898" y="239798"/>
            <a:ext cx="8911687" cy="992655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Доходы населения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66E7AE-DEC4-4C68-9AFB-E893E5B1A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742" y="1113183"/>
            <a:ext cx="6117467" cy="5744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Доходы населения </a:t>
            </a:r>
            <a:r>
              <a:rPr lang="ru-RU" sz="2400" dirty="0">
                <a:solidFill>
                  <a:schemeClr val="tx1"/>
                </a:solidFill>
              </a:rPr>
              <a:t>— личные доходы граждан, семей и домохозяйств, получаемые в виде денежных средств. К ним относятся: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заработная плата,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денежные выплаты соц. обеспечения (пенсия, стипендия, пособие)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доход от предпринимательской деятельности,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авторские гонорары,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доход от продажи личного имущества, сдачи его в аренду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</a:rPr>
              <a:t>поступления из финансовой системы (выигрыш, страховые вознаграждения)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488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8DF28B-8A33-4294-AE33-79146AA7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567" y="543215"/>
            <a:ext cx="9211986" cy="807125"/>
          </a:xfrm>
        </p:spPr>
        <p:txBody>
          <a:bodyPr>
            <a:normAutofit fontScale="90000"/>
          </a:bodyPr>
          <a:lstStyle/>
          <a:p>
            <a:r>
              <a:rPr lang="ru-RU" sz="4900" dirty="0"/>
              <a:t>Классификация доходов: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D78A03-1560-44CC-9045-8E34DDBE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931" y="2080591"/>
            <a:ext cx="6811618" cy="4234193"/>
          </a:xfrm>
        </p:spPr>
        <p:txBody>
          <a:bodyPr>
            <a:normAutofit/>
          </a:bodyPr>
          <a:lstStyle/>
          <a:p>
            <a:pPr algn="ctr">
              <a:buFont typeface="+mj-lt"/>
              <a:buAutoNum type="arabicPeriod"/>
            </a:pPr>
            <a:r>
              <a:rPr lang="ru-RU" sz="4000" dirty="0">
                <a:solidFill>
                  <a:schemeClr val="tx1"/>
                </a:solidFill>
              </a:rPr>
              <a:t>Денежные </a:t>
            </a:r>
          </a:p>
          <a:p>
            <a:pPr algn="ctr">
              <a:buFont typeface="+mj-lt"/>
              <a:buAutoNum type="arabicPeriod"/>
            </a:pPr>
            <a:r>
              <a:rPr lang="ru-RU" sz="4000" dirty="0">
                <a:solidFill>
                  <a:schemeClr val="tx1"/>
                </a:solidFill>
              </a:rPr>
              <a:t>Натуральные доходы</a:t>
            </a:r>
          </a:p>
          <a:p>
            <a:pPr algn="ctr">
              <a:buFont typeface="+mj-lt"/>
              <a:buAutoNum type="arabicPeriod"/>
            </a:pPr>
            <a:r>
              <a:rPr lang="ru-RU" sz="4000" dirty="0">
                <a:solidFill>
                  <a:schemeClr val="tx1"/>
                </a:solidFill>
              </a:rPr>
              <a:t>Номинальные доходы</a:t>
            </a:r>
          </a:p>
          <a:p>
            <a:pPr algn="ctr">
              <a:buFont typeface="+mj-lt"/>
              <a:buAutoNum type="arabicPeriod"/>
            </a:pPr>
            <a:r>
              <a:rPr lang="ru-RU" sz="4000" dirty="0">
                <a:solidFill>
                  <a:schemeClr val="tx1"/>
                </a:solidFill>
              </a:rPr>
              <a:t>Реальные доходы</a:t>
            </a:r>
          </a:p>
        </p:txBody>
      </p:sp>
    </p:spTree>
    <p:extLst>
      <p:ext uri="{BB962C8B-B14F-4D97-AF65-F5344CB8AC3E}">
        <p14:creationId xmlns:p14="http://schemas.microsoft.com/office/powerpoint/2010/main" xmlns="" val="33843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9B664EF-4078-4162-B61F-376CCBA0D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687" y="1656521"/>
            <a:ext cx="6060643" cy="454548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77D3F4-739F-4993-83D5-425CF698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79" y="457214"/>
            <a:ext cx="9768577" cy="979128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Денежные доходы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5BFB22-D0B3-44B1-B3CF-0560F36C1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436342"/>
            <a:ext cx="6347791" cy="5216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Денежные доходы населения </a:t>
            </a:r>
            <a:r>
              <a:rPr lang="ru-RU" sz="2400" dirty="0">
                <a:solidFill>
                  <a:schemeClr val="tx1"/>
                </a:solidFill>
              </a:rPr>
              <a:t>включают всю совокупность денежных поступлений за определенный период времени. К ним относятся:</a:t>
            </a:r>
          </a:p>
          <a:p>
            <a:r>
              <a:rPr lang="ru-RU" sz="2400" dirty="0">
                <a:solidFill>
                  <a:schemeClr val="tx1"/>
                </a:solidFill>
              </a:rPr>
              <a:t> оплата труда,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доходы от предпринимательской деятельности и оказания на сторону различного рода услуг,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доходы от всех видов и форм собственности</a:t>
            </a:r>
          </a:p>
          <a:p>
            <a:r>
              <a:rPr lang="ru-RU" sz="2400" dirty="0">
                <a:solidFill>
                  <a:schemeClr val="tx1"/>
                </a:solidFill>
              </a:rPr>
              <a:t>безвозмездные денежные поступления и пособия.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606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D49AAE5-3581-430A-A207-1205944FD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928" y="2470495"/>
            <a:ext cx="5626520" cy="337371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E6037A-223A-405E-AD24-5B5E3DE09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035" y="624110"/>
            <a:ext cx="9768577" cy="1072168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Натуральные доходы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E282D0-5560-4D29-937A-DE0A67AA6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371" y="1603513"/>
            <a:ext cx="5693397" cy="502257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 Натуральные доходы </a:t>
            </a:r>
            <a:r>
              <a:rPr lang="ru-RU" sz="2800" dirty="0">
                <a:solidFill>
                  <a:schemeClr val="tx1"/>
                </a:solidFill>
              </a:rPr>
              <a:t>представляют собой всю совокупность материальных благ и услуг, предназначенных для собственного потребления в рамках домашних хозяйств. 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Подобно заработной плате доходы выступают в двух формах: номинальной и реальной.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4426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489</Words>
  <Application>Microsoft Office PowerPoint</Application>
  <PresentationFormat>Произвольный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 16. Доход и его распределение на микроуровне</vt:lpstr>
      <vt:lpstr>Понятие</vt:lpstr>
      <vt:lpstr>В частном смысле под доходами понимаются доходы государства, доходы организаций или доходы населения:</vt:lpstr>
      <vt:lpstr>Доходы государства </vt:lpstr>
      <vt:lpstr>Доходы организации </vt:lpstr>
      <vt:lpstr>Доходы населения </vt:lpstr>
      <vt:lpstr>Классификация доходов:  </vt:lpstr>
      <vt:lpstr>Денежные доходы</vt:lpstr>
      <vt:lpstr>Натуральные доходы</vt:lpstr>
      <vt:lpstr>Номинальные доходы </vt:lpstr>
      <vt:lpstr>Реальные доходы </vt:lpstr>
      <vt:lpstr>Доход (в рыночной экономике)</vt:lpstr>
      <vt:lpstr>Что такое прибыль?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и их виды</dc:title>
  <dc:creator>asus</dc:creator>
  <cp:lastModifiedBy>Света</cp:lastModifiedBy>
  <cp:revision>13</cp:revision>
  <dcterms:created xsi:type="dcterms:W3CDTF">2017-11-21T20:09:34Z</dcterms:created>
  <dcterms:modified xsi:type="dcterms:W3CDTF">2020-09-18T07:34:37Z</dcterms:modified>
</cp:coreProperties>
</file>