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0" r:id="rId5"/>
    <p:sldId id="263" r:id="rId6"/>
    <p:sldId id="264" r:id="rId7"/>
    <p:sldId id="261" r:id="rId8"/>
    <p:sldId id="265" r:id="rId9"/>
    <p:sldId id="257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Взаимодействие субъектов педагогического процесса в профессиональном образовании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Событие и </a:t>
            </a:r>
            <a:r>
              <a:rPr lang="ru-RU" smtClean="0"/>
              <a:t>со-бытие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Главная задача воспитания </a:t>
            </a:r>
            <a:r>
              <a:rPr lang="en-US" dirty="0" smtClean="0"/>
              <a:t>-</a:t>
            </a:r>
            <a:r>
              <a:rPr lang="ru-RU" dirty="0" smtClean="0"/>
              <a:t> создать ситуации совместного бытия (события), где возникают живые эмоционально-психологические связи и отношения между педагогами и обучающимися, происходит их активное, созвучное внутренним смыслам взаимодействие, проявляются общие ценности. </a:t>
            </a:r>
          </a:p>
          <a:p>
            <a:r>
              <a:rPr lang="ru-RU" dirty="0" smtClean="0"/>
              <a:t>Суть: превращение какого-либо планируемого мероприятия в интересное для всех дело, способное оставить незабываемые впечатления.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Взаимодействие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особый тип связи, отношения, который предполагает взаимные воздействия сторон, взаимные влияния и изменения</a:t>
            </a:r>
          </a:p>
          <a:p>
            <a:r>
              <a:rPr lang="ru-RU" dirty="0" smtClean="0"/>
              <a:t>Активность есть основная характеристика взаимодействующих сторон в процессе взаимодействия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Совместная деятельность</a:t>
            </a:r>
          </a:p>
          <a:p>
            <a:pPr>
              <a:buNone/>
            </a:pPr>
            <a:r>
              <a:rPr lang="ru-RU" dirty="0" smtClean="0"/>
              <a:t>		Общение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Субъекты педагогического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Двухстороннее субъектно-субъектное взаимодействие </a:t>
            </a:r>
            <a:r>
              <a:rPr lang="ru-RU" sz="4000" b="1" dirty="0" smtClean="0"/>
              <a:t>S1</a:t>
            </a:r>
            <a:r>
              <a:rPr lang="ru-RU" dirty="0" smtClean="0"/>
              <a:t>↔</a:t>
            </a:r>
            <a:r>
              <a:rPr lang="ru-RU" sz="4000" b="1" dirty="0" smtClean="0"/>
              <a:t>S2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Преподаватель и обучающийся образуют общий совокупный субъект </a:t>
            </a:r>
            <a:r>
              <a:rPr lang="ru-RU" sz="4000" b="1" dirty="0" smtClean="0"/>
              <a:t>S∑</a:t>
            </a:r>
            <a:r>
              <a:rPr lang="en-US" dirty="0" smtClean="0"/>
              <a:t>,</a:t>
            </a:r>
            <a:r>
              <a:rPr lang="ru-RU" dirty="0" smtClean="0"/>
              <a:t> характеризующийся общностью цели этого взаимодействия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Субъектная позиция предполагает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Самостоятельность</a:t>
            </a:r>
            <a:r>
              <a:rPr lang="ru-RU" dirty="0" smtClean="0"/>
              <a:t> - способность к независимым действиям, решениям, проявлению собственной инициативы и в выборе целей, и в выборе способов их достижения; готовность и способность совершать какие-либо действия собственными силами;</a:t>
            </a:r>
          </a:p>
          <a:p>
            <a:r>
              <a:rPr lang="ru-RU" b="1" dirty="0" smtClean="0"/>
              <a:t>Активность</a:t>
            </a:r>
            <a:r>
              <a:rPr lang="ru-RU" dirty="0" smtClean="0"/>
              <a:t> – стремление выйти за собственные пределы, расширить сферу своей деятельности и общения, действовать за границами требований и ситуации и ролевых предписаний, предпочтений;</a:t>
            </a:r>
          </a:p>
          <a:p>
            <a:r>
              <a:rPr lang="ru-RU" b="1" dirty="0" smtClean="0"/>
              <a:t>Готовность к выбору </a:t>
            </a:r>
            <a:r>
              <a:rPr lang="ru-RU" dirty="0" smtClean="0"/>
              <a:t>как осознание ответственности за результаты и последствия своей деятельности, поведения.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Педагогическое взаимодействие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Процесс</a:t>
            </a:r>
            <a:r>
              <a:rPr lang="en-US" dirty="0" smtClean="0"/>
              <a:t>,</a:t>
            </a:r>
            <a:r>
              <a:rPr lang="ru-RU" dirty="0" smtClean="0"/>
              <a:t> который происходит между воспитателем и воспитанником в ходе учебно-воспитательной работы и направлен на развитие личности обучающегося</a:t>
            </a:r>
          </a:p>
          <a:p>
            <a:r>
              <a:rPr lang="ru-RU" dirty="0" smtClean="0"/>
              <a:t>Одно из ключевых понятий педагогики и научный принцип, лежащий в основе воспитания</a:t>
            </a:r>
          </a:p>
          <a:p>
            <a:r>
              <a:rPr lang="ru-RU" u="sng" dirty="0" smtClean="0"/>
              <a:t>Специфика</a:t>
            </a:r>
            <a:r>
              <a:rPr lang="ru-RU" dirty="0" smtClean="0"/>
              <a:t> педагогического взаимодействия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i="1" dirty="0" smtClean="0"/>
              <a:t>способствует</a:t>
            </a:r>
            <a:r>
              <a:rPr lang="ru-RU" dirty="0" smtClean="0"/>
              <a:t> не только </a:t>
            </a:r>
            <a:r>
              <a:rPr lang="ru-RU" i="1" dirty="0" smtClean="0"/>
              <a:t>становлению личности обучающегося</a:t>
            </a:r>
            <a:r>
              <a:rPr lang="ru-RU" dirty="0" smtClean="0"/>
              <a:t>, но и </a:t>
            </a:r>
            <a:r>
              <a:rPr lang="ru-RU" i="1" dirty="0" smtClean="0"/>
              <a:t>творческому росту педагога</a:t>
            </a:r>
            <a:endParaRPr lang="ru-RU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001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</a:t>
            </a:r>
            <a:br>
              <a:rPr lang="ru-RU" dirty="0" smtClean="0"/>
            </a:br>
            <a:r>
              <a:rPr lang="ru-RU" sz="3600" dirty="0" smtClean="0"/>
              <a:t>гуманистического педагогического взаимодействия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572032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Принцип диалога </a:t>
            </a:r>
            <a:r>
              <a:rPr lang="ru-RU" dirty="0" smtClean="0"/>
              <a:t>педагогического взаимодействия. Преобразование позиций педагога и обучающегося в личностно-равноправные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со-учащиеся</a:t>
            </a:r>
            <a:r>
              <a:rPr lang="ru-RU" dirty="0" smtClean="0"/>
              <a:t>, </a:t>
            </a:r>
            <a:r>
              <a:rPr lang="ru-RU" dirty="0" err="1" smtClean="0"/>
              <a:t>со-воспитывающиеся</a:t>
            </a:r>
            <a:r>
              <a:rPr lang="ru-RU" dirty="0" smtClean="0"/>
              <a:t>, сотрудничающие люди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/>
              <a:t>Проблематизация</a:t>
            </a:r>
            <a:r>
              <a:rPr lang="ru-RU" b="1" dirty="0" smtClean="0"/>
              <a:t> </a:t>
            </a:r>
            <a:r>
              <a:rPr lang="ru-RU" dirty="0" smtClean="0"/>
              <a:t>педагогического взаимодействия</a:t>
            </a:r>
            <a:r>
              <a:rPr lang="en-US" dirty="0" smtClean="0"/>
              <a:t>.</a:t>
            </a:r>
            <a:r>
              <a:rPr lang="ru-RU" dirty="0" smtClean="0"/>
              <a:t> Изменение ролей и функций педагога и обучающегося в процессе воспитания и обучения. Педагог не воспитывает, не преподает, но актуализирует исследовательскую активность самого обучающегося, стимулирует его тенденцию к личностному росту, создает условия для совершения им нравственных поступков, самостоятельного обнаружения и постановки им познавательных проблем и задач.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Принцип </a:t>
            </a:r>
            <a:r>
              <a:rPr lang="ru-RU" b="1" dirty="0" err="1" smtClean="0"/>
              <a:t>персонализации</a:t>
            </a:r>
            <a:r>
              <a:rPr lang="en-US" b="1" dirty="0" smtClean="0"/>
              <a:t>.</a:t>
            </a:r>
            <a:r>
              <a:rPr lang="ru-RU" b="1" dirty="0" smtClean="0"/>
              <a:t> </a:t>
            </a:r>
            <a:r>
              <a:rPr lang="ru-RU" dirty="0" smtClean="0"/>
              <a:t>Отказ от ролевых масок, адекватное включение во взаимодействие элементов личностного опыта (чувств, переживаний, эмоций и соответствующих им действий, и поступков), которые не соответствуют ролевым ожиданиям и нормативам.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Индивидуализация</a:t>
            </a:r>
            <a:r>
              <a:rPr lang="ru-RU" dirty="0" smtClean="0"/>
              <a:t> педагогического взаимодействия </a:t>
            </a:r>
            <a:r>
              <a:rPr lang="en-US" dirty="0" smtClean="0"/>
              <a:t>.</a:t>
            </a:r>
            <a:r>
              <a:rPr lang="ru-RU" dirty="0" smtClean="0"/>
              <a:t> Выявление и культивирование в каждом обучающемся индивидуально-специфического и особенного. Построение общения, адекватного возрастным (по уровню развития) и индивидуальным (личностным) особенностям и возможностям, способностям и склонностям всех обучающихся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29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Основная форма взаимодействия субъектов образовательного процесса</a:t>
            </a:r>
            <a:r>
              <a:rPr lang="en-US" sz="3600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педагогическое общение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2861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Общение между педагогом и обучающимся, в ходе которого решаются образовательные и личностно-развивающие задачи</a:t>
            </a:r>
          </a:p>
          <a:p>
            <a:r>
              <a:rPr lang="ru-RU" dirty="0" smtClean="0"/>
              <a:t>В образовательном процессе создается ситуация множественности планов и форм учебного взаимодействия, усложняется и его общая схема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Реверсивное влияние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Учебное сотрудничество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разветвленная сеть взаимодействий по четырем линиям: </a:t>
            </a:r>
          </a:p>
          <a:p>
            <a:pPr marL="514350" indent="-514350">
              <a:buAutoNum type="arabicParenR"/>
            </a:pPr>
            <a:r>
              <a:rPr lang="ru-RU" dirty="0" smtClean="0"/>
              <a:t>педагог - обучающийся (обучающиеся), </a:t>
            </a:r>
          </a:p>
          <a:p>
            <a:pPr marL="514350" indent="-514350">
              <a:buAutoNum type="arabicParenR"/>
            </a:pPr>
            <a:r>
              <a:rPr lang="ru-RU" dirty="0" smtClean="0"/>
              <a:t>обучающийся - </a:t>
            </a:r>
            <a:r>
              <a:rPr lang="ru-RU" dirty="0" err="1" smtClean="0"/>
              <a:t>обучающийся</a:t>
            </a:r>
            <a:r>
              <a:rPr lang="ru-RU" dirty="0" smtClean="0"/>
              <a:t> в парах (диадах) и в тройках (триадах),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общегрупповое</a:t>
            </a:r>
            <a:r>
              <a:rPr lang="ru-RU" dirty="0" smtClean="0"/>
              <a:t> взаимодействие обучающихся во всем учебном коллективе</a:t>
            </a:r>
          </a:p>
          <a:p>
            <a:pPr marL="514350" indent="-514350">
              <a:buAutoNum type="arabicParenR"/>
            </a:pPr>
            <a:r>
              <a:rPr lang="ru-RU" dirty="0" smtClean="0"/>
              <a:t>педагог - педагогический коллектив </a:t>
            </a:r>
            <a:endParaRPr lang="en-US" dirty="0" smtClean="0"/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>
                <a:solidFill>
                  <a:srgbClr val="002060"/>
                </a:solidFill>
              </a:rPr>
              <a:t>сотрудничество обучающегося «с самим собой» (а может быть, это справедливо и для педагога) </a:t>
            </a:r>
            <a:r>
              <a:rPr lang="ru-RU" i="1" dirty="0" smtClean="0">
                <a:solidFill>
                  <a:srgbClr val="002060"/>
                </a:solidFill>
              </a:rPr>
              <a:t>(Г.А. </a:t>
            </a:r>
            <a:r>
              <a:rPr lang="ru-RU" i="1" dirty="0" err="1" smtClean="0">
                <a:solidFill>
                  <a:srgbClr val="002060"/>
                </a:solidFill>
              </a:rPr>
              <a:t>Цукерман</a:t>
            </a:r>
            <a:r>
              <a:rPr lang="ru-RU" i="1" dirty="0" smtClean="0">
                <a:solidFill>
                  <a:srgbClr val="002060"/>
                </a:solidFill>
              </a:rPr>
              <a:t>)</a:t>
            </a: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ru-RU" dirty="0" smtClean="0"/>
              <a:t>Учебное сотрудничество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Сотрудничество как совместная деятельность, как организационная система активности взаимодействующих субъектов характеризуется: 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пространственным и временным соприсутствием; 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единством цели; 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организацией и управлением деятельностью;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разделением функций, действий, операций; 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наличием позитивных межличностных отношений.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528</Words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Взаимодействие субъектов педагогического процесса в профессиональном образовании</vt:lpstr>
      <vt:lpstr>Взаимодействие </vt:lpstr>
      <vt:lpstr>Субъекты педагогического процесса</vt:lpstr>
      <vt:lpstr>Субъектная позиция предполагает</vt:lpstr>
      <vt:lpstr>Педагогическое взаимодействие</vt:lpstr>
      <vt:lpstr>Принципы гуманистического педагогического взаимодействия</vt:lpstr>
      <vt:lpstr>Основная форма взаимодействия субъектов образовательного процесса -  педагогическое общение</vt:lpstr>
      <vt:lpstr>Учебное сотрудничество </vt:lpstr>
      <vt:lpstr>Учебное сотрудничество </vt:lpstr>
      <vt:lpstr>Событие и со-бытие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Взаимодействие субъектов педагогического процесса в профессиональном образовании</dc:title>
  <dc:creator>Дегтярева Ирина Анатольевна</dc:creator>
  <cp:lastModifiedBy>UPDK</cp:lastModifiedBy>
  <cp:revision>20</cp:revision>
  <dcterms:created xsi:type="dcterms:W3CDTF">2022-12-09T09:03:27Z</dcterms:created>
  <dcterms:modified xsi:type="dcterms:W3CDTF">2022-12-12T05:31:41Z</dcterms:modified>
</cp:coreProperties>
</file>