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6" r:id="rId3"/>
    <p:sldId id="297" r:id="rId4"/>
    <p:sldId id="294" r:id="rId5"/>
    <p:sldId id="302" r:id="rId6"/>
    <p:sldId id="300" r:id="rId7"/>
    <p:sldId id="299" r:id="rId8"/>
    <p:sldId id="301" r:id="rId9"/>
    <p:sldId id="258" r:id="rId10"/>
    <p:sldId id="272" r:id="rId11"/>
    <p:sldId id="304" r:id="rId12"/>
    <p:sldId id="305" r:id="rId13"/>
    <p:sldId id="306" r:id="rId14"/>
    <p:sldId id="307" r:id="rId15"/>
    <p:sldId id="308" r:id="rId16"/>
    <p:sldId id="309" r:id="rId17"/>
    <p:sldId id="310" r:id="rId18"/>
    <p:sldId id="311" r:id="rId19"/>
    <p:sldId id="312" r:id="rId20"/>
    <p:sldId id="313" r:id="rId21"/>
    <p:sldId id="314" r:id="rId22"/>
    <p:sldId id="316" r:id="rId23"/>
    <p:sldId id="317" r:id="rId24"/>
    <p:sldId id="318" r:id="rId25"/>
    <p:sldId id="319" r:id="rId26"/>
    <p:sldId id="320"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0FF5"/>
    <a:srgbClr val="2F22DC"/>
    <a:srgbClr val="1F15E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15.10.2020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15.10.2020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15.10.2020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5B106E36-FD25-4E2D-B0AA-010F637433A0}" type="datetimeFigureOut">
              <a:rPr lang="ru-RU" smtClean="0"/>
              <a:pPr/>
              <a:t>15.10.2020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15.10.2020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15.10.2020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836713"/>
            <a:ext cx="8640960" cy="2520279"/>
          </a:xfrm>
        </p:spPr>
        <p:txBody>
          <a:bodyPr>
            <a:normAutofit/>
          </a:bodyPr>
          <a:lstStyle/>
          <a:p>
            <a:r>
              <a:rPr lang="ru-RU" sz="3200" dirty="0" smtClean="0"/>
              <a:t>Тема 24. Макроэкономическая политика государства в рыночной экономике</a:t>
            </a:r>
            <a:endParaRPr lang="ru-RU"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80728"/>
            <a:ext cx="8363272" cy="5328592"/>
          </a:xfrm>
        </p:spPr>
        <p:txBody>
          <a:bodyPr>
            <a:noAutofit/>
          </a:bodyPr>
          <a:lstStyle/>
          <a:p>
            <a:r>
              <a:rPr lang="ru-RU" sz="1600" b="1" dirty="0">
                <a:latin typeface="Times New Roman" panose="02020603050405020304" pitchFamily="18" charset="0"/>
                <a:cs typeface="Times New Roman" panose="02020603050405020304" pitchFamily="18" charset="0"/>
              </a:rPr>
              <a:t>фискальная </a:t>
            </a:r>
            <a:r>
              <a:rPr lang="ru-RU" sz="1600" dirty="0">
                <a:latin typeface="Times New Roman" panose="02020603050405020304" pitchFamily="18" charset="0"/>
                <a:cs typeface="Times New Roman" panose="02020603050405020304" pitchFamily="18" charset="0"/>
              </a:rPr>
              <a:t>– в ней реализуется главное предназначение налогов: аккумулирование в госбюджете средств, необходимых для содержания государства и выполнения им своих функций;</a:t>
            </a:r>
          </a:p>
          <a:p>
            <a:r>
              <a:rPr lang="ru-RU" sz="1600" b="1" dirty="0" smtClean="0">
                <a:latin typeface="Times New Roman" panose="02020603050405020304" pitchFamily="18" charset="0"/>
                <a:cs typeface="Times New Roman" panose="02020603050405020304" pitchFamily="18" charset="0"/>
              </a:rPr>
              <a:t>распределительная </a:t>
            </a:r>
            <a:r>
              <a:rPr lang="ru-RU" sz="1600" dirty="0">
                <a:latin typeface="Times New Roman" panose="02020603050405020304" pitchFamily="18" charset="0"/>
                <a:cs typeface="Times New Roman" panose="02020603050405020304" pitchFamily="18" charset="0"/>
              </a:rPr>
              <a:t>– ее смысл заключается в перераспределении доходов между различными категориями населения: от более состоятельных в пользу более слабых и незащищенных категорий граждан;</a:t>
            </a:r>
          </a:p>
          <a:p>
            <a:r>
              <a:rPr lang="ru-RU" sz="1600" b="1" dirty="0" smtClean="0">
                <a:latin typeface="Times New Roman" panose="02020603050405020304" pitchFamily="18" charset="0"/>
                <a:cs typeface="Times New Roman" panose="02020603050405020304" pitchFamily="18" charset="0"/>
              </a:rPr>
              <a:t>регулирующая </a:t>
            </a:r>
            <a:r>
              <a:rPr lang="ru-RU" sz="1600" dirty="0">
                <a:latin typeface="Times New Roman" panose="02020603050405020304" pitchFamily="18" charset="0"/>
                <a:cs typeface="Times New Roman" panose="02020603050405020304" pitchFamily="18" charset="0"/>
              </a:rPr>
              <a:t>– она направлена на достижение при помощи налоговых механизмов тех или иных задач макроэкономической политики </a:t>
            </a:r>
            <a:r>
              <a:rPr lang="ru-RU" sz="1600" dirty="0" smtClean="0">
                <a:latin typeface="Times New Roman" panose="02020603050405020304" pitchFamily="18" charset="0"/>
                <a:cs typeface="Times New Roman" panose="02020603050405020304" pitchFamily="18" charset="0"/>
              </a:rPr>
              <a:t>государства;</a:t>
            </a:r>
            <a:endParaRPr lang="ru-RU" sz="1600" dirty="0">
              <a:latin typeface="Times New Roman" panose="02020603050405020304" pitchFamily="18" charset="0"/>
              <a:cs typeface="Times New Roman" panose="02020603050405020304" pitchFamily="18" charset="0"/>
            </a:endParaRPr>
          </a:p>
          <a:p>
            <a:r>
              <a:rPr lang="ru-RU" sz="1600" b="1" dirty="0" smtClean="0">
                <a:latin typeface="Times New Roman" panose="02020603050405020304" pitchFamily="18" charset="0"/>
                <a:cs typeface="Times New Roman" panose="02020603050405020304" pitchFamily="18" charset="0"/>
              </a:rPr>
              <a:t>контрольная </a:t>
            </a:r>
            <a:r>
              <a:rPr lang="ru-RU" sz="1600" dirty="0">
                <a:latin typeface="Times New Roman" panose="02020603050405020304" pitchFamily="18" charset="0"/>
                <a:cs typeface="Times New Roman" panose="02020603050405020304" pitchFamily="18" charset="0"/>
              </a:rPr>
              <a:t>– через налоги государство осуществляет контроль над финансово- хозяйственной деятельностью организаций и граждан, а также за источниками доходов и расходами;</a:t>
            </a:r>
          </a:p>
          <a:p>
            <a:r>
              <a:rPr lang="ru-RU" sz="1600" b="1" dirty="0" smtClean="0">
                <a:latin typeface="Times New Roman" panose="02020603050405020304" pitchFamily="18" charset="0"/>
                <a:cs typeface="Times New Roman" panose="02020603050405020304" pitchFamily="18" charset="0"/>
              </a:rPr>
              <a:t>поощрительная </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налоговые механизмы должны быть нацелены на реализацию социальной политики государства, поощрять значимую для общества деятельность граждан, отражать признание государством особых заслуг определенных категорий граждан. Это предоставление налоговых льгот Героям Советского Союза, героям России, вычеты из налогооблагаемого дохода физических лиц на содержание детей и иждивенцев, на платное обучением детей, приобретение лекарств и пр.</a:t>
            </a:r>
          </a:p>
          <a:p>
            <a:endParaRPr lang="ru-RU" sz="1600" dirty="0" smtClean="0"/>
          </a:p>
          <a:p>
            <a:endParaRPr lang="ru-RU" sz="2000" dirty="0" smtClean="0"/>
          </a:p>
          <a:p>
            <a:endParaRPr lang="ru-RU" sz="2000" dirty="0" smtClean="0">
              <a:latin typeface="Arial" panose="020B0604020202020204" pitchFamily="34" charset="0"/>
              <a:cs typeface="Arial" panose="020B0604020202020204" pitchFamily="34" charset="0"/>
            </a:endParaRPr>
          </a:p>
          <a:p>
            <a:endParaRPr lang="ru-RU" sz="2000" dirty="0" smtClean="0">
              <a:latin typeface="Arial" panose="020B0604020202020204" pitchFamily="34" charset="0"/>
              <a:cs typeface="Arial" panose="020B0604020202020204" pitchFamily="34" charset="0"/>
            </a:endParaRPr>
          </a:p>
          <a:p>
            <a:endParaRPr lang="ru-RU" sz="24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57200" y="274638"/>
            <a:ext cx="8229600" cy="778098"/>
          </a:xfrm>
        </p:spPr>
        <p:txBody>
          <a:bodyPr>
            <a:normAutofit/>
          </a:bodyPr>
          <a:lstStyle/>
          <a:p>
            <a:pPr algn="ctr"/>
            <a:r>
              <a:rPr lang="ru-RU" sz="3200" dirty="0">
                <a:solidFill>
                  <a:srgbClr val="090FF5"/>
                </a:solidFill>
                <a:effectLst/>
                <a:latin typeface="Times New Roman" panose="02020603050405020304" pitchFamily="18" charset="0"/>
                <a:cs typeface="Times New Roman" panose="02020603050405020304" pitchFamily="18" charset="0"/>
              </a:rPr>
              <a:t>Функции налогов</a:t>
            </a:r>
            <a:endParaRPr lang="ru-RU" sz="3200"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01132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80728"/>
            <a:ext cx="8229600" cy="5026563"/>
          </a:xfrm>
        </p:spPr>
        <p:txBody>
          <a:bodyPr>
            <a:normAutofit lnSpcReduction="10000"/>
          </a:bodyPr>
          <a:lstStyle/>
          <a:p>
            <a:r>
              <a:rPr lang="ru-RU" dirty="0">
                <a:latin typeface="Times New Roman" panose="02020603050405020304" pitchFamily="18" charset="0"/>
                <a:cs typeface="Times New Roman" panose="02020603050405020304" pitchFamily="18" charset="0"/>
              </a:rPr>
              <a:t>обязательность уплаты налогов;</a:t>
            </a:r>
          </a:p>
          <a:p>
            <a:r>
              <a:rPr lang="ru-RU" dirty="0" smtClean="0">
                <a:latin typeface="Times New Roman" panose="02020603050405020304" pitchFamily="18" charset="0"/>
                <a:cs typeface="Times New Roman" panose="02020603050405020304" pitchFamily="18" charset="0"/>
              </a:rPr>
              <a:t>справедливость </a:t>
            </a:r>
            <a:r>
              <a:rPr lang="ru-RU" dirty="0">
                <a:latin typeface="Times New Roman" panose="02020603050405020304" pitchFamily="18" charset="0"/>
                <a:cs typeface="Times New Roman" panose="02020603050405020304" pitchFamily="18" charset="0"/>
              </a:rPr>
              <a:t>и «посильность» налогов, т. е. учет возможностей </a:t>
            </a:r>
            <a:r>
              <a:rPr lang="ru-RU" dirty="0" smtClean="0">
                <a:latin typeface="Times New Roman" panose="02020603050405020304" pitchFamily="18" charset="0"/>
                <a:cs typeface="Times New Roman" panose="02020603050405020304" pitchFamily="18" charset="0"/>
              </a:rPr>
              <a:t>налогоплательщиков </a:t>
            </a:r>
            <a:r>
              <a:rPr lang="ru-RU" dirty="0">
                <a:latin typeface="Times New Roman" panose="02020603050405020304" pitchFamily="18" charset="0"/>
                <a:cs typeface="Times New Roman" panose="02020603050405020304" pitchFamily="18" charset="0"/>
              </a:rPr>
              <a:t>уплачивать налоги. Налог с дохода должен быть прогрессивным;</a:t>
            </a:r>
          </a:p>
          <a:p>
            <a:r>
              <a:rPr lang="ru-RU" dirty="0" smtClean="0">
                <a:latin typeface="Times New Roman" panose="02020603050405020304" pitchFamily="18" charset="0"/>
                <a:cs typeface="Times New Roman" panose="02020603050405020304" pitchFamily="18" charset="0"/>
              </a:rPr>
              <a:t>однократность </a:t>
            </a:r>
            <a:r>
              <a:rPr lang="ru-RU" dirty="0">
                <a:latin typeface="Times New Roman" panose="02020603050405020304" pitchFamily="18" charset="0"/>
                <a:cs typeface="Times New Roman" panose="02020603050405020304" pitchFamily="18" charset="0"/>
              </a:rPr>
              <a:t>взимания налогов;</a:t>
            </a:r>
          </a:p>
          <a:p>
            <a:r>
              <a:rPr lang="ru-RU" dirty="0" smtClean="0">
                <a:latin typeface="Times New Roman" panose="02020603050405020304" pitchFamily="18" charset="0"/>
                <a:cs typeface="Times New Roman" panose="02020603050405020304" pitchFamily="18" charset="0"/>
              </a:rPr>
              <a:t>простота</a:t>
            </a:r>
            <a:r>
              <a:rPr lang="ru-RU" dirty="0">
                <a:latin typeface="Times New Roman" panose="02020603050405020304" pitchFamily="18" charset="0"/>
                <a:cs typeface="Times New Roman" panose="02020603050405020304" pitchFamily="18" charset="0"/>
              </a:rPr>
              <a:t>, понятность и удобство системы уплаты налогов для налогоплательщиков и экономичность их взимания для налоговых органов;</a:t>
            </a:r>
          </a:p>
          <a:p>
            <a:r>
              <a:rPr lang="ru-RU" dirty="0" smtClean="0">
                <a:latin typeface="Times New Roman" panose="02020603050405020304" pitchFamily="18" charset="0"/>
                <a:cs typeface="Times New Roman" panose="02020603050405020304" pitchFamily="18" charset="0"/>
              </a:rPr>
              <a:t>сочетание </a:t>
            </a:r>
            <a:r>
              <a:rPr lang="ru-RU" dirty="0">
                <a:latin typeface="Times New Roman" panose="02020603050405020304" pitchFamily="18" charset="0"/>
                <a:cs typeface="Times New Roman" panose="02020603050405020304" pitchFamily="18" charset="0"/>
              </a:rPr>
              <a:t>в налоговой системе гибкости, динамичности, с одной стороны, и стабильности, с другой.</a:t>
            </a:r>
          </a:p>
          <a:p>
            <a:endParaRPr lang="ru-RU" dirty="0"/>
          </a:p>
        </p:txBody>
      </p:sp>
      <p:sp>
        <p:nvSpPr>
          <p:cNvPr id="3" name="Заголовок 2"/>
          <p:cNvSpPr>
            <a:spLocks noGrp="1"/>
          </p:cNvSpPr>
          <p:nvPr>
            <p:ph type="title"/>
          </p:nvPr>
        </p:nvSpPr>
        <p:spPr>
          <a:xfrm>
            <a:off x="457200" y="188640"/>
            <a:ext cx="8229600" cy="864096"/>
          </a:xfrm>
        </p:spPr>
        <p:txBody>
          <a:bodyPr>
            <a:noAutofit/>
          </a:bodyPr>
          <a:lstStyle/>
          <a:p>
            <a:pPr algn="ctr"/>
            <a:r>
              <a:rPr lang="ru-RU" sz="3200" dirty="0">
                <a:solidFill>
                  <a:srgbClr val="090FF5"/>
                </a:solidFill>
                <a:effectLst/>
                <a:latin typeface="Times New Roman" panose="02020603050405020304" pitchFamily="18" charset="0"/>
                <a:cs typeface="Times New Roman" panose="02020603050405020304" pitchFamily="18" charset="0"/>
              </a:rPr>
              <a:t>Принципы налоговой политики</a:t>
            </a:r>
          </a:p>
        </p:txBody>
      </p:sp>
    </p:spTree>
    <p:extLst>
      <p:ext uri="{BB962C8B-B14F-4D97-AF65-F5344CB8AC3E}">
        <p14:creationId xmlns:p14="http://schemas.microsoft.com/office/powerpoint/2010/main" xmlns="" val="331848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340768"/>
            <a:ext cx="8229600" cy="4666523"/>
          </a:xfrm>
        </p:spPr>
        <p:txBody>
          <a:bodyPr>
            <a:normAutofit fontScale="92500" lnSpcReduction="10000"/>
          </a:bodyPr>
          <a:lstStyle/>
          <a:p>
            <a:r>
              <a:rPr lang="ru-RU" b="1" dirty="0">
                <a:latin typeface="Times New Roman" panose="02020603050405020304" pitchFamily="18" charset="0"/>
                <a:cs typeface="Times New Roman" panose="02020603050405020304" pitchFamily="18" charset="0"/>
              </a:rPr>
              <a:t>Прямые </a:t>
            </a:r>
            <a:r>
              <a:rPr lang="ru-RU" dirty="0">
                <a:latin typeface="Times New Roman" panose="02020603050405020304" pitchFamily="18" charset="0"/>
                <a:cs typeface="Times New Roman" panose="02020603050405020304" pitchFamily="18" charset="0"/>
              </a:rPr>
              <a:t>налоги взимаются непосредственно с доходов или имущества налогоплательщиков (налог на доходы физических лиц, налог на прибыль </a:t>
            </a:r>
            <a:r>
              <a:rPr lang="ru-RU" dirty="0" smtClean="0">
                <a:latin typeface="Times New Roman" panose="02020603050405020304" pitchFamily="18" charset="0"/>
                <a:cs typeface="Times New Roman" panose="02020603050405020304" pitchFamily="18" charset="0"/>
              </a:rPr>
              <a:t>организаций и </a:t>
            </a:r>
            <a:r>
              <a:rPr lang="ru-RU" dirty="0">
                <a:latin typeface="Times New Roman" panose="02020603050405020304" pitchFamily="18" charset="0"/>
                <a:cs typeface="Times New Roman" panose="02020603050405020304" pitchFamily="18" charset="0"/>
              </a:rPr>
              <a:t>др.).</a:t>
            </a:r>
          </a:p>
          <a:p>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Косвенные </a:t>
            </a:r>
            <a:r>
              <a:rPr lang="ru-RU" dirty="0">
                <a:latin typeface="Times New Roman" panose="02020603050405020304" pitchFamily="18" charset="0"/>
                <a:cs typeface="Times New Roman" panose="02020603050405020304" pitchFamily="18" charset="0"/>
              </a:rPr>
              <a:t>налоги взимаются через цену товара – акцизы, налог на добавленную стоимость, налог с продаж и др</a:t>
            </a:r>
            <a:r>
              <a:rPr lang="ru-RU" dirty="0" smtClean="0">
                <a:latin typeface="Times New Roman" panose="02020603050405020304" pitchFamily="18" charset="0"/>
                <a:cs typeface="Times New Roman" panose="02020603050405020304" pitchFamily="18" charset="0"/>
              </a:rPr>
              <a:t>.</a:t>
            </a:r>
          </a:p>
          <a:p>
            <a:r>
              <a:rPr lang="ru-RU" b="1" dirty="0" smtClean="0">
                <a:latin typeface="Times New Roman" panose="02020603050405020304" pitchFamily="18" charset="0"/>
                <a:cs typeface="Times New Roman" panose="02020603050405020304" pitchFamily="18" charset="0"/>
              </a:rPr>
              <a:t>Налоги </a:t>
            </a:r>
            <a:r>
              <a:rPr lang="ru-RU" b="1" dirty="0">
                <a:latin typeface="Times New Roman" panose="02020603050405020304" pitchFamily="18" charset="0"/>
                <a:cs typeface="Times New Roman" panose="02020603050405020304" pitchFamily="18" charset="0"/>
              </a:rPr>
              <a:t>с физических лиц </a:t>
            </a:r>
            <a:r>
              <a:rPr lang="ru-RU" dirty="0">
                <a:latin typeface="Times New Roman" panose="02020603050405020304" pitchFamily="18" charset="0"/>
                <a:cs typeface="Times New Roman" panose="02020603050405020304" pitchFamily="18" charset="0"/>
              </a:rPr>
              <a:t>(налог на доходы, налог на имущество физических лиц, курортный сбор и пр.); </a:t>
            </a:r>
            <a:endParaRPr lang="ru-RU" dirty="0" smtClean="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Н</a:t>
            </a:r>
            <a:r>
              <a:rPr lang="ru-RU" b="1" dirty="0" smtClean="0">
                <a:latin typeface="Times New Roman" panose="02020603050405020304" pitchFamily="18" charset="0"/>
                <a:cs typeface="Times New Roman" panose="02020603050405020304" pitchFamily="18" charset="0"/>
              </a:rPr>
              <a:t>алоги </a:t>
            </a:r>
            <a:r>
              <a:rPr lang="ru-RU" b="1" dirty="0">
                <a:latin typeface="Times New Roman" panose="02020603050405020304" pitchFamily="18" charset="0"/>
                <a:cs typeface="Times New Roman" panose="02020603050405020304" pitchFamily="18" charset="0"/>
              </a:rPr>
              <a:t>с организаций </a:t>
            </a:r>
            <a:r>
              <a:rPr lang="ru-RU" dirty="0">
                <a:latin typeface="Times New Roman" panose="02020603050405020304" pitchFamily="18" charset="0"/>
                <a:cs typeface="Times New Roman" panose="02020603050405020304" pitchFamily="18" charset="0"/>
              </a:rPr>
              <a:t>(налог на прибыль, НДС</a:t>
            </a:r>
            <a:r>
              <a:rPr lang="ru-RU" dirty="0" smtClean="0">
                <a:latin typeface="Times New Roman" panose="02020603050405020304" pitchFamily="18" charset="0"/>
                <a:cs typeface="Times New Roman" panose="02020603050405020304" pitchFamily="18" charset="0"/>
              </a:rPr>
              <a:t>);</a:t>
            </a:r>
          </a:p>
          <a:p>
            <a:r>
              <a:rPr lang="ru-RU" b="1" dirty="0" smtClean="0">
                <a:latin typeface="Times New Roman" panose="02020603050405020304" pitchFamily="18" charset="0"/>
                <a:cs typeface="Times New Roman" panose="02020603050405020304" pitchFamily="18" charset="0"/>
              </a:rPr>
              <a:t>Смешанные </a:t>
            </a:r>
            <a:r>
              <a:rPr lang="ru-RU" b="1" dirty="0">
                <a:latin typeface="Times New Roman" panose="02020603050405020304" pitchFamily="18" charset="0"/>
                <a:cs typeface="Times New Roman" panose="02020603050405020304" pitchFamily="18" charset="0"/>
              </a:rPr>
              <a:t>налоги </a:t>
            </a:r>
            <a:r>
              <a:rPr lang="ru-RU" dirty="0">
                <a:latin typeface="Times New Roman" panose="02020603050405020304" pitchFamily="18" charset="0"/>
                <a:cs typeface="Times New Roman" panose="02020603050405020304" pitchFamily="18" charset="0"/>
              </a:rPr>
              <a:t>(уплачиваемые и физическими лицами, и предприятиями: к примеру, налог с владельцев транспортных средств</a:t>
            </a:r>
            <a:r>
              <a:rPr lang="ru-RU" dirty="0" smtClean="0">
                <a:latin typeface="Times New Roman" panose="02020603050405020304" pitchFamily="18" charset="0"/>
                <a:cs typeface="Times New Roman" panose="02020603050405020304" pitchFamily="18" charset="0"/>
              </a:rPr>
              <a:t>).</a:t>
            </a:r>
          </a:p>
          <a:p>
            <a:endParaRPr lang="ru-RU" dirty="0"/>
          </a:p>
          <a:p>
            <a:endParaRPr lang="ru-RU" dirty="0"/>
          </a:p>
        </p:txBody>
      </p:sp>
      <p:sp>
        <p:nvSpPr>
          <p:cNvPr id="3" name="Заголовок 2"/>
          <p:cNvSpPr>
            <a:spLocks noGrp="1"/>
          </p:cNvSpPr>
          <p:nvPr>
            <p:ph type="title"/>
          </p:nvPr>
        </p:nvSpPr>
        <p:spPr>
          <a:xfrm>
            <a:off x="457200" y="620688"/>
            <a:ext cx="8229600" cy="504056"/>
          </a:xfrm>
        </p:spPr>
        <p:txBody>
          <a:bodyPr>
            <a:normAutofit fontScale="90000"/>
          </a:bodyPr>
          <a:lstStyle/>
          <a:p>
            <a:pPr algn="ctr"/>
            <a:r>
              <a:rPr lang="ru-RU" dirty="0" smtClean="0">
                <a:effectLst/>
              </a:rPr>
              <a:t/>
            </a:r>
            <a:br>
              <a:rPr lang="ru-RU" dirty="0" smtClean="0">
                <a:effectLst/>
              </a:rPr>
            </a:br>
            <a:r>
              <a:rPr lang="ru-RU" sz="3600" dirty="0" smtClean="0">
                <a:solidFill>
                  <a:srgbClr val="090FF5"/>
                </a:solidFill>
                <a:effectLst/>
                <a:latin typeface="Times New Roman" panose="02020603050405020304" pitchFamily="18" charset="0"/>
                <a:cs typeface="Times New Roman" panose="02020603050405020304" pitchFamily="18" charset="0"/>
              </a:rPr>
              <a:t>Виды </a:t>
            </a:r>
            <a:r>
              <a:rPr lang="ru-RU" sz="3600" dirty="0">
                <a:solidFill>
                  <a:srgbClr val="090FF5"/>
                </a:solidFill>
                <a:effectLst/>
                <a:latin typeface="Times New Roman" panose="02020603050405020304" pitchFamily="18" charset="0"/>
                <a:cs typeface="Times New Roman" panose="02020603050405020304" pitchFamily="18" charset="0"/>
              </a:rPr>
              <a:t>налогов</a:t>
            </a:r>
            <a:br>
              <a:rPr lang="ru-RU" sz="3600" dirty="0">
                <a:solidFill>
                  <a:srgbClr val="090FF5"/>
                </a:solidFill>
                <a:effectLst/>
                <a:latin typeface="Times New Roman" panose="02020603050405020304" pitchFamily="18" charset="0"/>
                <a:cs typeface="Times New Roman" panose="02020603050405020304" pitchFamily="18" charset="0"/>
              </a:rPr>
            </a:br>
            <a:endParaRPr lang="ru-RU" sz="3600"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03801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b="1" dirty="0">
                <a:latin typeface="Times New Roman" panose="02020603050405020304" pitchFamily="18" charset="0"/>
                <a:cs typeface="Times New Roman" panose="02020603050405020304" pitchFamily="18" charset="0"/>
              </a:rPr>
              <a:t>федеральные </a:t>
            </a:r>
            <a:r>
              <a:rPr lang="ru-RU" dirty="0">
                <a:latin typeface="Times New Roman" panose="02020603050405020304" pitchFamily="18" charset="0"/>
                <a:cs typeface="Times New Roman" panose="02020603050405020304" pitchFamily="18" charset="0"/>
              </a:rPr>
              <a:t>(общегосударственные) (НДС, налог на прибыль организаций и пр.), </a:t>
            </a:r>
            <a:endParaRPr lang="ru-RU"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региональные </a:t>
            </a:r>
            <a:r>
              <a:rPr lang="ru-RU" dirty="0">
                <a:latin typeface="Times New Roman" panose="02020603050405020304" pitchFamily="18" charset="0"/>
                <a:cs typeface="Times New Roman" panose="02020603050405020304" pitchFamily="18" charset="0"/>
              </a:rPr>
              <a:t>(налоги республик в составе РФ, краев, областей, автономных областей и </a:t>
            </a:r>
            <a:r>
              <a:rPr lang="ru-RU" dirty="0" smtClean="0">
                <a:latin typeface="Times New Roman" panose="02020603050405020304" pitchFamily="18" charset="0"/>
                <a:cs typeface="Times New Roman" panose="02020603050405020304" pitchFamily="18" charset="0"/>
              </a:rPr>
              <a:t>округов</a:t>
            </a:r>
            <a:r>
              <a:rPr lang="ru-RU" dirty="0">
                <a:latin typeface="Times New Roman" panose="02020603050405020304" pitchFamily="18" charset="0"/>
                <a:cs typeface="Times New Roman" panose="02020603050405020304" pitchFamily="18" charset="0"/>
              </a:rPr>
              <a:t>) – налог на недвижимость, налог на имущество организаций; </a:t>
            </a:r>
            <a:endParaRPr lang="ru-RU"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местные </a:t>
            </a:r>
            <a:r>
              <a:rPr lang="ru-RU" dirty="0">
                <a:latin typeface="Times New Roman" panose="02020603050405020304" pitchFamily="18" charset="0"/>
                <a:cs typeface="Times New Roman" panose="02020603050405020304" pitchFamily="18" charset="0"/>
              </a:rPr>
              <a:t>налоги (эти налоги или механизм их сбора вводятся районными и городскими органами в соответствии с законодательством РФ), к примеру, земельный налог, курортный сбор.</a:t>
            </a:r>
          </a:p>
          <a:p>
            <a:endParaRPr lang="ru-RU" dirty="0"/>
          </a:p>
        </p:txBody>
      </p:sp>
      <p:sp>
        <p:nvSpPr>
          <p:cNvPr id="3" name="Заголовок 2"/>
          <p:cNvSpPr>
            <a:spLocks noGrp="1"/>
          </p:cNvSpPr>
          <p:nvPr>
            <p:ph type="title"/>
          </p:nvPr>
        </p:nvSpPr>
        <p:spPr>
          <a:xfrm>
            <a:off x="457200" y="274638"/>
            <a:ext cx="8229600" cy="706090"/>
          </a:xfrm>
        </p:spPr>
        <p:txBody>
          <a:bodyPr>
            <a:normAutofit fontScale="90000"/>
          </a:bodyPr>
          <a:lstStyle/>
          <a:p>
            <a:pPr algn="ctr"/>
            <a:r>
              <a:rPr lang="ru-RU" dirty="0" smtClean="0">
                <a:effectLst/>
              </a:rPr>
              <a:t/>
            </a:r>
            <a:br>
              <a:rPr lang="ru-RU" dirty="0" smtClean="0">
                <a:effectLst/>
              </a:rPr>
            </a:br>
            <a:r>
              <a:rPr lang="ru-RU" sz="3600" dirty="0" smtClean="0">
                <a:solidFill>
                  <a:srgbClr val="090FF5"/>
                </a:solidFill>
                <a:effectLst/>
                <a:latin typeface="Times New Roman" panose="02020603050405020304" pitchFamily="18" charset="0"/>
                <a:cs typeface="Times New Roman" panose="02020603050405020304" pitchFamily="18" charset="0"/>
              </a:rPr>
              <a:t>Виды </a:t>
            </a:r>
            <a:r>
              <a:rPr lang="ru-RU" sz="3600" dirty="0">
                <a:solidFill>
                  <a:srgbClr val="090FF5"/>
                </a:solidFill>
                <a:effectLst/>
                <a:latin typeface="Times New Roman" panose="02020603050405020304" pitchFamily="18" charset="0"/>
                <a:cs typeface="Times New Roman" panose="02020603050405020304" pitchFamily="18" charset="0"/>
              </a:rPr>
              <a:t>налогов</a:t>
            </a:r>
            <a:r>
              <a:rPr lang="ru-RU" dirty="0">
                <a:effectLst/>
              </a:rPr>
              <a:t/>
            </a:r>
            <a:br>
              <a:rPr lang="ru-RU" dirty="0">
                <a:effectLst/>
              </a:rPr>
            </a:br>
            <a:endParaRPr lang="ru-RU" dirty="0"/>
          </a:p>
        </p:txBody>
      </p:sp>
    </p:spTree>
    <p:extLst>
      <p:ext uri="{BB962C8B-B14F-4D97-AF65-F5344CB8AC3E}">
        <p14:creationId xmlns:p14="http://schemas.microsoft.com/office/powerpoint/2010/main" xmlns="" val="1592019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052736"/>
            <a:ext cx="8229600" cy="4954555"/>
          </a:xfrm>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При </a:t>
            </a:r>
            <a:r>
              <a:rPr lang="ru-RU" b="1" dirty="0">
                <a:latin typeface="Times New Roman" panose="02020603050405020304" pitchFamily="18" charset="0"/>
                <a:cs typeface="Times New Roman" panose="02020603050405020304" pitchFamily="18" charset="0"/>
              </a:rPr>
              <a:t>прогрессивном налогообложении</a:t>
            </a:r>
            <a:r>
              <a:rPr lang="ru-RU" dirty="0">
                <a:latin typeface="Times New Roman" panose="02020603050405020304" pitchFamily="18" charset="0"/>
                <a:cs typeface="Times New Roman" panose="02020603050405020304" pitchFamily="18" charset="0"/>
              </a:rPr>
              <a:t> ставки налога увеличиваются по мере увеличения объекта налога. При этом не только увеличивается абсолютная сумма налога, но и усиливается налоговое бремя, т. е. возрастает доля изымаемого дохода при его росте.</a:t>
            </a:r>
          </a:p>
          <a:p>
            <a:r>
              <a:rPr lang="ru-RU" b="1" dirty="0">
                <a:latin typeface="Times New Roman" panose="02020603050405020304" pitchFamily="18" charset="0"/>
                <a:cs typeface="Times New Roman" panose="02020603050405020304" pitchFamily="18" charset="0"/>
              </a:rPr>
              <a:t>Регрессивное налогообложение</a:t>
            </a:r>
            <a:r>
              <a:rPr lang="ru-RU" dirty="0">
                <a:latin typeface="Times New Roman" panose="02020603050405020304" pitchFamily="18" charset="0"/>
                <a:cs typeface="Times New Roman" panose="02020603050405020304" pitchFamily="18" charset="0"/>
              </a:rPr>
              <a:t> предполагает снижение ставки налога по мере роста налогооблагаемой базы, а также ослабление налогового бремени. Регрессивное налогообложение свойственно, главным образом, косвенным налогам. </a:t>
            </a:r>
          </a:p>
          <a:p>
            <a:r>
              <a:rPr lang="ru-RU" b="1" dirty="0">
                <a:latin typeface="Times New Roman" panose="02020603050405020304" pitchFamily="18" charset="0"/>
                <a:cs typeface="Times New Roman" panose="02020603050405020304" pitchFamily="18" charset="0"/>
              </a:rPr>
              <a:t>При пропорциональном налогообложении</a:t>
            </a:r>
            <a:r>
              <a:rPr lang="ru-RU" dirty="0">
                <a:latin typeface="Times New Roman" panose="02020603050405020304" pitchFamily="18" charset="0"/>
                <a:cs typeface="Times New Roman" panose="02020603050405020304" pitchFamily="18" charset="0"/>
              </a:rPr>
              <a:t> ставка налога не зависит от налогооблагаемой базы, равна для каждого налогоплательщика независимо от размера его доходов. В РФ пропорциональным является налог на доходы физических лиц.</a:t>
            </a:r>
          </a:p>
          <a:p>
            <a:endParaRPr lang="ru-RU" dirty="0"/>
          </a:p>
        </p:txBody>
      </p:sp>
      <p:sp>
        <p:nvSpPr>
          <p:cNvPr id="3" name="Заголовок 2"/>
          <p:cNvSpPr>
            <a:spLocks noGrp="1"/>
          </p:cNvSpPr>
          <p:nvPr>
            <p:ph type="title"/>
          </p:nvPr>
        </p:nvSpPr>
        <p:spPr>
          <a:xfrm>
            <a:off x="457200" y="274638"/>
            <a:ext cx="8229600" cy="562074"/>
          </a:xfrm>
        </p:spPr>
        <p:txBody>
          <a:bodyPr>
            <a:normAutofit fontScale="90000"/>
          </a:bodyPr>
          <a:lstStyle/>
          <a:p>
            <a:pPr algn="ctr"/>
            <a:r>
              <a:rPr lang="ru-RU" dirty="0" smtClean="0">
                <a:effectLst/>
              </a:rPr>
              <a:t/>
            </a:r>
            <a:br>
              <a:rPr lang="ru-RU" dirty="0" smtClean="0">
                <a:effectLst/>
              </a:rPr>
            </a:br>
            <a:r>
              <a:rPr lang="ru-RU" sz="3600" dirty="0" smtClean="0">
                <a:solidFill>
                  <a:srgbClr val="090FF5"/>
                </a:solidFill>
                <a:effectLst/>
                <a:latin typeface="Times New Roman" panose="02020603050405020304" pitchFamily="18" charset="0"/>
                <a:cs typeface="Times New Roman" panose="02020603050405020304" pitchFamily="18" charset="0"/>
              </a:rPr>
              <a:t>Виды </a:t>
            </a:r>
            <a:r>
              <a:rPr lang="ru-RU" sz="3600" dirty="0">
                <a:solidFill>
                  <a:srgbClr val="090FF5"/>
                </a:solidFill>
                <a:effectLst/>
                <a:latin typeface="Times New Roman" panose="02020603050405020304" pitchFamily="18" charset="0"/>
                <a:cs typeface="Times New Roman" panose="02020603050405020304" pitchFamily="18" charset="0"/>
              </a:rPr>
              <a:t>налогов</a:t>
            </a:r>
            <a:r>
              <a:rPr lang="ru-RU" dirty="0">
                <a:effectLst/>
              </a:rPr>
              <a:t/>
            </a:r>
            <a:br>
              <a:rPr lang="ru-RU" dirty="0">
                <a:effectLst/>
              </a:rPr>
            </a:br>
            <a:endParaRPr lang="ru-RU" dirty="0"/>
          </a:p>
        </p:txBody>
      </p:sp>
    </p:spTree>
    <p:extLst>
      <p:ext uri="{BB962C8B-B14F-4D97-AF65-F5344CB8AC3E}">
        <p14:creationId xmlns:p14="http://schemas.microsoft.com/office/powerpoint/2010/main" xmlns="" val="2133350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b="1" dirty="0">
                <a:latin typeface="Times New Roman" panose="02020603050405020304" pitchFamily="18" charset="0"/>
                <a:cs typeface="Times New Roman" panose="02020603050405020304" pitchFamily="18" charset="0"/>
              </a:rPr>
              <a:t>Капитальные расходы </a:t>
            </a:r>
            <a:r>
              <a:rPr lang="ru-RU" dirty="0">
                <a:latin typeface="Times New Roman" panose="02020603050405020304" pitchFamily="18" charset="0"/>
                <a:cs typeface="Times New Roman" panose="02020603050405020304" pitchFamily="18" charset="0"/>
              </a:rPr>
              <a:t>– часть расходов бюджета, обеспечивающая инновационную и инвестиционную деятельность государства. Они включают расходы, предназначенные для инвестиций в действующие или создаваемые организации; средства, предоставляемые в виде бюджетных кредитов на инвестиционные цели юридическим лицам; средства, выделяемые на проведение капитального ремонта; расходы, при осуществлении которых создается или увеличивается государственное имущество и пр.</a:t>
            </a:r>
          </a:p>
          <a:p>
            <a:r>
              <a:rPr lang="ru-RU" b="1" dirty="0">
                <a:latin typeface="Times New Roman" panose="02020603050405020304" pitchFamily="18" charset="0"/>
                <a:cs typeface="Times New Roman" panose="02020603050405020304" pitchFamily="18" charset="0"/>
              </a:rPr>
              <a:t>Текущие расходы – </a:t>
            </a:r>
            <a:r>
              <a:rPr lang="ru-RU" dirty="0">
                <a:latin typeface="Times New Roman" panose="02020603050405020304" pitchFamily="18" charset="0"/>
                <a:cs typeface="Times New Roman" panose="02020603050405020304" pitchFamily="18" charset="0"/>
              </a:rPr>
              <a:t>часть расходов бюджета, обеспечивающая текущее функционирование органов государственной власти, органов местного самоуправления и бюджетных учреждений, а также государственную поддержку бюджетов других уровней и отдельных отраслей экономики.</a:t>
            </a:r>
          </a:p>
          <a:p>
            <a:endParaRPr lang="ru-RU" dirty="0"/>
          </a:p>
        </p:txBody>
      </p:sp>
      <p:sp>
        <p:nvSpPr>
          <p:cNvPr id="3" name="Заголовок 2"/>
          <p:cNvSpPr>
            <a:spLocks noGrp="1"/>
          </p:cNvSpPr>
          <p:nvPr>
            <p:ph type="title"/>
          </p:nvPr>
        </p:nvSpPr>
        <p:spPr/>
        <p:txBody>
          <a:bodyPr>
            <a:normAutofit/>
          </a:bodyPr>
          <a:lstStyle/>
          <a:p>
            <a:pPr algn="ctr"/>
            <a:r>
              <a:rPr lang="ru-RU" sz="3200" dirty="0">
                <a:solidFill>
                  <a:srgbClr val="090FF5"/>
                </a:solidFill>
                <a:effectLst/>
                <a:latin typeface="Times New Roman" panose="02020603050405020304" pitchFamily="18" charset="0"/>
                <a:cs typeface="Times New Roman" panose="02020603050405020304" pitchFamily="18" charset="0"/>
              </a:rPr>
              <a:t>Расходы госбюджета </a:t>
            </a:r>
            <a:endParaRPr lang="ru-RU" sz="3200"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60988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ассигнования на содержание бюджетных учреждений;</a:t>
            </a:r>
          </a:p>
          <a:p>
            <a:r>
              <a:rPr lang="ru-RU" dirty="0" smtClean="0">
                <a:latin typeface="Times New Roman" panose="02020603050405020304" pitchFamily="18" charset="0"/>
                <a:cs typeface="Times New Roman" panose="02020603050405020304" pitchFamily="18" charset="0"/>
              </a:rPr>
              <a:t>средств </a:t>
            </a:r>
            <a:r>
              <a:rPr lang="ru-RU" dirty="0">
                <a:latin typeface="Times New Roman" panose="02020603050405020304" pitchFamily="18" charset="0"/>
                <a:cs typeface="Times New Roman" panose="02020603050405020304" pitchFamily="18" charset="0"/>
              </a:rPr>
              <a:t>на оплату товаров, работ и услуг, выполняемых физическими и юридическими лицами по государственным или муниципальным контрактам;</a:t>
            </a:r>
          </a:p>
          <a:p>
            <a:r>
              <a:rPr lang="ru-RU" dirty="0" smtClean="0">
                <a:latin typeface="Times New Roman" panose="02020603050405020304" pitchFamily="18" charset="0"/>
                <a:cs typeface="Times New Roman" panose="02020603050405020304" pitchFamily="18" charset="0"/>
              </a:rPr>
              <a:t>трансфертов </a:t>
            </a:r>
            <a:r>
              <a:rPr lang="ru-RU" dirty="0">
                <a:latin typeface="Times New Roman" panose="02020603050405020304" pitchFamily="18" charset="0"/>
                <a:cs typeface="Times New Roman" panose="02020603050405020304" pitchFamily="18" charset="0"/>
              </a:rPr>
              <a:t>населению;</a:t>
            </a:r>
          </a:p>
          <a:p>
            <a:r>
              <a:rPr lang="ru-RU" dirty="0" smtClean="0">
                <a:latin typeface="Times New Roman" panose="02020603050405020304" pitchFamily="18" charset="0"/>
                <a:cs typeface="Times New Roman" panose="02020603050405020304" pitchFamily="18" charset="0"/>
              </a:rPr>
              <a:t>бюджетных </a:t>
            </a:r>
            <a:r>
              <a:rPr lang="ru-RU" dirty="0">
                <a:latin typeface="Times New Roman" panose="02020603050405020304" pitchFamily="18" charset="0"/>
                <a:cs typeface="Times New Roman" panose="02020603050405020304" pitchFamily="18" charset="0"/>
              </a:rPr>
              <a:t>кредитов (в том числе налоговых кредитов и других отсрочек по уплате налогов) юридическим лицам;</a:t>
            </a:r>
          </a:p>
          <a:p>
            <a:r>
              <a:rPr lang="ru-RU" dirty="0" smtClean="0">
                <a:latin typeface="Times New Roman" panose="02020603050405020304" pitchFamily="18" charset="0"/>
                <a:cs typeface="Times New Roman" panose="02020603050405020304" pitchFamily="18" charset="0"/>
              </a:rPr>
              <a:t>субвенций </a:t>
            </a:r>
            <a:r>
              <a:rPr lang="ru-RU" dirty="0">
                <a:latin typeface="Times New Roman" panose="02020603050405020304" pitchFamily="18" charset="0"/>
                <a:cs typeface="Times New Roman" panose="02020603050405020304" pitchFamily="18" charset="0"/>
              </a:rPr>
              <a:t>и субсидий физическим и юридическим лицам;</a:t>
            </a:r>
          </a:p>
          <a:p>
            <a:r>
              <a:rPr lang="ru-RU" dirty="0" smtClean="0">
                <a:latin typeface="Times New Roman" panose="02020603050405020304" pitchFamily="18" charset="0"/>
                <a:cs typeface="Times New Roman" panose="02020603050405020304" pitchFamily="18" charset="0"/>
              </a:rPr>
              <a:t>бюджетных </a:t>
            </a:r>
            <a:r>
              <a:rPr lang="ru-RU" dirty="0">
                <a:latin typeface="Times New Roman" panose="02020603050405020304" pitchFamily="18" charset="0"/>
                <a:cs typeface="Times New Roman" panose="02020603050405020304" pitchFamily="18" charset="0"/>
              </a:rPr>
              <a:t>ссуд, дотаций, субвенций и субсидий бюджетам других уровней и внебюджетным фондам;</a:t>
            </a:r>
          </a:p>
          <a:p>
            <a:r>
              <a:rPr lang="ru-RU" dirty="0" smtClean="0">
                <a:latin typeface="Times New Roman" panose="02020603050405020304" pitchFamily="18" charset="0"/>
                <a:cs typeface="Times New Roman" panose="02020603050405020304" pitchFamily="18" charset="0"/>
              </a:rPr>
              <a:t>кредитов </a:t>
            </a:r>
            <a:r>
              <a:rPr lang="ru-RU" dirty="0">
                <a:latin typeface="Times New Roman" panose="02020603050405020304" pitchFamily="18" charset="0"/>
                <a:cs typeface="Times New Roman" panose="02020603050405020304" pitchFamily="18" charset="0"/>
              </a:rPr>
              <a:t>иностранным государствам;</a:t>
            </a:r>
          </a:p>
          <a:p>
            <a:r>
              <a:rPr lang="ru-RU" dirty="0" smtClean="0">
                <a:latin typeface="Times New Roman" panose="02020603050405020304" pitchFamily="18" charset="0"/>
                <a:cs typeface="Times New Roman" panose="02020603050405020304" pitchFamily="18" charset="0"/>
              </a:rPr>
              <a:t>средств </a:t>
            </a:r>
            <a:r>
              <a:rPr lang="ru-RU" dirty="0">
                <a:latin typeface="Times New Roman" panose="02020603050405020304" pitchFamily="18" charset="0"/>
                <a:cs typeface="Times New Roman" panose="02020603050405020304" pitchFamily="18" charset="0"/>
              </a:rPr>
              <a:t>на обслуживание государственного долга, включая выданные государственные и муниципальные гарантии.</a:t>
            </a:r>
          </a:p>
          <a:p>
            <a:endParaRPr lang="ru-RU" dirty="0"/>
          </a:p>
        </p:txBody>
      </p:sp>
      <p:sp>
        <p:nvSpPr>
          <p:cNvPr id="3" name="Заголовок 2"/>
          <p:cNvSpPr>
            <a:spLocks noGrp="1"/>
          </p:cNvSpPr>
          <p:nvPr>
            <p:ph type="title"/>
          </p:nvPr>
        </p:nvSpPr>
        <p:spPr>
          <a:xfrm>
            <a:off x="457200" y="274638"/>
            <a:ext cx="8229600" cy="706090"/>
          </a:xfrm>
        </p:spPr>
        <p:txBody>
          <a:bodyPr>
            <a:noAutofit/>
          </a:bodyPr>
          <a:lstStyle/>
          <a:p>
            <a:pPr algn="ctr"/>
            <a:r>
              <a:rPr lang="ru-RU" sz="3200" dirty="0" smtClean="0">
                <a:solidFill>
                  <a:srgbClr val="090FF5"/>
                </a:solidFill>
                <a:effectLst/>
                <a:latin typeface="Times New Roman" panose="02020603050405020304" pitchFamily="18" charset="0"/>
                <a:cs typeface="Times New Roman" panose="02020603050405020304" pitchFamily="18" charset="0"/>
              </a:rPr>
              <a:t>Формы бюджетных расходов</a:t>
            </a:r>
            <a:endParaRPr lang="ru-RU" sz="3200"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89854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96752"/>
            <a:ext cx="8229600" cy="4810539"/>
          </a:xfrm>
        </p:spPr>
        <p:txBody>
          <a:bodyPr>
            <a:normAutofit fontScale="77500" lnSpcReduction="20000"/>
          </a:bodyPr>
          <a:lstStyle/>
          <a:p>
            <a:r>
              <a:rPr lang="ru-RU" b="1" dirty="0">
                <a:latin typeface="Times New Roman" panose="02020603050405020304" pitchFamily="18" charset="0"/>
                <a:cs typeface="Times New Roman" panose="02020603050405020304" pitchFamily="18" charset="0"/>
              </a:rPr>
              <a:t>Бюджетные ассигнования </a:t>
            </a:r>
            <a:r>
              <a:rPr lang="ru-RU" dirty="0">
                <a:latin typeface="Times New Roman" panose="02020603050405020304" pitchFamily="18" charset="0"/>
                <a:cs typeface="Times New Roman" panose="02020603050405020304" pitchFamily="18" charset="0"/>
              </a:rPr>
              <a:t>– средства, предусмотренные бюджетной росписью получателю или распорядителю бюджетных средств.</a:t>
            </a:r>
          </a:p>
          <a:p>
            <a:r>
              <a:rPr lang="ru-RU" b="1" dirty="0">
                <a:latin typeface="Times New Roman" panose="02020603050405020304" pitchFamily="18" charset="0"/>
                <a:cs typeface="Times New Roman" panose="02020603050405020304" pitchFamily="18" charset="0"/>
              </a:rPr>
              <a:t>Дотация – </a:t>
            </a:r>
            <a:r>
              <a:rPr lang="ru-RU" dirty="0">
                <a:latin typeface="Times New Roman" panose="02020603050405020304" pitchFamily="18" charset="0"/>
                <a:cs typeface="Times New Roman" panose="02020603050405020304" pitchFamily="18" charset="0"/>
              </a:rPr>
              <a:t>бюджетные средства, предоставляемые бюджету другого уровня на безвозвратной и безвозмездной основе для покрытия текущих расходов.</a:t>
            </a:r>
          </a:p>
          <a:p>
            <a:r>
              <a:rPr lang="ru-RU" b="1" dirty="0">
                <a:latin typeface="Times New Roman" panose="02020603050405020304" pitchFamily="18" charset="0"/>
                <a:cs typeface="Times New Roman" panose="02020603050405020304" pitchFamily="18" charset="0"/>
              </a:rPr>
              <a:t>Субвенция </a:t>
            </a:r>
            <a:r>
              <a:rPr lang="ru-RU" dirty="0">
                <a:latin typeface="Times New Roman" panose="02020603050405020304" pitchFamily="18" charset="0"/>
                <a:cs typeface="Times New Roman" panose="02020603050405020304" pitchFamily="18" charset="0"/>
              </a:rPr>
              <a:t>– средства, предоставляемые безвозмездно как бюджетам других уровней, так и юридическим лицам на осуществление определенных целевых расходов.</a:t>
            </a:r>
          </a:p>
          <a:p>
            <a:r>
              <a:rPr lang="ru-RU" b="1" dirty="0">
                <a:latin typeface="Times New Roman" panose="02020603050405020304" pitchFamily="18" charset="0"/>
                <a:cs typeface="Times New Roman" panose="02020603050405020304" pitchFamily="18" charset="0"/>
              </a:rPr>
              <a:t>Субсидия </a:t>
            </a:r>
            <a:r>
              <a:rPr lang="ru-RU" dirty="0">
                <a:latin typeface="Times New Roman" panose="02020603050405020304" pitchFamily="18" charset="0"/>
                <a:cs typeface="Times New Roman" panose="02020603050405020304" pitchFamily="18" charset="0"/>
              </a:rPr>
              <a:t>– бюджетные средства, предоставляемые бюджету другого уровня, физическому или юридическому лицу на условиях долевого финансирования целевых расходов.</a:t>
            </a:r>
          </a:p>
          <a:p>
            <a:r>
              <a:rPr lang="ru-RU" b="1" dirty="0">
                <a:latin typeface="Times New Roman" panose="02020603050405020304" pitchFamily="18" charset="0"/>
                <a:cs typeface="Times New Roman" panose="02020603050405020304" pitchFamily="18" charset="0"/>
              </a:rPr>
              <a:t>Бюджетный кредит – </a:t>
            </a:r>
            <a:r>
              <a:rPr lang="ru-RU" dirty="0">
                <a:latin typeface="Times New Roman" panose="02020603050405020304" pitchFamily="18" charset="0"/>
                <a:cs typeface="Times New Roman" panose="02020603050405020304" pitchFamily="18" charset="0"/>
              </a:rPr>
              <a:t>предоставление средств другому бюджету или юридическому лицу на возвратной и возмездной основе.</a:t>
            </a:r>
          </a:p>
          <a:p>
            <a:r>
              <a:rPr lang="ru-RU" b="1" dirty="0">
                <a:latin typeface="Times New Roman" panose="02020603050405020304" pitchFamily="18" charset="0"/>
                <a:cs typeface="Times New Roman" panose="02020603050405020304" pitchFamily="18" charset="0"/>
              </a:rPr>
              <a:t>Бюджетная ссуда – </a:t>
            </a:r>
            <a:r>
              <a:rPr lang="ru-RU" dirty="0">
                <a:latin typeface="Times New Roman" panose="02020603050405020304" pitchFamily="18" charset="0"/>
                <a:cs typeface="Times New Roman" panose="02020603050405020304" pitchFamily="18" charset="0"/>
              </a:rPr>
              <a:t>бюджетные средства, предоставляемые другому бюджету н возвратной, безвозмездной или возмездной основах на срок не более 6 месяцев</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a:bodyPr>
          <a:lstStyle/>
          <a:p>
            <a:pPr algn="ctr"/>
            <a:r>
              <a:rPr lang="ru-RU" sz="3200" dirty="0">
                <a:solidFill>
                  <a:srgbClr val="090FF5"/>
                </a:solidFill>
                <a:effectLst/>
                <a:latin typeface="Times New Roman" panose="02020603050405020304" pitchFamily="18" charset="0"/>
                <a:cs typeface="Times New Roman" panose="02020603050405020304" pitchFamily="18" charset="0"/>
              </a:rPr>
              <a:t>Формы бюджетных расходов</a:t>
            </a:r>
            <a:endParaRPr lang="ru-RU" sz="3200"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87907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ru-RU" dirty="0" smtClean="0">
                <a:latin typeface="Times New Roman" panose="02020603050405020304" pitchFamily="18" charset="0"/>
                <a:cs typeface="Times New Roman" panose="02020603050405020304" pitchFamily="18" charset="0"/>
              </a:rPr>
              <a:t>Дефицит бюджета – это превышение расходов над доходами.</a:t>
            </a:r>
          </a:p>
          <a:p>
            <a:r>
              <a:rPr lang="ru-RU" dirty="0" smtClean="0">
                <a:latin typeface="Times New Roman" panose="02020603050405020304" pitchFamily="18" charset="0"/>
                <a:cs typeface="Times New Roman" panose="02020603050405020304" pitchFamily="18" charset="0"/>
              </a:rPr>
              <a:t>Профицит – это превышение доходов над расходами бюджета.</a:t>
            </a:r>
          </a:p>
          <a:p>
            <a:r>
              <a:rPr lang="ru-RU" dirty="0" smtClean="0">
                <a:latin typeface="Times New Roman" panose="02020603050405020304" pitchFamily="18" charset="0"/>
                <a:cs typeface="Times New Roman" panose="02020603050405020304" pitchFamily="18" charset="0"/>
              </a:rPr>
              <a:t>Государственный долг – это обязательства, возникающие из государственных или муниципальных займов (заимствований), а также принятых на себя государством гарантий по обязательствам третьих лиц или обязательств третьих лиц.</a:t>
            </a:r>
          </a:p>
          <a:p>
            <a:r>
              <a:rPr lang="ru-RU" dirty="0" smtClean="0">
                <a:latin typeface="Times New Roman" panose="02020603050405020304" pitchFamily="18" charset="0"/>
                <a:cs typeface="Times New Roman" panose="02020603050405020304" pitchFamily="18" charset="0"/>
              </a:rPr>
              <a:t>Под обслуживанием государственного долга понимается сумма выплат процентов по нему, а также частичное погашение основной суммы долга.</a:t>
            </a:r>
          </a:p>
          <a:p>
            <a:r>
              <a:rPr lang="ru-RU" dirty="0" smtClean="0">
                <a:latin typeface="Times New Roman" panose="02020603050405020304" pitchFamily="18" charset="0"/>
                <a:cs typeface="Times New Roman" panose="02020603050405020304" pitchFamily="18" charset="0"/>
              </a:rPr>
              <a:t>Внешний долг составляют долговые обязательства перед физическими и юридическими лицами, иностранными государствами и международными организациями, выраженные в иностранной валюте. </a:t>
            </a:r>
          </a:p>
          <a:p>
            <a:r>
              <a:rPr lang="ru-RU" dirty="0" smtClean="0">
                <a:latin typeface="Times New Roman" panose="02020603050405020304" pitchFamily="18" charset="0"/>
                <a:cs typeface="Times New Roman" panose="02020603050405020304" pitchFamily="18" charset="0"/>
              </a:rPr>
              <a:t>Внутренний долг – это долговые обязательства, выраженные в национальной валюте.</a:t>
            </a:r>
          </a:p>
          <a:p>
            <a:endParaRPr lang="ru-RU" dirty="0"/>
          </a:p>
        </p:txBody>
      </p:sp>
      <p:sp>
        <p:nvSpPr>
          <p:cNvPr id="3" name="Заголовок 2"/>
          <p:cNvSpPr>
            <a:spLocks noGrp="1"/>
          </p:cNvSpPr>
          <p:nvPr>
            <p:ph type="title"/>
          </p:nvPr>
        </p:nvSpPr>
        <p:spPr/>
        <p:txBody>
          <a:bodyPr>
            <a:normAutofit/>
          </a:bodyPr>
          <a:lstStyle/>
          <a:p>
            <a:pPr algn="ctr"/>
            <a:r>
              <a:rPr lang="ru-RU" sz="3200" dirty="0" smtClean="0">
                <a:solidFill>
                  <a:srgbClr val="090FF5"/>
                </a:solidFill>
                <a:latin typeface="Times New Roman" panose="02020603050405020304" pitchFamily="18" charset="0"/>
                <a:cs typeface="Times New Roman" panose="02020603050405020304" pitchFamily="18" charset="0"/>
              </a:rPr>
              <a:t>Баланс бюджета</a:t>
            </a:r>
            <a:endParaRPr lang="ru-RU" sz="3200"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56409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96752"/>
            <a:ext cx="8229600" cy="4810539"/>
          </a:xfrm>
        </p:spPr>
        <p:txBody>
          <a:bodyPr>
            <a:normAutofit fontScale="92500" lnSpcReduction="10000"/>
          </a:bodyPr>
          <a:lstStyle/>
          <a:p>
            <a:r>
              <a:rPr lang="ru-RU" b="1" dirty="0">
                <a:latin typeface="Times New Roman" panose="02020603050405020304" pitchFamily="18" charset="0"/>
                <a:cs typeface="Times New Roman" panose="02020603050405020304" pitchFamily="18" charset="0"/>
              </a:rPr>
              <a:t>структурный дефицит </a:t>
            </a:r>
            <a:r>
              <a:rPr lang="ru-RU" dirty="0">
                <a:latin typeface="Times New Roman" panose="02020603050405020304" pitchFamily="18" charset="0"/>
                <a:cs typeface="Times New Roman" panose="02020603050405020304" pitchFamily="18" charset="0"/>
              </a:rPr>
              <a:t>– показывающий различие бюджетов при полной и фактической занятости. Определяется он как разность между расходами и доходами государства при полной занятости и при фактическом налогообложении.</a:t>
            </a:r>
          </a:p>
          <a:p>
            <a:r>
              <a:rPr lang="ru-RU" b="1" dirty="0" smtClean="0">
                <a:latin typeface="Times New Roman" panose="02020603050405020304" pitchFamily="18" charset="0"/>
                <a:cs typeface="Times New Roman" panose="02020603050405020304" pitchFamily="18" charset="0"/>
              </a:rPr>
              <a:t>циклический </a:t>
            </a:r>
            <a:r>
              <a:rPr lang="ru-RU" b="1" dirty="0">
                <a:latin typeface="Times New Roman" panose="02020603050405020304" pitchFamily="18" charset="0"/>
                <a:cs typeface="Times New Roman" panose="02020603050405020304" pitchFamily="18" charset="0"/>
              </a:rPr>
              <a:t>дефицит </a:t>
            </a:r>
            <a:r>
              <a:rPr lang="ru-RU" dirty="0">
                <a:latin typeface="Times New Roman" panose="02020603050405020304" pitchFamily="18" charset="0"/>
                <a:cs typeface="Times New Roman" panose="02020603050405020304" pitchFamily="18" charset="0"/>
              </a:rPr>
              <a:t>– который оценивается как разность между фактической величиной бюджетного дефицита и структурным дефицитом.</a:t>
            </a:r>
          </a:p>
          <a:p>
            <a:r>
              <a:rPr lang="ru-RU" dirty="0">
                <a:latin typeface="Times New Roman" panose="02020603050405020304" pitchFamily="18" charset="0"/>
                <a:cs typeface="Times New Roman" panose="02020603050405020304" pitchFamily="18" charset="0"/>
              </a:rPr>
              <a:t>Покрытие бюджетного дефицита:</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денежная </a:t>
            </a:r>
            <a:r>
              <a:rPr lang="ru-RU" dirty="0">
                <a:latin typeface="Times New Roman" panose="02020603050405020304" pitchFamily="18" charset="0"/>
                <a:cs typeface="Times New Roman" panose="02020603050405020304" pitchFamily="18" charset="0"/>
              </a:rPr>
              <a:t>эмиссия;</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займы </a:t>
            </a:r>
            <a:r>
              <a:rPr lang="ru-RU" dirty="0">
                <a:latin typeface="Times New Roman" panose="02020603050405020304" pitchFamily="18" charset="0"/>
                <a:cs typeface="Times New Roman" panose="02020603050405020304" pitchFamily="18" charset="0"/>
              </a:rPr>
              <a:t>у Центрального банка;</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займы </a:t>
            </a:r>
            <a:r>
              <a:rPr lang="ru-RU" dirty="0">
                <a:latin typeface="Times New Roman" panose="02020603050405020304" pitchFamily="18" charset="0"/>
                <a:cs typeface="Times New Roman" panose="02020603050405020304" pitchFamily="18" charset="0"/>
              </a:rPr>
              <a:t>в частном секторе и внешние заимствования</a:t>
            </a:r>
            <a:r>
              <a:rPr lang="ru-RU" dirty="0"/>
              <a:t>.</a:t>
            </a:r>
          </a:p>
          <a:p>
            <a:endParaRPr lang="ru-RU" dirty="0"/>
          </a:p>
        </p:txBody>
      </p:sp>
      <p:sp>
        <p:nvSpPr>
          <p:cNvPr id="3" name="Заголовок 2"/>
          <p:cNvSpPr>
            <a:spLocks noGrp="1"/>
          </p:cNvSpPr>
          <p:nvPr>
            <p:ph type="title"/>
          </p:nvPr>
        </p:nvSpPr>
        <p:spPr/>
        <p:txBody>
          <a:bodyPr>
            <a:noAutofit/>
          </a:bodyPr>
          <a:lstStyle/>
          <a:p>
            <a:pPr algn="ctr"/>
            <a:r>
              <a:rPr lang="ru-RU" sz="3200" dirty="0" smtClean="0">
                <a:solidFill>
                  <a:srgbClr val="090FF5"/>
                </a:solidFill>
                <a:effectLst/>
                <a:latin typeface="Times New Roman" panose="02020603050405020304" pitchFamily="18" charset="0"/>
                <a:cs typeface="Times New Roman" panose="02020603050405020304" pitchFamily="18" charset="0"/>
              </a:rPr>
              <a:t>Бюджетный дефицит</a:t>
            </a:r>
            <a:br>
              <a:rPr lang="ru-RU" sz="3200" dirty="0" smtClean="0">
                <a:solidFill>
                  <a:srgbClr val="090FF5"/>
                </a:solidFill>
                <a:effectLst/>
                <a:latin typeface="Times New Roman" panose="02020603050405020304" pitchFamily="18" charset="0"/>
                <a:cs typeface="Times New Roman" panose="02020603050405020304" pitchFamily="18" charset="0"/>
              </a:rPr>
            </a:br>
            <a:endParaRPr lang="ru-RU" sz="3200"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23148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9"/>
            <a:ext cx="8229600" cy="4251928"/>
          </a:xfrm>
        </p:spPr>
        <p:txBody>
          <a:bodyPr>
            <a:normAutofit fontScale="77500" lnSpcReduction="20000"/>
          </a:bodyPr>
          <a:lstStyle/>
          <a:p>
            <a:pPr algn="just"/>
            <a:r>
              <a:rPr lang="ru-RU" sz="2800" dirty="0">
                <a:latin typeface="Times New Roman" panose="02020603050405020304" pitchFamily="18" charset="0"/>
                <a:cs typeface="Times New Roman" panose="02020603050405020304" pitchFamily="18" charset="0"/>
              </a:rPr>
              <a:t>Совокупность государственных учреждений и организаций</a:t>
            </a:r>
          </a:p>
          <a:p>
            <a:pPr algn="just"/>
            <a:r>
              <a:rPr lang="ru-RU" sz="2800" dirty="0">
                <a:latin typeface="Times New Roman" panose="02020603050405020304" pitchFamily="18" charset="0"/>
                <a:cs typeface="Times New Roman" panose="02020603050405020304" pitchFamily="18" charset="0"/>
              </a:rPr>
              <a:t>Основная задача – устранение провалов рынка и максимизация общественного благосостояния</a:t>
            </a:r>
          </a:p>
          <a:p>
            <a:pPr marL="0" indent="0" algn="just">
              <a:buNone/>
            </a:pPr>
            <a:r>
              <a:rPr lang="ru-RU" sz="2800" dirty="0" smtClean="0">
                <a:latin typeface="Times New Roman" panose="02020603050405020304" pitchFamily="18" charset="0"/>
                <a:cs typeface="Times New Roman" panose="02020603050405020304" pitchFamily="18" charset="0"/>
              </a:rPr>
              <a:t>Государство является</a:t>
            </a:r>
            <a:r>
              <a:rPr lang="ru-RU" sz="2800" dirty="0">
                <a:latin typeface="Times New Roman" panose="02020603050405020304" pitchFamily="18" charset="0"/>
                <a:cs typeface="Times New Roman" panose="02020603050405020304" pitchFamily="18" charset="0"/>
              </a:rPr>
              <a:t>:</a:t>
            </a:r>
          </a:p>
          <a:p>
            <a:pPr algn="just"/>
            <a:r>
              <a:rPr lang="ru-RU" sz="2800" dirty="0">
                <a:latin typeface="Times New Roman" panose="02020603050405020304" pitchFamily="18" charset="0"/>
                <a:cs typeface="Times New Roman" panose="02020603050405020304" pitchFamily="18" charset="0"/>
              </a:rPr>
              <a:t>Поставщиком общественных благ;</a:t>
            </a:r>
          </a:p>
          <a:p>
            <a:pPr algn="just"/>
            <a:r>
              <a:rPr lang="ru-RU" sz="2800" dirty="0">
                <a:latin typeface="Times New Roman" panose="02020603050405020304" pitchFamily="18" charset="0"/>
                <a:cs typeface="Times New Roman" panose="02020603050405020304" pitchFamily="18" charset="0"/>
              </a:rPr>
              <a:t>Покупателем товаров и услуг;</a:t>
            </a:r>
          </a:p>
          <a:p>
            <a:pPr algn="just"/>
            <a:r>
              <a:rPr lang="ru-RU" sz="2800" dirty="0" err="1">
                <a:latin typeface="Times New Roman" panose="02020603050405020304" pitchFamily="18" charset="0"/>
                <a:cs typeface="Times New Roman" panose="02020603050405020304" pitchFamily="18" charset="0"/>
              </a:rPr>
              <a:t>Перераспределителем</a:t>
            </a:r>
            <a:r>
              <a:rPr lang="ru-RU" sz="2800" dirty="0">
                <a:latin typeface="Times New Roman" panose="02020603050405020304" pitchFamily="18" charset="0"/>
                <a:cs typeface="Times New Roman" panose="02020603050405020304" pitchFamily="18" charset="0"/>
              </a:rPr>
              <a:t> национального дохода;</a:t>
            </a:r>
          </a:p>
          <a:p>
            <a:pPr algn="just"/>
            <a:r>
              <a:rPr lang="ru-RU" sz="2800" dirty="0">
                <a:latin typeface="Times New Roman" panose="02020603050405020304" pitchFamily="18" charset="0"/>
                <a:cs typeface="Times New Roman" panose="02020603050405020304" pitchFamily="18" charset="0"/>
              </a:rPr>
              <a:t>Кредитором или заемщиком на финансовом рынке;</a:t>
            </a:r>
          </a:p>
          <a:p>
            <a:pPr algn="just"/>
            <a:r>
              <a:rPr lang="ru-RU" sz="2800" dirty="0">
                <a:latin typeface="Times New Roman" panose="02020603050405020304" pitchFamily="18" charset="0"/>
                <a:cs typeface="Times New Roman" panose="02020603050405020304" pitchFamily="18" charset="0"/>
              </a:rPr>
              <a:t>Регулятором и организатором функционирования рыночной экономики;</a:t>
            </a:r>
          </a:p>
          <a:p>
            <a:pPr algn="just"/>
            <a:r>
              <a:rPr lang="ru-RU" sz="2800" dirty="0">
                <a:latin typeface="Times New Roman" panose="02020603050405020304" pitchFamily="18" charset="0"/>
                <a:cs typeface="Times New Roman" panose="02020603050405020304" pitchFamily="18" charset="0"/>
              </a:rPr>
              <a:t>Разрабатывает «правила игры»;</a:t>
            </a:r>
          </a:p>
          <a:p>
            <a:pPr algn="just"/>
            <a:r>
              <a:rPr lang="ru-RU" sz="2800" dirty="0">
                <a:latin typeface="Times New Roman" panose="02020603050405020304" pitchFamily="18" charset="0"/>
                <a:cs typeface="Times New Roman" panose="02020603050405020304" pitchFamily="18" charset="0"/>
              </a:rPr>
              <a:t>Проводит макроэкономическую политику.</a:t>
            </a:r>
          </a:p>
          <a:p>
            <a:endParaRPr lang="ru-RU" dirty="0"/>
          </a:p>
        </p:txBody>
      </p:sp>
      <p:sp>
        <p:nvSpPr>
          <p:cNvPr id="3" name="Заголовок 2"/>
          <p:cNvSpPr>
            <a:spLocks noGrp="1"/>
          </p:cNvSpPr>
          <p:nvPr>
            <p:ph type="title"/>
          </p:nvPr>
        </p:nvSpPr>
        <p:spPr/>
        <p:txBody>
          <a:bodyPr>
            <a:normAutofit/>
          </a:bodyPr>
          <a:lstStyle/>
          <a:p>
            <a:pPr algn="ctr"/>
            <a:r>
              <a:rPr lang="ru-RU" sz="3200" dirty="0" smtClean="0">
                <a:solidFill>
                  <a:srgbClr val="090FF5"/>
                </a:solidFill>
                <a:effectLst/>
                <a:latin typeface="Times New Roman" panose="02020603050405020304" pitchFamily="18" charset="0"/>
                <a:cs typeface="Times New Roman" panose="02020603050405020304" pitchFamily="18" charset="0"/>
              </a:rPr>
              <a:t>Основные функции государства</a:t>
            </a:r>
            <a:endParaRPr lang="ru-RU" sz="3200" dirty="0">
              <a:solidFill>
                <a:srgbClr val="090FF5"/>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00929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b="1" dirty="0">
                <a:latin typeface="Times New Roman" panose="02020603050405020304" pitchFamily="18" charset="0"/>
                <a:cs typeface="Times New Roman" panose="02020603050405020304" pitchFamily="18" charset="0"/>
              </a:rPr>
              <a:t>К внутренним источникам </a:t>
            </a:r>
            <a:r>
              <a:rPr lang="ru-RU" dirty="0">
                <a:latin typeface="Times New Roman" panose="02020603050405020304" pitchFamily="18" charset="0"/>
                <a:cs typeface="Times New Roman" panose="02020603050405020304" pitchFamily="18" charset="0"/>
              </a:rPr>
              <a:t>относятся:</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государственные </a:t>
            </a:r>
            <a:r>
              <a:rPr lang="ru-RU" dirty="0">
                <a:latin typeface="Times New Roman" panose="02020603050405020304" pitchFamily="18" charset="0"/>
                <a:cs typeface="Times New Roman" panose="02020603050405020304" pitchFamily="18" charset="0"/>
              </a:rPr>
              <a:t>займы, осуществляемые путем выпуска государственных ценных бумаг;</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кредиты</a:t>
            </a:r>
            <a:r>
              <a:rPr lang="ru-RU" dirty="0">
                <a:latin typeface="Times New Roman" panose="02020603050405020304" pitchFamily="18" charset="0"/>
                <a:cs typeface="Times New Roman" panose="02020603050405020304" pitchFamily="18" charset="0"/>
              </a:rPr>
              <a:t>, получаемые правительством от кредитных организаций, номинированные в рублях;</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бюджетные </a:t>
            </a:r>
            <a:r>
              <a:rPr lang="ru-RU" dirty="0">
                <a:latin typeface="Times New Roman" panose="02020603050405020304" pitchFamily="18" charset="0"/>
                <a:cs typeface="Times New Roman" panose="02020603050405020304" pitchFamily="18" charset="0"/>
              </a:rPr>
              <a:t>ссуды и бюджетные кредиты, полученные от бюджетов других уровней;</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поступления </a:t>
            </a:r>
            <a:r>
              <a:rPr lang="ru-RU" dirty="0">
                <a:latin typeface="Times New Roman" panose="02020603050405020304" pitchFamily="18" charset="0"/>
                <a:cs typeface="Times New Roman" panose="02020603050405020304" pitchFamily="18" charset="0"/>
              </a:rPr>
              <a:t>от продажи государственного имущества (приватизации);</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остатки </a:t>
            </a:r>
            <a:r>
              <a:rPr lang="ru-RU" dirty="0">
                <a:latin typeface="Times New Roman" panose="02020603050405020304" pitchFamily="18" charset="0"/>
                <a:cs typeface="Times New Roman" panose="02020603050405020304" pitchFamily="18" charset="0"/>
              </a:rPr>
              <a:t>по государственным запасам и резервам;</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профициты </a:t>
            </a:r>
            <a:r>
              <a:rPr lang="ru-RU" dirty="0">
                <a:latin typeface="Times New Roman" panose="02020603050405020304" pitchFamily="18" charset="0"/>
                <a:cs typeface="Times New Roman" panose="02020603050405020304" pitchFamily="18" charset="0"/>
              </a:rPr>
              <a:t>прошлых лет</a:t>
            </a:r>
            <a:r>
              <a:rPr lang="ru-RU" dirty="0" smtClean="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Внешние источники </a:t>
            </a:r>
            <a:r>
              <a:rPr lang="ru-RU" dirty="0">
                <a:latin typeface="Times New Roman" panose="02020603050405020304" pitchFamily="18" charset="0"/>
                <a:cs typeface="Times New Roman" panose="02020603050405020304" pitchFamily="18" charset="0"/>
              </a:rPr>
              <a:t>финансирования бюджетного дефицита включают:</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государственные </a:t>
            </a:r>
            <a:r>
              <a:rPr lang="ru-RU" dirty="0">
                <a:latin typeface="Times New Roman" panose="02020603050405020304" pitchFamily="18" charset="0"/>
                <a:cs typeface="Times New Roman" panose="02020603050405020304" pitchFamily="18" charset="0"/>
              </a:rPr>
              <a:t>займы, осуществляемые в иностранной валюте путем выпуска государственных ценных бумаг;</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кредиты </a:t>
            </a:r>
            <a:r>
              <a:rPr lang="ru-RU" dirty="0">
                <a:latin typeface="Times New Roman" panose="02020603050405020304" pitchFamily="18" charset="0"/>
                <a:cs typeface="Times New Roman" panose="02020603050405020304" pitchFamily="18" charset="0"/>
              </a:rPr>
              <a:t>правительств иностранных государств, банков и фирм, международных финансовых организаций, выраженные в иностранной валюте.</a:t>
            </a:r>
          </a:p>
          <a:p>
            <a:endParaRPr lang="ru-RU" dirty="0"/>
          </a:p>
          <a:p>
            <a:endParaRPr lang="ru-RU" dirty="0"/>
          </a:p>
        </p:txBody>
      </p:sp>
      <p:sp>
        <p:nvSpPr>
          <p:cNvPr id="3" name="Заголовок 2"/>
          <p:cNvSpPr>
            <a:spLocks noGrp="1"/>
          </p:cNvSpPr>
          <p:nvPr>
            <p:ph type="title"/>
          </p:nvPr>
        </p:nvSpPr>
        <p:spPr/>
        <p:txBody>
          <a:bodyPr>
            <a:normAutofit fontScale="90000"/>
          </a:bodyPr>
          <a:lstStyle/>
          <a:p>
            <a:pPr algn="ctr"/>
            <a:r>
              <a:rPr lang="ru-RU" sz="3600" dirty="0" smtClean="0">
                <a:solidFill>
                  <a:srgbClr val="090FF5"/>
                </a:solidFill>
                <a:effectLst/>
                <a:latin typeface="Times New Roman" panose="02020603050405020304" pitchFamily="18" charset="0"/>
                <a:cs typeface="Times New Roman" panose="02020603050405020304" pitchFamily="18" charset="0"/>
              </a:rPr>
              <a:t/>
            </a:r>
            <a:br>
              <a:rPr lang="ru-RU" sz="3600" dirty="0" smtClean="0">
                <a:solidFill>
                  <a:srgbClr val="090FF5"/>
                </a:solidFill>
                <a:effectLst/>
                <a:latin typeface="Times New Roman" panose="02020603050405020304" pitchFamily="18" charset="0"/>
                <a:cs typeface="Times New Roman" panose="02020603050405020304" pitchFamily="18" charset="0"/>
              </a:rPr>
            </a:br>
            <a:r>
              <a:rPr lang="ru-RU" sz="3600" dirty="0" smtClean="0">
                <a:solidFill>
                  <a:srgbClr val="090FF5"/>
                </a:solidFill>
                <a:effectLst/>
                <a:latin typeface="Times New Roman" panose="02020603050405020304" pitchFamily="18" charset="0"/>
                <a:cs typeface="Times New Roman" panose="02020603050405020304" pitchFamily="18" charset="0"/>
              </a:rPr>
              <a:t>Источники </a:t>
            </a:r>
            <a:r>
              <a:rPr lang="ru-RU" sz="3600" dirty="0">
                <a:solidFill>
                  <a:srgbClr val="090FF5"/>
                </a:solidFill>
                <a:effectLst/>
                <a:latin typeface="Times New Roman" panose="02020603050405020304" pitchFamily="18" charset="0"/>
                <a:cs typeface="Times New Roman" panose="02020603050405020304" pitchFamily="18" charset="0"/>
              </a:rPr>
              <a:t>финансирования бюджетного дефицита</a:t>
            </a:r>
            <a:r>
              <a:rPr lang="ru-RU" sz="4400" dirty="0">
                <a:effectLst/>
              </a:rPr>
              <a:t/>
            </a:r>
            <a:br>
              <a:rPr lang="ru-RU" sz="4400" dirty="0">
                <a:effectLst/>
              </a:rPr>
            </a:br>
            <a:endParaRPr lang="ru-RU" dirty="0"/>
          </a:p>
        </p:txBody>
      </p:sp>
    </p:spTree>
    <p:extLst>
      <p:ext uri="{BB962C8B-B14F-4D97-AF65-F5344CB8AC3E}">
        <p14:creationId xmlns:p14="http://schemas.microsoft.com/office/powerpoint/2010/main" xmlns="" val="3469513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ru-RU" dirty="0">
                <a:latin typeface="Times New Roman" panose="02020603050405020304" pitchFamily="18" charset="0"/>
                <a:cs typeface="Times New Roman" panose="02020603050405020304" pitchFamily="18" charset="0"/>
              </a:rPr>
              <a:t>Государственный долг РФ включает следующие составляющие:</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задолженность </a:t>
            </a:r>
            <a:r>
              <a:rPr lang="ru-RU" dirty="0">
                <a:latin typeface="Times New Roman" panose="02020603050405020304" pitchFamily="18" charset="0"/>
                <a:cs typeface="Times New Roman" panose="02020603050405020304" pitchFamily="18" charset="0"/>
              </a:rPr>
              <a:t>по кредитам перед российскими и иностранными банками, иностранными государствами и международными финансовыми организациями;</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задолженность </a:t>
            </a:r>
            <a:r>
              <a:rPr lang="ru-RU" dirty="0">
                <a:latin typeface="Times New Roman" panose="02020603050405020304" pitchFamily="18" charset="0"/>
                <a:cs typeface="Times New Roman" panose="02020603050405020304" pitchFamily="18" charset="0"/>
              </a:rPr>
              <a:t>по бюджетным ссудам и кредитам перед бюджетами других уровней;</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государственные </a:t>
            </a:r>
            <a:r>
              <a:rPr lang="ru-RU" dirty="0">
                <a:latin typeface="Times New Roman" panose="02020603050405020304" pitchFamily="18" charset="0"/>
                <a:cs typeface="Times New Roman" panose="02020603050405020304" pitchFamily="18" charset="0"/>
              </a:rPr>
              <a:t>займы в виде государственных ценных бумаг, выраженных в рублях и иностранной валюте;</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задолженность </a:t>
            </a:r>
            <a:r>
              <a:rPr lang="ru-RU" dirty="0">
                <a:latin typeface="Times New Roman" panose="02020603050405020304" pitchFamily="18" charset="0"/>
                <a:cs typeface="Times New Roman" panose="02020603050405020304" pitchFamily="18" charset="0"/>
              </a:rPr>
              <a:t>государства перед гражданами по заработной плате, компенсации сбережений  т. п. </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сумму </a:t>
            </a:r>
            <a:r>
              <a:rPr lang="ru-RU" dirty="0">
                <a:latin typeface="Times New Roman" panose="02020603050405020304" pitchFamily="18" charset="0"/>
                <a:cs typeface="Times New Roman" panose="02020603050405020304" pitchFamily="18" charset="0"/>
              </a:rPr>
              <a:t>выданных государственных гарантий</a:t>
            </a:r>
          </a:p>
        </p:txBody>
      </p:sp>
      <p:sp>
        <p:nvSpPr>
          <p:cNvPr id="3" name="Заголовок 2"/>
          <p:cNvSpPr>
            <a:spLocks noGrp="1"/>
          </p:cNvSpPr>
          <p:nvPr>
            <p:ph type="title"/>
          </p:nvPr>
        </p:nvSpPr>
        <p:spPr/>
        <p:txBody>
          <a:bodyPr>
            <a:normAutofit/>
          </a:bodyPr>
          <a:lstStyle/>
          <a:p>
            <a:pPr algn="ctr"/>
            <a:r>
              <a:rPr lang="ru-RU" sz="3200" dirty="0">
                <a:solidFill>
                  <a:srgbClr val="090FF5"/>
                </a:solidFill>
                <a:effectLst/>
                <a:latin typeface="Times New Roman" panose="02020603050405020304" pitchFamily="18" charset="0"/>
                <a:cs typeface="Times New Roman" panose="02020603050405020304" pitchFamily="18" charset="0"/>
              </a:rPr>
              <a:t>Государственный долг </a:t>
            </a:r>
            <a:endParaRPr lang="ru-RU" sz="3200"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32076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ru-RU" dirty="0" smtClean="0">
                <a:latin typeface="Times New Roman" panose="02020603050405020304" pitchFamily="18" charset="0"/>
                <a:cs typeface="Times New Roman" panose="02020603050405020304" pitchFamily="18" charset="0"/>
              </a:rPr>
              <a:t>положительное </a:t>
            </a:r>
            <a:r>
              <a:rPr lang="ru-RU" dirty="0">
                <a:latin typeface="Times New Roman" panose="02020603050405020304" pitchFamily="18" charset="0"/>
                <a:cs typeface="Times New Roman" panose="02020603050405020304" pitchFamily="18" charset="0"/>
              </a:rPr>
              <a:t>сальдо текущего платежного баланса;</a:t>
            </a:r>
          </a:p>
          <a:p>
            <a:r>
              <a:rPr lang="ru-RU" dirty="0" smtClean="0">
                <a:latin typeface="Times New Roman" panose="02020603050405020304" pitchFamily="18" charset="0"/>
                <a:cs typeface="Times New Roman" panose="02020603050405020304" pitchFamily="18" charset="0"/>
              </a:rPr>
              <a:t>иностранные </a:t>
            </a:r>
            <a:r>
              <a:rPr lang="ru-RU" dirty="0">
                <a:latin typeface="Times New Roman" panose="02020603050405020304" pitchFamily="18" charset="0"/>
                <a:cs typeface="Times New Roman" panose="02020603050405020304" pitchFamily="18" charset="0"/>
              </a:rPr>
              <a:t>инвестиции и долги иностранных государств нашей стране. </a:t>
            </a:r>
          </a:p>
          <a:p>
            <a:r>
              <a:rPr lang="ru-RU" dirty="0" smtClean="0">
                <a:latin typeface="Times New Roman" panose="02020603050405020304" pitchFamily="18" charset="0"/>
                <a:cs typeface="Times New Roman" panose="02020603050405020304" pitchFamily="18" charset="0"/>
              </a:rPr>
              <a:t>сокращение </a:t>
            </a:r>
            <a:r>
              <a:rPr lang="ru-RU" dirty="0">
                <a:latin typeface="Times New Roman" panose="02020603050405020304" pitchFamily="18" charset="0"/>
                <a:cs typeface="Times New Roman" panose="02020603050405020304" pitchFamily="18" charset="0"/>
              </a:rPr>
              <a:t>оттока капиталов из России и возвращение уже вывезенных </a:t>
            </a:r>
            <a:r>
              <a:rPr lang="ru-RU" dirty="0" err="1" smtClean="0">
                <a:latin typeface="Times New Roman" panose="02020603050405020304" pitchFamily="18" charset="0"/>
                <a:cs typeface="Times New Roman" panose="02020603050405020304" pitchFamily="18" charset="0"/>
              </a:rPr>
              <a:t>средствобратно</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Россию.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реструктуризация </a:t>
            </a:r>
            <a:r>
              <a:rPr lang="ru-RU" dirty="0">
                <a:latin typeface="Times New Roman" panose="02020603050405020304" pitchFamily="18" charset="0"/>
                <a:cs typeface="Times New Roman" panose="02020603050405020304" pitchFamily="18" charset="0"/>
              </a:rPr>
              <a:t>долга;</a:t>
            </a:r>
          </a:p>
          <a:p>
            <a:r>
              <a:rPr lang="ru-RU" dirty="0" smtClean="0">
                <a:latin typeface="Times New Roman" panose="02020603050405020304" pitchFamily="18" charset="0"/>
                <a:cs typeface="Times New Roman" panose="02020603050405020304" pitchFamily="18" charset="0"/>
              </a:rPr>
              <a:t>конверсия </a:t>
            </a:r>
            <a:r>
              <a:rPr lang="ru-RU" dirty="0">
                <a:latin typeface="Times New Roman" panose="02020603050405020304" pitchFamily="18" charset="0"/>
                <a:cs typeface="Times New Roman" panose="02020603050405020304" pitchFamily="18" charset="0"/>
              </a:rPr>
              <a:t>долга.</a:t>
            </a:r>
          </a:p>
          <a:p>
            <a:r>
              <a:rPr lang="ru-RU" dirty="0">
                <a:latin typeface="Times New Roman" panose="02020603050405020304" pitchFamily="18" charset="0"/>
                <a:cs typeface="Times New Roman" panose="02020603050405020304" pitchFamily="18" charset="0"/>
              </a:rPr>
              <a:t>Под </a:t>
            </a:r>
            <a:r>
              <a:rPr lang="ru-RU" b="1" dirty="0">
                <a:latin typeface="Times New Roman" panose="02020603050405020304" pitchFamily="18" charset="0"/>
                <a:cs typeface="Times New Roman" panose="02020603050405020304" pitchFamily="18" charset="0"/>
              </a:rPr>
              <a:t>реструктуризацией долга </a:t>
            </a:r>
            <a:r>
              <a:rPr lang="ru-RU" dirty="0">
                <a:latin typeface="Times New Roman" panose="02020603050405020304" pitchFamily="18" charset="0"/>
                <a:cs typeface="Times New Roman" panose="02020603050405020304" pitchFamily="18" charset="0"/>
              </a:rPr>
              <a:t>понимается замена «старых» долговых обязательств новыми с более «мягкими» условиями погашения (более низкие процентные ставки, более длительные сроки уплаты и т. п.), а также частичное списание долга. Процедура чаще используется применительно к бедным или беднейшим странам. </a:t>
            </a:r>
          </a:p>
          <a:p>
            <a:r>
              <a:rPr lang="ru-RU" dirty="0">
                <a:latin typeface="Times New Roman" panose="02020603050405020304" pitchFamily="18" charset="0"/>
                <a:cs typeface="Times New Roman" panose="02020603050405020304" pitchFamily="18" charset="0"/>
              </a:rPr>
              <a:t>Под </a:t>
            </a:r>
            <a:r>
              <a:rPr lang="ru-RU" b="1" dirty="0">
                <a:latin typeface="Times New Roman" panose="02020603050405020304" pitchFamily="18" charset="0"/>
                <a:cs typeface="Times New Roman" panose="02020603050405020304" pitchFamily="18" charset="0"/>
              </a:rPr>
              <a:t>конверсией государственного долга </a:t>
            </a:r>
            <a:r>
              <a:rPr lang="ru-RU" dirty="0">
                <a:latin typeface="Times New Roman" panose="02020603050405020304" pitchFamily="18" charset="0"/>
                <a:cs typeface="Times New Roman" panose="02020603050405020304" pitchFamily="18" charset="0"/>
              </a:rPr>
              <a:t>понимается обмен долговых обязательств на товарные поставки или акции </a:t>
            </a:r>
            <a:r>
              <a:rPr lang="ru-RU" dirty="0" smtClean="0">
                <a:latin typeface="Times New Roman" panose="02020603050405020304" pitchFamily="18" charset="0"/>
                <a:cs typeface="Times New Roman" panose="02020603050405020304" pitchFamily="18" charset="0"/>
              </a:rPr>
              <a:t>предприятий. </a:t>
            </a:r>
            <a:endParaRPr lang="ru-RU"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ru-RU" dirty="0">
                <a:solidFill>
                  <a:srgbClr val="090FF5"/>
                </a:solidFill>
                <a:effectLst/>
                <a:latin typeface="Times New Roman" panose="02020603050405020304" pitchFamily="18" charset="0"/>
                <a:cs typeface="Times New Roman" panose="02020603050405020304" pitchFamily="18" charset="0"/>
              </a:rPr>
              <a:t>С</a:t>
            </a:r>
            <a:r>
              <a:rPr lang="ru-RU" dirty="0" smtClean="0">
                <a:solidFill>
                  <a:srgbClr val="090FF5"/>
                </a:solidFill>
                <a:effectLst/>
                <a:latin typeface="Times New Roman" panose="02020603050405020304" pitchFamily="18" charset="0"/>
                <a:cs typeface="Times New Roman" panose="02020603050405020304" pitchFamily="18" charset="0"/>
              </a:rPr>
              <a:t>пособы погашения государственного долга</a:t>
            </a:r>
            <a:endParaRPr lang="ru-RU"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94828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ru-RU" b="1" dirty="0">
                <a:latin typeface="Times New Roman" panose="02020603050405020304" pitchFamily="18" charset="0"/>
                <a:cs typeface="Times New Roman" panose="02020603050405020304" pitchFamily="18" charset="0"/>
              </a:rPr>
              <a:t>Кредитно-денежная политика </a:t>
            </a:r>
            <a:r>
              <a:rPr lang="ru-RU" dirty="0">
                <a:latin typeface="Times New Roman" panose="02020603050405020304" pitchFamily="18" charset="0"/>
                <a:cs typeface="Times New Roman" panose="02020603050405020304" pitchFamily="18" charset="0"/>
              </a:rPr>
              <a:t>государства представляет собой комплекс мер, воздействующих на денежное обращение и состояние кредита в целях достижения </a:t>
            </a:r>
            <a:r>
              <a:rPr lang="ru-RU" dirty="0" err="1">
                <a:latin typeface="Times New Roman" panose="02020603050405020304" pitchFamily="18" charset="0"/>
                <a:cs typeface="Times New Roman" panose="02020603050405020304" pitchFamily="18" charset="0"/>
              </a:rPr>
              <a:t>неинфляционного</a:t>
            </a:r>
            <a:r>
              <a:rPr lang="ru-RU" dirty="0">
                <a:latin typeface="Times New Roman" panose="02020603050405020304" pitchFamily="18" charset="0"/>
                <a:cs typeface="Times New Roman" panose="02020603050405020304" pitchFamily="18" charset="0"/>
              </a:rPr>
              <a:t> экономического роста и полной занятости. </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Основными целями кредитно-денежной политики государства являются:</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смягчение </a:t>
            </a:r>
            <a:r>
              <a:rPr lang="ru-RU" dirty="0">
                <a:latin typeface="Times New Roman" panose="02020603050405020304" pitchFamily="18" charset="0"/>
                <a:cs typeface="Times New Roman" panose="02020603050405020304" pitchFamily="18" charset="0"/>
              </a:rPr>
              <a:t>циклических колебаний экономики;</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сдерживание </a:t>
            </a:r>
            <a:r>
              <a:rPr lang="ru-RU" dirty="0">
                <a:latin typeface="Times New Roman" panose="02020603050405020304" pitchFamily="18" charset="0"/>
                <a:cs typeface="Times New Roman" panose="02020603050405020304" pitchFamily="18" charset="0"/>
              </a:rPr>
              <a:t>инфляции;</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стимулирование </a:t>
            </a:r>
            <a:r>
              <a:rPr lang="ru-RU" dirty="0">
                <a:latin typeface="Times New Roman" panose="02020603050405020304" pitchFamily="18" charset="0"/>
                <a:cs typeface="Times New Roman" panose="02020603050405020304" pitchFamily="18" charset="0"/>
              </a:rPr>
              <a:t>инвестиций;</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обеспечение </a:t>
            </a:r>
            <a:r>
              <a:rPr lang="ru-RU" dirty="0">
                <a:latin typeface="Times New Roman" panose="02020603050405020304" pitchFamily="18" charset="0"/>
                <a:cs typeface="Times New Roman" panose="02020603050405020304" pitchFamily="18" charset="0"/>
              </a:rPr>
              <a:t>полной занятости;</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регулирование </a:t>
            </a:r>
            <a:r>
              <a:rPr lang="ru-RU" dirty="0">
                <a:latin typeface="Times New Roman" panose="02020603050405020304" pitchFamily="18" charset="0"/>
                <a:cs typeface="Times New Roman" panose="02020603050405020304" pitchFamily="18" charset="0"/>
              </a:rPr>
              <a:t>темпов экономического роста;</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обеспечение </a:t>
            </a:r>
            <a:r>
              <a:rPr lang="ru-RU" dirty="0">
                <a:latin typeface="Times New Roman" panose="02020603050405020304" pitchFamily="18" charset="0"/>
                <a:cs typeface="Times New Roman" panose="02020603050405020304" pitchFamily="18" charset="0"/>
              </a:rPr>
              <a:t>устойчивости платежного баланса.</a:t>
            </a:r>
          </a:p>
          <a:p>
            <a:endParaRPr lang="ru-RU" dirty="0"/>
          </a:p>
        </p:txBody>
      </p:sp>
      <p:sp>
        <p:nvSpPr>
          <p:cNvPr id="3" name="Заголовок 2"/>
          <p:cNvSpPr>
            <a:spLocks noGrp="1"/>
          </p:cNvSpPr>
          <p:nvPr>
            <p:ph type="title"/>
          </p:nvPr>
        </p:nvSpPr>
        <p:spPr/>
        <p:txBody>
          <a:bodyPr>
            <a:normAutofit fontScale="90000"/>
          </a:bodyPr>
          <a:lstStyle/>
          <a:p>
            <a:pPr algn="ctr"/>
            <a:r>
              <a:rPr lang="ru-RU" dirty="0">
                <a:solidFill>
                  <a:srgbClr val="090FF5"/>
                </a:solidFill>
                <a:latin typeface="Times New Roman" panose="02020603050405020304" pitchFamily="18" charset="0"/>
                <a:cs typeface="Times New Roman" panose="02020603050405020304" pitchFamily="18" charset="0"/>
              </a:rPr>
              <a:t>Кредитно-денежная политика государства</a:t>
            </a:r>
          </a:p>
        </p:txBody>
      </p:sp>
    </p:spTree>
    <p:extLst>
      <p:ext uri="{BB962C8B-B14F-4D97-AF65-F5344CB8AC3E}">
        <p14:creationId xmlns:p14="http://schemas.microsoft.com/office/powerpoint/2010/main" xmlns="" val="3102806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b="1" dirty="0">
                <a:latin typeface="Times New Roman" panose="02020603050405020304" pitchFamily="18" charset="0"/>
                <a:cs typeface="Times New Roman" panose="02020603050405020304" pitchFamily="18" charset="0"/>
              </a:rPr>
              <a:t>Стимулирующая </a:t>
            </a:r>
            <a:r>
              <a:rPr lang="ru-RU" dirty="0">
                <a:latin typeface="Times New Roman" panose="02020603050405020304" pitchFamily="18" charset="0"/>
                <a:cs typeface="Times New Roman" panose="02020603050405020304" pitchFamily="18" charset="0"/>
              </a:rPr>
              <a:t>кредитно-денежная политика (кредитная экспансия) осуществляется в целях увеличения экономической активности в стране путем увеличения денежного предложения и снижения цены денег (ставки процента).</a:t>
            </a:r>
          </a:p>
          <a:p>
            <a:pPr marL="109728" indent="0">
              <a:buNone/>
            </a:pPr>
            <a:endParaRPr 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Ограничительная </a:t>
            </a:r>
            <a:r>
              <a:rPr lang="ru-RU" dirty="0">
                <a:latin typeface="Times New Roman" panose="02020603050405020304" pitchFamily="18" charset="0"/>
                <a:cs typeface="Times New Roman" panose="02020603050405020304" pitchFamily="18" charset="0"/>
              </a:rPr>
              <a:t>кредитно-денежная политика (кредитная рестрикция) направлена на сдерживание инфляционного экономического роста и предполагает сокращение объемов денежного предложения и увеличение цены денег.</a:t>
            </a:r>
          </a:p>
        </p:txBody>
      </p:sp>
      <p:sp>
        <p:nvSpPr>
          <p:cNvPr id="3" name="Заголовок 2"/>
          <p:cNvSpPr>
            <a:spLocks noGrp="1"/>
          </p:cNvSpPr>
          <p:nvPr>
            <p:ph type="title"/>
          </p:nvPr>
        </p:nvSpPr>
        <p:spPr/>
        <p:txBody>
          <a:bodyPr>
            <a:normAutofit/>
          </a:bodyPr>
          <a:lstStyle/>
          <a:p>
            <a:pPr algn="ctr"/>
            <a:r>
              <a:rPr lang="ru-RU" sz="3200" dirty="0" smtClean="0">
                <a:solidFill>
                  <a:srgbClr val="090FF5"/>
                </a:solidFill>
                <a:latin typeface="Times New Roman" panose="02020603050405020304" pitchFamily="18" charset="0"/>
                <a:cs typeface="Times New Roman" panose="02020603050405020304" pitchFamily="18" charset="0"/>
              </a:rPr>
              <a:t>Виды кредитно-денежной политики </a:t>
            </a:r>
            <a:endParaRPr lang="ru-RU" sz="3200"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92977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Кредитно-денежная политика осуществляется как </a:t>
            </a:r>
            <a:r>
              <a:rPr lang="ru-RU" b="1" dirty="0">
                <a:latin typeface="Times New Roman" panose="02020603050405020304" pitchFamily="18" charset="0"/>
                <a:cs typeface="Times New Roman" panose="02020603050405020304" pitchFamily="18" charset="0"/>
              </a:rPr>
              <a:t>прямыми (административными), так и косвенными (экономическими) </a:t>
            </a:r>
            <a:r>
              <a:rPr lang="ru-RU" dirty="0">
                <a:latin typeface="Times New Roman" panose="02020603050405020304" pitchFamily="18" charset="0"/>
                <a:cs typeface="Times New Roman" panose="02020603050405020304" pitchFamily="18" charset="0"/>
              </a:rPr>
              <a:t>методами воздействия.</a:t>
            </a:r>
          </a:p>
          <a:p>
            <a:r>
              <a:rPr lang="ru-RU" dirty="0">
                <a:latin typeface="Times New Roman" panose="02020603050405020304" pitchFamily="18" charset="0"/>
                <a:cs typeface="Times New Roman" panose="02020603050405020304" pitchFamily="18" charset="0"/>
              </a:rPr>
              <a:t>П</a:t>
            </a:r>
            <a:r>
              <a:rPr lang="ru-RU" b="1" dirty="0">
                <a:latin typeface="Times New Roman" panose="02020603050405020304" pitchFamily="18" charset="0"/>
                <a:cs typeface="Times New Roman" panose="02020603050405020304" pitchFamily="18" charset="0"/>
              </a:rPr>
              <a:t>рямым </a:t>
            </a:r>
            <a:r>
              <a:rPr lang="ru-RU" dirty="0">
                <a:latin typeface="Times New Roman" panose="02020603050405020304" pitchFamily="18" charset="0"/>
                <a:cs typeface="Times New Roman" panose="02020603050405020304" pitchFamily="18" charset="0"/>
              </a:rPr>
              <a:t>методом кредитно-денежной политики является внедрение кредитных ограничений: лимитов в отношении количественных и качественных параметров деятельности банков.</a:t>
            </a:r>
          </a:p>
          <a:p>
            <a:r>
              <a:rPr lang="ru-RU" b="1" dirty="0">
                <a:latin typeface="Times New Roman" panose="02020603050405020304" pitchFamily="18" charset="0"/>
                <a:cs typeface="Times New Roman" panose="02020603050405020304" pitchFamily="18" charset="0"/>
              </a:rPr>
              <a:t>Экономическими (косвенными) </a:t>
            </a:r>
            <a:r>
              <a:rPr lang="ru-RU" dirty="0">
                <a:latin typeface="Times New Roman" panose="02020603050405020304" pitchFamily="18" charset="0"/>
                <a:cs typeface="Times New Roman" panose="02020603050405020304" pitchFamily="18" charset="0"/>
              </a:rPr>
              <a:t>инструментами кредитно-денежной политики, принятыми в мировой практике, являются:</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изменение </a:t>
            </a:r>
            <a:r>
              <a:rPr lang="ru-RU" dirty="0">
                <a:latin typeface="Times New Roman" panose="02020603050405020304" pitchFamily="18" charset="0"/>
                <a:cs typeface="Times New Roman" panose="02020603050405020304" pitchFamily="18" charset="0"/>
              </a:rPr>
              <a:t>учетной ставки (ставки рефинансирования);</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изменение </a:t>
            </a:r>
            <a:r>
              <a:rPr lang="ru-RU" dirty="0">
                <a:latin typeface="Times New Roman" panose="02020603050405020304" pitchFamily="18" charset="0"/>
                <a:cs typeface="Times New Roman" panose="02020603050405020304" pitchFamily="18" charset="0"/>
              </a:rPr>
              <a:t>нормы обязательных резервов;</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операции </a:t>
            </a:r>
            <a:r>
              <a:rPr lang="ru-RU" dirty="0">
                <a:latin typeface="Times New Roman" panose="02020603050405020304" pitchFamily="18" charset="0"/>
                <a:cs typeface="Times New Roman" panose="02020603050405020304" pitchFamily="18" charset="0"/>
              </a:rPr>
              <a:t>на открытом рынке с ценными бумагами;</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осуществление </a:t>
            </a:r>
            <a:r>
              <a:rPr lang="ru-RU" dirty="0">
                <a:latin typeface="Times New Roman" panose="02020603050405020304" pitchFamily="18" charset="0"/>
                <a:cs typeface="Times New Roman" panose="02020603050405020304" pitchFamily="18" charset="0"/>
              </a:rPr>
              <a:t>валютных интервенций.</a:t>
            </a:r>
          </a:p>
          <a:p>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47401" y="338328"/>
            <a:ext cx="8229600" cy="1143000"/>
          </a:xfrm>
        </p:spPr>
        <p:txBody>
          <a:bodyPr>
            <a:normAutofit fontScale="90000"/>
          </a:bodyPr>
          <a:lstStyle/>
          <a:p>
            <a:pPr algn="ctr"/>
            <a:r>
              <a:rPr lang="ru-RU" sz="3600" dirty="0" smtClean="0">
                <a:effectLst/>
              </a:rPr>
              <a:t/>
            </a:r>
            <a:br>
              <a:rPr lang="ru-RU" sz="3600" dirty="0" smtClean="0">
                <a:effectLst/>
              </a:rPr>
            </a:br>
            <a:r>
              <a:rPr lang="ru-RU" sz="3600" dirty="0" smtClean="0">
                <a:solidFill>
                  <a:srgbClr val="090FF5"/>
                </a:solidFill>
                <a:effectLst/>
                <a:latin typeface="Times New Roman" panose="02020603050405020304" pitchFamily="18" charset="0"/>
                <a:cs typeface="Times New Roman" panose="02020603050405020304" pitchFamily="18" charset="0"/>
              </a:rPr>
              <a:t>Инструменты </a:t>
            </a:r>
            <a:r>
              <a:rPr lang="ru-RU" sz="3600" dirty="0">
                <a:solidFill>
                  <a:srgbClr val="090FF5"/>
                </a:solidFill>
                <a:effectLst/>
                <a:latin typeface="Times New Roman" panose="02020603050405020304" pitchFamily="18" charset="0"/>
                <a:cs typeface="Times New Roman" panose="02020603050405020304" pitchFamily="18" charset="0"/>
              </a:rPr>
              <a:t>кредитно-денежной политики</a:t>
            </a:r>
            <a:r>
              <a:rPr lang="ru-RU" dirty="0">
                <a:solidFill>
                  <a:srgbClr val="090FF5"/>
                </a:solidFill>
                <a:effectLst/>
                <a:latin typeface="Times New Roman" panose="02020603050405020304" pitchFamily="18" charset="0"/>
                <a:cs typeface="Times New Roman" panose="02020603050405020304" pitchFamily="18" charset="0"/>
              </a:rPr>
              <a:t/>
            </a:r>
            <a:br>
              <a:rPr lang="ru-RU" dirty="0">
                <a:solidFill>
                  <a:srgbClr val="090FF5"/>
                </a:solidFill>
                <a:effectLst/>
                <a:latin typeface="Times New Roman" panose="02020603050405020304" pitchFamily="18" charset="0"/>
                <a:cs typeface="Times New Roman" panose="02020603050405020304" pitchFamily="18" charset="0"/>
              </a:rPr>
            </a:br>
            <a:endParaRPr lang="ru-RU" dirty="0">
              <a:solidFill>
                <a:srgbClr val="090FF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83311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ru-RU" b="1" dirty="0" smtClean="0">
                <a:latin typeface="Times New Roman" panose="02020603050405020304" pitchFamily="18" charset="0"/>
                <a:cs typeface="Times New Roman" panose="02020603050405020304" pitchFamily="18" charset="0"/>
              </a:rPr>
              <a:t>Ставка рефинансирования – это </a:t>
            </a:r>
            <a:r>
              <a:rPr lang="ru-RU" dirty="0" smtClean="0">
                <a:latin typeface="Times New Roman" panose="02020603050405020304" pitchFamily="18" charset="0"/>
                <a:cs typeface="Times New Roman" panose="02020603050405020304" pitchFamily="18" charset="0"/>
              </a:rPr>
              <a:t>ставка, </a:t>
            </a:r>
            <a:r>
              <a:rPr lang="ru-RU" dirty="0">
                <a:latin typeface="Times New Roman" panose="02020603050405020304" pitchFamily="18" charset="0"/>
                <a:cs typeface="Times New Roman" panose="02020603050405020304" pitchFamily="18" charset="0"/>
              </a:rPr>
              <a:t>по которой Центральный банк выдает кредиты коммерческим банкам. В России аналогичная процентная ставка носит </a:t>
            </a:r>
            <a:r>
              <a:rPr lang="ru-RU" dirty="0" smtClean="0">
                <a:latin typeface="Times New Roman" panose="02020603050405020304" pitchFamily="18" charset="0"/>
                <a:cs typeface="Times New Roman" panose="02020603050405020304" pitchFamily="18" charset="0"/>
              </a:rPr>
              <a:t>название</a:t>
            </a:r>
            <a:r>
              <a:rPr lang="ru-RU" b="1" dirty="0" smtClean="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Обязательные резервы – это наиболее ликвидные активы, которые обязаны иметь кредитные организации для обеспечения собственной ликвидности (т. е. способности выполнять обязательства перед клиентами), как правило, в виде </a:t>
            </a:r>
            <a:r>
              <a:rPr lang="ru-RU" dirty="0" smtClean="0">
                <a:latin typeface="Times New Roman" panose="02020603050405020304" pitchFamily="18" charset="0"/>
                <a:cs typeface="Times New Roman" panose="02020603050405020304" pitchFamily="18" charset="0"/>
              </a:rPr>
              <a:t>депозитов в </a:t>
            </a:r>
            <a:r>
              <a:rPr lang="ru-RU" dirty="0">
                <a:latin typeface="Times New Roman" panose="02020603050405020304" pitchFamily="18" charset="0"/>
                <a:cs typeface="Times New Roman" panose="02020603050405020304" pitchFamily="18" charset="0"/>
              </a:rPr>
              <a:t>Центральном банке либо в иных высоколиквидных формах, определяемых </a:t>
            </a:r>
            <a:r>
              <a:rPr lang="ru-RU" dirty="0" smtClean="0">
                <a:latin typeface="Times New Roman" panose="02020603050405020304" pitchFamily="18" charset="0"/>
                <a:cs typeface="Times New Roman" panose="02020603050405020304" pitchFamily="18" charset="0"/>
              </a:rPr>
              <a:t>Центральным банком.</a:t>
            </a:r>
          </a:p>
          <a:p>
            <a:r>
              <a:rPr lang="ru-RU" b="1" dirty="0">
                <a:latin typeface="Times New Roman" panose="02020603050405020304" pitchFamily="18" charset="0"/>
                <a:cs typeface="Times New Roman" panose="02020603050405020304" pitchFamily="18" charset="0"/>
              </a:rPr>
              <a:t>Операции на открытом </a:t>
            </a:r>
            <a:r>
              <a:rPr lang="ru-RU" b="1" dirty="0" smtClean="0">
                <a:latin typeface="Times New Roman" panose="02020603050405020304" pitchFamily="18" charset="0"/>
                <a:cs typeface="Times New Roman" panose="02020603050405020304" pitchFamily="18" charset="0"/>
              </a:rPr>
              <a:t>рынке - </a:t>
            </a:r>
            <a:r>
              <a:rPr lang="ru-RU" dirty="0">
                <a:latin typeface="Times New Roman" panose="02020603050405020304" pitchFamily="18" charset="0"/>
                <a:cs typeface="Times New Roman" panose="02020603050405020304" pitchFamily="18" charset="0"/>
              </a:rPr>
              <a:t>Центральный банк проводит операции купли-продажи ценных бумаг на открытом финансовом рынке</a:t>
            </a:r>
            <a:r>
              <a:rPr lang="ru-RU" dirty="0" smtClean="0">
                <a:latin typeface="Times New Roman" panose="02020603050405020304" pitchFamily="18" charset="0"/>
                <a:cs typeface="Times New Roman" panose="02020603050405020304" pitchFamily="18" charset="0"/>
              </a:rPr>
              <a:t>.</a:t>
            </a:r>
          </a:p>
          <a:p>
            <a:r>
              <a:rPr lang="ru-RU" b="1" dirty="0" smtClean="0">
                <a:latin typeface="Times New Roman" panose="02020603050405020304" pitchFamily="18" charset="0"/>
                <a:cs typeface="Times New Roman" panose="02020603050405020304" pitchFamily="18" charset="0"/>
              </a:rPr>
              <a:t>Валютные интервенции - </a:t>
            </a:r>
            <a:r>
              <a:rPr lang="ru-RU" dirty="0" smtClean="0">
                <a:latin typeface="Times New Roman" panose="02020603050405020304" pitchFamily="18" charset="0"/>
                <a:cs typeface="Times New Roman" panose="02020603050405020304" pitchFamily="18" charset="0"/>
              </a:rPr>
              <a:t>операции </a:t>
            </a:r>
            <a:r>
              <a:rPr lang="ru-RU" dirty="0">
                <a:latin typeface="Times New Roman" panose="02020603050405020304" pitchFamily="18" charset="0"/>
                <a:cs typeface="Times New Roman" panose="02020603050405020304" pitchFamily="18" charset="0"/>
              </a:rPr>
              <a:t>по купле-продаже иностранной валюты на валютном </a:t>
            </a:r>
            <a:r>
              <a:rPr lang="ru-RU" dirty="0" smtClean="0">
                <a:latin typeface="Times New Roman" panose="02020603050405020304" pitchFamily="18" charset="0"/>
                <a:cs typeface="Times New Roman" panose="02020603050405020304" pitchFamily="18" charset="0"/>
              </a:rPr>
              <a:t>рынке  используется </a:t>
            </a:r>
            <a:r>
              <a:rPr lang="ru-RU" dirty="0">
                <a:latin typeface="Times New Roman" panose="02020603050405020304" pitchFamily="18" charset="0"/>
                <a:cs typeface="Times New Roman" panose="02020603050405020304" pitchFamily="18" charset="0"/>
              </a:rPr>
              <a:t>Центральным банком для регулирования денежного предложения.</a:t>
            </a:r>
          </a:p>
        </p:txBody>
      </p:sp>
      <p:sp>
        <p:nvSpPr>
          <p:cNvPr id="3" name="Заголовок 2"/>
          <p:cNvSpPr>
            <a:spLocks noGrp="1"/>
          </p:cNvSpPr>
          <p:nvPr>
            <p:ph type="title"/>
          </p:nvPr>
        </p:nvSpPr>
        <p:spPr/>
        <p:txBody>
          <a:bodyPr>
            <a:normAutofit fontScale="90000"/>
          </a:bodyPr>
          <a:lstStyle/>
          <a:p>
            <a:pPr algn="ctr"/>
            <a:r>
              <a:rPr lang="ru-RU" sz="3600" dirty="0" smtClean="0">
                <a:effectLst/>
                <a:latin typeface="Times New Roman" panose="02020603050405020304" pitchFamily="18" charset="0"/>
                <a:cs typeface="Times New Roman" panose="02020603050405020304" pitchFamily="18" charset="0"/>
              </a:rPr>
              <a:t/>
            </a:r>
            <a:br>
              <a:rPr lang="ru-RU" sz="3600" dirty="0" smtClean="0">
                <a:effectLst/>
                <a:latin typeface="Times New Roman" panose="02020603050405020304" pitchFamily="18" charset="0"/>
                <a:cs typeface="Times New Roman" panose="02020603050405020304" pitchFamily="18" charset="0"/>
              </a:rPr>
            </a:br>
            <a:r>
              <a:rPr lang="ru-RU" sz="3600" dirty="0" smtClean="0">
                <a:effectLst/>
                <a:latin typeface="Times New Roman" panose="02020603050405020304" pitchFamily="18" charset="0"/>
                <a:cs typeface="Times New Roman" panose="02020603050405020304" pitchFamily="18" charset="0"/>
              </a:rPr>
              <a:t>Инструменты </a:t>
            </a:r>
            <a:r>
              <a:rPr lang="ru-RU" sz="3600" dirty="0">
                <a:effectLst/>
                <a:latin typeface="Times New Roman" panose="02020603050405020304" pitchFamily="18" charset="0"/>
                <a:cs typeface="Times New Roman" panose="02020603050405020304" pitchFamily="18" charset="0"/>
              </a:rPr>
              <a:t>кредитно-денежной политики</a:t>
            </a:r>
            <a:r>
              <a:rPr lang="ru-RU" dirty="0">
                <a:effectLst/>
              </a:rPr>
              <a:t/>
            </a:r>
            <a:br>
              <a:rPr lang="ru-RU" dirty="0">
                <a:effectLst/>
              </a:rPr>
            </a:br>
            <a:endParaRPr lang="ru-RU" dirty="0"/>
          </a:p>
        </p:txBody>
      </p:sp>
    </p:spTree>
    <p:extLst>
      <p:ext uri="{BB962C8B-B14F-4D97-AF65-F5344CB8AC3E}">
        <p14:creationId xmlns:p14="http://schemas.microsoft.com/office/powerpoint/2010/main" xmlns="" val="3487015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556792"/>
            <a:ext cx="8219256" cy="4450499"/>
          </a:xfrm>
        </p:spPr>
        <p:txBody>
          <a:bodyPr>
            <a:normAutofit fontScale="92500" lnSpcReduction="10000"/>
          </a:bodyPr>
          <a:lstStyle/>
          <a:p>
            <a:pPr lvl="0"/>
            <a:r>
              <a:rPr lang="ru-RU" dirty="0">
                <a:latin typeface="Times New Roman" panose="02020603050405020304" pitchFamily="18" charset="0"/>
                <a:cs typeface="Times New Roman" panose="02020603050405020304" pitchFamily="18" charset="0"/>
              </a:rPr>
              <a:t>С</a:t>
            </a:r>
            <a:r>
              <a:rPr lang="ru-RU" dirty="0" smtClean="0">
                <a:latin typeface="Times New Roman" panose="02020603050405020304" pitchFamily="18" charset="0"/>
                <a:cs typeface="Times New Roman" panose="02020603050405020304" pitchFamily="18" charset="0"/>
              </a:rPr>
              <a:t>оздание </a:t>
            </a:r>
            <a:r>
              <a:rPr lang="ru-RU" dirty="0">
                <a:latin typeface="Times New Roman" panose="02020603050405020304" pitchFamily="18" charset="0"/>
                <a:cs typeface="Times New Roman" panose="02020603050405020304" pitchFamily="18" charset="0"/>
              </a:rPr>
              <a:t>условий </a:t>
            </a:r>
            <a:r>
              <a:rPr lang="ru-RU" dirty="0" smtClean="0">
                <a:latin typeface="Times New Roman" panose="02020603050405020304" pitchFamily="18" charset="0"/>
                <a:cs typeface="Times New Roman" panose="02020603050405020304" pitchFamily="18" charset="0"/>
              </a:rPr>
              <a:t>функционирования экономики</a:t>
            </a:r>
            <a:r>
              <a:rPr lang="ru-RU" dirty="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обеспечение </a:t>
            </a:r>
            <a:r>
              <a:rPr lang="ru-RU" dirty="0">
                <a:latin typeface="Times New Roman" panose="02020603050405020304" pitchFamily="18" charset="0"/>
                <a:cs typeface="Times New Roman" panose="02020603050405020304" pitchFamily="18" charset="0"/>
              </a:rPr>
              <a:t>правовой базы;</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защита </a:t>
            </a:r>
            <a:r>
              <a:rPr lang="ru-RU" dirty="0">
                <a:latin typeface="Times New Roman" panose="02020603050405020304" pitchFamily="18" charset="0"/>
                <a:cs typeface="Times New Roman" panose="02020603050405020304" pitchFamily="18" charset="0"/>
              </a:rPr>
              <a:t>свободы конкуренции, проведение антимонопольной политики.</a:t>
            </a:r>
          </a:p>
          <a:p>
            <a:pPr lvl="0"/>
            <a:r>
              <a:rPr lang="ru-RU" dirty="0">
                <a:latin typeface="Times New Roman" panose="02020603050405020304" pitchFamily="18" charset="0"/>
                <a:cs typeface="Times New Roman" panose="02020603050405020304" pitchFamily="18" charset="0"/>
              </a:rPr>
              <a:t>Реализация функций, не выполняемых рынком:</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перераспределение </a:t>
            </a:r>
            <a:r>
              <a:rPr lang="ru-RU" dirty="0">
                <a:latin typeface="Times New Roman" panose="02020603050405020304" pitchFamily="18" charset="0"/>
                <a:cs typeface="Times New Roman" panose="02020603050405020304" pitchFamily="18" charset="0"/>
              </a:rPr>
              <a:t>доходов;</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создание </a:t>
            </a:r>
            <a:r>
              <a:rPr lang="ru-RU" dirty="0">
                <a:latin typeface="Times New Roman" panose="02020603050405020304" pitchFamily="18" charset="0"/>
                <a:cs typeface="Times New Roman" panose="02020603050405020304" pitchFamily="18" charset="0"/>
              </a:rPr>
              <a:t>общественных благ;</a:t>
            </a:r>
          </a:p>
          <a:p>
            <a:r>
              <a:rPr lang="ru-RU" dirty="0">
                <a:latin typeface="Times New Roman" panose="02020603050405020304" pitchFamily="18" charset="0"/>
                <a:cs typeface="Times New Roman" panose="02020603050405020304" pitchFamily="18" charset="0"/>
              </a:rPr>
              <a:t>С</a:t>
            </a:r>
            <a:r>
              <a:rPr lang="ru-RU" dirty="0" smtClean="0">
                <a:latin typeface="Times New Roman" panose="02020603050405020304" pitchFamily="18" charset="0"/>
                <a:cs typeface="Times New Roman" panose="02020603050405020304" pitchFamily="18" charset="0"/>
              </a:rPr>
              <a:t>табилизация </a:t>
            </a:r>
            <a:r>
              <a:rPr lang="ru-RU" dirty="0">
                <a:latin typeface="Times New Roman" panose="02020603050405020304" pitchFamily="18" charset="0"/>
                <a:cs typeface="Times New Roman" panose="02020603050405020304" pitchFamily="18" charset="0"/>
              </a:rPr>
              <a:t>экономики, сглаживание циклических колебаний;</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обеспечение </a:t>
            </a:r>
            <a:r>
              <a:rPr lang="ru-RU" dirty="0">
                <a:latin typeface="Times New Roman" panose="02020603050405020304" pitchFamily="18" charset="0"/>
                <a:cs typeface="Times New Roman" panose="02020603050405020304" pitchFamily="18" charset="0"/>
              </a:rPr>
              <a:t>полной занятости;</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антиинфляционные </a:t>
            </a:r>
            <a:r>
              <a:rPr lang="ru-RU" dirty="0">
                <a:latin typeface="Times New Roman" panose="02020603050405020304" pitchFamily="18" charset="0"/>
                <a:cs typeface="Times New Roman" panose="02020603050405020304" pitchFamily="18" charset="0"/>
              </a:rPr>
              <a:t>меры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539552" y="116632"/>
            <a:ext cx="8352928" cy="1152128"/>
          </a:xfrm>
        </p:spPr>
        <p:txBody>
          <a:bodyPr>
            <a:normAutofit fontScale="90000"/>
          </a:bodyPr>
          <a:lstStyle/>
          <a:p>
            <a:pPr algn="ctr"/>
            <a:r>
              <a:rPr lang="ru-RU" sz="3100" dirty="0" smtClean="0">
                <a:latin typeface="Arial" panose="020B0604020202020204" pitchFamily="34" charset="0"/>
                <a:cs typeface="Arial" panose="020B0604020202020204" pitchFamily="34" charset="0"/>
              </a:rPr>
              <a:t/>
            </a:r>
            <a:br>
              <a:rPr lang="ru-RU" sz="3100" dirty="0" smtClean="0">
                <a:latin typeface="Arial" panose="020B0604020202020204" pitchFamily="34" charset="0"/>
                <a:cs typeface="Arial" panose="020B0604020202020204" pitchFamily="34" charset="0"/>
              </a:rPr>
            </a:br>
            <a:r>
              <a:rPr lang="ru-RU" sz="3100" dirty="0" smtClean="0">
                <a:latin typeface="Arial" panose="020B0604020202020204" pitchFamily="34" charset="0"/>
                <a:cs typeface="Arial" panose="020B0604020202020204" pitchFamily="34" charset="0"/>
              </a:rPr>
              <a:t/>
            </a:r>
            <a:br>
              <a:rPr lang="ru-RU" sz="3100" dirty="0" smtClean="0">
                <a:latin typeface="Arial" panose="020B0604020202020204" pitchFamily="34" charset="0"/>
                <a:cs typeface="Arial" panose="020B0604020202020204" pitchFamily="34" charset="0"/>
              </a:rPr>
            </a:br>
            <a:r>
              <a:rPr lang="ru-RU" sz="3600" dirty="0" smtClean="0">
                <a:solidFill>
                  <a:srgbClr val="090FF5"/>
                </a:solidFill>
                <a:latin typeface="Times New Roman" panose="02020603050405020304" pitchFamily="18" charset="0"/>
                <a:cs typeface="Times New Roman" panose="02020603050405020304" pitchFamily="18" charset="0"/>
              </a:rPr>
              <a:t>Основные </a:t>
            </a:r>
            <a:r>
              <a:rPr lang="ru-RU" sz="3600" dirty="0">
                <a:solidFill>
                  <a:srgbClr val="090FF5"/>
                </a:solidFill>
                <a:latin typeface="Times New Roman" panose="02020603050405020304" pitchFamily="18" charset="0"/>
                <a:cs typeface="Times New Roman" panose="02020603050405020304" pitchFamily="18" charset="0"/>
              </a:rPr>
              <a:t>направления экономической деятельности </a:t>
            </a:r>
            <a:r>
              <a:rPr lang="ru-RU" sz="3600" dirty="0" smtClean="0">
                <a:solidFill>
                  <a:srgbClr val="090FF5"/>
                </a:solidFill>
                <a:latin typeface="Times New Roman" panose="02020603050405020304" pitchFamily="18" charset="0"/>
                <a:cs typeface="Times New Roman" panose="02020603050405020304" pitchFamily="18" charset="0"/>
              </a:rPr>
              <a:t>государства</a:t>
            </a:r>
            <a:r>
              <a:rPr lang="ru-RU" sz="3600" dirty="0">
                <a:solidFill>
                  <a:srgbClr val="090FF5"/>
                </a:solidFill>
                <a:latin typeface="Arial" panose="020B0604020202020204" pitchFamily="34" charset="0"/>
                <a:cs typeface="Arial" panose="020B0604020202020204" pitchFamily="34" charset="0"/>
              </a:rPr>
              <a:t/>
            </a:r>
            <a:br>
              <a:rPr lang="ru-RU" sz="3600" dirty="0">
                <a:solidFill>
                  <a:srgbClr val="090FF5"/>
                </a:solidFill>
                <a:latin typeface="Arial" panose="020B0604020202020204" pitchFamily="34" charset="0"/>
                <a:cs typeface="Arial" panose="020B0604020202020204" pitchFamily="34" charset="0"/>
              </a:rPr>
            </a:br>
            <a:endParaRPr lang="ru-RU" sz="3600" dirty="0">
              <a:solidFill>
                <a:srgbClr val="090FF5"/>
              </a:solidFill>
            </a:endParaRPr>
          </a:p>
        </p:txBody>
      </p:sp>
    </p:spTree>
    <p:extLst>
      <p:ext uri="{BB962C8B-B14F-4D97-AF65-F5344CB8AC3E}">
        <p14:creationId xmlns:p14="http://schemas.microsoft.com/office/powerpoint/2010/main" xmlns="" val="2146246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24744"/>
            <a:ext cx="8229600" cy="4882547"/>
          </a:xfrm>
        </p:spPr>
        <p:txBody>
          <a:bodyPr>
            <a:normAutofit lnSpcReduction="10000"/>
          </a:bodyPr>
          <a:lstStyle/>
          <a:p>
            <a:pPr marL="109728" indent="0">
              <a:buNone/>
            </a:pPr>
            <a:endParaRPr lang="ru-RU" dirty="0"/>
          </a:p>
          <a:p>
            <a:r>
              <a:rPr lang="ru-RU" b="1" dirty="0">
                <a:latin typeface="Times New Roman" panose="02020603050405020304" pitchFamily="18" charset="0"/>
                <a:cs typeface="Times New Roman" panose="02020603050405020304" pitchFamily="18" charset="0"/>
              </a:rPr>
              <a:t>Бюджетно-налоговая политика </a:t>
            </a:r>
            <a:r>
              <a:rPr lang="ru-RU" dirty="0">
                <a:latin typeface="Times New Roman" panose="02020603050405020304" pitchFamily="18" charset="0"/>
                <a:cs typeface="Times New Roman" panose="02020603050405020304" pitchFamily="18" charset="0"/>
              </a:rPr>
              <a:t>– это целенаправленная деятельность государства по использованию бюджетно-финансовой системы для реализации целей социально-экономической политики.</a:t>
            </a:r>
          </a:p>
          <a:p>
            <a:r>
              <a:rPr lang="ru-RU" dirty="0">
                <a:latin typeface="Times New Roman" panose="02020603050405020304" pitchFamily="18" charset="0"/>
                <a:cs typeface="Times New Roman" panose="02020603050405020304" pitchFamily="18" charset="0"/>
              </a:rPr>
              <a:t>Основными целями бюджетно-налоговой политики являются:</a:t>
            </a:r>
          </a:p>
          <a:p>
            <a:pPr>
              <a:buFont typeface="Wingdings" panose="05000000000000000000" pitchFamily="2" charset="2"/>
              <a:buChar char="q"/>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сглаживание </a:t>
            </a:r>
            <a:r>
              <a:rPr lang="ru-RU" dirty="0">
                <a:latin typeface="Times New Roman" panose="02020603050405020304" pitchFamily="18" charset="0"/>
                <a:cs typeface="Times New Roman" panose="02020603050405020304" pitchFamily="18" charset="0"/>
              </a:rPr>
              <a:t>колебаний экономического цикла;</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стабилизация темпов экономического роста;</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обеспечение высокого уровня занятости при низкой инфляции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57200" y="274638"/>
            <a:ext cx="8229600" cy="778098"/>
          </a:xfrm>
        </p:spPr>
        <p:txBody>
          <a:bodyPr>
            <a:normAutofit/>
          </a:bodyPr>
          <a:lstStyle/>
          <a:p>
            <a:pPr algn="ctr"/>
            <a:r>
              <a:rPr lang="ru-RU" sz="3200" dirty="0">
                <a:solidFill>
                  <a:srgbClr val="090FF5"/>
                </a:solidFill>
                <a:latin typeface="Times New Roman" panose="02020603050405020304" pitchFamily="18" charset="0"/>
                <a:cs typeface="Times New Roman" panose="02020603050405020304" pitchFamily="18" charset="0"/>
              </a:rPr>
              <a:t>Бюджетно-налоговая политика</a:t>
            </a:r>
          </a:p>
        </p:txBody>
      </p:sp>
    </p:spTree>
    <p:extLst>
      <p:ext uri="{BB962C8B-B14F-4D97-AF65-F5344CB8AC3E}">
        <p14:creationId xmlns:p14="http://schemas.microsoft.com/office/powerpoint/2010/main" xmlns="" val="4009651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80728"/>
            <a:ext cx="8229600" cy="5026563"/>
          </a:xfrm>
        </p:spPr>
        <p:txBody>
          <a:bodyPr>
            <a:normAutofit fontScale="47500" lnSpcReduction="20000"/>
          </a:bodyPr>
          <a:lstStyle/>
          <a:p>
            <a:r>
              <a:rPr lang="ru-RU" b="1" dirty="0" smtClean="0">
                <a:latin typeface="Times New Roman" panose="02020603050405020304" pitchFamily="18" charset="0"/>
                <a:cs typeface="Times New Roman" panose="02020603050405020304" pitchFamily="18" charset="0"/>
              </a:rPr>
              <a:t>Дискреционная </a:t>
            </a:r>
            <a:r>
              <a:rPr lang="ru-RU" b="1" dirty="0">
                <a:latin typeface="Times New Roman" panose="02020603050405020304" pitchFamily="18" charset="0"/>
                <a:cs typeface="Times New Roman" panose="02020603050405020304" pitchFamily="18" charset="0"/>
              </a:rPr>
              <a:t>бюджетно-налоговая политика </a:t>
            </a:r>
            <a:r>
              <a:rPr lang="ru-RU" dirty="0">
                <a:latin typeface="Times New Roman" panose="02020603050405020304" pitchFamily="18" charset="0"/>
                <a:cs typeface="Times New Roman" panose="02020603050405020304" pitchFamily="18" charset="0"/>
              </a:rPr>
              <a:t>(или активная) </a:t>
            </a:r>
            <a:r>
              <a:rPr lang="ru-RU" dirty="0" smtClean="0">
                <a:latin typeface="Times New Roman" panose="02020603050405020304" pitchFamily="18" charset="0"/>
                <a:cs typeface="Times New Roman" panose="02020603050405020304" pitchFamily="18" charset="0"/>
              </a:rPr>
              <a:t>представляет </a:t>
            </a:r>
            <a:r>
              <a:rPr lang="ru-RU" dirty="0">
                <a:latin typeface="Times New Roman" panose="02020603050405020304" pitchFamily="18" charset="0"/>
                <a:cs typeface="Times New Roman" panose="02020603050405020304" pitchFamily="18" charset="0"/>
              </a:rPr>
              <a:t>собой сознательные, целенаправленные мероприятия правительства по изменению государственных расходов, налогов и сальдо государственного бюджета в целях воздействия на объем национального производства, экономический рост, занятость и динамику </a:t>
            </a:r>
            <a:r>
              <a:rPr lang="ru-RU" dirty="0" smtClean="0">
                <a:latin typeface="Times New Roman" panose="02020603050405020304" pitchFamily="18" charset="0"/>
                <a:cs typeface="Times New Roman" panose="02020603050405020304" pitchFamily="18" charset="0"/>
              </a:rPr>
              <a:t>цен. При </a:t>
            </a:r>
            <a:r>
              <a:rPr lang="ru-RU" dirty="0">
                <a:latin typeface="Times New Roman" panose="02020603050405020304" pitchFamily="18" charset="0"/>
                <a:cs typeface="Times New Roman" panose="02020603050405020304" pitchFamily="18" charset="0"/>
              </a:rPr>
              <a:t>проведении указанной политики правительство воздействует как на </a:t>
            </a:r>
            <a:r>
              <a:rPr lang="ru-RU" dirty="0" smtClean="0">
                <a:latin typeface="Times New Roman" panose="02020603050405020304" pitchFamily="18" charset="0"/>
                <a:cs typeface="Times New Roman" panose="02020603050405020304" pitchFamily="18" charset="0"/>
              </a:rPr>
              <a:t>совокупный спрос</a:t>
            </a:r>
            <a:r>
              <a:rPr lang="ru-RU" dirty="0">
                <a:latin typeface="Times New Roman" panose="02020603050405020304" pitchFamily="18" charset="0"/>
                <a:cs typeface="Times New Roman" panose="02020603050405020304" pitchFamily="18" charset="0"/>
              </a:rPr>
              <a:t>, так и на совокупное предложение. </a:t>
            </a:r>
          </a:p>
          <a:p>
            <a:r>
              <a:rPr lang="ru-RU" b="1" dirty="0" smtClean="0">
                <a:latin typeface="Times New Roman" panose="02020603050405020304" pitchFamily="18" charset="0"/>
                <a:cs typeface="Times New Roman" panose="02020603050405020304" pitchFamily="18" charset="0"/>
              </a:rPr>
              <a:t>автоматическая </a:t>
            </a:r>
            <a:r>
              <a:rPr lang="ru-RU"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пассивная) политика, основанная </a:t>
            </a:r>
            <a:r>
              <a:rPr lang="ru-RU" dirty="0">
                <a:latin typeface="Times New Roman" panose="02020603050405020304" pitchFamily="18" charset="0"/>
                <a:cs typeface="Times New Roman" panose="02020603050405020304" pitchFamily="18" charset="0"/>
              </a:rPr>
              <a:t>на использовании «встроенных стабилизаторов», которые начинают действовать при изменении экономической ситуации «автоматически», без специальных решений правительства</a:t>
            </a:r>
            <a:r>
              <a:rPr lang="ru-RU" dirty="0" smtClean="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 Автоматическая фискальная политика </a:t>
            </a:r>
            <a:r>
              <a:rPr lang="ru-RU" dirty="0">
                <a:latin typeface="Times New Roman" panose="02020603050405020304" pitchFamily="18" charset="0"/>
                <a:cs typeface="Times New Roman" panose="02020603050405020304" pitchFamily="18" charset="0"/>
              </a:rPr>
              <a:t>позволяет относительно смягчить проблему длительных временных лагов. Она предполагает изменение величин государственных расходов, налоговых поступлений и сальдо государственного бюджета в ходе циклических колебаний </a:t>
            </a:r>
            <a:r>
              <a:rPr lang="ru-RU" dirty="0" smtClean="0">
                <a:latin typeface="Times New Roman" panose="02020603050405020304" pitchFamily="18" charset="0"/>
                <a:cs typeface="Times New Roman" panose="02020603050405020304" pitchFamily="18" charset="0"/>
              </a:rPr>
              <a:t>экономики. </a:t>
            </a:r>
            <a:r>
              <a:rPr lang="ru-RU" dirty="0">
                <a:latin typeface="Times New Roman" panose="02020603050405020304" pitchFamily="18" charset="0"/>
                <a:cs typeface="Times New Roman" panose="02020603050405020304" pitchFamily="18" charset="0"/>
              </a:rPr>
              <a:t>В этом случае изменения параметров бюджетно-налоговой политики возникают автоматически вследствие действия встроенных стабилизаторов.</a:t>
            </a:r>
          </a:p>
          <a:p>
            <a:r>
              <a:rPr lang="ru-RU" b="1" dirty="0">
                <a:latin typeface="Times New Roman" panose="02020603050405020304" pitchFamily="18" charset="0"/>
                <a:cs typeface="Times New Roman" panose="02020603050405020304" pitchFamily="18" charset="0"/>
              </a:rPr>
              <a:t>Встроенный (автоматический) стабилизатор </a:t>
            </a:r>
            <a:r>
              <a:rPr lang="ru-RU" dirty="0">
                <a:latin typeface="Times New Roman" panose="02020603050405020304" pitchFamily="18" charset="0"/>
                <a:cs typeface="Times New Roman" panose="02020603050405020304" pitchFamily="18" charset="0"/>
              </a:rPr>
              <a:t>– это экономический механизм, позволяющий снизить амплитуду циклических колебаний уровней занятости и выпуска, не прибегая к частым изменениям экономической политики </a:t>
            </a:r>
            <a:r>
              <a:rPr lang="ru-RU" dirty="0" smtClean="0">
                <a:latin typeface="Times New Roman" panose="02020603050405020304" pitchFamily="18" charset="0"/>
                <a:cs typeface="Times New Roman" panose="02020603050405020304" pitchFamily="18" charset="0"/>
              </a:rPr>
              <a:t>правительства. Главными </a:t>
            </a:r>
            <a:r>
              <a:rPr lang="ru-RU" dirty="0">
                <a:latin typeface="Times New Roman" panose="02020603050405020304" pitchFamily="18" charset="0"/>
                <a:cs typeface="Times New Roman" panose="02020603050405020304" pitchFamily="18" charset="0"/>
              </a:rPr>
              <a:t>встроенными стабилизаторами являются:</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прогрессивное </a:t>
            </a:r>
            <a:r>
              <a:rPr lang="ru-RU" dirty="0">
                <a:latin typeface="Times New Roman" panose="02020603050405020304" pitchFamily="18" charset="0"/>
                <a:cs typeface="Times New Roman" panose="02020603050405020304" pitchFamily="18" charset="0"/>
              </a:rPr>
              <a:t>налогообложение;</a:t>
            </a:r>
          </a:p>
          <a:p>
            <a:pPr>
              <a:buFont typeface="Wingdings" panose="05000000000000000000" pitchFamily="2" charset="2"/>
              <a:buChar char="q"/>
            </a:pPr>
            <a:r>
              <a:rPr lang="ru-RU" dirty="0" smtClean="0">
                <a:latin typeface="Times New Roman" panose="02020603050405020304" pitchFamily="18" charset="0"/>
                <a:cs typeface="Times New Roman" panose="02020603050405020304" pitchFamily="18" charset="0"/>
              </a:rPr>
              <a:t>государственные </a:t>
            </a:r>
            <a:r>
              <a:rPr lang="ru-RU" dirty="0">
                <a:latin typeface="Times New Roman" panose="02020603050405020304" pitchFamily="18" charset="0"/>
                <a:cs typeface="Times New Roman" panose="02020603050405020304" pitchFamily="18" charset="0"/>
              </a:rPr>
              <a:t>трансферты (прежде всего пособия по безработице).</a:t>
            </a:r>
          </a:p>
          <a:p>
            <a:endParaRPr lang="ru-RU"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экспансионистская </a:t>
            </a:r>
            <a:r>
              <a:rPr lang="ru-RU" dirty="0">
                <a:latin typeface="Times New Roman" panose="02020603050405020304" pitchFamily="18" charset="0"/>
                <a:cs typeface="Times New Roman" panose="02020603050405020304" pitchFamily="18" charset="0"/>
              </a:rPr>
              <a:t>(стимулирующая), направленная на стимулирование совокупного спроса и оживление экономического роста путем увеличения государственных расходов и снижения налогов;</a:t>
            </a:r>
          </a:p>
          <a:p>
            <a:r>
              <a:rPr lang="ru-RU" b="1" dirty="0" err="1" smtClean="0">
                <a:latin typeface="Times New Roman" panose="02020603050405020304" pitchFamily="18" charset="0"/>
                <a:cs typeface="Times New Roman" panose="02020603050405020304" pitchFamily="18" charset="0"/>
              </a:rPr>
              <a:t>рестриктивная</a:t>
            </a:r>
            <a:r>
              <a:rPr lang="ru-RU" b="1"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(сдерживающая), нацеленная на ограничение инфляционного экономического роста при помощи увеличения налогов и снижения </a:t>
            </a:r>
            <a:r>
              <a:rPr lang="ru-RU" dirty="0" smtClean="0">
                <a:latin typeface="Times New Roman" panose="02020603050405020304" pitchFamily="18" charset="0"/>
                <a:cs typeface="Times New Roman" panose="02020603050405020304" pitchFamily="18" charset="0"/>
              </a:rPr>
              <a:t>государственных расходов</a:t>
            </a:r>
            <a:r>
              <a:rPr lang="ru-RU" dirty="0">
                <a:latin typeface="Times New Roman" panose="02020603050405020304" pitchFamily="18" charset="0"/>
                <a:cs typeface="Times New Roman" panose="02020603050405020304" pitchFamily="18" charset="0"/>
              </a:rPr>
              <a:t>.</a:t>
            </a:r>
          </a:p>
          <a:p>
            <a:pPr algn="just"/>
            <a:endParaRPr lang="ru-RU" sz="2000" dirty="0" smtClean="0">
              <a:latin typeface="Arial" panose="020B0604020202020204" pitchFamily="34" charset="0"/>
              <a:cs typeface="Arial" panose="020B0604020202020204" pitchFamily="34" charset="0"/>
            </a:endParaRPr>
          </a:p>
        </p:txBody>
      </p:sp>
      <p:sp>
        <p:nvSpPr>
          <p:cNvPr id="3" name="Заголовок 2"/>
          <p:cNvSpPr>
            <a:spLocks noGrp="1"/>
          </p:cNvSpPr>
          <p:nvPr>
            <p:ph type="title"/>
          </p:nvPr>
        </p:nvSpPr>
        <p:spPr>
          <a:xfrm>
            <a:off x="457200" y="326414"/>
            <a:ext cx="8229600" cy="1143000"/>
          </a:xfrm>
        </p:spPr>
        <p:txBody>
          <a:bodyPr>
            <a:normAutofit/>
          </a:bodyPr>
          <a:lstStyle/>
          <a:p>
            <a:pPr algn="ctr"/>
            <a:r>
              <a:rPr lang="ru-RU" sz="3200" dirty="0">
                <a:solidFill>
                  <a:srgbClr val="090FF5"/>
                </a:solidFill>
                <a:effectLst/>
                <a:latin typeface="Times New Roman" panose="02020603050405020304" pitchFamily="18" charset="0"/>
                <a:cs typeface="Times New Roman" panose="02020603050405020304" pitchFamily="18" charset="0"/>
              </a:rPr>
              <a:t>Т</a:t>
            </a:r>
            <a:r>
              <a:rPr lang="ru-RU" sz="3200" dirty="0" smtClean="0">
                <a:solidFill>
                  <a:srgbClr val="090FF5"/>
                </a:solidFill>
                <a:effectLst/>
                <a:latin typeface="Times New Roman" panose="02020603050405020304" pitchFamily="18" charset="0"/>
                <a:cs typeface="Times New Roman" panose="02020603050405020304" pitchFamily="18" charset="0"/>
              </a:rPr>
              <a:t>ипы </a:t>
            </a:r>
            <a:r>
              <a:rPr lang="ru-RU" sz="3200" dirty="0">
                <a:solidFill>
                  <a:srgbClr val="090FF5"/>
                </a:solidFill>
                <a:effectLst/>
                <a:latin typeface="Times New Roman" panose="02020603050405020304" pitchFamily="18" charset="0"/>
                <a:cs typeface="Times New Roman" panose="02020603050405020304" pitchFamily="18" charset="0"/>
              </a:rPr>
              <a:t>бюджетно-налоговой политики:</a:t>
            </a:r>
            <a:br>
              <a:rPr lang="ru-RU" sz="3200" dirty="0">
                <a:solidFill>
                  <a:srgbClr val="090FF5"/>
                </a:solidFill>
                <a:effectLst/>
                <a:latin typeface="Times New Roman" panose="02020603050405020304" pitchFamily="18" charset="0"/>
                <a:cs typeface="Times New Roman" panose="02020603050405020304" pitchFamily="18" charset="0"/>
              </a:rPr>
            </a:br>
            <a:endParaRPr lang="ru-RU" sz="3200" dirty="0">
              <a:solidFill>
                <a:srgbClr val="090FF5"/>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42997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sz="3200" dirty="0">
                <a:solidFill>
                  <a:srgbClr val="090FF5"/>
                </a:solidFill>
                <a:effectLst/>
                <a:latin typeface="Times New Roman" panose="02020603050405020304" pitchFamily="18" charset="0"/>
                <a:cs typeface="Times New Roman" panose="02020603050405020304" pitchFamily="18" charset="0"/>
              </a:rPr>
              <a:t>Бюджетная система страны</a:t>
            </a:r>
            <a:br>
              <a:rPr lang="ru-RU" sz="3200" dirty="0">
                <a:solidFill>
                  <a:srgbClr val="090FF5"/>
                </a:solidFill>
                <a:effectLst/>
                <a:latin typeface="Times New Roman" panose="02020603050405020304" pitchFamily="18" charset="0"/>
                <a:cs typeface="Times New Roman" panose="02020603050405020304" pitchFamily="18" charset="0"/>
              </a:rPr>
            </a:br>
            <a:endParaRPr lang="ru-RU" sz="3200" dirty="0">
              <a:solidFill>
                <a:srgbClr val="090FF5"/>
              </a:solidFill>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p:txBody>
          <a:bodyPr>
            <a:normAutofit fontScale="77500" lnSpcReduction="20000"/>
          </a:bodyPr>
          <a:lstStyle/>
          <a:p>
            <a:r>
              <a:rPr lang="ru-RU" b="1" dirty="0">
                <a:latin typeface="Times New Roman" panose="02020603050405020304" pitchFamily="18" charset="0"/>
                <a:cs typeface="Times New Roman" panose="02020603050405020304" pitchFamily="18" charset="0"/>
              </a:rPr>
              <a:t>Бюджет </a:t>
            </a:r>
            <a:r>
              <a:rPr lang="ru-RU" dirty="0">
                <a:latin typeface="Times New Roman" panose="02020603050405020304" pitchFamily="18" charset="0"/>
                <a:cs typeface="Times New Roman" panose="02020603050405020304" pitchFamily="18" charset="0"/>
              </a:rPr>
              <a:t>– это форма образования и расходования фонда денежных средств, предназначенных для финансового обеспечения задач и функций государства и местного самоуправления.</a:t>
            </a:r>
          </a:p>
          <a:p>
            <a:r>
              <a:rPr lang="ru-RU" b="1" dirty="0">
                <a:latin typeface="Times New Roman" panose="02020603050405020304" pitchFamily="18" charset="0"/>
                <a:cs typeface="Times New Roman" panose="02020603050405020304" pitchFamily="18" charset="0"/>
              </a:rPr>
              <a:t>Консолидированный бюджет </a:t>
            </a:r>
            <a:r>
              <a:rPr lang="ru-RU" dirty="0">
                <a:latin typeface="Times New Roman" panose="02020603050405020304" pitchFamily="18" charset="0"/>
                <a:cs typeface="Times New Roman" panose="02020603050405020304" pitchFamily="18" charset="0"/>
              </a:rPr>
              <a:t>– это свод бюджетов всех уровней бюджетной системы РФ на соответствующей территории. Консолидированный бюджет РФ включает федеральный бюджет и консолидированные бюджеты субъектов Российской Федерации.</a:t>
            </a:r>
          </a:p>
          <a:p>
            <a:r>
              <a:rPr lang="ru-RU" b="1" dirty="0">
                <a:latin typeface="Times New Roman" panose="02020603050405020304" pitchFamily="18" charset="0"/>
                <a:cs typeface="Times New Roman" panose="02020603050405020304" pitchFamily="18" charset="0"/>
              </a:rPr>
              <a:t>Государственный внебюджетный фонд </a:t>
            </a:r>
            <a:r>
              <a:rPr lang="ru-RU" dirty="0">
                <a:latin typeface="Times New Roman" panose="02020603050405020304" pitchFamily="18" charset="0"/>
                <a:cs typeface="Times New Roman" panose="02020603050405020304" pitchFamily="18" charset="0"/>
              </a:rPr>
              <a:t>– это форма образования и расходования денежных средств, образуемых вне федерального бюджета. В России существует три основных социальных внебюджетных фонда, средства в которые с 2001 г. поступают путем сбора Единого социального налога. Это Пенсионный фонд (ПФ), Фонд </a:t>
            </a:r>
            <a:r>
              <a:rPr lang="ru-RU" dirty="0" smtClean="0">
                <a:latin typeface="Times New Roman" panose="02020603050405020304" pitchFamily="18" charset="0"/>
                <a:cs typeface="Times New Roman" panose="02020603050405020304" pitchFamily="18" charset="0"/>
              </a:rPr>
              <a:t>социального страхования </a:t>
            </a:r>
            <a:r>
              <a:rPr lang="ru-RU" dirty="0">
                <a:latin typeface="Times New Roman" panose="02020603050405020304" pitchFamily="18" charset="0"/>
                <a:cs typeface="Times New Roman" panose="02020603050405020304" pitchFamily="18" charset="0"/>
              </a:rPr>
              <a:t>(ФСС) и федеральные и территориальные Фонды обязательного медицинского страхования (ФОМС).</a:t>
            </a:r>
          </a:p>
          <a:p>
            <a:endParaRPr lang="ru-RU" dirty="0"/>
          </a:p>
        </p:txBody>
      </p:sp>
    </p:spTree>
    <p:extLst>
      <p:ext uri="{BB962C8B-B14F-4D97-AF65-F5344CB8AC3E}">
        <p14:creationId xmlns:p14="http://schemas.microsoft.com/office/powerpoint/2010/main" xmlns="" val="2261639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994122"/>
          </a:xfrm>
        </p:spPr>
        <p:txBody>
          <a:bodyPr>
            <a:noAutofit/>
          </a:bodyPr>
          <a:lstStyle/>
          <a:p>
            <a:pPr algn="ctr"/>
            <a:r>
              <a:rPr lang="ru-RU" sz="3200" dirty="0">
                <a:solidFill>
                  <a:srgbClr val="090FF5"/>
                </a:solidFill>
                <a:effectLst/>
                <a:latin typeface="Times New Roman" panose="02020603050405020304" pitchFamily="18" charset="0"/>
                <a:cs typeface="Times New Roman" panose="02020603050405020304" pitchFamily="18" charset="0"/>
              </a:rPr>
              <a:t>Основные принципы бюджетной системы</a:t>
            </a:r>
          </a:p>
        </p:txBody>
      </p:sp>
      <p:sp>
        <p:nvSpPr>
          <p:cNvPr id="2" name="Объект 1"/>
          <p:cNvSpPr>
            <a:spLocks noGrp="1"/>
          </p:cNvSpPr>
          <p:nvPr>
            <p:ph idx="1"/>
          </p:nvPr>
        </p:nvSpPr>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единство бюджетной системы РФ;</a:t>
            </a:r>
          </a:p>
          <a:p>
            <a:r>
              <a:rPr lang="ru-RU" dirty="0" smtClean="0">
                <a:latin typeface="Times New Roman" panose="02020603050405020304" pitchFamily="18" charset="0"/>
                <a:cs typeface="Times New Roman" panose="02020603050405020304" pitchFamily="18" charset="0"/>
              </a:rPr>
              <a:t>разграничение </a:t>
            </a:r>
            <a:r>
              <a:rPr lang="ru-RU" dirty="0">
                <a:latin typeface="Times New Roman" panose="02020603050405020304" pitchFamily="18" charset="0"/>
                <a:cs typeface="Times New Roman" panose="02020603050405020304" pitchFamily="18" charset="0"/>
              </a:rPr>
              <a:t>доходов и расходов между уровнями бюджетной системы РФ;</a:t>
            </a:r>
          </a:p>
          <a:p>
            <a:r>
              <a:rPr lang="ru-RU" dirty="0" smtClean="0">
                <a:latin typeface="Times New Roman" panose="02020603050405020304" pitchFamily="18" charset="0"/>
                <a:cs typeface="Times New Roman" panose="02020603050405020304" pitchFamily="18" charset="0"/>
              </a:rPr>
              <a:t>самостоятельность </a:t>
            </a:r>
            <a:r>
              <a:rPr lang="ru-RU" dirty="0">
                <a:latin typeface="Times New Roman" panose="02020603050405020304" pitchFamily="18" charset="0"/>
                <a:cs typeface="Times New Roman" panose="02020603050405020304" pitchFamily="18" charset="0"/>
              </a:rPr>
              <a:t>бюджетов;</a:t>
            </a:r>
          </a:p>
          <a:p>
            <a:r>
              <a:rPr lang="ru-RU" dirty="0" smtClean="0">
                <a:latin typeface="Times New Roman" panose="02020603050405020304" pitchFamily="18" charset="0"/>
                <a:cs typeface="Times New Roman" panose="02020603050405020304" pitchFamily="18" charset="0"/>
              </a:rPr>
              <a:t>полнота </a:t>
            </a:r>
            <a:r>
              <a:rPr lang="ru-RU" dirty="0">
                <a:latin typeface="Times New Roman" panose="02020603050405020304" pitchFamily="18" charset="0"/>
                <a:cs typeface="Times New Roman" panose="02020603050405020304" pitchFamily="18" charset="0"/>
              </a:rPr>
              <a:t>отражения доходов и расходов бюджета и бюджетов государственных</a:t>
            </a:r>
          </a:p>
          <a:p>
            <a:r>
              <a:rPr lang="ru-RU" dirty="0">
                <a:latin typeface="Times New Roman" panose="02020603050405020304" pitchFamily="18" charset="0"/>
                <a:cs typeface="Times New Roman" panose="02020603050405020304" pitchFamily="18" charset="0"/>
              </a:rPr>
              <a:t>внебюджетных фондов;</a:t>
            </a:r>
          </a:p>
          <a:p>
            <a:r>
              <a:rPr lang="ru-RU" dirty="0" smtClean="0">
                <a:latin typeface="Times New Roman" panose="02020603050405020304" pitchFamily="18" charset="0"/>
                <a:cs typeface="Times New Roman" panose="02020603050405020304" pitchFamily="18" charset="0"/>
              </a:rPr>
              <a:t>сбалансированность </a:t>
            </a:r>
            <a:r>
              <a:rPr lang="ru-RU" dirty="0">
                <a:latin typeface="Times New Roman" panose="02020603050405020304" pitchFamily="18" charset="0"/>
                <a:cs typeface="Times New Roman" panose="02020603050405020304" pitchFamily="18" charset="0"/>
              </a:rPr>
              <a:t>бюджета;</a:t>
            </a:r>
          </a:p>
          <a:p>
            <a:r>
              <a:rPr lang="ru-RU" dirty="0" smtClean="0">
                <a:latin typeface="Times New Roman" panose="02020603050405020304" pitchFamily="18" charset="0"/>
                <a:cs typeface="Times New Roman" panose="02020603050405020304" pitchFamily="18" charset="0"/>
              </a:rPr>
              <a:t>эффективность </a:t>
            </a:r>
            <a:r>
              <a:rPr lang="ru-RU" dirty="0">
                <a:latin typeface="Times New Roman" panose="02020603050405020304" pitchFamily="18" charset="0"/>
                <a:cs typeface="Times New Roman" panose="02020603050405020304" pitchFamily="18" charset="0"/>
              </a:rPr>
              <a:t>и экономность использования бюджетных средств;</a:t>
            </a:r>
          </a:p>
          <a:p>
            <a:r>
              <a:rPr lang="ru-RU" dirty="0" smtClean="0">
                <a:latin typeface="Times New Roman" panose="02020603050405020304" pitchFamily="18" charset="0"/>
                <a:cs typeface="Times New Roman" panose="02020603050405020304" pitchFamily="18" charset="0"/>
              </a:rPr>
              <a:t>общее </a:t>
            </a:r>
            <a:r>
              <a:rPr lang="ru-RU" dirty="0">
                <a:latin typeface="Times New Roman" panose="02020603050405020304" pitchFamily="18" charset="0"/>
                <a:cs typeface="Times New Roman" panose="02020603050405020304" pitchFamily="18" charset="0"/>
              </a:rPr>
              <a:t>(совокупное) покрытие расходов бюджета;</a:t>
            </a:r>
          </a:p>
          <a:p>
            <a:r>
              <a:rPr lang="ru-RU" dirty="0" smtClean="0">
                <a:latin typeface="Times New Roman" panose="02020603050405020304" pitchFamily="18" charset="0"/>
                <a:cs typeface="Times New Roman" panose="02020603050405020304" pitchFamily="18" charset="0"/>
              </a:rPr>
              <a:t>гласность</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достоверность </a:t>
            </a:r>
            <a:r>
              <a:rPr lang="ru-RU" dirty="0">
                <a:latin typeface="Times New Roman" panose="02020603050405020304" pitchFamily="18" charset="0"/>
                <a:cs typeface="Times New Roman" panose="02020603050405020304" pitchFamily="18" charset="0"/>
              </a:rPr>
              <a:t>бюджета;</a:t>
            </a:r>
          </a:p>
          <a:p>
            <a:r>
              <a:rPr lang="ru-RU" dirty="0" smtClean="0">
                <a:latin typeface="Times New Roman" panose="02020603050405020304" pitchFamily="18" charset="0"/>
                <a:cs typeface="Times New Roman" panose="02020603050405020304" pitchFamily="18" charset="0"/>
              </a:rPr>
              <a:t>адресность </a:t>
            </a:r>
            <a:r>
              <a:rPr lang="ru-RU" dirty="0">
                <a:latin typeface="Times New Roman" panose="02020603050405020304" pitchFamily="18" charset="0"/>
                <a:cs typeface="Times New Roman" panose="02020603050405020304" pitchFamily="18" charset="0"/>
              </a:rPr>
              <a:t>и целевой характер бюджетных средств.</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8765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706090"/>
          </a:xfrm>
        </p:spPr>
        <p:txBody>
          <a:bodyPr>
            <a:normAutofit/>
          </a:bodyPr>
          <a:lstStyle/>
          <a:p>
            <a:pPr algn="ctr"/>
            <a:r>
              <a:rPr lang="ru-RU" sz="3200" dirty="0">
                <a:solidFill>
                  <a:srgbClr val="090FF5"/>
                </a:solidFill>
                <a:effectLst/>
                <a:latin typeface="Times New Roman" panose="02020603050405020304" pitchFamily="18" charset="0"/>
                <a:cs typeface="Times New Roman" panose="02020603050405020304" pitchFamily="18" charset="0"/>
              </a:rPr>
              <a:t>Доходы бюджетов</a:t>
            </a:r>
            <a:endParaRPr lang="ru-RU" sz="3200" dirty="0">
              <a:solidFill>
                <a:srgbClr val="090FF5"/>
              </a:solidFill>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a:xfrm>
            <a:off x="457200" y="1196752"/>
            <a:ext cx="8229600" cy="4810539"/>
          </a:xfrm>
        </p:spPr>
        <p:txBody>
          <a:bodyPr>
            <a:normAutofit fontScale="62500" lnSpcReduction="20000"/>
          </a:bodyPr>
          <a:lstStyle/>
          <a:p>
            <a:r>
              <a:rPr lang="ru-RU" dirty="0"/>
              <a:t>К </a:t>
            </a:r>
            <a:r>
              <a:rPr lang="ru-RU" b="1" dirty="0"/>
              <a:t>налоговым доходам </a:t>
            </a:r>
            <a:r>
              <a:rPr lang="ru-RU" dirty="0"/>
              <a:t>относятся предусмотренные налоговым законодательством Российской Федерации федеральные, региональные и местные налоги и сборы, а </a:t>
            </a:r>
            <a:r>
              <a:rPr lang="ru-RU" dirty="0" smtClean="0"/>
              <a:t>также пени </a:t>
            </a:r>
            <a:r>
              <a:rPr lang="ru-RU" dirty="0"/>
              <a:t>и штрафы.</a:t>
            </a:r>
          </a:p>
          <a:p>
            <a:r>
              <a:rPr lang="ru-RU" dirty="0"/>
              <a:t>К </a:t>
            </a:r>
            <a:r>
              <a:rPr lang="ru-RU" b="1" dirty="0"/>
              <a:t>неналоговым доходам </a:t>
            </a:r>
            <a:r>
              <a:rPr lang="ru-RU" dirty="0"/>
              <a:t>относятся:</a:t>
            </a:r>
          </a:p>
          <a:p>
            <a:pPr>
              <a:buFont typeface="Wingdings" panose="05000000000000000000" pitchFamily="2" charset="2"/>
              <a:buChar char="q"/>
            </a:pPr>
            <a:r>
              <a:rPr lang="ru-RU" dirty="0" smtClean="0"/>
              <a:t>доходы </a:t>
            </a:r>
            <a:r>
              <a:rPr lang="ru-RU" dirty="0"/>
              <a:t>от использования имущества, находящегося в государственной или муниципальной собственности, к примеру, средства, получаемые от сдачи в аренду государственной собственности, часть прибыли государственных и муниципальных унитарных предприятий, остающаяся после уплаты налогов и других обязательных платежей и пр.;</a:t>
            </a:r>
          </a:p>
          <a:p>
            <a:pPr>
              <a:buFont typeface="Wingdings" panose="05000000000000000000" pitchFamily="2" charset="2"/>
              <a:buChar char="q"/>
            </a:pPr>
            <a:r>
              <a:rPr lang="ru-RU" dirty="0" smtClean="0"/>
              <a:t>доходы </a:t>
            </a:r>
            <a:r>
              <a:rPr lang="ru-RU" dirty="0"/>
              <a:t>от продажи или иного возмездного отчуждения имущества, находящегося в государственной или муниципальной собственности;</a:t>
            </a:r>
          </a:p>
          <a:p>
            <a:pPr>
              <a:buFont typeface="Wingdings" panose="05000000000000000000" pitchFamily="2" charset="2"/>
              <a:buChar char="q"/>
            </a:pPr>
            <a:r>
              <a:rPr lang="ru-RU" dirty="0" smtClean="0"/>
              <a:t>доходы </a:t>
            </a:r>
            <a:r>
              <a:rPr lang="ru-RU" dirty="0"/>
              <a:t>от платных услуг, оказываемых соответствующими органами государственной власти, органами местного самоуправления, а также бюджетными учреждениями;</a:t>
            </a:r>
          </a:p>
          <a:p>
            <a:pPr>
              <a:buFont typeface="Wingdings" panose="05000000000000000000" pitchFamily="2" charset="2"/>
              <a:buChar char="q"/>
            </a:pPr>
            <a:r>
              <a:rPr lang="ru-RU" dirty="0" smtClean="0"/>
              <a:t>средства</a:t>
            </a:r>
            <a:r>
              <a:rPr lang="ru-RU" dirty="0"/>
              <a:t>, полученные в результате применения мер гражданско-правовой, административной и уголовной ответственности: штрафы, компенсации, конфискации и пр.</a:t>
            </a:r>
          </a:p>
          <a:p>
            <a:pPr>
              <a:buFont typeface="Wingdings" panose="05000000000000000000" pitchFamily="2" charset="2"/>
              <a:buChar char="q"/>
            </a:pPr>
            <a:r>
              <a:rPr lang="ru-RU" dirty="0" smtClean="0"/>
              <a:t>доходы </a:t>
            </a:r>
            <a:r>
              <a:rPr lang="ru-RU" dirty="0"/>
              <a:t>в виде финансовой помощи и бюджетных ссуд, полученных от </a:t>
            </a:r>
            <a:r>
              <a:rPr lang="ru-RU" dirty="0" smtClean="0"/>
              <a:t>бюджетов других </a:t>
            </a:r>
            <a:r>
              <a:rPr lang="ru-RU" dirty="0"/>
              <a:t>уровней.</a:t>
            </a:r>
          </a:p>
          <a:p>
            <a:endParaRPr lang="ru-RU" dirty="0"/>
          </a:p>
        </p:txBody>
      </p:sp>
    </p:spTree>
    <p:extLst>
      <p:ext uri="{BB962C8B-B14F-4D97-AF65-F5344CB8AC3E}">
        <p14:creationId xmlns:p14="http://schemas.microsoft.com/office/powerpoint/2010/main" xmlns="" val="339719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363272" cy="4968552"/>
          </a:xfrm>
        </p:spPr>
        <p:txBody>
          <a:bodyPr>
            <a:normAutofit fontScale="62500" lnSpcReduction="20000"/>
          </a:bodyPr>
          <a:lstStyle/>
          <a:p>
            <a:r>
              <a:rPr lang="ru-RU" dirty="0">
                <a:latin typeface="Times New Roman" panose="02020603050405020304" pitchFamily="18" charset="0"/>
                <a:cs typeface="Times New Roman" panose="02020603050405020304" pitchFamily="18" charset="0"/>
              </a:rPr>
              <a:t>Под </a:t>
            </a:r>
            <a:r>
              <a:rPr lang="ru-RU" b="1" dirty="0">
                <a:latin typeface="Times New Roman" panose="02020603050405020304" pitchFamily="18" charset="0"/>
                <a:cs typeface="Times New Roman" panose="02020603050405020304" pitchFamily="18" charset="0"/>
              </a:rPr>
              <a:t>налогом, </a:t>
            </a:r>
            <a:r>
              <a:rPr lang="ru-RU" dirty="0">
                <a:latin typeface="Times New Roman" panose="02020603050405020304" pitchFamily="18" charset="0"/>
                <a:cs typeface="Times New Roman" panose="02020603050405020304" pitchFamily="18" charset="0"/>
              </a:rPr>
              <a:t>согласно определению Налогового кодекса РФ, понимается обязательный, индивидуально безвозмездный платеж, взимаемый с организаций и физических лиц в форме отчуждения принадлежащих им на праве собственности, хозяйственного ведения или оперативного управления денежных средств в целях финансового обеспечения деятельности государства и (или) муниципальных образований.</a:t>
            </a:r>
          </a:p>
          <a:p>
            <a:r>
              <a:rPr lang="ru-RU" b="1" dirty="0" smtClean="0">
                <a:latin typeface="Times New Roman" panose="02020603050405020304" pitchFamily="18" charset="0"/>
                <a:cs typeface="Times New Roman" panose="02020603050405020304" pitchFamily="18" charset="0"/>
              </a:rPr>
              <a:t>Объект </a:t>
            </a:r>
            <a:r>
              <a:rPr lang="ru-RU" b="1" dirty="0">
                <a:latin typeface="Times New Roman" panose="02020603050405020304" pitchFamily="18" charset="0"/>
                <a:cs typeface="Times New Roman" panose="02020603050405020304" pitchFamily="18" charset="0"/>
              </a:rPr>
              <a:t>налогообложения </a:t>
            </a:r>
            <a:r>
              <a:rPr lang="ru-RU" dirty="0">
                <a:latin typeface="Times New Roman" panose="02020603050405020304" pitchFamily="18" charset="0"/>
                <a:cs typeface="Times New Roman" panose="02020603050405020304" pitchFamily="18" charset="0"/>
              </a:rPr>
              <a:t>– это имущество или доход, подлежащие налогообложению. Согласно Налоговому кодексу, объектами налогообложения могут быть операции по реализации товаров (работ, услуг), имущество, прибыль, доход, стоимость реализованных товаров (выполненных работ, оказанных услуг) либо иной объект, имеющий стоимостную, количественную или физическую характеристики, с наличием которого у налогоплательщиков возникает обязанность по уплате налога.</a:t>
            </a:r>
          </a:p>
          <a:p>
            <a:r>
              <a:rPr lang="ru-RU" b="1" dirty="0">
                <a:latin typeface="Times New Roman" panose="02020603050405020304" pitchFamily="18" charset="0"/>
                <a:cs typeface="Times New Roman" panose="02020603050405020304" pitchFamily="18" charset="0"/>
              </a:rPr>
              <a:t>Налоговая база </a:t>
            </a:r>
            <a:r>
              <a:rPr lang="ru-RU" dirty="0">
                <a:latin typeface="Times New Roman" panose="02020603050405020304" pitchFamily="18" charset="0"/>
                <a:cs typeface="Times New Roman" panose="02020603050405020304" pitchFamily="18" charset="0"/>
              </a:rPr>
              <a:t>– это количественная оценка объекта налогообложения.</a:t>
            </a:r>
          </a:p>
          <a:p>
            <a:r>
              <a:rPr lang="ru-RU" b="1" dirty="0">
                <a:latin typeface="Times New Roman" panose="02020603050405020304" pitchFamily="18" charset="0"/>
                <a:cs typeface="Times New Roman" panose="02020603050405020304" pitchFamily="18" charset="0"/>
              </a:rPr>
              <a:t>Налоговая ставка </a:t>
            </a:r>
            <a:r>
              <a:rPr lang="ru-RU" dirty="0">
                <a:latin typeface="Times New Roman" panose="02020603050405020304" pitchFamily="18" charset="0"/>
                <a:cs typeface="Times New Roman" panose="02020603050405020304" pitchFamily="18" charset="0"/>
              </a:rPr>
              <a:t>(норма налогового обложения) – это размер налога, установленный на единицу налогообложения. Ставки устанавливают в двух формах:</a:t>
            </a:r>
          </a:p>
          <a:p>
            <a:r>
              <a:rPr lang="ru-RU" b="1" dirty="0">
                <a:latin typeface="Times New Roman" panose="02020603050405020304" pitchFamily="18" charset="0"/>
                <a:cs typeface="Times New Roman" panose="02020603050405020304" pitchFamily="18" charset="0"/>
              </a:rPr>
              <a:t>Процентные</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(адвалорные) </a:t>
            </a:r>
            <a:r>
              <a:rPr lang="ru-RU" dirty="0">
                <a:latin typeface="Times New Roman" panose="02020603050405020304" pitchFamily="18" charset="0"/>
                <a:cs typeface="Times New Roman" panose="02020603050405020304" pitchFamily="18" charset="0"/>
              </a:rPr>
              <a:t>ставки устанавливаются в процентах к налоговой базе (уровню дохода, стоимости имущества). </a:t>
            </a:r>
          </a:p>
          <a:p>
            <a:r>
              <a:rPr lang="ru-RU" b="1" dirty="0">
                <a:latin typeface="Times New Roman" panose="02020603050405020304" pitchFamily="18" charset="0"/>
                <a:cs typeface="Times New Roman" panose="02020603050405020304" pitchFamily="18" charset="0"/>
              </a:rPr>
              <a:t>Твердые (специфические) </a:t>
            </a:r>
            <a:r>
              <a:rPr lang="ru-RU" dirty="0">
                <a:latin typeface="Times New Roman" panose="02020603050405020304" pitchFamily="18" charset="0"/>
                <a:cs typeface="Times New Roman" panose="02020603050405020304" pitchFamily="18" charset="0"/>
              </a:rPr>
              <a:t>ставки устанавливаются в денежном выражении на единицу измерения в зависимости от физических характеристик объектов налогообложения (площади земли, мощности автомобиля и пр.)</a:t>
            </a:r>
          </a:p>
          <a:p>
            <a:endParaRPr lang="ru-RU" dirty="0" smtClean="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274638"/>
            <a:ext cx="8229600" cy="634082"/>
          </a:xfrm>
        </p:spPr>
        <p:txBody>
          <a:bodyPr>
            <a:noAutofit/>
          </a:bodyPr>
          <a:lstStyle/>
          <a:p>
            <a:pPr algn="ctr"/>
            <a:r>
              <a:rPr lang="ru-RU" sz="3200" dirty="0" smtClean="0">
                <a:solidFill>
                  <a:srgbClr val="090FF5"/>
                </a:solidFill>
                <a:effectLst/>
                <a:latin typeface="Times New Roman" panose="02020603050405020304" pitchFamily="18" charset="0"/>
                <a:cs typeface="Times New Roman" panose="02020603050405020304" pitchFamily="18" charset="0"/>
              </a:rPr>
              <a:t>Налоги </a:t>
            </a:r>
            <a:endParaRPr lang="ru-RU" sz="3200" dirty="0">
              <a:solidFill>
                <a:srgbClr val="090FF5"/>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853</TotalTime>
  <Words>2425</Words>
  <Application>Microsoft Office PowerPoint</Application>
  <PresentationFormat>Экран (4:3)</PresentationFormat>
  <Paragraphs>183</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Открытая</vt:lpstr>
      <vt:lpstr>Тема 24. Макроэкономическая политика государства в рыночной экономике</vt:lpstr>
      <vt:lpstr>Основные функции государства</vt:lpstr>
      <vt:lpstr>  Основные направления экономической деятельности государства </vt:lpstr>
      <vt:lpstr>Бюджетно-налоговая политика</vt:lpstr>
      <vt:lpstr>Типы бюджетно-налоговой политики: </vt:lpstr>
      <vt:lpstr>Бюджетная система страны </vt:lpstr>
      <vt:lpstr>Основные принципы бюджетной системы</vt:lpstr>
      <vt:lpstr>Доходы бюджетов</vt:lpstr>
      <vt:lpstr>Налоги </vt:lpstr>
      <vt:lpstr>Функции налогов</vt:lpstr>
      <vt:lpstr>Принципы налоговой политики</vt:lpstr>
      <vt:lpstr> Виды налогов </vt:lpstr>
      <vt:lpstr> Виды налогов </vt:lpstr>
      <vt:lpstr> Виды налогов </vt:lpstr>
      <vt:lpstr>Расходы госбюджета </vt:lpstr>
      <vt:lpstr>Формы бюджетных расходов</vt:lpstr>
      <vt:lpstr>Формы бюджетных расходов</vt:lpstr>
      <vt:lpstr>Баланс бюджета</vt:lpstr>
      <vt:lpstr>Бюджетный дефицит </vt:lpstr>
      <vt:lpstr> Источники финансирования бюджетного дефицита </vt:lpstr>
      <vt:lpstr>Государственный долг </vt:lpstr>
      <vt:lpstr>Способы погашения государственного долга</vt:lpstr>
      <vt:lpstr>Кредитно-денежная политика государства</vt:lpstr>
      <vt:lpstr>Виды кредитно-денежной политики </vt:lpstr>
      <vt:lpstr> Инструменты кредитно-денежной политики </vt:lpstr>
      <vt:lpstr> Инструменты кредитно-денежной политики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dc:title>
  <dc:creator>user</dc:creator>
  <cp:lastModifiedBy>Света</cp:lastModifiedBy>
  <cp:revision>105</cp:revision>
  <dcterms:created xsi:type="dcterms:W3CDTF">2017-10-23T18:55:35Z</dcterms:created>
  <dcterms:modified xsi:type="dcterms:W3CDTF">2020-10-15T06:15:48Z</dcterms:modified>
</cp:coreProperties>
</file>