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2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96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DF018-99A7-482E-A275-E852EFAFFD1E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22D65-9F85-4E91-BA95-12DE930951C5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8469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DF018-99A7-482E-A275-E852EFAFFD1E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22D65-9F85-4E91-BA95-12DE930951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59016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DF018-99A7-482E-A275-E852EFAFFD1E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22D65-9F85-4E91-BA95-12DE930951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0744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DF018-99A7-482E-A275-E852EFAFFD1E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22D65-9F85-4E91-BA95-12DE930951C5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0936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DF018-99A7-482E-A275-E852EFAFFD1E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22D65-9F85-4E91-BA95-12DE930951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242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DF018-99A7-482E-A275-E852EFAFFD1E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22D65-9F85-4E91-BA95-12DE930951C5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72038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DF018-99A7-482E-A275-E852EFAFFD1E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22D65-9F85-4E91-BA95-12DE930951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47649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DF018-99A7-482E-A275-E852EFAFFD1E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22D65-9F85-4E91-BA95-12DE930951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1561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DF018-99A7-482E-A275-E852EFAFFD1E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22D65-9F85-4E91-BA95-12DE930951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0350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DF018-99A7-482E-A275-E852EFAFFD1E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22D65-9F85-4E91-BA95-12DE930951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0293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DF018-99A7-482E-A275-E852EFAFFD1E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22D65-9F85-4E91-BA95-12DE930951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3938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DF018-99A7-482E-A275-E852EFAFFD1E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22D65-9F85-4E91-BA95-12DE930951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7113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DF018-99A7-482E-A275-E852EFAFFD1E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22D65-9F85-4E91-BA95-12DE930951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3191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DF018-99A7-482E-A275-E852EFAFFD1E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22D65-9F85-4E91-BA95-12DE930951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5041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DF018-99A7-482E-A275-E852EFAFFD1E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22D65-9F85-4E91-BA95-12DE930951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1332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DF018-99A7-482E-A275-E852EFAFFD1E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22D65-9F85-4E91-BA95-12DE930951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5965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DF018-99A7-482E-A275-E852EFAFFD1E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22D65-9F85-4E91-BA95-12DE930951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6283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C1DF018-99A7-482E-A275-E852EFAFFD1E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8D22D65-9F85-4E91-BA95-12DE930951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522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ru.wikipedia.org/wiki/%D0%98%D1%81%D1%82%D0%BE%D1%80%D0%B8%D1%87%D0%B5%D1%81%D0%BA%D0%B0%D1%8F_%D0%BB%D0%B8%D0%BD%D0%B3%D0%B2%D0%B8%D1%81%D1%82%D0%B8%D0%BA%D0%B0" TargetMode="Externa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49ECFA-63A2-4E54-9307-12DA5EF937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25" y="0"/>
            <a:ext cx="7975725" cy="1684421"/>
          </a:xfrm>
          <a:noFill/>
        </p:spPr>
        <p:txBody>
          <a:bodyPr>
            <a:noAutofit/>
          </a:bodyPr>
          <a:lstStyle/>
          <a:p>
            <a:r>
              <a:rPr lang="ru-RU" sz="5400" dirty="0">
                <a:solidFill>
                  <a:schemeClr val="bg1"/>
                </a:solidFill>
              </a:rPr>
              <a:t>Разделы лингвистики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923D796-3141-46D1-B71D-BE0DF8ECD1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82602" y="6100991"/>
            <a:ext cx="5409398" cy="757009"/>
          </a:xfrm>
          <a:noFill/>
        </p:spPr>
        <p:txBody>
          <a:bodyPr/>
          <a:lstStyle/>
          <a:p>
            <a:pPr algn="r"/>
            <a:r>
              <a:rPr lang="ru-RU" dirty="0">
                <a:solidFill>
                  <a:schemeClr val="bg1"/>
                </a:solidFill>
              </a:rPr>
              <a:t>Выполнила: студент группы АРХб-19П1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Юдакова Д.Д.</a:t>
            </a:r>
          </a:p>
        </p:txBody>
      </p:sp>
    </p:spTree>
    <p:extLst>
      <p:ext uri="{BB962C8B-B14F-4D97-AF65-F5344CB8AC3E}">
        <p14:creationId xmlns:p14="http://schemas.microsoft.com/office/powerpoint/2010/main" val="3229273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65BEB2-3170-4F79-952A-8DB0CE34A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1123749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Лингвистика языка и лингвистика речи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4EAC04E-F65E-46E7-9C09-D8C033625A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4260" y="1123748"/>
            <a:ext cx="5601903" cy="5734252"/>
          </a:xfrm>
        </p:spPr>
        <p:txBody>
          <a:bodyPr>
            <a:normAutofit fontScale="92500" lnSpcReduction="2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ru-RU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Лингвистика языка</a:t>
            </a:r>
            <a:r>
              <a:rPr lang="ru-RU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 изучает язык как код, то есть систему объективно существующих социально закреплённых знаков и правил их употребления и сочетаемости. </a:t>
            </a:r>
            <a:r>
              <a:rPr lang="ru-RU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Лингвистика речи</a:t>
            </a:r>
            <a:r>
              <a:rPr lang="ru-RU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 изучает </a:t>
            </a:r>
            <a:r>
              <a:rPr lang="ru-RU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речевую деятельность</a:t>
            </a:r>
            <a:r>
              <a:rPr lang="ru-RU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то есть процессы </a:t>
            </a:r>
            <a:r>
              <a:rPr lang="ru-RU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говорения</a:t>
            </a:r>
            <a:r>
              <a:rPr lang="ru-RU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 и </a:t>
            </a:r>
            <a:r>
              <a:rPr lang="ru-RU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понимания</a:t>
            </a:r>
            <a:r>
              <a:rPr lang="ru-RU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протекающие во времени (динамический аспект речи — предмет </a:t>
            </a:r>
            <a:r>
              <a:rPr lang="ru-RU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теории речевой деятельности</a:t>
            </a:r>
            <a:r>
              <a:rPr lang="ru-RU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), вместе с их результатами — </a:t>
            </a:r>
            <a:r>
              <a:rPr lang="ru-RU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речевыми произведениями</a:t>
            </a:r>
            <a:r>
              <a:rPr lang="ru-RU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 (статический аспект речи — предмет </a:t>
            </a:r>
            <a:r>
              <a:rPr lang="ru-RU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лингвистики текста</a:t>
            </a:r>
            <a:r>
              <a:rPr lang="ru-RU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).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Лингвистика речи включает </a:t>
            </a:r>
            <a:r>
              <a:rPr lang="ru-RU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лингвистику говорящего</a:t>
            </a:r>
            <a:r>
              <a:rPr lang="ru-RU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 (изучающую активный аспект речи — деятельность отправителя сообщений, то есть </a:t>
            </a:r>
            <a:r>
              <a:rPr lang="ru-RU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кодирование</a:t>
            </a:r>
            <a:r>
              <a:rPr lang="ru-RU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 — говорение, </a:t>
            </a:r>
            <a:r>
              <a:rPr lang="ru-RU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письмо</a:t>
            </a:r>
            <a:r>
              <a:rPr lang="ru-RU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ru-RU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сочинение текстов</a:t>
            </a:r>
            <a:r>
              <a:rPr lang="ru-RU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) и </a:t>
            </a:r>
            <a:r>
              <a:rPr lang="ru-RU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лингвистику слушающего</a:t>
            </a:r>
            <a:r>
              <a:rPr lang="ru-RU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 (изучающую пассивный аспект речи — деятельность получателя сообщений, то есть </a:t>
            </a:r>
            <a:r>
              <a:rPr lang="ru-RU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декодирование</a:t>
            </a:r>
            <a:r>
              <a:rPr lang="ru-RU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 — </a:t>
            </a:r>
            <a:r>
              <a:rPr lang="ru-RU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слушание</a:t>
            </a:r>
            <a:r>
              <a:rPr lang="ru-RU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ru-RU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чтение</a:t>
            </a:r>
            <a:r>
              <a:rPr lang="ru-RU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ru-RU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понимание текстов</a:t>
            </a:r>
            <a:r>
              <a:rPr lang="ru-RU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).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EF71642D-C2EC-4ACE-B279-6E874D2180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644716"/>
            <a:ext cx="5965324" cy="4692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90444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65BEB2-3170-4F79-952A-8DB0CE34A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1123749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Статическая и динамическая лингвистика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4EAC04E-F65E-46E7-9C09-D8C033625A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4312" y="1268127"/>
            <a:ext cx="5168766" cy="4911291"/>
          </a:xfrm>
        </p:spPr>
        <p:txBody>
          <a:bodyPr>
            <a:norm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ru-RU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Статическая лингвистика</a:t>
            </a:r>
            <a:r>
              <a:rPr lang="ru-RU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 изучает состояния языка (в том числе состояние </a:t>
            </a:r>
            <a:r>
              <a:rPr lang="ru-RU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языковой способности</a:t>
            </a:r>
            <a:r>
              <a:rPr lang="ru-RU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 индивида — </a:t>
            </a:r>
            <a:r>
              <a:rPr lang="ru-RU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владение языком</a:t>
            </a:r>
            <a:r>
              <a:rPr lang="ru-RU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), а </a:t>
            </a:r>
            <a:r>
              <a:rPr lang="ru-RU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динамическая лингвистика</a:t>
            </a:r>
            <a:r>
              <a:rPr lang="ru-RU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 — процессы (изменение языка во времени; возрастные фазы языковой способности: формирование </a:t>
            </a:r>
            <a:r>
              <a:rPr lang="ru-RU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речевой способности</a:t>
            </a:r>
            <a:r>
              <a:rPr lang="ru-RU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ru-RU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овладение языком</a:t>
            </a:r>
            <a:r>
              <a:rPr lang="ru-RU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ru-RU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забывание языка</a:t>
            </a:r>
            <a:r>
              <a:rPr lang="ru-RU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).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B8C1C1F5-2712-4646-A8AD-5E6BC1A619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47" y="1374004"/>
            <a:ext cx="5392653" cy="4911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3774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>
            <a:extLst>
              <a:ext uri="{FF2B5EF4-FFF2-40B4-BE49-F238E27FC236}">
                <a16:creationId xmlns:a16="http://schemas.microsoft.com/office/drawing/2014/main" id="{C04A7E15-AA32-4032-99EA-2A5351A09D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38"/>
          <a:stretch/>
        </p:blipFill>
        <p:spPr bwMode="auto">
          <a:xfrm>
            <a:off x="1850730" y="1095588"/>
            <a:ext cx="8490540" cy="4666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0955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65BEB2-3170-4F79-952A-8DB0CE34A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1123749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Что такое лингвистика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4EAC04E-F65E-46E7-9C09-D8C033625A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4261" y="1123748"/>
            <a:ext cx="5168766" cy="4911291"/>
          </a:xfrm>
        </p:spPr>
        <p:txBody>
          <a:bodyPr>
            <a:normAutofit/>
          </a:bodyPr>
          <a:lstStyle/>
          <a:p>
            <a:pPr algn="just"/>
            <a:r>
              <a:rPr lang="ru-RU" b="0" i="0" dirty="0">
                <a:solidFill>
                  <a:schemeClr val="bg1"/>
                </a:solidFill>
                <a:effectLst/>
                <a:latin typeface="Museo Sans Cyrl"/>
              </a:rPr>
              <a:t>Термин «лингвистика» происходит от латинского слова </a:t>
            </a:r>
            <a:r>
              <a:rPr lang="ru-RU" b="0" i="0" dirty="0" err="1">
                <a:solidFill>
                  <a:schemeClr val="bg1"/>
                </a:solidFill>
                <a:effectLst/>
                <a:latin typeface="Museo Sans Cyrl"/>
              </a:rPr>
              <a:t>lingua</a:t>
            </a:r>
            <a:r>
              <a:rPr lang="ru-RU" b="0" i="0" dirty="0">
                <a:solidFill>
                  <a:schemeClr val="bg1"/>
                </a:solidFill>
                <a:effectLst/>
                <a:latin typeface="Museo Sans Cyrl"/>
              </a:rPr>
              <a:t>, что означает «язык». Следовательно, лингвистика – это наука, изучающая язык. Синонимами слова лингвистика являются слова </a:t>
            </a:r>
            <a:r>
              <a:rPr lang="ru-RU" b="1" i="0" dirty="0">
                <a:solidFill>
                  <a:schemeClr val="bg1"/>
                </a:solidFill>
                <a:effectLst/>
                <a:latin typeface="Museo Sans Cyrl"/>
              </a:rPr>
              <a:t>языкознание </a:t>
            </a:r>
            <a:r>
              <a:rPr lang="ru-RU" b="0" i="0" dirty="0">
                <a:solidFill>
                  <a:schemeClr val="bg1"/>
                </a:solidFill>
                <a:effectLst/>
                <a:latin typeface="Museo Sans Cyrl"/>
              </a:rPr>
              <a:t>и </a:t>
            </a:r>
            <a:r>
              <a:rPr lang="ru-RU" b="1" i="0" dirty="0">
                <a:solidFill>
                  <a:schemeClr val="bg1"/>
                </a:solidFill>
                <a:effectLst/>
                <a:latin typeface="Museo Sans Cyrl"/>
              </a:rPr>
              <a:t>языковедение.</a:t>
            </a:r>
            <a:endParaRPr lang="ru-RU" b="0" i="0" dirty="0">
              <a:solidFill>
                <a:schemeClr val="bg1"/>
              </a:solidFill>
              <a:effectLst/>
              <a:latin typeface="Museo Sans Cyrl"/>
            </a:endParaRPr>
          </a:p>
          <a:p>
            <a:pPr algn="just"/>
            <a:r>
              <a:rPr lang="ru-RU" b="0" i="0" dirty="0">
                <a:solidFill>
                  <a:schemeClr val="bg1"/>
                </a:solidFill>
                <a:effectLst/>
                <a:latin typeface="Museo Sans Cyrl"/>
              </a:rPr>
              <a:t>Лингвистика изучает язык, рассматривает законы образования слов, построения предложений и словосочетаний.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A853325-D00D-4BAD-BCA5-85E576F592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7380" y="1638702"/>
            <a:ext cx="5582653" cy="4466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00574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65BEB2-3170-4F79-952A-8DB0CE34A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1123749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Разделы лингвистики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4EAC04E-F65E-46E7-9C09-D8C033625A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4547" y="1419725"/>
            <a:ext cx="5887453" cy="4911291"/>
          </a:xfrm>
        </p:spPr>
        <p:txBody>
          <a:bodyPr>
            <a:normAutofit fontScale="85000" lnSpcReduction="10000"/>
          </a:bodyPr>
          <a:lstStyle/>
          <a:p>
            <a:r>
              <a:rPr lang="ru-RU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Лингвистика в широком смысле слова (познание языка и передача результатов этого познания другим людям) подразделяется: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0" i="0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теоретическая лингвистика</a:t>
            </a:r>
            <a:r>
              <a:rPr lang="ru-RU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: </a:t>
            </a:r>
            <a:r>
              <a:rPr lang="ru-RU" b="0" i="0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научная</a:t>
            </a:r>
            <a:r>
              <a:rPr lang="ru-RU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предполагающая построение лингвистических теорий;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0" i="0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прикладная лингвистика</a:t>
            </a:r>
            <a:r>
              <a:rPr lang="ru-RU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: специализируется на решении практических задач, связанных с изучением языка, а также на практическом использовании лингвистической теории в других областях;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0" i="0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практическая лингвистика</a:t>
            </a:r>
            <a:r>
              <a:rPr lang="ru-RU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: представляет собой ту сферу, где реально проводятся лингвистические эксперименты, имеющие целью верификацию положений теоретической лингвистики и проверку эффективности продуктов, создаваемых прикладной лингвистикой;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эмпирическая лингвистика, получающая материал посредством экспериментального анализа текстов и речевых конструкций.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E9E9D4B-B2FA-4074-A742-66C0546B43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56" y="1866151"/>
            <a:ext cx="5725344" cy="4018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6552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65BEB2-3170-4F79-952A-8DB0CE34A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1123749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Теоретическая лингвистика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4EAC04E-F65E-46E7-9C09-D8C033625A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6462" y="921620"/>
            <a:ext cx="6140918" cy="5900286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sz="16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Теоретическая лингвистика исследует языковые законы и формулирует их как теории. Она бывает: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6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нормативной</a:t>
            </a:r>
            <a:r>
              <a:rPr lang="ru-RU" sz="16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: указывающей, как «надо» говорить и писать (</a:t>
            </a:r>
            <a:r>
              <a:rPr lang="ru-RU" sz="16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прескриптивная</a:t>
            </a:r>
            <a:r>
              <a:rPr lang="ru-RU" sz="16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16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предписательная</a:t>
            </a:r>
            <a:r>
              <a:rPr lang="ru-RU" sz="16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).</a:t>
            </a:r>
          </a:p>
          <a:p>
            <a:pPr algn="l"/>
            <a:r>
              <a:rPr lang="ru-RU" sz="16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Можно говорить не только о «языках», но и о «Языке» вообще, поскольку </a:t>
            </a:r>
            <a:r>
              <a:rPr lang="ru-RU" sz="16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языки мира</a:t>
            </a:r>
            <a:r>
              <a:rPr lang="ru-RU" sz="16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 имеют много общего. Поэтому выделяют: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6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общую лингвистику</a:t>
            </a:r>
            <a:r>
              <a:rPr lang="ru-RU" sz="16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: изучает общие (статистически преобладающие) черты всех языков как эмпирически (индуктивно), так и дедуктивно, исследуя общие тенденции функционирования языка, разрабатывая методы его анализа и давая определение лингвистических понятий. Частью общей лингвистики является </a:t>
            </a:r>
            <a:r>
              <a:rPr lang="ru-RU" sz="16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лингвистическая типология</a:t>
            </a:r>
            <a:r>
              <a:rPr lang="ru-RU" sz="16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сопоставляющая разные языки безотносительно к степени их родства и делающая выводы о Языке вообще. Она выявляет и формулирует </a:t>
            </a:r>
            <a:r>
              <a:rPr lang="ru-RU" sz="16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языковые универсалии</a:t>
            </a:r>
            <a:r>
              <a:rPr lang="ru-RU" sz="16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то есть гипотезы, выполняющиеся для большинства описанных языков мира;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6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частную лингвистику</a:t>
            </a:r>
            <a:r>
              <a:rPr lang="ru-RU" sz="16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: изучает отдельный язык, группу </a:t>
            </a:r>
            <a:r>
              <a:rPr lang="ru-RU" sz="16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родственных языков</a:t>
            </a:r>
            <a:r>
              <a:rPr lang="ru-RU" sz="16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 или пару контактирующих языков. В ней выделяются разделы либо по отдельному языку (например, </a:t>
            </a:r>
            <a:r>
              <a:rPr lang="ru-RU" sz="16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русистика</a:t>
            </a:r>
            <a:r>
              <a:rPr lang="ru-RU" sz="16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ru-RU" sz="16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японистика</a:t>
            </a:r>
            <a:r>
              <a:rPr lang="ru-RU" sz="16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), либо по группе родственных языков (например, </a:t>
            </a:r>
            <a:r>
              <a:rPr lang="ru-RU" sz="16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славистика</a:t>
            </a:r>
            <a:r>
              <a:rPr lang="ru-RU" sz="16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ru-RU" sz="16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романистика</a:t>
            </a:r>
            <a:r>
              <a:rPr lang="ru-RU" sz="16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ru-RU" sz="16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тюркология</a:t>
            </a:r>
            <a:r>
              <a:rPr lang="ru-RU" sz="16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), либо по культурному ареалу, в который входят географически и/или типологически близкие языки (например, </a:t>
            </a:r>
            <a:r>
              <a:rPr lang="ru-RU" sz="16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балканистика</a:t>
            </a:r>
            <a:r>
              <a:rPr lang="ru-RU" sz="16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ru-RU" sz="16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кавказоведение</a:t>
            </a:r>
            <a:r>
              <a:rPr lang="ru-RU" sz="16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).</a:t>
            </a:r>
          </a:p>
          <a:p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9279B298-D066-4D51-914F-60832F6313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7" r="26785"/>
          <a:stretch/>
        </p:blipFill>
        <p:spPr bwMode="auto">
          <a:xfrm>
            <a:off x="6317380" y="1123749"/>
            <a:ext cx="5765911" cy="4617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6932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65BEB2-3170-4F79-952A-8DB0CE34A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1123749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Прикладная лингвистика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4EAC04E-F65E-46E7-9C09-D8C033625A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51082" y="957714"/>
            <a:ext cx="6140918" cy="5900286"/>
          </a:xfrm>
        </p:spPr>
        <p:txBody>
          <a:bodyPr>
            <a:normAutofit/>
          </a:bodyPr>
          <a:lstStyle/>
          <a:p>
            <a:pPr algn="l"/>
            <a:r>
              <a:rPr lang="ru-RU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Прикладные сферы языкознания издавна отличались широким разнообразием. Наиболее древние из них — письмо (графика), методика обучения родному и неродному языкам, </a:t>
            </a:r>
            <a:r>
              <a:rPr lang="ru-RU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лексикография</a:t>
            </a:r>
            <a:r>
              <a:rPr lang="ru-RU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. В дальнейшем появились перевод, дешифровка, орфография, транслитерация, разработка терминологии. Одно из традиционных направлений прикладной лингвистики — участие в </a:t>
            </a:r>
            <a:r>
              <a:rPr lang="ru-RU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языковой политике</a:t>
            </a:r>
            <a:r>
              <a:rPr lang="ru-RU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 государства.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F4948E0A-96CA-4E8D-9099-351FDCC1B0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283" y="1831206"/>
            <a:ext cx="5550233" cy="4153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4686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65BEB2-3170-4F79-952A-8DB0CE34A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1123749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Практическая лингвистика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4EAC04E-F65E-46E7-9C09-D8C033625A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4260" y="1123748"/>
            <a:ext cx="5216893" cy="5527309"/>
          </a:xfrm>
        </p:spPr>
        <p:txBody>
          <a:bodyPr>
            <a:normAutofit fontScale="92500" lnSpcReduction="1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ru-RU" sz="16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Практическая лингвистика</a:t>
            </a:r>
            <a:r>
              <a:rPr lang="ru-RU" sz="16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в отличие от научной, охватывает такие виды ненаучной деятельности, как </a:t>
            </a:r>
            <a:r>
              <a:rPr lang="ru-RU" sz="16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обучение детей родному языку</a:t>
            </a:r>
            <a:r>
              <a:rPr lang="ru-RU" sz="16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изучение иностранного языка, </a:t>
            </a:r>
            <a:r>
              <a:rPr lang="ru-RU" sz="16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перевод</a:t>
            </a:r>
            <a:r>
              <a:rPr lang="ru-RU" sz="16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преподавание </a:t>
            </a:r>
            <a:r>
              <a:rPr lang="ru-RU" sz="16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родного</a:t>
            </a:r>
            <a:r>
              <a:rPr lang="ru-RU" sz="16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 и </a:t>
            </a:r>
            <a:r>
              <a:rPr lang="ru-RU" sz="16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иностранного</a:t>
            </a:r>
            <a:r>
              <a:rPr lang="ru-RU" sz="16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 языка, </a:t>
            </a:r>
            <a:r>
              <a:rPr lang="ru-RU" sz="16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литературное редактирование</a:t>
            </a:r>
            <a:r>
              <a:rPr lang="ru-RU" sz="16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ru-RU" sz="16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корректура</a:t>
            </a:r>
            <a:r>
              <a:rPr lang="ru-RU" sz="16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практическая </a:t>
            </a:r>
            <a:r>
              <a:rPr lang="ru-RU" sz="16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логопедия</a:t>
            </a:r>
            <a:r>
              <a:rPr lang="ru-RU" sz="16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ru-RU" sz="16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восстановительное обучение речи</a:t>
            </a:r>
            <a:r>
              <a:rPr lang="ru-RU" sz="16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бытовое и художественное </a:t>
            </a:r>
            <a:r>
              <a:rPr lang="ru-RU" sz="16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словотворчество</a:t>
            </a:r>
            <a:r>
              <a:rPr lang="ru-RU" sz="16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деловое и техническое изобретение товарных марок (см.</a:t>
            </a:r>
            <a:r>
              <a:rPr lang="ru-RU" sz="16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номенклатура</a:t>
            </a:r>
            <a:r>
              <a:rPr lang="ru-RU" sz="16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), научное </a:t>
            </a:r>
            <a:r>
              <a:rPr lang="ru-RU" sz="16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терминотворчество</a:t>
            </a:r>
            <a:r>
              <a:rPr lang="ru-RU" sz="16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ru-RU" sz="16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языковая политика</a:t>
            </a:r>
            <a:r>
              <a:rPr lang="ru-RU" sz="16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создание новых письменностей и </a:t>
            </a:r>
            <a:r>
              <a:rPr lang="ru-RU" sz="1600" b="0" i="0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обучение грамоте</a:t>
            </a:r>
            <a:r>
              <a:rPr lang="ru-RU" sz="16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ru-RU" sz="1600" b="0" i="0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лингвоконструирование</a:t>
            </a:r>
            <a:r>
              <a:rPr lang="ru-RU" sz="16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. Большинство этих видов деятельности, подобно научной лингвистике, требуют некоторого таланта и некоторого уровня специальной профессиональной подготовки.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6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Каждому из направлений практической лингвистики соответствует его отражение в сфере научной лингвистики. Так, перевод изучается </a:t>
            </a:r>
            <a:r>
              <a:rPr lang="ru-RU" sz="16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переводоведением</a:t>
            </a:r>
            <a:r>
              <a:rPr lang="ru-RU" sz="16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преподавание родного языка в школе — </a:t>
            </a:r>
            <a:r>
              <a:rPr lang="ru-RU" sz="16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методикой родного языка</a:t>
            </a:r>
            <a:r>
              <a:rPr lang="ru-RU" sz="16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преподавание иностранных языков — </a:t>
            </a:r>
            <a:r>
              <a:rPr lang="ru-RU" sz="16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лингводидактикой</a:t>
            </a:r>
            <a:r>
              <a:rPr lang="ru-RU" sz="16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лингвоконструирование — </a:t>
            </a:r>
            <a:r>
              <a:rPr lang="ru-RU" sz="16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интерлингвистикой</a:t>
            </a:r>
            <a:r>
              <a:rPr lang="ru-RU" sz="16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 и т. п.</a:t>
            </a:r>
          </a:p>
          <a:p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D3D2769A-E275-4AFD-9650-846C86E18A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740" y="1372666"/>
            <a:ext cx="6172859" cy="4112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7344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65BEB2-3170-4F79-952A-8DB0CE34A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1123749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Эмпирическая лингвистика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4EAC04E-F65E-46E7-9C09-D8C033625A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8101" y="1073216"/>
            <a:ext cx="10895798" cy="5363679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Эмпирическая лингвистика</a:t>
            </a:r>
            <a:r>
              <a:rPr lang="ru-RU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 добывает языковые данные тремя путями: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Методом интроспекции, на котором основана </a:t>
            </a:r>
            <a:r>
              <a:rPr lang="ru-RU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интроспективная лингвистика</a:t>
            </a:r>
            <a:r>
              <a:rPr lang="ru-RU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Методом эксперимента (см.: </a:t>
            </a:r>
            <a:r>
              <a:rPr lang="ru-RU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лингвистический эксперимент</a:t>
            </a:r>
            <a:r>
              <a:rPr lang="ru-RU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) — наблюдая над поведением носителей живых говоров, чем занимается </a:t>
            </a:r>
            <a:r>
              <a:rPr lang="ru-RU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экспериментальная лингвистика</a:t>
            </a:r>
            <a:r>
              <a:rPr lang="ru-RU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. В неё включаются в частности: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ru-RU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полевая лингвистика</a:t>
            </a:r>
            <a:r>
              <a:rPr lang="ru-RU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работающая с носителями говоров, которыми лингвист не владеет;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ru-RU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инструментальная лингвистика</a:t>
            </a:r>
            <a:r>
              <a:rPr lang="ru-RU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использующая приборы, в том числе звукозаписывающую технику;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ru-RU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нейролингвистика</a:t>
            </a:r>
            <a:r>
              <a:rPr lang="ru-RU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ставящая эксперименты непосредственно с человеческим мозгом.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Филологическими методами</a:t>
            </a:r>
            <a:r>
              <a:rPr lang="ru-RU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собирая материал мёртвых письменных языков и взаимодействуя с </a:t>
            </a:r>
            <a:r>
              <a:rPr lang="ru-RU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филологией</a:t>
            </a:r>
            <a:r>
              <a:rPr lang="ru-RU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изучающей письменные памятники в их культурно-исторических связях.</a:t>
            </a:r>
          </a:p>
          <a:p>
            <a:pPr algn="just"/>
            <a:r>
              <a:rPr lang="ru-RU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Описание может быть ориентировано на </a:t>
            </a:r>
            <a:r>
              <a:rPr lang="ru-RU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письменную</a:t>
            </a:r>
            <a:r>
              <a:rPr lang="ru-RU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 и на </a:t>
            </a:r>
            <a:r>
              <a:rPr lang="ru-RU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устную речь</a:t>
            </a:r>
            <a:r>
              <a:rPr lang="ru-RU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; оно может либо ограничиваться только «правильным» языком (см.: </a:t>
            </a:r>
            <a:r>
              <a:rPr lang="ru-RU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языковая норма</a:t>
            </a:r>
            <a:r>
              <a:rPr lang="ru-RU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), либо учитывать также разнообразные отступления от него (см.: </a:t>
            </a:r>
            <a:r>
              <a:rPr lang="ru-RU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просторечие</a:t>
            </a:r>
            <a:r>
              <a:rPr lang="ru-RU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); может описывать либо лишь систему закономерностей, действующих во всех разновидностях языка, либо включать в себя также правила выбора между </a:t>
            </a:r>
            <a:r>
              <a:rPr lang="ru-RU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вариантами</a:t>
            </a:r>
            <a:r>
              <a:rPr lang="ru-RU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 в зависимости от внеязыковых факторов.</a:t>
            </a:r>
          </a:p>
          <a:p>
            <a:pPr algn="just"/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627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65BEB2-3170-4F79-952A-8DB0CE34A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1123749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Одноязычная и сравнительная лингвистика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4EAC04E-F65E-46E7-9C09-D8C033625A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4261" y="1123748"/>
            <a:ext cx="11396312" cy="5546559"/>
          </a:xfrm>
        </p:spPr>
        <p:txBody>
          <a:bodyPr>
            <a:normAutofit fontScale="85000" lnSpcReduction="1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ru-RU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Одноязычная лингвистика</a:t>
            </a:r>
            <a:r>
              <a:rPr lang="ru-RU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 (в более старой терминологии — </a:t>
            </a:r>
            <a:r>
              <a:rPr lang="ru-RU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описательная лингвистика</a:t>
            </a:r>
            <a:r>
              <a:rPr lang="ru-RU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) ограничивается описанием одного языка, но может выделять внутри него разные </a:t>
            </a:r>
            <a:r>
              <a:rPr lang="ru-RU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языковые подсистемы</a:t>
            </a:r>
            <a:r>
              <a:rPr lang="ru-RU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 и изучать отношения сходств и различий между ними. Так, </a:t>
            </a:r>
            <a:r>
              <a:rPr lang="ru-RU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диахроническая лингвистика</a:t>
            </a:r>
            <a:r>
              <a:rPr lang="ru-RU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 сопоставляет разные </a:t>
            </a:r>
            <a:r>
              <a:rPr lang="ru-RU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временны́е</a:t>
            </a:r>
            <a:r>
              <a:rPr lang="ru-RU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срезы в </a:t>
            </a:r>
            <a:r>
              <a:rPr lang="ru-RU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истории языка</a:t>
            </a:r>
            <a:r>
              <a:rPr lang="ru-RU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выявляя утери и новации; </a:t>
            </a:r>
            <a:r>
              <a:rPr lang="ru-RU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диалектология</a:t>
            </a:r>
            <a:r>
              <a:rPr lang="ru-RU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 сопоставляет его </a:t>
            </a:r>
            <a:r>
              <a:rPr lang="ru-RU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территориальные варианты</a:t>
            </a:r>
            <a:r>
              <a:rPr lang="ru-RU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выявляя их отличительные черты; </a:t>
            </a:r>
            <a:r>
              <a:rPr lang="ru-RU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стилистика</a:t>
            </a:r>
            <a:r>
              <a:rPr lang="ru-RU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 сопоставляет различные </a:t>
            </a:r>
            <a:r>
              <a:rPr lang="ru-RU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функциональные разновидности языка</a:t>
            </a:r>
            <a:r>
              <a:rPr lang="ru-RU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фиксируя сходства и различия между ними и т. п.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Сравнительная лингвистика сравнивает языки друг с другом. Она включает в себя: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компаративистику (в узком смысле), или </a:t>
            </a:r>
            <a:r>
              <a:rPr lang="ru-RU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сравнительно-историческое языкознание</a:t>
            </a:r>
            <a:r>
              <a:rPr lang="ru-RU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изучающую отношения между родственными языками;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ru-RU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контактологию</a:t>
            </a:r>
            <a:r>
              <a:rPr lang="ru-RU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 и </a:t>
            </a:r>
            <a:r>
              <a:rPr lang="ru-RU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ареальную лингвистику</a:t>
            </a:r>
            <a:r>
              <a:rPr lang="ru-RU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 (</a:t>
            </a:r>
            <a:r>
              <a:rPr lang="ru-RU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ареалогию</a:t>
            </a:r>
            <a:r>
              <a:rPr lang="ru-RU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), изучающую взаимодействие соседних языков;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ru-RU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сопоставительную</a:t>
            </a:r>
            <a:r>
              <a:rPr lang="ru-RU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 (</a:t>
            </a:r>
            <a:r>
              <a:rPr lang="ru-RU" b="0" i="0" u="none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контрастивную</a:t>
            </a:r>
            <a:r>
              <a:rPr lang="ru-RU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ru-RU" b="0" i="0" u="none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конфронтативную</a:t>
            </a:r>
            <a:r>
              <a:rPr lang="ru-RU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) лингвистику, изучающую сходства и различия языков (независимо от их родства и соседства).</a:t>
            </a:r>
          </a:p>
          <a:p>
            <a:pPr algn="l"/>
            <a:r>
              <a:rPr lang="ru-RU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Сравнительно-историческое языкознание</a:t>
            </a:r>
            <a:r>
              <a:rPr lang="ru-RU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 занимается изучением истории языков и выявлением их генеалогических связей (см.: </a:t>
            </a:r>
            <a:r>
              <a:rPr lang="ru-RU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генетическая классификация языков</a:t>
            </a:r>
            <a:r>
              <a:rPr lang="ru-RU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). Этот раздел лингвистики может описывать хронологический срез языка в определённую историческую эпоху, при жизни одного поколения (</a:t>
            </a:r>
            <a:r>
              <a:rPr lang="ru-RU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синхроническая лингвистика</a:t>
            </a:r>
            <a:r>
              <a:rPr lang="ru-RU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 изучает язык как систему, ставит перед собой задачи установить принципы, лежащие в основе любой из систем, взятой в данный момент), (иногда также называется «синхронной»), или изучать сам процесс изменения языка при его передаче от поколения к поколению (</a:t>
            </a:r>
            <a:r>
              <a:rPr lang="ru-RU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историческая </a:t>
            </a:r>
            <a:r>
              <a:rPr lang="ru-RU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hlinkClick r:id="rId2" tooltip="Историческая лингвистик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лингвистика</a:t>
            </a:r>
            <a:r>
              <a:rPr lang="ru-RU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иногда также называемая «диахронной» или «диахронической»).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127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65BEB2-3170-4F79-952A-8DB0CE34A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1123749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Внешняя и внутренняя лингвистика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4EAC04E-F65E-46E7-9C09-D8C033625A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51082" y="957714"/>
            <a:ext cx="6140918" cy="5900286"/>
          </a:xfrm>
        </p:spPr>
        <p:txBody>
          <a:bodyPr>
            <a:norm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ru-RU" sz="1800" b="0" i="0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Внешняя лингвистика</a:t>
            </a:r>
            <a:r>
              <a:rPr lang="ru-RU" sz="1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 (</a:t>
            </a:r>
            <a:r>
              <a:rPr lang="ru-RU" sz="1800" b="0" i="0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социальная лингвистика</a:t>
            </a:r>
            <a:r>
              <a:rPr lang="ru-RU" sz="1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ru-RU" sz="1800" b="0" i="0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социолингвистика</a:t>
            </a:r>
            <a:r>
              <a:rPr lang="ru-RU" sz="1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) описывает: язык во всем многообразии его социальных вариантов и их функций; зависимость выбора «кода» (то есть языковой системы) от общественной принадлежности носителя (классовый и профессиональный выбор, см.: </a:t>
            </a:r>
            <a:r>
              <a:rPr lang="ru-RU" sz="1800" b="0" i="0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арго</a:t>
            </a:r>
            <a:r>
              <a:rPr lang="ru-RU" sz="1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ru-RU" sz="1800" b="0" i="0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жаргон</a:t>
            </a:r>
            <a:r>
              <a:rPr lang="ru-RU" sz="1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ru-RU" sz="1800" b="0" i="0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сленг</a:t>
            </a:r>
            <a:r>
              <a:rPr lang="ru-RU" sz="1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), от его региональной принадлежности (территориальный выбор: см.: </a:t>
            </a:r>
            <a:r>
              <a:rPr lang="ru-RU" sz="1800" b="0" i="0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диалект</a:t>
            </a:r>
            <a:r>
              <a:rPr lang="ru-RU" sz="1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) и от коммуникативной ситуации собеседников (функционально стилистический выбор, см.: </a:t>
            </a:r>
            <a:r>
              <a:rPr lang="ru-RU" sz="1800" b="0" i="0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стиль</a:t>
            </a:r>
            <a:r>
              <a:rPr lang="ru-RU" sz="1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).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800" b="0" i="0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Внутренняя лингвистика</a:t>
            </a:r>
            <a:r>
              <a:rPr lang="ru-RU" sz="1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 (в другой терминологии — </a:t>
            </a:r>
            <a:r>
              <a:rPr lang="ru-RU" sz="1800" b="0" i="0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структурная лингвистика</a:t>
            </a:r>
            <a:r>
              <a:rPr lang="ru-RU" sz="1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) от этой социальной обусловленности отвлекается, рассматривая язык как однородный код.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2578ABAA-7D50-412D-9764-D2E01FBBEA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76" y="1123749"/>
            <a:ext cx="5024388" cy="5024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9350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182</TotalTime>
  <Words>1232</Words>
  <Application>Microsoft Office PowerPoint</Application>
  <PresentationFormat>Широкоэкранный</PresentationFormat>
  <Paragraphs>46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Century Gothic</vt:lpstr>
      <vt:lpstr>Museo Sans Cyrl</vt:lpstr>
      <vt:lpstr>Wingdings 3</vt:lpstr>
      <vt:lpstr>Сектор</vt:lpstr>
      <vt:lpstr>Разделы лингвистики</vt:lpstr>
      <vt:lpstr>Что такое лингвистика</vt:lpstr>
      <vt:lpstr>Разделы лингвистики</vt:lpstr>
      <vt:lpstr>Теоретическая лингвистика</vt:lpstr>
      <vt:lpstr>Прикладная лингвистика</vt:lpstr>
      <vt:lpstr>Практическая лингвистика</vt:lpstr>
      <vt:lpstr>Эмпирическая лингвистика</vt:lpstr>
      <vt:lpstr>Одноязычная и сравнительная лингвистика</vt:lpstr>
      <vt:lpstr>Внешняя и внутренняя лингвистика</vt:lpstr>
      <vt:lpstr>Лингвистика языка и лингвистика речи</vt:lpstr>
      <vt:lpstr>Статическая и динамическая лингвистика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Разделы лингвистики</dc:title>
  <dc:creator>Виталий Сапаев</dc:creator>
  <cp:lastModifiedBy>Виталий Сапаев</cp:lastModifiedBy>
  <cp:revision>1</cp:revision>
  <dcterms:created xsi:type="dcterms:W3CDTF">2021-11-23T13:05:11Z</dcterms:created>
  <dcterms:modified xsi:type="dcterms:W3CDTF">2021-11-23T16:07:40Z</dcterms:modified>
</cp:coreProperties>
</file>