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6" r:id="rId3"/>
    <p:sldId id="270" r:id="rId4"/>
    <p:sldId id="271" r:id="rId5"/>
    <p:sldId id="266" r:id="rId6"/>
    <p:sldId id="267" r:id="rId7"/>
    <p:sldId id="257" r:id="rId8"/>
    <p:sldId id="258" r:id="rId9"/>
    <p:sldId id="259" r:id="rId10"/>
    <p:sldId id="260" r:id="rId11"/>
    <p:sldId id="262" r:id="rId12"/>
    <p:sldId id="268" r:id="rId13"/>
    <p:sldId id="272" r:id="rId14"/>
    <p:sldId id="263" r:id="rId15"/>
    <p:sldId id="276" r:id="rId16"/>
    <p:sldId id="273" r:id="rId17"/>
    <p:sldId id="274" r:id="rId18"/>
    <p:sldId id="275" r:id="rId19"/>
    <p:sldId id="264" r:id="rId20"/>
    <p:sldId id="265" r:id="rId21"/>
    <p:sldId id="277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85" autoAdjust="0"/>
    <p:restoredTop sz="95185" autoAdjust="0"/>
  </p:normalViewPr>
  <p:slideViewPr>
    <p:cSldViewPr>
      <p:cViewPr varScale="1">
        <p:scale>
          <a:sx n="99" d="100"/>
          <a:sy n="99" d="100"/>
        </p:scale>
        <p:origin x="-25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2C211-7B54-4218-8950-AB0407EBE701}" type="datetimeFigureOut">
              <a:rPr lang="ru-RU"/>
              <a:pPr>
                <a:defRPr/>
              </a:pPr>
              <a:t>25.08.2020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3597CA-037F-4A4F-9D90-2AFED3A027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23A292-669F-4C2E-86C8-2EBE9781A202}" type="datetimeFigureOut">
              <a:rPr lang="ru-RU"/>
              <a:pPr>
                <a:defRPr/>
              </a:pPr>
              <a:t>25.08.2020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671D6-D3AC-4C9F-9372-9E7AE8DBA6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2B154-1AE9-4AAA-AD00-97FF28B39F5A}" type="datetimeFigureOut">
              <a:rPr lang="ru-RU"/>
              <a:pPr>
                <a:defRPr/>
              </a:pPr>
              <a:t>25.08.2020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1B9FA5-EBDD-44AE-AEA5-DE1E3A1A2D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D3C9F-559B-4D68-A329-E9934B911704}" type="datetimeFigureOut">
              <a:rPr lang="ru-RU"/>
              <a:pPr>
                <a:defRPr/>
              </a:pPr>
              <a:t>25.08.2020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8A80A-8354-4E3A-9FE2-5277D5EDF6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581C1-3C12-4464-AD22-1261A24B531C}" type="datetimeFigureOut">
              <a:rPr lang="ru-RU"/>
              <a:pPr>
                <a:defRPr/>
              </a:pPr>
              <a:t>25.08.2020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055B06-C333-46F7-B6BC-21B5B3D0A9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B15FD1-32AC-450B-BC26-D96F1C2E9DE7}" type="datetimeFigureOut">
              <a:rPr lang="ru-RU"/>
              <a:pPr>
                <a:defRPr/>
              </a:pPr>
              <a:t>25.08.2020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BDEF04-4775-47C3-BEF6-DF3E20FE8D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E5FB9-8158-4F9D-9E4F-5C920D77902B}" type="datetimeFigureOut">
              <a:rPr lang="ru-RU"/>
              <a:pPr>
                <a:defRPr/>
              </a:pPr>
              <a:t>25.08.2020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273E1-F178-4332-A640-BDE59C182D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1DF29F-3036-4B00-83DC-FCB1FA5AB88C}" type="datetimeFigureOut">
              <a:rPr lang="ru-RU"/>
              <a:pPr>
                <a:defRPr/>
              </a:pPr>
              <a:t>25.08.2020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B88F4-E69D-4D2E-ACCB-AA7C362D65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E0AE36-8016-40F9-B026-3A86BE0C3044}" type="datetimeFigureOut">
              <a:rPr lang="ru-RU"/>
              <a:pPr>
                <a:defRPr/>
              </a:pPr>
              <a:t>25.08.2020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C442E2-A6DD-4C5B-9B9A-6592E44B0F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8B8C0D-19A6-41A9-98E5-2543C9F61831}" type="datetimeFigureOut">
              <a:rPr lang="ru-RU"/>
              <a:pPr>
                <a:defRPr/>
              </a:pPr>
              <a:t>25.08.2020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44EF14-FAE1-46C3-9E25-949F5C439B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B37150-6487-4A6E-9ADE-444BFF4D290C}" type="datetimeFigureOut">
              <a:rPr lang="ru-RU"/>
              <a:pPr>
                <a:defRPr/>
              </a:pPr>
              <a:t>25.08.2020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8D2B2-C323-4434-A96F-33495B7DA5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E884C8D-DE5F-4367-BBD1-AD3C1579E3B6}" type="datetimeFigureOut">
              <a:rPr lang="ru-RU"/>
              <a:pPr>
                <a:defRPr/>
              </a:pPr>
              <a:t>25.08.2020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CFDFF59-AF06-4A62-8E96-D43A7A3168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1928794" y="1500174"/>
            <a:ext cx="6500813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ru-RU" sz="4000" b="1" dirty="0" smtClean="0">
              <a:latin typeface="Calibri" pitchFamily="34" charset="0"/>
            </a:endParaRPr>
          </a:p>
          <a:p>
            <a:pPr algn="ctr"/>
            <a:r>
              <a:rPr lang="ru-RU" sz="4000" b="1" dirty="0" smtClean="0">
                <a:latin typeface="Calibri" pitchFamily="34" charset="0"/>
              </a:rPr>
              <a:t>ОСНОВЫ </a:t>
            </a:r>
            <a:r>
              <a:rPr lang="ru-RU" sz="4000" b="1" dirty="0">
                <a:latin typeface="Calibri" pitchFamily="34" charset="0"/>
              </a:rPr>
              <a:t>ТЕОРИИ </a:t>
            </a:r>
          </a:p>
          <a:p>
            <a:pPr algn="ctr"/>
            <a:r>
              <a:rPr lang="ru-RU" sz="4000" b="1" dirty="0">
                <a:latin typeface="Calibri" pitchFamily="34" charset="0"/>
              </a:rPr>
              <a:t>СПРОСА И ПРЕДЛОЖЕНИЯ </a:t>
            </a:r>
          </a:p>
        </p:txBody>
      </p:sp>
      <p:pic>
        <p:nvPicPr>
          <p:cNvPr id="2051" name="Picture 2" descr="C:\Users\Светик\AppData\Local\Microsoft\Windows\INetCache\IE\0X63T0GH\Money-PNG-Pic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4214813"/>
            <a:ext cx="2643188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500034" y="642918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/>
              <a:t>Тема 3. Основы теории спроса и предложения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" y="285750"/>
            <a:ext cx="8329612" cy="628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0"/>
            <a:ext cx="8643938" cy="690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TextBox 3"/>
          <p:cNvSpPr txBox="1">
            <a:spLocks noChangeArrowheads="1"/>
          </p:cNvSpPr>
          <p:nvPr/>
        </p:nvSpPr>
        <p:spPr bwMode="auto">
          <a:xfrm>
            <a:off x="6500813" y="-71438"/>
            <a:ext cx="2143125" cy="40005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Times New Roman" pitchFamily="18" charset="0"/>
                <a:cs typeface="Times New Roman" pitchFamily="18" charset="0"/>
              </a:rPr>
              <a:t>предложением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2438" y="285750"/>
            <a:ext cx="8239125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/>
          <p:cNvSpPr txBox="1">
            <a:spLocks noChangeArrowheads="1"/>
          </p:cNvSpPr>
          <p:nvPr/>
        </p:nvSpPr>
        <p:spPr bwMode="auto">
          <a:xfrm>
            <a:off x="714375" y="188913"/>
            <a:ext cx="8220075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latin typeface="Calibri" pitchFamily="34" charset="0"/>
              </a:rPr>
              <a:t>Эластичность спроса – степень чувствительности спроса и предложения </a:t>
            </a:r>
          </a:p>
          <a:p>
            <a:r>
              <a:rPr lang="ru-RU" sz="2000" b="1">
                <a:latin typeface="Calibri" pitchFamily="34" charset="0"/>
              </a:rPr>
              <a:t>к различным факторам = гибкость спроса </a:t>
            </a:r>
          </a:p>
          <a:p>
            <a:endParaRPr lang="ru-RU" sz="2000" b="1">
              <a:latin typeface="Calibri" pitchFamily="34" charset="0"/>
            </a:endParaRPr>
          </a:p>
          <a:p>
            <a:r>
              <a:rPr lang="ru-RU" sz="2000" b="1">
                <a:latin typeface="Calibri" pitchFamily="34" charset="0"/>
              </a:rPr>
              <a:t>Эластичность спроса по цене (прямая) </a:t>
            </a:r>
            <a:endParaRPr lang="en-US" sz="2000" b="1">
              <a:latin typeface="Calibri" pitchFamily="34" charset="0"/>
            </a:endParaRPr>
          </a:p>
          <a:p>
            <a:r>
              <a:rPr lang="en-US" sz="2000" b="1">
                <a:latin typeface="Calibri" pitchFamily="34" charset="0"/>
              </a:rPr>
              <a:t>Q – </a:t>
            </a:r>
            <a:r>
              <a:rPr lang="ru-RU" sz="2000" b="1">
                <a:latin typeface="Calibri" pitchFamily="34" charset="0"/>
              </a:rPr>
              <a:t>количество товара</a:t>
            </a:r>
          </a:p>
          <a:p>
            <a:r>
              <a:rPr lang="ru-RU" sz="2000" b="1">
                <a:latin typeface="Calibri" pitchFamily="34" charset="0"/>
              </a:rPr>
              <a:t>Р – цена</a:t>
            </a:r>
          </a:p>
          <a:p>
            <a:r>
              <a:rPr lang="ru-RU" sz="2000" b="1">
                <a:latin typeface="Calibri" pitchFamily="34" charset="0"/>
              </a:rPr>
              <a:t>∆</a:t>
            </a:r>
            <a:r>
              <a:rPr lang="en-US" sz="2000" b="1">
                <a:latin typeface="Calibri" pitchFamily="34" charset="0"/>
              </a:rPr>
              <a:t>Q </a:t>
            </a:r>
            <a:r>
              <a:rPr lang="ru-RU" sz="2000" b="1">
                <a:latin typeface="Calibri" pitchFamily="34" charset="0"/>
              </a:rPr>
              <a:t>и ∆Р – изменения в объеме товара и его цене</a:t>
            </a:r>
          </a:p>
          <a:p>
            <a:endParaRPr lang="ru-RU" sz="2000" b="1">
              <a:latin typeface="Calibri" pitchFamily="34" charset="0"/>
            </a:endParaRPr>
          </a:p>
          <a:p>
            <a:r>
              <a:rPr lang="ru-RU" sz="2000" b="1">
                <a:latin typeface="Calibri" pitchFamily="34" charset="0"/>
              </a:rPr>
              <a:t>Графики спроса с различной эластичностью по цене </a:t>
            </a:r>
          </a:p>
          <a:p>
            <a:endParaRPr lang="ru-RU" sz="2000" b="1">
              <a:latin typeface="Calibri" pitchFamily="34" charset="0"/>
            </a:endParaRPr>
          </a:p>
          <a:p>
            <a:endParaRPr lang="ru-RU" sz="2000" b="1">
              <a:latin typeface="Calibri" pitchFamily="34" charset="0"/>
            </a:endParaRPr>
          </a:p>
          <a:p>
            <a:r>
              <a:rPr lang="ru-RU" sz="2000" b="1">
                <a:latin typeface="Calibri" pitchFamily="34" charset="0"/>
              </a:rPr>
              <a:t> </a:t>
            </a: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14340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14938" y="1143000"/>
            <a:ext cx="2071687" cy="79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341" name="Группа 28"/>
          <p:cNvGrpSpPr>
            <a:grpSpLocks/>
          </p:cNvGrpSpPr>
          <p:nvPr/>
        </p:nvGrpSpPr>
        <p:grpSpPr bwMode="auto">
          <a:xfrm>
            <a:off x="785813" y="2916238"/>
            <a:ext cx="5411787" cy="3727450"/>
            <a:chOff x="785786" y="2714620"/>
            <a:chExt cx="5412256" cy="3726918"/>
          </a:xfrm>
        </p:grpSpPr>
        <p:cxnSp>
          <p:nvCxnSpPr>
            <p:cNvPr id="6" name="Прямая со стрелкой 5"/>
            <p:cNvCxnSpPr/>
            <p:nvPr/>
          </p:nvCxnSpPr>
          <p:spPr>
            <a:xfrm rot="5400000" flipH="1" flipV="1">
              <a:off x="-500634" y="4501096"/>
              <a:ext cx="3142801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 стрелкой 7"/>
            <p:cNvCxnSpPr/>
            <p:nvPr/>
          </p:nvCxnSpPr>
          <p:spPr>
            <a:xfrm>
              <a:off x="1071561" y="6071703"/>
              <a:ext cx="4929614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345" name="TextBox 8"/>
            <p:cNvSpPr txBox="1">
              <a:spLocks noChangeArrowheads="1"/>
            </p:cNvSpPr>
            <p:nvPr/>
          </p:nvSpPr>
          <p:spPr bwMode="auto">
            <a:xfrm>
              <a:off x="785786" y="2714620"/>
              <a:ext cx="30328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>
                  <a:latin typeface="Calibri" pitchFamily="34" charset="0"/>
                </a:rPr>
                <a:t>Р</a:t>
              </a:r>
            </a:p>
          </p:txBody>
        </p:sp>
        <p:sp>
          <p:nvSpPr>
            <p:cNvPr id="14346" name="TextBox 9"/>
            <p:cNvSpPr txBox="1">
              <a:spLocks noChangeArrowheads="1"/>
            </p:cNvSpPr>
            <p:nvPr/>
          </p:nvSpPr>
          <p:spPr bwMode="auto">
            <a:xfrm>
              <a:off x="5857884" y="6072206"/>
              <a:ext cx="34015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Q</a:t>
              </a:r>
              <a:endParaRPr lang="ru-RU">
                <a:latin typeface="Calibri" pitchFamily="34" charset="0"/>
              </a:endParaRPr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 rot="5400000">
              <a:off x="1750595" y="4393161"/>
              <a:ext cx="2785664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>
              <a:off x="1214448" y="4357447"/>
              <a:ext cx="4215177" cy="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>
              <a:off x="1571666" y="3143184"/>
              <a:ext cx="3214967" cy="2428528"/>
            </a:xfrm>
            <a:prstGeom prst="line">
              <a:avLst/>
            </a:prstGeom>
            <a:ln w="381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>
              <a:off x="1428779" y="3786029"/>
              <a:ext cx="3715072" cy="1214265"/>
            </a:xfrm>
            <a:prstGeom prst="line">
              <a:avLst/>
            </a:prstGeom>
            <a:ln w="3810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16200000" flipH="1">
              <a:off x="1893458" y="3750176"/>
              <a:ext cx="2571383" cy="1214543"/>
            </a:xfrm>
            <a:prstGeom prst="line">
              <a:avLst/>
            </a:prstGeom>
            <a:ln w="381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352" name="TextBox 21"/>
            <p:cNvSpPr txBox="1">
              <a:spLocks noChangeArrowheads="1"/>
            </p:cNvSpPr>
            <p:nvPr/>
          </p:nvSpPr>
          <p:spPr bwMode="auto">
            <a:xfrm>
              <a:off x="3214678" y="3071810"/>
              <a:ext cx="67678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E</a:t>
              </a:r>
              <a:r>
                <a:rPr lang="en-US" baseline="30000">
                  <a:latin typeface="Calibri" pitchFamily="34" charset="0"/>
                </a:rPr>
                <a:t>D</a:t>
              </a:r>
              <a:r>
                <a:rPr lang="en-US">
                  <a:latin typeface="Calibri" pitchFamily="34" charset="0"/>
                </a:rPr>
                <a:t> =0</a:t>
              </a:r>
              <a:endParaRPr lang="ru-RU" baseline="30000">
                <a:latin typeface="Calibri" pitchFamily="34" charset="0"/>
              </a:endParaRPr>
            </a:p>
          </p:txBody>
        </p:sp>
        <p:sp>
          <p:nvSpPr>
            <p:cNvPr id="14353" name="TextBox 22"/>
            <p:cNvSpPr txBox="1">
              <a:spLocks noChangeArrowheads="1"/>
            </p:cNvSpPr>
            <p:nvPr/>
          </p:nvSpPr>
          <p:spPr bwMode="auto">
            <a:xfrm>
              <a:off x="5429256" y="4143380"/>
              <a:ext cx="756938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E</a:t>
              </a:r>
              <a:r>
                <a:rPr lang="en-US" baseline="30000">
                  <a:latin typeface="Calibri" pitchFamily="34" charset="0"/>
                </a:rPr>
                <a:t>D</a:t>
              </a:r>
              <a:r>
                <a:rPr lang="en-US">
                  <a:latin typeface="Calibri" pitchFamily="34" charset="0"/>
                </a:rPr>
                <a:t> =∞</a:t>
              </a:r>
              <a:endParaRPr lang="ru-RU" baseline="30000">
                <a:latin typeface="Calibri" pitchFamily="34" charset="0"/>
              </a:endParaRPr>
            </a:p>
          </p:txBody>
        </p:sp>
        <p:sp>
          <p:nvSpPr>
            <p:cNvPr id="14354" name="TextBox 23"/>
            <p:cNvSpPr txBox="1">
              <a:spLocks noChangeArrowheads="1"/>
            </p:cNvSpPr>
            <p:nvPr/>
          </p:nvSpPr>
          <p:spPr bwMode="auto">
            <a:xfrm>
              <a:off x="5128197" y="4857760"/>
              <a:ext cx="72968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E</a:t>
              </a:r>
              <a:r>
                <a:rPr lang="en-US" baseline="30000">
                  <a:latin typeface="Calibri" pitchFamily="34" charset="0"/>
                </a:rPr>
                <a:t>D</a:t>
              </a:r>
              <a:r>
                <a:rPr lang="en-US">
                  <a:latin typeface="Calibri" pitchFamily="34" charset="0"/>
                </a:rPr>
                <a:t> &gt; 1</a:t>
              </a:r>
              <a:endParaRPr lang="ru-RU" baseline="30000">
                <a:latin typeface="Calibri" pitchFamily="34" charset="0"/>
              </a:endParaRPr>
            </a:p>
          </p:txBody>
        </p:sp>
        <p:sp>
          <p:nvSpPr>
            <p:cNvPr id="14355" name="TextBox 24"/>
            <p:cNvSpPr txBox="1">
              <a:spLocks noChangeArrowheads="1"/>
            </p:cNvSpPr>
            <p:nvPr/>
          </p:nvSpPr>
          <p:spPr bwMode="auto">
            <a:xfrm>
              <a:off x="4857752" y="5429264"/>
              <a:ext cx="72968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E</a:t>
              </a:r>
              <a:r>
                <a:rPr lang="en-US" baseline="30000">
                  <a:latin typeface="Calibri" pitchFamily="34" charset="0"/>
                </a:rPr>
                <a:t>D</a:t>
              </a:r>
              <a:r>
                <a:rPr lang="en-US">
                  <a:latin typeface="Calibri" pitchFamily="34" charset="0"/>
                </a:rPr>
                <a:t> =</a:t>
              </a:r>
              <a:r>
                <a:rPr lang="ru-RU">
                  <a:latin typeface="Calibri" pitchFamily="34" charset="0"/>
                </a:rPr>
                <a:t> 1</a:t>
              </a:r>
              <a:endParaRPr lang="ru-RU" baseline="30000">
                <a:latin typeface="Calibri" pitchFamily="34" charset="0"/>
              </a:endParaRPr>
            </a:p>
          </p:txBody>
        </p:sp>
        <p:sp>
          <p:nvSpPr>
            <p:cNvPr id="14356" name="TextBox 25"/>
            <p:cNvSpPr txBox="1">
              <a:spLocks noChangeArrowheads="1"/>
            </p:cNvSpPr>
            <p:nvPr/>
          </p:nvSpPr>
          <p:spPr bwMode="auto">
            <a:xfrm>
              <a:off x="3500430" y="5500702"/>
              <a:ext cx="1015021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latin typeface="Calibri" pitchFamily="34" charset="0"/>
                </a:rPr>
                <a:t>0 &lt;E</a:t>
              </a:r>
              <a:r>
                <a:rPr lang="en-US" baseline="30000">
                  <a:latin typeface="Calibri" pitchFamily="34" charset="0"/>
                </a:rPr>
                <a:t>D</a:t>
              </a:r>
              <a:r>
                <a:rPr lang="en-US">
                  <a:latin typeface="Calibri" pitchFamily="34" charset="0"/>
                </a:rPr>
                <a:t> &lt; 1</a:t>
              </a:r>
              <a:endParaRPr lang="ru-RU" baseline="30000">
                <a:latin typeface="Calibri" pitchFamily="34" charset="0"/>
              </a:endParaRPr>
            </a:p>
          </p:txBody>
        </p:sp>
      </p:grpSp>
      <p:sp>
        <p:nvSpPr>
          <p:cNvPr id="14342" name="TextBox 27"/>
          <p:cNvSpPr txBox="1">
            <a:spLocks noChangeArrowheads="1"/>
          </p:cNvSpPr>
          <p:nvPr/>
        </p:nvSpPr>
        <p:spPr bwMode="auto">
          <a:xfrm>
            <a:off x="6000750" y="3286125"/>
            <a:ext cx="2894013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Calibri" pitchFamily="34" charset="0"/>
              </a:rPr>
              <a:t>Значения </a:t>
            </a:r>
            <a:r>
              <a:rPr lang="en-US" b="1">
                <a:latin typeface="Calibri" pitchFamily="34" charset="0"/>
              </a:rPr>
              <a:t>E</a:t>
            </a:r>
            <a:r>
              <a:rPr lang="en-US" b="1" baseline="30000">
                <a:latin typeface="Calibri" pitchFamily="34" charset="0"/>
              </a:rPr>
              <a:t>D</a:t>
            </a:r>
            <a:r>
              <a:rPr lang="en-US" b="1">
                <a:latin typeface="Calibri" pitchFamily="34" charset="0"/>
              </a:rPr>
              <a:t> </a:t>
            </a:r>
            <a:r>
              <a:rPr lang="ru-RU" b="1">
                <a:latin typeface="Calibri" pitchFamily="34" charset="0"/>
              </a:rPr>
              <a:t> принимаются</a:t>
            </a:r>
            <a:r>
              <a:rPr lang="ru-RU" b="1" baseline="30000">
                <a:latin typeface="Calibri" pitchFamily="34" charset="0"/>
              </a:rPr>
              <a:t> </a:t>
            </a:r>
          </a:p>
          <a:p>
            <a:r>
              <a:rPr lang="ru-RU" b="1">
                <a:latin typeface="Calibri" pitchFamily="34" charset="0"/>
              </a:rPr>
              <a:t>в абсолютном значении </a:t>
            </a:r>
          </a:p>
          <a:p>
            <a:r>
              <a:rPr lang="ru-RU" b="1">
                <a:latin typeface="Calibri" pitchFamily="34" charset="0"/>
              </a:rPr>
              <a:t>(по модулю)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"/>
          <p:cNvSpPr txBox="1">
            <a:spLocks noChangeArrowheads="1"/>
          </p:cNvSpPr>
          <p:nvPr/>
        </p:nvSpPr>
        <p:spPr bwMode="auto">
          <a:xfrm>
            <a:off x="0" y="115888"/>
            <a:ext cx="8964613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/>
              <a:t>ФАКТОРЫ, ВЛИЯЮЩИЕ НА ЭЛАСТИЧНОСТЬ СПРОСА</a:t>
            </a:r>
          </a:p>
          <a:p>
            <a:endParaRPr lang="ru-RU" sz="2400" b="1"/>
          </a:p>
          <a:p>
            <a:r>
              <a:rPr lang="ru-RU" sz="2400" b="1"/>
              <a:t>►Наличие у товара заменителей (субститутов) </a:t>
            </a:r>
          </a:p>
          <a:p>
            <a:endParaRPr lang="ru-RU" sz="2400" b="1"/>
          </a:p>
          <a:p>
            <a:r>
              <a:rPr lang="ru-RU" sz="2400" b="1"/>
              <a:t>►Возможности использования  данного товара </a:t>
            </a:r>
          </a:p>
          <a:p>
            <a:endParaRPr lang="ru-RU" sz="2400" b="1"/>
          </a:p>
          <a:p>
            <a:r>
              <a:rPr lang="ru-RU" sz="2400" b="1"/>
              <a:t>►Важность (насущность) удовлетворения потребности</a:t>
            </a:r>
          </a:p>
          <a:p>
            <a:endParaRPr lang="ru-RU" sz="2400" b="1"/>
          </a:p>
          <a:p>
            <a:r>
              <a:rPr lang="ru-RU" sz="2400" b="1"/>
              <a:t>► Ограниченность доступа к товару </a:t>
            </a:r>
          </a:p>
          <a:p>
            <a:endParaRPr lang="ru-RU" sz="2400" b="1"/>
          </a:p>
          <a:p>
            <a:r>
              <a:rPr lang="ru-RU" sz="2400" b="1"/>
              <a:t>►Степень агрегирования товара </a:t>
            </a:r>
          </a:p>
          <a:p>
            <a:endParaRPr lang="ru-RU" sz="2400" b="1"/>
          </a:p>
          <a:p>
            <a:r>
              <a:rPr lang="ru-RU" sz="2400" b="1"/>
              <a:t> ► Временной фактор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4"/>
          <p:cNvSpPr txBox="1">
            <a:spLocks noChangeArrowheads="1"/>
          </p:cNvSpPr>
          <p:nvPr/>
        </p:nvSpPr>
        <p:spPr bwMode="auto">
          <a:xfrm>
            <a:off x="250825" y="280988"/>
            <a:ext cx="8664575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Правило 1:</a:t>
            </a:r>
          </a:p>
          <a:p>
            <a:r>
              <a:rPr lang="ru-RU" sz="2400" b="1"/>
              <a:t>В случае неэластичного спроса производителю выгодно повышать цену </a:t>
            </a:r>
          </a:p>
          <a:p>
            <a:r>
              <a:rPr lang="ru-RU" sz="2400" b="1"/>
              <a:t>товара, так как  в этом случае его выручка увеличивается </a:t>
            </a:r>
          </a:p>
          <a:p>
            <a:endParaRPr lang="ru-RU" sz="2400" b="1"/>
          </a:p>
          <a:p>
            <a:endParaRPr lang="ru-RU" sz="2400" b="1"/>
          </a:p>
          <a:p>
            <a:r>
              <a:rPr lang="ru-RU" sz="2400" b="1"/>
              <a:t>Правило 2:</a:t>
            </a:r>
          </a:p>
          <a:p>
            <a:r>
              <a:rPr lang="ru-RU" sz="2400" b="1"/>
              <a:t>В случае эластичного спроса производителю выгодно понижение цены,</a:t>
            </a:r>
          </a:p>
          <a:p>
            <a:r>
              <a:rPr lang="ru-RU" sz="2400" b="1"/>
              <a:t>так как в этом случае выручка будет возрастать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1"/>
          <p:cNvSpPr txBox="1">
            <a:spLocks noChangeArrowheads="1"/>
          </p:cNvSpPr>
          <p:nvPr/>
        </p:nvSpPr>
        <p:spPr bwMode="auto">
          <a:xfrm>
            <a:off x="571500" y="428625"/>
            <a:ext cx="814387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latin typeface="Calibri" pitchFamily="34" charset="0"/>
              </a:rPr>
              <a:t>Эластичность спроса по доходу  - степень чувствительности  спроса на товар к изменению доходов потребителей</a:t>
            </a:r>
          </a:p>
          <a:p>
            <a:r>
              <a:rPr lang="ru-RU" sz="2000" b="1">
                <a:latin typeface="Calibri" pitchFamily="34" charset="0"/>
              </a:rPr>
              <a:t> </a:t>
            </a:r>
          </a:p>
        </p:txBody>
      </p:sp>
      <p:sp>
        <p:nvSpPr>
          <p:cNvPr id="17411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17413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0688" y="1338263"/>
            <a:ext cx="2143125" cy="94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4" name="Прямоугольник 6"/>
          <p:cNvSpPr>
            <a:spLocks noChangeArrowheads="1"/>
          </p:cNvSpPr>
          <p:nvPr/>
        </p:nvSpPr>
        <p:spPr bwMode="auto">
          <a:xfrm>
            <a:off x="785813" y="1143000"/>
            <a:ext cx="45720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latin typeface="Calibri" pitchFamily="34" charset="0"/>
              </a:rPr>
              <a:t>Q – </a:t>
            </a:r>
            <a:r>
              <a:rPr lang="ru-RU" sz="2000" b="1">
                <a:latin typeface="Calibri" pitchFamily="34" charset="0"/>
              </a:rPr>
              <a:t>количество товара</a:t>
            </a:r>
          </a:p>
          <a:p>
            <a:r>
              <a:rPr lang="ru-RU" sz="2000" b="1">
                <a:latin typeface="Calibri" pitchFamily="34" charset="0"/>
              </a:rPr>
              <a:t>∆</a:t>
            </a:r>
            <a:r>
              <a:rPr lang="en-US" sz="2000" b="1">
                <a:latin typeface="Calibri" pitchFamily="34" charset="0"/>
              </a:rPr>
              <a:t>Q</a:t>
            </a:r>
            <a:r>
              <a:rPr lang="ru-RU" sz="2000" b="1">
                <a:latin typeface="Calibri" pitchFamily="34" charset="0"/>
              </a:rPr>
              <a:t> – изменение в объеме товара</a:t>
            </a:r>
          </a:p>
          <a:p>
            <a:r>
              <a:rPr lang="en-US" sz="2000" b="1">
                <a:latin typeface="Calibri" pitchFamily="34" charset="0"/>
              </a:rPr>
              <a:t>J – </a:t>
            </a:r>
            <a:r>
              <a:rPr lang="ru-RU" sz="2000" b="1">
                <a:latin typeface="Calibri" pitchFamily="34" charset="0"/>
              </a:rPr>
              <a:t>доход </a:t>
            </a:r>
          </a:p>
          <a:p>
            <a:r>
              <a:rPr lang="ru-RU" sz="2000" b="1">
                <a:latin typeface="Calibri" pitchFamily="34" charset="0"/>
              </a:rPr>
              <a:t>∆</a:t>
            </a:r>
            <a:r>
              <a:rPr lang="en-US" sz="2000" b="1">
                <a:latin typeface="Calibri" pitchFamily="34" charset="0"/>
              </a:rPr>
              <a:t>J</a:t>
            </a:r>
            <a:r>
              <a:rPr lang="ru-RU" sz="2000" b="1">
                <a:latin typeface="Calibri" pitchFamily="34" charset="0"/>
              </a:rPr>
              <a:t> – изменение дохода </a:t>
            </a:r>
          </a:p>
        </p:txBody>
      </p:sp>
      <p:grpSp>
        <p:nvGrpSpPr>
          <p:cNvPr id="17415" name="Group 20"/>
          <p:cNvGrpSpPr>
            <a:grpSpLocks/>
          </p:cNvGrpSpPr>
          <p:nvPr/>
        </p:nvGrpSpPr>
        <p:grpSpPr bwMode="auto">
          <a:xfrm>
            <a:off x="785813" y="103188"/>
            <a:ext cx="5645150" cy="8126412"/>
            <a:chOff x="495" y="65"/>
            <a:chExt cx="3556" cy="5119"/>
          </a:xfrm>
        </p:grpSpPr>
        <p:cxnSp>
          <p:nvCxnSpPr>
            <p:cNvPr id="9" name="Прямая со стрелкой 8"/>
            <p:cNvCxnSpPr/>
            <p:nvPr/>
          </p:nvCxnSpPr>
          <p:spPr>
            <a:xfrm rot="5400000" flipH="1" flipV="1">
              <a:off x="-91" y="2610"/>
              <a:ext cx="1801" cy="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 стрелкой 10"/>
            <p:cNvCxnSpPr/>
            <p:nvPr/>
          </p:nvCxnSpPr>
          <p:spPr>
            <a:xfrm flipV="1">
              <a:off x="810" y="3465"/>
              <a:ext cx="3150" cy="45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418" name="TextBox 11"/>
            <p:cNvSpPr txBox="1">
              <a:spLocks noChangeArrowheads="1"/>
            </p:cNvSpPr>
            <p:nvPr/>
          </p:nvSpPr>
          <p:spPr bwMode="auto">
            <a:xfrm>
              <a:off x="585" y="1665"/>
              <a:ext cx="20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b="1">
                  <a:latin typeface="Calibri" pitchFamily="34" charset="0"/>
                </a:rPr>
                <a:t>J</a:t>
              </a:r>
              <a:endParaRPr lang="ru-RU" b="1">
                <a:latin typeface="Calibri" pitchFamily="34" charset="0"/>
              </a:endParaRPr>
            </a:p>
          </p:txBody>
        </p:sp>
        <p:sp>
          <p:nvSpPr>
            <p:cNvPr id="17419" name="TextBox 12"/>
            <p:cNvSpPr txBox="1">
              <a:spLocks noChangeArrowheads="1"/>
            </p:cNvSpPr>
            <p:nvPr/>
          </p:nvSpPr>
          <p:spPr bwMode="auto">
            <a:xfrm>
              <a:off x="3836" y="3465"/>
              <a:ext cx="21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latin typeface="Calibri" pitchFamily="34" charset="0"/>
                </a:rPr>
                <a:t>Q</a:t>
              </a:r>
              <a:endParaRPr lang="ru-RU" b="1">
                <a:latin typeface="Calibri" pitchFamily="34" charset="0"/>
              </a:endParaRPr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901" y="2025"/>
              <a:ext cx="674" cy="1170"/>
            </a:xfrm>
            <a:custGeom>
              <a:avLst/>
              <a:gdLst>
                <a:gd name="connsiteX0" fmla="*/ 0 w 1627238"/>
                <a:gd name="connsiteY0" fmla="*/ 0 h 1622323"/>
                <a:gd name="connsiteX1" fmla="*/ 1607574 w 1627238"/>
                <a:gd name="connsiteY1" fmla="*/ 870155 h 1622323"/>
                <a:gd name="connsiteX2" fmla="*/ 117987 w 1627238"/>
                <a:gd name="connsiteY2" fmla="*/ 1622323 h 1622323"/>
                <a:gd name="connsiteX3" fmla="*/ 117987 w 1627238"/>
                <a:gd name="connsiteY3" fmla="*/ 1622323 h 1622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7238" h="1622323">
                  <a:moveTo>
                    <a:pt x="0" y="0"/>
                  </a:moveTo>
                  <a:cubicBezTo>
                    <a:pt x="793955" y="299884"/>
                    <a:pt x="1587910" y="599768"/>
                    <a:pt x="1607574" y="870155"/>
                  </a:cubicBezTo>
                  <a:cubicBezTo>
                    <a:pt x="1627238" y="1140542"/>
                    <a:pt x="117987" y="1622323"/>
                    <a:pt x="117987" y="1622323"/>
                  </a:cubicBezTo>
                  <a:lnTo>
                    <a:pt x="117987" y="1622323"/>
                  </a:lnTo>
                </a:path>
              </a:pathLst>
            </a:cu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8" name="Дуга 17"/>
            <p:cNvSpPr/>
            <p:nvPr/>
          </p:nvSpPr>
          <p:spPr>
            <a:xfrm rot="6396054">
              <a:off x="-97" y="1061"/>
              <a:ext cx="3262" cy="1271"/>
            </a:xfrm>
            <a:prstGeom prst="arc">
              <a:avLst>
                <a:gd name="adj1" fmla="val 15396288"/>
                <a:gd name="adj2" fmla="val 21206601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20" name="Дуга 19"/>
            <p:cNvSpPr/>
            <p:nvPr/>
          </p:nvSpPr>
          <p:spPr>
            <a:xfrm rot="18227415">
              <a:off x="524" y="2919"/>
              <a:ext cx="3261" cy="1270"/>
            </a:xfrm>
            <a:prstGeom prst="arc">
              <a:avLst>
                <a:gd name="adj1" fmla="val 15396288"/>
                <a:gd name="adj2" fmla="val 21206601"/>
              </a:avLst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cxnSp>
          <p:nvCxnSpPr>
            <p:cNvPr id="26" name="Прямая соединительная линия 25"/>
            <p:cNvCxnSpPr>
              <a:stCxn id="17" idx="1"/>
            </p:cNvCxnSpPr>
            <p:nvPr/>
          </p:nvCxnSpPr>
          <p:spPr>
            <a:xfrm flipH="1">
              <a:off x="765" y="2653"/>
              <a:ext cx="802" cy="2"/>
            </a:xfrm>
            <a:prstGeom prst="line">
              <a:avLst/>
            </a:prstGeom>
            <a:ln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424" name="TextBox 26"/>
            <p:cNvSpPr txBox="1">
              <a:spLocks noChangeArrowheads="1"/>
            </p:cNvSpPr>
            <p:nvPr/>
          </p:nvSpPr>
          <p:spPr bwMode="auto">
            <a:xfrm>
              <a:off x="495" y="2520"/>
              <a:ext cx="23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latin typeface="Calibri" pitchFamily="34" charset="0"/>
                </a:rPr>
                <a:t>J0</a:t>
              </a:r>
              <a:endParaRPr lang="ru-RU" b="1">
                <a:latin typeface="Calibri" pitchFamily="34" charset="0"/>
              </a:endParaRPr>
            </a:p>
          </p:txBody>
        </p:sp>
        <p:sp>
          <p:nvSpPr>
            <p:cNvPr id="17425" name="TextBox 27"/>
            <p:cNvSpPr txBox="1">
              <a:spLocks noChangeArrowheads="1"/>
            </p:cNvSpPr>
            <p:nvPr/>
          </p:nvSpPr>
          <p:spPr bwMode="auto">
            <a:xfrm>
              <a:off x="2205" y="1620"/>
              <a:ext cx="195" cy="237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b="1">
                  <a:latin typeface="Calibri" pitchFamily="34" charset="0"/>
                </a:rPr>
                <a:t>1</a:t>
              </a:r>
            </a:p>
          </p:txBody>
        </p:sp>
        <p:sp>
          <p:nvSpPr>
            <p:cNvPr id="17426" name="TextBox 28"/>
            <p:cNvSpPr txBox="1">
              <a:spLocks noChangeArrowheads="1"/>
            </p:cNvSpPr>
            <p:nvPr/>
          </p:nvSpPr>
          <p:spPr bwMode="auto">
            <a:xfrm>
              <a:off x="945" y="1800"/>
              <a:ext cx="195" cy="237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b="1">
                  <a:latin typeface="Calibri" pitchFamily="34" charset="0"/>
                </a:rPr>
                <a:t>3</a:t>
              </a:r>
            </a:p>
          </p:txBody>
        </p:sp>
        <p:sp>
          <p:nvSpPr>
            <p:cNvPr id="17427" name="TextBox 29"/>
            <p:cNvSpPr txBox="1">
              <a:spLocks noChangeArrowheads="1"/>
            </p:cNvSpPr>
            <p:nvPr/>
          </p:nvSpPr>
          <p:spPr bwMode="auto">
            <a:xfrm>
              <a:off x="2925" y="2025"/>
              <a:ext cx="195" cy="237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b="1">
                  <a:latin typeface="Calibri" pitchFamily="34" charset="0"/>
                </a:rPr>
                <a:t>2</a:t>
              </a: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1"/>
          <p:cNvSpPr txBox="1">
            <a:spLocks noChangeArrowheads="1"/>
          </p:cNvSpPr>
          <p:nvPr/>
        </p:nvSpPr>
        <p:spPr bwMode="auto">
          <a:xfrm>
            <a:off x="354013" y="260350"/>
            <a:ext cx="83947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latin typeface="Calibri" pitchFamily="34" charset="0"/>
              </a:rPr>
              <a:t>Перекрестная (взаимная) эластичность спроса – чувствительность спроса </a:t>
            </a:r>
          </a:p>
          <a:p>
            <a:pPr algn="ctr"/>
            <a:r>
              <a:rPr lang="ru-RU" sz="2000" b="1">
                <a:latin typeface="Calibri" pitchFamily="34" charset="0"/>
              </a:rPr>
              <a:t>на один товар к  изменению цены на другой товар</a:t>
            </a:r>
          </a:p>
        </p:txBody>
      </p:sp>
      <p:sp>
        <p:nvSpPr>
          <p:cNvPr id="1843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rot="5400000" flipH="1" flipV="1">
            <a:off x="-430213" y="4214813"/>
            <a:ext cx="3001963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1071563" y="5715000"/>
            <a:ext cx="4357687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1500187" y="4143376"/>
            <a:ext cx="2428875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Дуга 16"/>
          <p:cNvSpPr/>
          <p:nvPr/>
        </p:nvSpPr>
        <p:spPr>
          <a:xfrm rot="11572374">
            <a:off x="1816100" y="1120775"/>
            <a:ext cx="3440113" cy="3830638"/>
          </a:xfrm>
          <a:prstGeom prst="arc">
            <a:avLst>
              <a:gd name="adj1" fmla="val 15579029"/>
              <a:gd name="adj2" fmla="val 0"/>
            </a:avLst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Дуга 19"/>
          <p:cNvSpPr/>
          <p:nvPr/>
        </p:nvSpPr>
        <p:spPr>
          <a:xfrm rot="5400000">
            <a:off x="-178593" y="1321594"/>
            <a:ext cx="4500562" cy="2857500"/>
          </a:xfrm>
          <a:prstGeom prst="arc">
            <a:avLst>
              <a:gd name="adj1" fmla="val 16200000"/>
              <a:gd name="adj2" fmla="val 23137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441" name="TextBox 20"/>
          <p:cNvSpPr txBox="1">
            <a:spLocks noChangeArrowheads="1"/>
          </p:cNvSpPr>
          <p:nvPr/>
        </p:nvSpPr>
        <p:spPr bwMode="auto">
          <a:xfrm>
            <a:off x="1500188" y="2571750"/>
            <a:ext cx="301625" cy="3698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1</a:t>
            </a:r>
          </a:p>
        </p:txBody>
      </p:sp>
      <p:sp>
        <p:nvSpPr>
          <p:cNvPr id="18442" name="TextBox 21"/>
          <p:cNvSpPr txBox="1">
            <a:spLocks noChangeArrowheads="1"/>
          </p:cNvSpPr>
          <p:nvPr/>
        </p:nvSpPr>
        <p:spPr bwMode="auto">
          <a:xfrm>
            <a:off x="3571875" y="2643188"/>
            <a:ext cx="301625" cy="3698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2</a:t>
            </a:r>
          </a:p>
        </p:txBody>
      </p:sp>
      <p:sp>
        <p:nvSpPr>
          <p:cNvPr id="18443" name="TextBox 22"/>
          <p:cNvSpPr txBox="1">
            <a:spLocks noChangeArrowheads="1"/>
          </p:cNvSpPr>
          <p:nvPr/>
        </p:nvSpPr>
        <p:spPr bwMode="auto">
          <a:xfrm>
            <a:off x="2786063" y="2786063"/>
            <a:ext cx="301625" cy="3698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3</a:t>
            </a:r>
          </a:p>
        </p:txBody>
      </p:sp>
      <p:sp>
        <p:nvSpPr>
          <p:cNvPr id="18444" name="TextBox 23"/>
          <p:cNvSpPr txBox="1">
            <a:spLocks noChangeArrowheads="1"/>
          </p:cNvSpPr>
          <p:nvPr/>
        </p:nvSpPr>
        <p:spPr bwMode="auto">
          <a:xfrm>
            <a:off x="714375" y="2786063"/>
            <a:ext cx="3873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libri" pitchFamily="34" charset="0"/>
              </a:rPr>
              <a:t>Р</a:t>
            </a:r>
            <a:r>
              <a:rPr lang="ru-RU" baseline="-25000">
                <a:latin typeface="Calibri" pitchFamily="34" charset="0"/>
              </a:rPr>
              <a:t>В</a:t>
            </a:r>
          </a:p>
        </p:txBody>
      </p:sp>
      <p:sp>
        <p:nvSpPr>
          <p:cNvPr id="18445" name="TextBox 24"/>
          <p:cNvSpPr txBox="1">
            <a:spLocks noChangeArrowheads="1"/>
          </p:cNvSpPr>
          <p:nvPr/>
        </p:nvSpPr>
        <p:spPr bwMode="auto">
          <a:xfrm>
            <a:off x="5429250" y="5715000"/>
            <a:ext cx="4302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Q</a:t>
            </a:r>
            <a:r>
              <a:rPr lang="en-US" baseline="-25000">
                <a:latin typeface="Calibri" pitchFamily="34" charset="0"/>
              </a:rPr>
              <a:t>A</a:t>
            </a:r>
            <a:endParaRPr lang="ru-RU" baseline="-25000">
              <a:latin typeface="Calibri" pitchFamily="34" charset="0"/>
            </a:endParaRPr>
          </a:p>
        </p:txBody>
      </p:sp>
      <p:sp>
        <p:nvSpPr>
          <p:cNvPr id="1844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1844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98825" y="1285875"/>
            <a:ext cx="2582863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1"/>
          <p:cNvSpPr txBox="1">
            <a:spLocks noChangeArrowheads="1"/>
          </p:cNvSpPr>
          <p:nvPr/>
        </p:nvSpPr>
        <p:spPr bwMode="auto">
          <a:xfrm>
            <a:off x="-30163" y="214313"/>
            <a:ext cx="9264651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>
                <a:latin typeface="Calibri" pitchFamily="34" charset="0"/>
              </a:rPr>
              <a:t>Эластичность предложения по цене – это степень чувствительности </a:t>
            </a:r>
          </a:p>
          <a:p>
            <a:pPr algn="ctr"/>
            <a:r>
              <a:rPr lang="ru-RU" sz="2400" b="1">
                <a:latin typeface="Calibri" pitchFamily="34" charset="0"/>
              </a:rPr>
              <a:t>предложения </a:t>
            </a:r>
          </a:p>
          <a:p>
            <a:pPr algn="ctr"/>
            <a:r>
              <a:rPr lang="ru-RU" sz="2400" b="1">
                <a:latin typeface="Calibri" pitchFamily="34" charset="0"/>
              </a:rPr>
              <a:t>к изменению цены товара. </a:t>
            </a:r>
          </a:p>
        </p:txBody>
      </p:sp>
      <p:sp>
        <p:nvSpPr>
          <p:cNvPr id="1945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19460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19700" y="1916113"/>
            <a:ext cx="2357438" cy="95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Прямая со стрелкой 5"/>
          <p:cNvCxnSpPr/>
          <p:nvPr/>
        </p:nvCxnSpPr>
        <p:spPr>
          <a:xfrm rot="5400000" flipH="1" flipV="1">
            <a:off x="-537368" y="3750469"/>
            <a:ext cx="307340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1000125" y="5286375"/>
            <a:ext cx="485775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>
            <a:off x="1535906" y="3536157"/>
            <a:ext cx="2643187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Полилиния 11"/>
          <p:cNvSpPr/>
          <p:nvPr/>
        </p:nvSpPr>
        <p:spPr>
          <a:xfrm rot="5400000">
            <a:off x="-250031" y="1178719"/>
            <a:ext cx="4714875" cy="2357437"/>
          </a:xfrm>
          <a:custGeom>
            <a:avLst/>
            <a:gdLst>
              <a:gd name="connsiteX0" fmla="*/ 2257973 w 4429132"/>
              <a:gd name="connsiteY0" fmla="*/ 226 h 2357454"/>
              <a:gd name="connsiteX1" fmla="*/ 4429000 w 4429132"/>
              <a:gd name="connsiteY1" fmla="*/ 1191595 h 2357454"/>
              <a:gd name="connsiteX2" fmla="*/ 2214566 w 4429132"/>
              <a:gd name="connsiteY2" fmla="*/ 1178727 h 2357454"/>
              <a:gd name="connsiteX3" fmla="*/ 2257973 w 4429132"/>
              <a:gd name="connsiteY3" fmla="*/ 226 h 2357454"/>
              <a:gd name="connsiteX0" fmla="*/ 2257973 w 4429132"/>
              <a:gd name="connsiteY0" fmla="*/ 226 h 2357454"/>
              <a:gd name="connsiteX1" fmla="*/ 4429000 w 4429132"/>
              <a:gd name="connsiteY1" fmla="*/ 1191595 h 2357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429132" h="2357454" stroke="0" extrusionOk="0">
                <a:moveTo>
                  <a:pt x="2257973" y="226"/>
                </a:moveTo>
                <a:cubicBezTo>
                  <a:pt x="3473306" y="12908"/>
                  <a:pt x="4442270" y="544635"/>
                  <a:pt x="4429000" y="1191595"/>
                </a:cubicBezTo>
                <a:lnTo>
                  <a:pt x="2214566" y="1178727"/>
                </a:lnTo>
                <a:lnTo>
                  <a:pt x="2257973" y="226"/>
                </a:lnTo>
                <a:close/>
              </a:path>
              <a:path w="4429132" h="2357454" fill="none">
                <a:moveTo>
                  <a:pt x="2257973" y="226"/>
                </a:moveTo>
                <a:cubicBezTo>
                  <a:pt x="3473306" y="12908"/>
                  <a:pt x="4442270" y="544635"/>
                  <a:pt x="4429000" y="1191595"/>
                </a:cubicBezTo>
              </a:path>
            </a:pathLst>
          </a:custGeom>
          <a:noFill/>
          <a:ln w="381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1714500" y="3571875"/>
            <a:ext cx="3286125" cy="928688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9466" name="TextBox 18"/>
          <p:cNvSpPr txBox="1">
            <a:spLocks noChangeArrowheads="1"/>
          </p:cNvSpPr>
          <p:nvPr/>
        </p:nvSpPr>
        <p:spPr bwMode="auto">
          <a:xfrm>
            <a:off x="2500313" y="2286000"/>
            <a:ext cx="301625" cy="3698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1</a:t>
            </a:r>
            <a:endParaRPr lang="ru-RU">
              <a:latin typeface="Calibri" pitchFamily="34" charset="0"/>
            </a:endParaRPr>
          </a:p>
        </p:txBody>
      </p:sp>
      <p:sp>
        <p:nvSpPr>
          <p:cNvPr id="19467" name="TextBox 19"/>
          <p:cNvSpPr txBox="1">
            <a:spLocks noChangeArrowheads="1"/>
          </p:cNvSpPr>
          <p:nvPr/>
        </p:nvSpPr>
        <p:spPr bwMode="auto">
          <a:xfrm>
            <a:off x="3357563" y="2357438"/>
            <a:ext cx="301625" cy="3698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2</a:t>
            </a:r>
            <a:endParaRPr lang="ru-RU">
              <a:latin typeface="Calibri" pitchFamily="34" charset="0"/>
            </a:endParaRPr>
          </a:p>
        </p:txBody>
      </p:sp>
      <p:sp>
        <p:nvSpPr>
          <p:cNvPr id="19468" name="TextBox 20"/>
          <p:cNvSpPr txBox="1">
            <a:spLocks noChangeArrowheads="1"/>
          </p:cNvSpPr>
          <p:nvPr/>
        </p:nvSpPr>
        <p:spPr bwMode="auto">
          <a:xfrm>
            <a:off x="4929188" y="3643313"/>
            <a:ext cx="301625" cy="3698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3</a:t>
            </a:r>
            <a:endParaRPr lang="ru-RU">
              <a:latin typeface="Calibri" pitchFamily="34" charset="0"/>
            </a:endParaRPr>
          </a:p>
        </p:txBody>
      </p:sp>
      <p:sp>
        <p:nvSpPr>
          <p:cNvPr id="19469" name="TextBox 21"/>
          <p:cNvSpPr txBox="1">
            <a:spLocks noChangeArrowheads="1"/>
          </p:cNvSpPr>
          <p:nvPr/>
        </p:nvSpPr>
        <p:spPr bwMode="auto">
          <a:xfrm>
            <a:off x="714375" y="2286000"/>
            <a:ext cx="3032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P</a:t>
            </a:r>
            <a:endParaRPr lang="ru-RU">
              <a:latin typeface="Calibri" pitchFamily="34" charset="0"/>
            </a:endParaRPr>
          </a:p>
        </p:txBody>
      </p:sp>
      <p:sp>
        <p:nvSpPr>
          <p:cNvPr id="19470" name="TextBox 22"/>
          <p:cNvSpPr txBox="1">
            <a:spLocks noChangeArrowheads="1"/>
          </p:cNvSpPr>
          <p:nvPr/>
        </p:nvSpPr>
        <p:spPr bwMode="auto">
          <a:xfrm>
            <a:off x="5643563" y="5286375"/>
            <a:ext cx="3397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Q</a:t>
            </a:r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3388" y="142875"/>
            <a:ext cx="8424862" cy="6500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cf.ppt-online.org/files/slide/h/HVBOjElZ9xegiFJw5qA87z3RNCLKS2XnYQsuU0/slid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28625"/>
            <a:ext cx="9644063" cy="716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3" y="214313"/>
            <a:ext cx="8786812" cy="635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4"/>
          <p:cNvSpPr txBox="1">
            <a:spLocks noChangeArrowheads="1"/>
          </p:cNvSpPr>
          <p:nvPr/>
        </p:nvSpPr>
        <p:spPr bwMode="auto">
          <a:xfrm>
            <a:off x="2071688" y="1785938"/>
            <a:ext cx="59388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/>
              <a:t>ОБЩИЙ  ЗАКОН РЫНОЧНОГО РАВНОВЕСИЯ </a:t>
            </a:r>
          </a:p>
        </p:txBody>
      </p:sp>
      <p:sp>
        <p:nvSpPr>
          <p:cNvPr id="22531" name="TextBox 5"/>
          <p:cNvSpPr txBox="1">
            <a:spLocks noChangeArrowheads="1"/>
          </p:cNvSpPr>
          <p:nvPr/>
        </p:nvSpPr>
        <p:spPr bwMode="auto">
          <a:xfrm>
            <a:off x="204788" y="2143125"/>
            <a:ext cx="889952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/>
              <a:t>Фактор цены на данный товар в ситуации рыночного равновесия </a:t>
            </a:r>
          </a:p>
          <a:p>
            <a:pPr algn="ctr"/>
            <a:r>
              <a:rPr lang="ru-RU"/>
              <a:t>не ведет к его нарушению, так как избыток предложения и дефицит равны нулю. </a:t>
            </a:r>
          </a:p>
          <a:p>
            <a:pPr algn="ctr"/>
            <a:endParaRPr lang="ru-RU"/>
          </a:p>
        </p:txBody>
      </p:sp>
      <p:sp>
        <p:nvSpPr>
          <p:cNvPr id="22532" name="TextBox 6"/>
          <p:cNvSpPr txBox="1">
            <a:spLocks noChangeArrowheads="1"/>
          </p:cNvSpPr>
          <p:nvPr/>
        </p:nvSpPr>
        <p:spPr bwMode="auto">
          <a:xfrm>
            <a:off x="428625" y="285750"/>
            <a:ext cx="828675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/>
              <a:t>*Избыток предложения действует в сторону понижения цены</a:t>
            </a:r>
          </a:p>
          <a:p>
            <a:pPr algn="ctr"/>
            <a:endParaRPr lang="ru-RU"/>
          </a:p>
          <a:p>
            <a:pPr algn="ctr"/>
            <a:r>
              <a:rPr lang="ru-RU"/>
              <a:t>* Избыток спроса (дефицит) действует в сторону повышения цены </a:t>
            </a:r>
          </a:p>
          <a:p>
            <a:pPr algn="ctr"/>
            <a:endParaRPr lang="ru-RU"/>
          </a:p>
          <a:p>
            <a:pPr algn="ctr"/>
            <a:r>
              <a:rPr lang="ru-RU"/>
              <a:t> </a:t>
            </a:r>
          </a:p>
        </p:txBody>
      </p:sp>
      <p:sp>
        <p:nvSpPr>
          <p:cNvPr id="22533" name="TextBox 38"/>
          <p:cNvSpPr txBox="1">
            <a:spLocks noChangeArrowheads="1"/>
          </p:cNvSpPr>
          <p:nvPr/>
        </p:nvSpPr>
        <p:spPr bwMode="auto">
          <a:xfrm>
            <a:off x="1000125" y="2928938"/>
            <a:ext cx="75104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/>
              <a:t>ГОСУДАРСТВЕННОЕ ВОЗДЕЙСТВИЕ НА РЫНОЧНЫЙ МЕХАНИЗМ </a:t>
            </a:r>
          </a:p>
        </p:txBody>
      </p:sp>
      <p:graphicFrame>
        <p:nvGraphicFramePr>
          <p:cNvPr id="42" name="Таблица 41"/>
          <p:cNvGraphicFramePr>
            <a:graphicFrameLocks noGrp="1"/>
          </p:cNvGraphicFramePr>
          <p:nvPr/>
        </p:nvGraphicFramePr>
        <p:xfrm>
          <a:off x="428625" y="3429000"/>
          <a:ext cx="8429684" cy="22117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4842"/>
                <a:gridCol w="4214842"/>
              </a:tblGrid>
              <a:tr h="52387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Мера воздействия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Последствия </a:t>
                      </a:r>
                      <a:endParaRPr lang="ru-RU" dirty="0"/>
                    </a:p>
                  </a:txBody>
                  <a:tcPr/>
                </a:tc>
              </a:tr>
              <a:tr h="523879">
                <a:tc rowSpan="2"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Фиксация цен 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Конкуренция потребителей</a:t>
                      </a:r>
                      <a:r>
                        <a:rPr lang="ru-RU" baseline="0" dirty="0" smtClean="0"/>
                        <a:t> , </a:t>
                      </a:r>
                      <a:r>
                        <a:rPr lang="ru-RU" baseline="0" dirty="0" err="1" smtClean="0"/>
                        <a:t>неденежные</a:t>
                      </a:r>
                      <a:r>
                        <a:rPr lang="ru-RU" baseline="0" dirty="0" smtClean="0"/>
                        <a:t> затраты </a:t>
                      </a:r>
                      <a:endParaRPr lang="ru-RU" dirty="0"/>
                    </a:p>
                  </a:txBody>
                  <a:tcPr anchor="ctr"/>
                </a:tc>
              </a:tr>
              <a:tr h="523879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Возникновение «черного» рынка</a:t>
                      </a:r>
                      <a:endParaRPr lang="ru-RU" dirty="0"/>
                    </a:p>
                  </a:txBody>
                  <a:tcPr anchor="ctr"/>
                </a:tc>
              </a:tr>
              <a:tr h="523879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Налоговое регулирование 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/>
                        <a:t>Снижение объема продаж и выручки </a:t>
                      </a:r>
                      <a:endParaRPr lang="ru-RU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3"/>
          <p:cNvSpPr txBox="1">
            <a:spLocks noChangeArrowheads="1"/>
          </p:cNvSpPr>
          <p:nvPr/>
        </p:nvSpPr>
        <p:spPr bwMode="auto">
          <a:xfrm>
            <a:off x="285750" y="214313"/>
            <a:ext cx="8501063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latin typeface="Calibri" pitchFamily="34" charset="0"/>
              </a:rPr>
              <a:t>Денежная система </a:t>
            </a:r>
            <a:r>
              <a:rPr lang="ru-RU" sz="2800">
                <a:latin typeface="Calibri" pitchFamily="34" charset="0"/>
              </a:rPr>
              <a:t>– исторически сложившаяся </a:t>
            </a:r>
          </a:p>
          <a:p>
            <a:pPr algn="ctr"/>
            <a:r>
              <a:rPr lang="ru-RU" sz="2800">
                <a:latin typeface="Calibri" pitchFamily="34" charset="0"/>
              </a:rPr>
              <a:t>форма организации денежного обращения страны, регламентированная в государственном масштабе. 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 rot="10800000" flipV="1">
            <a:off x="1357313" y="1571625"/>
            <a:ext cx="928687" cy="6429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6858000" y="1571625"/>
            <a:ext cx="857250" cy="6429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1" name="TextBox 9"/>
          <p:cNvSpPr txBox="1">
            <a:spLocks noChangeArrowheads="1"/>
          </p:cNvSpPr>
          <p:nvPr/>
        </p:nvSpPr>
        <p:spPr bwMode="auto">
          <a:xfrm>
            <a:off x="214313" y="2286000"/>
            <a:ext cx="29432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Calibri" pitchFamily="34" charset="0"/>
              </a:rPr>
              <a:t>Биметаллическая </a:t>
            </a:r>
          </a:p>
        </p:txBody>
      </p:sp>
      <p:sp>
        <p:nvSpPr>
          <p:cNvPr id="4102" name="TextBox 10"/>
          <p:cNvSpPr txBox="1">
            <a:spLocks noChangeArrowheads="1"/>
          </p:cNvSpPr>
          <p:nvPr/>
        </p:nvSpPr>
        <p:spPr bwMode="auto">
          <a:xfrm>
            <a:off x="5786438" y="2286000"/>
            <a:ext cx="34353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>
                <a:latin typeface="Calibri" pitchFamily="34" charset="0"/>
              </a:rPr>
              <a:t>Монометаллическая </a:t>
            </a:r>
          </a:p>
        </p:txBody>
      </p:sp>
      <p:sp>
        <p:nvSpPr>
          <p:cNvPr id="13" name="Выгнутая вверх стрелка 12"/>
          <p:cNvSpPr/>
          <p:nvPr/>
        </p:nvSpPr>
        <p:spPr>
          <a:xfrm>
            <a:off x="1071563" y="2857500"/>
            <a:ext cx="857250" cy="35718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верх стрелка 13"/>
          <p:cNvSpPr/>
          <p:nvPr/>
        </p:nvSpPr>
        <p:spPr>
          <a:xfrm>
            <a:off x="7143750" y="2786063"/>
            <a:ext cx="857250" cy="35718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4105" name="TextBox 14"/>
          <p:cNvSpPr txBox="1">
            <a:spLocks noChangeArrowheads="1"/>
          </p:cNvSpPr>
          <p:nvPr/>
        </p:nvSpPr>
        <p:spPr bwMode="auto">
          <a:xfrm>
            <a:off x="214313" y="3286125"/>
            <a:ext cx="2928937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000">
                <a:latin typeface="Calibri" pitchFamily="34" charset="0"/>
                <a:sym typeface="Wingdings" pitchFamily="2" charset="2"/>
              </a:rPr>
              <a:t>Свободная чеканка золота и серебра</a:t>
            </a:r>
          </a:p>
          <a:p>
            <a:r>
              <a:rPr lang="ru-RU" sz="2000">
                <a:latin typeface="Calibri" pitchFamily="34" charset="0"/>
                <a:sym typeface="Wingdings" pitchFamily="2" charset="2"/>
              </a:rPr>
              <a:t> Неограниченная разменная способность </a:t>
            </a:r>
          </a:p>
          <a:p>
            <a:r>
              <a:rPr lang="ru-RU" sz="2000">
                <a:latin typeface="Calibri" pitchFamily="34" charset="0"/>
                <a:sym typeface="Wingdings" pitchFamily="2" charset="2"/>
              </a:rPr>
              <a:t>золота  и серебра</a:t>
            </a:r>
          </a:p>
          <a:p>
            <a:pPr>
              <a:buFont typeface="Wingdings" pitchFamily="2" charset="2"/>
              <a:buChar char="ü"/>
            </a:pPr>
            <a:r>
              <a:rPr lang="ru-RU" sz="2000">
                <a:latin typeface="Calibri" pitchFamily="34" charset="0"/>
                <a:sym typeface="Wingdings" pitchFamily="2" charset="2"/>
              </a:rPr>
              <a:t>Фиксированное законом соотношение</a:t>
            </a:r>
          </a:p>
          <a:p>
            <a:r>
              <a:rPr lang="ru-RU" sz="2000">
                <a:latin typeface="Calibri" pitchFamily="34" charset="0"/>
                <a:sym typeface="Wingdings" pitchFamily="2" charset="2"/>
              </a:rPr>
              <a:t> между стоимостью золота и серебра</a:t>
            </a:r>
          </a:p>
          <a:p>
            <a:r>
              <a:rPr lang="ru-RU" sz="2000">
                <a:latin typeface="Calibri" pitchFamily="34" charset="0"/>
                <a:sym typeface="Wingdings" pitchFamily="2" charset="2"/>
              </a:rPr>
              <a:t> (биметаллическая пара)</a:t>
            </a:r>
          </a:p>
          <a:p>
            <a:endParaRPr lang="ru-RU" sz="2000">
              <a:latin typeface="Calibri" pitchFamily="34" charset="0"/>
              <a:sym typeface="Wingdings" pitchFamily="2" charset="2"/>
            </a:endParaRPr>
          </a:p>
          <a:p>
            <a:endParaRPr lang="ru-RU" sz="2000">
              <a:latin typeface="Calibri" pitchFamily="34" charset="0"/>
            </a:endParaRPr>
          </a:p>
        </p:txBody>
      </p:sp>
      <p:sp>
        <p:nvSpPr>
          <p:cNvPr id="4106" name="TextBox 15"/>
          <p:cNvSpPr txBox="1">
            <a:spLocks noChangeArrowheads="1"/>
          </p:cNvSpPr>
          <p:nvPr/>
        </p:nvSpPr>
        <p:spPr bwMode="auto">
          <a:xfrm>
            <a:off x="5500688" y="3286125"/>
            <a:ext cx="3286125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Calibri" pitchFamily="34" charset="0"/>
                <a:sym typeface="Wingdings" pitchFamily="2" charset="2"/>
              </a:rPr>
              <a:t> Один эталонный металл является предметом свободной чеканки и обладает неограниченной разменной способностью </a:t>
            </a:r>
          </a:p>
          <a:p>
            <a:endParaRPr lang="ru-RU" sz="2000">
              <a:latin typeface="Calibri" pitchFamily="34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rot="10800000" flipV="1">
            <a:off x="5286375" y="4929188"/>
            <a:ext cx="714375" cy="5000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7929563" y="4929188"/>
            <a:ext cx="642937" cy="571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9" name="TextBox 20"/>
          <p:cNvSpPr txBox="1">
            <a:spLocks noChangeArrowheads="1"/>
          </p:cNvSpPr>
          <p:nvPr/>
        </p:nvSpPr>
        <p:spPr bwMode="auto">
          <a:xfrm>
            <a:off x="4146550" y="5500688"/>
            <a:ext cx="13176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latin typeface="Calibri" pitchFamily="34" charset="0"/>
              </a:rPr>
              <a:t>Золотой </a:t>
            </a:r>
          </a:p>
        </p:txBody>
      </p:sp>
      <p:sp>
        <p:nvSpPr>
          <p:cNvPr id="4110" name="TextBox 21"/>
          <p:cNvSpPr txBox="1">
            <a:spLocks noChangeArrowheads="1"/>
          </p:cNvSpPr>
          <p:nvPr/>
        </p:nvSpPr>
        <p:spPr bwMode="auto">
          <a:xfrm>
            <a:off x="7248525" y="5572125"/>
            <a:ext cx="18954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latin typeface="Calibri" pitchFamily="34" charset="0"/>
              </a:rPr>
              <a:t>Серебряный </a:t>
            </a:r>
          </a:p>
        </p:txBody>
      </p:sp>
      <p:pic>
        <p:nvPicPr>
          <p:cNvPr id="4111" name="Picture 2" descr="C:\Users\Светик\AppData\Local\Microsoft\Windows\INetCache\IE\S3O3CYJQ\James_II_Maundy_1687_73001271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63" y="2071688"/>
            <a:ext cx="1898650" cy="318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3"/>
          <p:cNvSpPr txBox="1">
            <a:spLocks noChangeArrowheads="1"/>
          </p:cNvSpPr>
          <p:nvPr/>
        </p:nvSpPr>
        <p:spPr bwMode="auto">
          <a:xfrm>
            <a:off x="3000375" y="214313"/>
            <a:ext cx="26225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800" b="1">
                <a:latin typeface="Calibri" pitchFamily="34" charset="0"/>
              </a:rPr>
              <a:t>КЛАССЫ ДЕНЕГ </a:t>
            </a:r>
          </a:p>
        </p:txBody>
      </p:sp>
      <p:sp>
        <p:nvSpPr>
          <p:cNvPr id="5123" name="TextBox 5"/>
          <p:cNvSpPr txBox="1">
            <a:spLocks noChangeArrowheads="1"/>
          </p:cNvSpPr>
          <p:nvPr/>
        </p:nvSpPr>
        <p:spPr bwMode="auto">
          <a:xfrm>
            <a:off x="642938" y="1285875"/>
            <a:ext cx="7572375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latin typeface="Century Gothic" pitchFamily="34" charset="0"/>
              </a:rPr>
              <a:t>►Натуральные (вещественные)</a:t>
            </a:r>
          </a:p>
          <a:p>
            <a:r>
              <a:rPr lang="ru-RU" sz="3200">
                <a:latin typeface="Century Gothic" pitchFamily="34" charset="0"/>
              </a:rPr>
              <a:t>► Металлические </a:t>
            </a:r>
          </a:p>
          <a:p>
            <a:r>
              <a:rPr lang="ru-RU" sz="3200">
                <a:latin typeface="Century Gothic" pitchFamily="34" charset="0"/>
              </a:rPr>
              <a:t>► Бумажные </a:t>
            </a:r>
          </a:p>
          <a:p>
            <a:r>
              <a:rPr lang="ru-RU" sz="3200">
                <a:latin typeface="Century Gothic" pitchFamily="34" charset="0"/>
              </a:rPr>
              <a:t>► Кредитные </a:t>
            </a:r>
          </a:p>
          <a:p>
            <a:r>
              <a:rPr lang="ru-RU" sz="3200">
                <a:latin typeface="Century Gothic" pitchFamily="34" charset="0"/>
              </a:rPr>
              <a:t>	- вексель </a:t>
            </a:r>
          </a:p>
          <a:p>
            <a:r>
              <a:rPr lang="ru-RU" sz="3200">
                <a:latin typeface="Century Gothic" pitchFamily="34" charset="0"/>
              </a:rPr>
              <a:t>	- банкнота</a:t>
            </a:r>
          </a:p>
          <a:p>
            <a:r>
              <a:rPr lang="ru-RU" sz="3200">
                <a:latin typeface="Century Gothic" pitchFamily="34" charset="0"/>
              </a:rPr>
              <a:t>	- чек </a:t>
            </a:r>
          </a:p>
          <a:p>
            <a:r>
              <a:rPr lang="ru-RU" sz="3200">
                <a:latin typeface="Century Gothic" pitchFamily="34" charset="0"/>
              </a:rPr>
              <a:t>	- электронные деньги</a:t>
            </a:r>
          </a:p>
          <a:p>
            <a:r>
              <a:rPr lang="ru-RU" sz="3200">
                <a:latin typeface="Century Gothic" pitchFamily="34" charset="0"/>
              </a:rPr>
              <a:t>	- пластиковые карты </a:t>
            </a:r>
          </a:p>
          <a:p>
            <a:endParaRPr lang="ru-RU" sz="32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zero50x.myjino.ru/allpic/13/16934-img_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5" y="285750"/>
            <a:ext cx="8501063" cy="628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present5.com/presentforday2/20170209/makroekonomicheskaya_nestabilynosty_images/makroekonomicheskaya_nestabilynosty_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3" y="142875"/>
            <a:ext cx="8286750" cy="635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1963" y="428625"/>
            <a:ext cx="8220075" cy="585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7675" y="219075"/>
            <a:ext cx="8248650" cy="641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214313"/>
            <a:ext cx="8501062" cy="621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</TotalTime>
  <Words>401</Words>
  <Application>Microsoft Office PowerPoint</Application>
  <PresentationFormat>Экран (4:3)</PresentationFormat>
  <Paragraphs>114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Wingdings</vt:lpstr>
      <vt:lpstr>Century Gothic</vt:lpstr>
      <vt:lpstr>Times New Roman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Света</dc:creator>
  <cp:lastModifiedBy>Света</cp:lastModifiedBy>
  <cp:revision>25</cp:revision>
  <dcterms:created xsi:type="dcterms:W3CDTF">2018-02-10T11:56:43Z</dcterms:created>
  <dcterms:modified xsi:type="dcterms:W3CDTF">2020-08-25T05:11:56Z</dcterms:modified>
</cp:coreProperties>
</file>