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71" r:id="rId5"/>
    <p:sldId id="266" r:id="rId6"/>
    <p:sldId id="267" r:id="rId7"/>
    <p:sldId id="257" r:id="rId8"/>
    <p:sldId id="258" r:id="rId9"/>
    <p:sldId id="259" r:id="rId10"/>
    <p:sldId id="260" r:id="rId11"/>
    <p:sldId id="262" r:id="rId12"/>
    <p:sldId id="268" r:id="rId13"/>
    <p:sldId id="272" r:id="rId14"/>
    <p:sldId id="263" r:id="rId15"/>
    <p:sldId id="276" r:id="rId16"/>
    <p:sldId id="273" r:id="rId17"/>
    <p:sldId id="274" r:id="rId18"/>
    <p:sldId id="275" r:id="rId19"/>
    <p:sldId id="264" r:id="rId20"/>
    <p:sldId id="265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5185" autoAdjust="0"/>
  </p:normalViewPr>
  <p:slideViewPr>
    <p:cSldViewPr>
      <p:cViewPr varScale="1">
        <p:scale>
          <a:sx n="99" d="100"/>
          <a:sy n="9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C211-7B54-4218-8950-AB0407EBE701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97CA-037F-4A4F-9D90-2AFED3A0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A292-669F-4C2E-86C8-2EBE9781A202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71D6-D3AC-4C9F-9372-9E7AE8DB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B154-1AE9-4AAA-AD00-97FF28B39F5A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9FA5-EBDD-44AE-AEA5-DE1E3A1A2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3C9F-559B-4D68-A329-E9934B911704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A80A-8354-4E3A-9FE2-5277D5EDF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81C1-3C12-4464-AD22-1261A24B531C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5B06-C333-46F7-B6BC-21B5B3D0A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5FD1-32AC-450B-BC26-D96F1C2E9DE7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EF04-4775-47C3-BEF6-DF3E20FE8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5FB9-8158-4F9D-9E4F-5C920D77902B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273E1-F178-4332-A640-BDE59C182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F29F-3036-4B00-83DC-FCB1FA5AB88C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88F4-E69D-4D2E-ACCB-AA7C362D6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AE36-8016-40F9-B026-3A86BE0C3044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42E2-A6DD-4C5B-9B9A-6592E44B0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8C0D-19A6-41A9-98E5-2543C9F61831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4EF14-FAE1-46C3-9E25-949F5C439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7150-6487-4A6E-9ADE-444BFF4D290C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D2B2-C323-4434-A96F-33495B7DA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884C8D-DE5F-4367-BBD1-AD3C1579E3B6}" type="datetimeFigureOut">
              <a:rPr lang="ru-RU"/>
              <a:pPr>
                <a:defRPr/>
              </a:pPr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FDFF59-AF06-4A62-8E96-D43A7A316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928794" y="1500174"/>
            <a:ext cx="6500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Calibri" pitchFamily="34" charset="0"/>
            </a:endParaRPr>
          </a:p>
          <a:p>
            <a:pPr algn="ctr"/>
            <a:r>
              <a:rPr lang="ru-RU" sz="4000" b="1" dirty="0" smtClean="0">
                <a:latin typeface="Calibri" pitchFamily="34" charset="0"/>
              </a:rPr>
              <a:t>ОСНОВЫ </a:t>
            </a:r>
            <a:r>
              <a:rPr lang="ru-RU" sz="4000" b="1" dirty="0">
                <a:latin typeface="Calibri" pitchFamily="34" charset="0"/>
              </a:rPr>
              <a:t>ТЕОРИИ </a:t>
            </a:r>
          </a:p>
          <a:p>
            <a:pPr algn="ctr"/>
            <a:r>
              <a:rPr lang="ru-RU" sz="4000" b="1" dirty="0">
                <a:latin typeface="Calibri" pitchFamily="34" charset="0"/>
              </a:rPr>
              <a:t>СПРОСА И ПРЕДЛОЖЕНИЯ </a:t>
            </a:r>
          </a:p>
        </p:txBody>
      </p:sp>
      <p:pic>
        <p:nvPicPr>
          <p:cNvPr id="2051" name="Picture 2" descr="C:\Users\Светик\AppData\Local\Microsoft\Windows\INetCache\IE\0X63T0GH\Money-PNG-Pi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14813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64291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Тема 3. Основы теории спроса и предложения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285750"/>
            <a:ext cx="83296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643938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500813" y="-71438"/>
            <a:ext cx="2143125" cy="4000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предложением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85750"/>
            <a:ext cx="82391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14375" y="188913"/>
            <a:ext cx="82200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Эластичность спроса – степень чувствительности спроса и предложения </a:t>
            </a:r>
          </a:p>
          <a:p>
            <a:r>
              <a:rPr lang="ru-RU" sz="2000" b="1">
                <a:latin typeface="Calibri" pitchFamily="34" charset="0"/>
              </a:rPr>
              <a:t>к различным факторам = гибкость спроса 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Эластичность спроса по цене (прямая) </a:t>
            </a:r>
            <a:endParaRPr lang="en-US" sz="2000" b="1">
              <a:latin typeface="Calibri" pitchFamily="34" charset="0"/>
            </a:endParaRPr>
          </a:p>
          <a:p>
            <a:r>
              <a:rPr lang="en-US" sz="2000" b="1">
                <a:latin typeface="Calibri" pitchFamily="34" charset="0"/>
              </a:rPr>
              <a:t>Q – </a:t>
            </a:r>
            <a:r>
              <a:rPr lang="ru-RU" sz="2000" b="1">
                <a:latin typeface="Calibri" pitchFamily="34" charset="0"/>
              </a:rPr>
              <a:t>количество товара</a:t>
            </a:r>
          </a:p>
          <a:p>
            <a:r>
              <a:rPr lang="ru-RU" sz="2000" b="1">
                <a:latin typeface="Calibri" pitchFamily="34" charset="0"/>
              </a:rPr>
              <a:t>Р – цена</a:t>
            </a:r>
          </a:p>
          <a:p>
            <a:r>
              <a:rPr lang="ru-RU" sz="2000" b="1">
                <a:latin typeface="Calibri" pitchFamily="34" charset="0"/>
              </a:rPr>
              <a:t>∆</a:t>
            </a:r>
            <a:r>
              <a:rPr lang="en-US" sz="2000" b="1">
                <a:latin typeface="Calibri" pitchFamily="34" charset="0"/>
              </a:rPr>
              <a:t>Q </a:t>
            </a:r>
            <a:r>
              <a:rPr lang="ru-RU" sz="2000" b="1">
                <a:latin typeface="Calibri" pitchFamily="34" charset="0"/>
              </a:rPr>
              <a:t>и ∆Р – изменения в объеме товара и его цене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Графики спроса с различной эластичностью по цене </a:t>
            </a:r>
          </a:p>
          <a:p>
            <a:endParaRPr lang="ru-RU" sz="2000" b="1">
              <a:latin typeface="Calibri" pitchFamily="34" charset="0"/>
            </a:endParaRP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 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1143000"/>
            <a:ext cx="207168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1" name="Группа 28"/>
          <p:cNvGrpSpPr>
            <a:grpSpLocks/>
          </p:cNvGrpSpPr>
          <p:nvPr/>
        </p:nvGrpSpPr>
        <p:grpSpPr bwMode="auto">
          <a:xfrm>
            <a:off x="785813" y="2916238"/>
            <a:ext cx="5411787" cy="3727450"/>
            <a:chOff x="785786" y="2714620"/>
            <a:chExt cx="5412256" cy="3726918"/>
          </a:xfrm>
        </p:grpSpPr>
        <p:cxnSp>
          <p:nvCxnSpPr>
            <p:cNvPr id="6" name="Прямая со стрелкой 5"/>
            <p:cNvCxnSpPr/>
            <p:nvPr/>
          </p:nvCxnSpPr>
          <p:spPr>
            <a:xfrm rot="5400000" flipH="1" flipV="1">
              <a:off x="-500634" y="4501096"/>
              <a:ext cx="31428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071561" y="6071703"/>
              <a:ext cx="49296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5" name="TextBox 8"/>
            <p:cNvSpPr txBox="1">
              <a:spLocks noChangeArrowheads="1"/>
            </p:cNvSpPr>
            <p:nvPr/>
          </p:nvSpPr>
          <p:spPr bwMode="auto">
            <a:xfrm>
              <a:off x="785786" y="271462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Р</a:t>
              </a:r>
            </a:p>
          </p:txBody>
        </p:sp>
        <p:sp>
          <p:nvSpPr>
            <p:cNvPr id="14346" name="TextBox 9"/>
            <p:cNvSpPr txBox="1">
              <a:spLocks noChangeArrowheads="1"/>
            </p:cNvSpPr>
            <p:nvPr/>
          </p:nvSpPr>
          <p:spPr bwMode="auto">
            <a:xfrm>
              <a:off x="5857884" y="6072206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Q</a:t>
              </a:r>
              <a:endParaRPr lang="ru-RU">
                <a:latin typeface="Calibri" pitchFamily="34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1750595" y="4393161"/>
              <a:ext cx="27856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214448" y="4357447"/>
              <a:ext cx="421517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571666" y="3143184"/>
              <a:ext cx="3214967" cy="242852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428779" y="3786029"/>
              <a:ext cx="3715072" cy="121426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1893458" y="3750176"/>
              <a:ext cx="2571383" cy="121454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2" name="TextBox 21"/>
            <p:cNvSpPr txBox="1">
              <a:spLocks noChangeArrowheads="1"/>
            </p:cNvSpPr>
            <p:nvPr/>
          </p:nvSpPr>
          <p:spPr bwMode="auto">
            <a:xfrm>
              <a:off x="3214678" y="3071810"/>
              <a:ext cx="6767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  <a:r>
                <a:rPr lang="en-US" baseline="30000">
                  <a:latin typeface="Calibri" pitchFamily="34" charset="0"/>
                </a:rPr>
                <a:t>D</a:t>
              </a:r>
              <a:r>
                <a:rPr lang="en-US">
                  <a:latin typeface="Calibri" pitchFamily="34" charset="0"/>
                </a:rPr>
                <a:t> =0</a:t>
              </a:r>
              <a:endParaRPr lang="ru-RU" baseline="30000">
                <a:latin typeface="Calibri" pitchFamily="34" charset="0"/>
              </a:endParaRPr>
            </a:p>
          </p:txBody>
        </p:sp>
        <p:sp>
          <p:nvSpPr>
            <p:cNvPr id="14353" name="TextBox 22"/>
            <p:cNvSpPr txBox="1">
              <a:spLocks noChangeArrowheads="1"/>
            </p:cNvSpPr>
            <p:nvPr/>
          </p:nvSpPr>
          <p:spPr bwMode="auto">
            <a:xfrm>
              <a:off x="5429256" y="4143380"/>
              <a:ext cx="7569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  <a:r>
                <a:rPr lang="en-US" baseline="30000">
                  <a:latin typeface="Calibri" pitchFamily="34" charset="0"/>
                </a:rPr>
                <a:t>D</a:t>
              </a:r>
              <a:r>
                <a:rPr lang="en-US">
                  <a:latin typeface="Calibri" pitchFamily="34" charset="0"/>
                </a:rPr>
                <a:t> =∞</a:t>
              </a:r>
              <a:endParaRPr lang="ru-RU" baseline="30000">
                <a:latin typeface="Calibri" pitchFamily="34" charset="0"/>
              </a:endParaRPr>
            </a:p>
          </p:txBody>
        </p:sp>
        <p:sp>
          <p:nvSpPr>
            <p:cNvPr id="14354" name="TextBox 23"/>
            <p:cNvSpPr txBox="1">
              <a:spLocks noChangeArrowheads="1"/>
            </p:cNvSpPr>
            <p:nvPr/>
          </p:nvSpPr>
          <p:spPr bwMode="auto">
            <a:xfrm>
              <a:off x="5128197" y="4857760"/>
              <a:ext cx="729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  <a:r>
                <a:rPr lang="en-US" baseline="30000">
                  <a:latin typeface="Calibri" pitchFamily="34" charset="0"/>
                </a:rPr>
                <a:t>D</a:t>
              </a:r>
              <a:r>
                <a:rPr lang="en-US">
                  <a:latin typeface="Calibri" pitchFamily="34" charset="0"/>
                </a:rPr>
                <a:t> &gt; 1</a:t>
              </a:r>
              <a:endParaRPr lang="ru-RU" baseline="30000">
                <a:latin typeface="Calibri" pitchFamily="34" charset="0"/>
              </a:endParaRPr>
            </a:p>
          </p:txBody>
        </p:sp>
        <p:sp>
          <p:nvSpPr>
            <p:cNvPr id="14355" name="TextBox 24"/>
            <p:cNvSpPr txBox="1">
              <a:spLocks noChangeArrowheads="1"/>
            </p:cNvSpPr>
            <p:nvPr/>
          </p:nvSpPr>
          <p:spPr bwMode="auto">
            <a:xfrm>
              <a:off x="4857752" y="5429264"/>
              <a:ext cx="729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E</a:t>
              </a:r>
              <a:r>
                <a:rPr lang="en-US" baseline="30000">
                  <a:latin typeface="Calibri" pitchFamily="34" charset="0"/>
                </a:rPr>
                <a:t>D</a:t>
              </a:r>
              <a:r>
                <a:rPr lang="en-US">
                  <a:latin typeface="Calibri" pitchFamily="34" charset="0"/>
                </a:rPr>
                <a:t> =</a:t>
              </a:r>
              <a:r>
                <a:rPr lang="ru-RU">
                  <a:latin typeface="Calibri" pitchFamily="34" charset="0"/>
                </a:rPr>
                <a:t> 1</a:t>
              </a:r>
              <a:endParaRPr lang="ru-RU" baseline="30000">
                <a:latin typeface="Calibri" pitchFamily="34" charset="0"/>
              </a:endParaRPr>
            </a:p>
          </p:txBody>
        </p:sp>
        <p:sp>
          <p:nvSpPr>
            <p:cNvPr id="14356" name="TextBox 25"/>
            <p:cNvSpPr txBox="1">
              <a:spLocks noChangeArrowheads="1"/>
            </p:cNvSpPr>
            <p:nvPr/>
          </p:nvSpPr>
          <p:spPr bwMode="auto">
            <a:xfrm>
              <a:off x="3500430" y="5500702"/>
              <a:ext cx="1015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0 &lt;E</a:t>
              </a:r>
              <a:r>
                <a:rPr lang="en-US" baseline="30000">
                  <a:latin typeface="Calibri" pitchFamily="34" charset="0"/>
                </a:rPr>
                <a:t>D</a:t>
              </a:r>
              <a:r>
                <a:rPr lang="en-US">
                  <a:latin typeface="Calibri" pitchFamily="34" charset="0"/>
                </a:rPr>
                <a:t> &lt; 1</a:t>
              </a:r>
              <a:endParaRPr lang="ru-RU" baseline="30000">
                <a:latin typeface="Calibri" pitchFamily="34" charset="0"/>
              </a:endParaRPr>
            </a:p>
          </p:txBody>
        </p:sp>
      </p:grpSp>
      <p:sp>
        <p:nvSpPr>
          <p:cNvPr id="14342" name="TextBox 27"/>
          <p:cNvSpPr txBox="1">
            <a:spLocks noChangeArrowheads="1"/>
          </p:cNvSpPr>
          <p:nvPr/>
        </p:nvSpPr>
        <p:spPr bwMode="auto">
          <a:xfrm>
            <a:off x="6000750" y="3286125"/>
            <a:ext cx="28940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Значения </a:t>
            </a:r>
            <a:r>
              <a:rPr lang="en-US" b="1">
                <a:latin typeface="Calibri" pitchFamily="34" charset="0"/>
              </a:rPr>
              <a:t>E</a:t>
            </a:r>
            <a:r>
              <a:rPr lang="en-US" b="1" baseline="30000">
                <a:latin typeface="Calibri" pitchFamily="34" charset="0"/>
              </a:rPr>
              <a:t>D</a:t>
            </a:r>
            <a:r>
              <a:rPr lang="en-US" b="1">
                <a:latin typeface="Calibri" pitchFamily="34" charset="0"/>
              </a:rPr>
              <a:t> </a:t>
            </a:r>
            <a:r>
              <a:rPr lang="ru-RU" b="1">
                <a:latin typeface="Calibri" pitchFamily="34" charset="0"/>
              </a:rPr>
              <a:t> принимаются</a:t>
            </a:r>
            <a:r>
              <a:rPr lang="ru-RU" b="1" baseline="30000">
                <a:latin typeface="Calibri" pitchFamily="34" charset="0"/>
              </a:rPr>
              <a:t> </a:t>
            </a:r>
          </a:p>
          <a:p>
            <a:r>
              <a:rPr lang="ru-RU" b="1">
                <a:latin typeface="Calibri" pitchFamily="34" charset="0"/>
              </a:rPr>
              <a:t>в абсолютном значении </a:t>
            </a:r>
          </a:p>
          <a:p>
            <a:r>
              <a:rPr lang="ru-RU" b="1">
                <a:latin typeface="Calibri" pitchFamily="34" charset="0"/>
              </a:rPr>
              <a:t>(по модулю)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115888"/>
            <a:ext cx="896461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ФАКТОРЫ, ВЛИЯЮЩИЕ НА ЭЛАСТИЧНОСТЬ СПРОСА</a:t>
            </a:r>
          </a:p>
          <a:p>
            <a:endParaRPr lang="ru-RU" sz="2400" b="1"/>
          </a:p>
          <a:p>
            <a:r>
              <a:rPr lang="ru-RU" sz="2400" b="1"/>
              <a:t>►Наличие у товара заменителей (субститутов) </a:t>
            </a:r>
          </a:p>
          <a:p>
            <a:endParaRPr lang="ru-RU" sz="2400" b="1"/>
          </a:p>
          <a:p>
            <a:r>
              <a:rPr lang="ru-RU" sz="2400" b="1"/>
              <a:t>►Возможности использования  данного товара </a:t>
            </a:r>
          </a:p>
          <a:p>
            <a:endParaRPr lang="ru-RU" sz="2400" b="1"/>
          </a:p>
          <a:p>
            <a:r>
              <a:rPr lang="ru-RU" sz="2400" b="1"/>
              <a:t>►Важность (насущность) удовлетворения потребности</a:t>
            </a:r>
          </a:p>
          <a:p>
            <a:endParaRPr lang="ru-RU" sz="2400" b="1"/>
          </a:p>
          <a:p>
            <a:r>
              <a:rPr lang="ru-RU" sz="2400" b="1"/>
              <a:t>► Ограниченность доступа к товару </a:t>
            </a:r>
          </a:p>
          <a:p>
            <a:endParaRPr lang="ru-RU" sz="2400" b="1"/>
          </a:p>
          <a:p>
            <a:r>
              <a:rPr lang="ru-RU" sz="2400" b="1"/>
              <a:t>►Степень агрегирования товара </a:t>
            </a:r>
          </a:p>
          <a:p>
            <a:endParaRPr lang="ru-RU" sz="2400" b="1"/>
          </a:p>
          <a:p>
            <a:r>
              <a:rPr lang="ru-RU" sz="2400" b="1"/>
              <a:t> ► Временной фактор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280988"/>
            <a:ext cx="86645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Правило 1:</a:t>
            </a:r>
          </a:p>
          <a:p>
            <a:r>
              <a:rPr lang="ru-RU" sz="2400" b="1"/>
              <a:t>В случае неэластичного спроса производителю выгодно повышать цену </a:t>
            </a:r>
          </a:p>
          <a:p>
            <a:r>
              <a:rPr lang="ru-RU" sz="2400" b="1"/>
              <a:t>товара, так как  в этом случае его выручка увеличивается 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Правило 2:</a:t>
            </a:r>
          </a:p>
          <a:p>
            <a:r>
              <a:rPr lang="ru-RU" sz="2400" b="1"/>
              <a:t>В случае эластичного спроса производителю выгодно понижение цены,</a:t>
            </a:r>
          </a:p>
          <a:p>
            <a:r>
              <a:rPr lang="ru-RU" sz="2400" b="1"/>
              <a:t>так как в этом случае выручка будет возрастать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1500" y="428625"/>
            <a:ext cx="8143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Эластичность спроса по доходу  - степень чувствительности  спроса на товар к изменению доходов потребителей</a:t>
            </a:r>
          </a:p>
          <a:p>
            <a:r>
              <a:rPr lang="ru-RU" sz="2000" b="1">
                <a:latin typeface="Calibri" pitchFamily="34" charset="0"/>
              </a:rPr>
              <a:t> 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1338263"/>
            <a:ext cx="214312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785813" y="11430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Q – </a:t>
            </a:r>
            <a:r>
              <a:rPr lang="ru-RU" sz="2000" b="1">
                <a:latin typeface="Calibri" pitchFamily="34" charset="0"/>
              </a:rPr>
              <a:t>количество товара</a:t>
            </a:r>
          </a:p>
          <a:p>
            <a:r>
              <a:rPr lang="ru-RU" sz="2000" b="1">
                <a:latin typeface="Calibri" pitchFamily="34" charset="0"/>
              </a:rPr>
              <a:t>∆</a:t>
            </a:r>
            <a:r>
              <a:rPr lang="en-US" sz="2000" b="1">
                <a:latin typeface="Calibri" pitchFamily="34" charset="0"/>
              </a:rPr>
              <a:t>Q</a:t>
            </a:r>
            <a:r>
              <a:rPr lang="ru-RU" sz="2000" b="1">
                <a:latin typeface="Calibri" pitchFamily="34" charset="0"/>
              </a:rPr>
              <a:t> – изменение в объеме товара</a:t>
            </a:r>
          </a:p>
          <a:p>
            <a:r>
              <a:rPr lang="en-US" sz="2000" b="1">
                <a:latin typeface="Calibri" pitchFamily="34" charset="0"/>
              </a:rPr>
              <a:t>J – </a:t>
            </a:r>
            <a:r>
              <a:rPr lang="ru-RU" sz="2000" b="1">
                <a:latin typeface="Calibri" pitchFamily="34" charset="0"/>
              </a:rPr>
              <a:t>доход </a:t>
            </a:r>
          </a:p>
          <a:p>
            <a:r>
              <a:rPr lang="ru-RU" sz="2000" b="1">
                <a:latin typeface="Calibri" pitchFamily="34" charset="0"/>
              </a:rPr>
              <a:t>∆</a:t>
            </a:r>
            <a:r>
              <a:rPr lang="en-US" sz="2000" b="1">
                <a:latin typeface="Calibri" pitchFamily="34" charset="0"/>
              </a:rPr>
              <a:t>J</a:t>
            </a:r>
            <a:r>
              <a:rPr lang="ru-RU" sz="2000" b="1">
                <a:latin typeface="Calibri" pitchFamily="34" charset="0"/>
              </a:rPr>
              <a:t> – изменение дохода </a:t>
            </a:r>
          </a:p>
        </p:txBody>
      </p:sp>
      <p:grpSp>
        <p:nvGrpSpPr>
          <p:cNvPr id="17415" name="Group 20"/>
          <p:cNvGrpSpPr>
            <a:grpSpLocks/>
          </p:cNvGrpSpPr>
          <p:nvPr/>
        </p:nvGrpSpPr>
        <p:grpSpPr bwMode="auto">
          <a:xfrm>
            <a:off x="785813" y="103188"/>
            <a:ext cx="5645150" cy="8126412"/>
            <a:chOff x="495" y="65"/>
            <a:chExt cx="3556" cy="5119"/>
          </a:xfrm>
        </p:grpSpPr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-91" y="2610"/>
              <a:ext cx="180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810" y="3465"/>
              <a:ext cx="3150" cy="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585" y="1665"/>
              <a:ext cx="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J</a:t>
              </a:r>
              <a:endParaRPr lang="ru-RU" b="1">
                <a:latin typeface="Calibri" pitchFamily="34" charset="0"/>
              </a:endParaRPr>
            </a:p>
          </p:txBody>
        </p:sp>
        <p:sp>
          <p:nvSpPr>
            <p:cNvPr id="17419" name="TextBox 12"/>
            <p:cNvSpPr txBox="1">
              <a:spLocks noChangeArrowheads="1"/>
            </p:cNvSpPr>
            <p:nvPr/>
          </p:nvSpPr>
          <p:spPr bwMode="auto">
            <a:xfrm>
              <a:off x="3836" y="3465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Q</a:t>
              </a:r>
              <a:endParaRPr lang="ru-RU" b="1">
                <a:latin typeface="Calibri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901" y="2025"/>
              <a:ext cx="674" cy="1170"/>
            </a:xfrm>
            <a:custGeom>
              <a:avLst/>
              <a:gdLst>
                <a:gd name="connsiteX0" fmla="*/ 0 w 1627238"/>
                <a:gd name="connsiteY0" fmla="*/ 0 h 1622323"/>
                <a:gd name="connsiteX1" fmla="*/ 1607574 w 1627238"/>
                <a:gd name="connsiteY1" fmla="*/ 870155 h 1622323"/>
                <a:gd name="connsiteX2" fmla="*/ 117987 w 1627238"/>
                <a:gd name="connsiteY2" fmla="*/ 1622323 h 1622323"/>
                <a:gd name="connsiteX3" fmla="*/ 117987 w 1627238"/>
                <a:gd name="connsiteY3" fmla="*/ 1622323 h 162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7238" h="1622323">
                  <a:moveTo>
                    <a:pt x="0" y="0"/>
                  </a:moveTo>
                  <a:cubicBezTo>
                    <a:pt x="793955" y="299884"/>
                    <a:pt x="1587910" y="599768"/>
                    <a:pt x="1607574" y="870155"/>
                  </a:cubicBezTo>
                  <a:cubicBezTo>
                    <a:pt x="1627238" y="1140542"/>
                    <a:pt x="117987" y="1622323"/>
                    <a:pt x="117987" y="1622323"/>
                  </a:cubicBezTo>
                  <a:lnTo>
                    <a:pt x="117987" y="1622323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Дуга 17"/>
            <p:cNvSpPr/>
            <p:nvPr/>
          </p:nvSpPr>
          <p:spPr>
            <a:xfrm rot="6396054">
              <a:off x="-97" y="1061"/>
              <a:ext cx="3262" cy="1271"/>
            </a:xfrm>
            <a:prstGeom prst="arc">
              <a:avLst>
                <a:gd name="adj1" fmla="val 15396288"/>
                <a:gd name="adj2" fmla="val 212066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Дуга 19"/>
            <p:cNvSpPr/>
            <p:nvPr/>
          </p:nvSpPr>
          <p:spPr>
            <a:xfrm rot="18227415">
              <a:off x="524" y="2919"/>
              <a:ext cx="3261" cy="1270"/>
            </a:xfrm>
            <a:prstGeom prst="arc">
              <a:avLst>
                <a:gd name="adj1" fmla="val 15396288"/>
                <a:gd name="adj2" fmla="val 212066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6" name="Прямая соединительная линия 25"/>
            <p:cNvCxnSpPr>
              <a:stCxn id="17" idx="1"/>
            </p:cNvCxnSpPr>
            <p:nvPr/>
          </p:nvCxnSpPr>
          <p:spPr>
            <a:xfrm flipH="1">
              <a:off x="765" y="2653"/>
              <a:ext cx="802" cy="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4" name="TextBox 26"/>
            <p:cNvSpPr txBox="1">
              <a:spLocks noChangeArrowheads="1"/>
            </p:cNvSpPr>
            <p:nvPr/>
          </p:nvSpPr>
          <p:spPr bwMode="auto">
            <a:xfrm>
              <a:off x="495" y="2520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J0</a:t>
              </a:r>
              <a:endParaRPr lang="ru-RU" b="1">
                <a:latin typeface="Calibri" pitchFamily="34" charset="0"/>
              </a:endParaRPr>
            </a:p>
          </p:txBody>
        </p:sp>
        <p:sp>
          <p:nvSpPr>
            <p:cNvPr id="17425" name="TextBox 27"/>
            <p:cNvSpPr txBox="1">
              <a:spLocks noChangeArrowheads="1"/>
            </p:cNvSpPr>
            <p:nvPr/>
          </p:nvSpPr>
          <p:spPr bwMode="auto">
            <a:xfrm>
              <a:off x="2205" y="1620"/>
              <a:ext cx="195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1</a:t>
              </a:r>
            </a:p>
          </p:txBody>
        </p:sp>
        <p:sp>
          <p:nvSpPr>
            <p:cNvPr id="17426" name="TextBox 28"/>
            <p:cNvSpPr txBox="1">
              <a:spLocks noChangeArrowheads="1"/>
            </p:cNvSpPr>
            <p:nvPr/>
          </p:nvSpPr>
          <p:spPr bwMode="auto">
            <a:xfrm>
              <a:off x="945" y="1800"/>
              <a:ext cx="195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3</a:t>
              </a:r>
            </a:p>
          </p:txBody>
        </p:sp>
        <p:sp>
          <p:nvSpPr>
            <p:cNvPr id="17427" name="TextBox 29"/>
            <p:cNvSpPr txBox="1">
              <a:spLocks noChangeArrowheads="1"/>
            </p:cNvSpPr>
            <p:nvPr/>
          </p:nvSpPr>
          <p:spPr bwMode="auto">
            <a:xfrm>
              <a:off x="2925" y="2025"/>
              <a:ext cx="195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54013" y="260350"/>
            <a:ext cx="8394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Перекрестная (взаимная) эластичность спроса – чувствительность спроса </a:t>
            </a:r>
          </a:p>
          <a:p>
            <a:pPr algn="ctr"/>
            <a:r>
              <a:rPr lang="ru-RU" sz="2000" b="1">
                <a:latin typeface="Calibri" pitchFamily="34" charset="0"/>
              </a:rPr>
              <a:t>на один товар к  изменению цены на другой товар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-430213" y="4214813"/>
            <a:ext cx="30019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071563" y="5715000"/>
            <a:ext cx="43576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500187" y="4143376"/>
            <a:ext cx="24288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1572374">
            <a:off x="1816100" y="1120775"/>
            <a:ext cx="3440113" cy="3830638"/>
          </a:xfrm>
          <a:prstGeom prst="arc">
            <a:avLst>
              <a:gd name="adj1" fmla="val 15579029"/>
              <a:gd name="adj2" fmla="val 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5400000">
            <a:off x="-178593" y="1321594"/>
            <a:ext cx="4500562" cy="2857500"/>
          </a:xfrm>
          <a:prstGeom prst="arc">
            <a:avLst>
              <a:gd name="adj1" fmla="val 16200000"/>
              <a:gd name="adj2" fmla="val 2313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1" name="TextBox 20"/>
          <p:cNvSpPr txBox="1">
            <a:spLocks noChangeArrowheads="1"/>
          </p:cNvSpPr>
          <p:nvPr/>
        </p:nvSpPr>
        <p:spPr bwMode="auto">
          <a:xfrm>
            <a:off x="1500188" y="2571750"/>
            <a:ext cx="3016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</a:p>
        </p:txBody>
      </p:sp>
      <p:sp>
        <p:nvSpPr>
          <p:cNvPr id="18442" name="TextBox 21"/>
          <p:cNvSpPr txBox="1">
            <a:spLocks noChangeArrowheads="1"/>
          </p:cNvSpPr>
          <p:nvPr/>
        </p:nvSpPr>
        <p:spPr bwMode="auto">
          <a:xfrm>
            <a:off x="3571875" y="2643188"/>
            <a:ext cx="301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18443" name="TextBox 22"/>
          <p:cNvSpPr txBox="1">
            <a:spLocks noChangeArrowheads="1"/>
          </p:cNvSpPr>
          <p:nvPr/>
        </p:nvSpPr>
        <p:spPr bwMode="auto">
          <a:xfrm>
            <a:off x="2786063" y="2786063"/>
            <a:ext cx="301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3</a:t>
            </a:r>
          </a:p>
        </p:txBody>
      </p:sp>
      <p:sp>
        <p:nvSpPr>
          <p:cNvPr id="18444" name="TextBox 23"/>
          <p:cNvSpPr txBox="1">
            <a:spLocks noChangeArrowheads="1"/>
          </p:cNvSpPr>
          <p:nvPr/>
        </p:nvSpPr>
        <p:spPr bwMode="auto">
          <a:xfrm>
            <a:off x="714375" y="2786063"/>
            <a:ext cx="38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</a:t>
            </a:r>
            <a:r>
              <a:rPr lang="ru-RU" baseline="-25000">
                <a:latin typeface="Calibri" pitchFamily="34" charset="0"/>
              </a:rPr>
              <a:t>В</a:t>
            </a:r>
          </a:p>
        </p:txBody>
      </p:sp>
      <p:sp>
        <p:nvSpPr>
          <p:cNvPr id="18445" name="TextBox 24"/>
          <p:cNvSpPr txBox="1">
            <a:spLocks noChangeArrowheads="1"/>
          </p:cNvSpPr>
          <p:nvPr/>
        </p:nvSpPr>
        <p:spPr bwMode="auto">
          <a:xfrm>
            <a:off x="5429250" y="5715000"/>
            <a:ext cx="430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r>
              <a:rPr lang="en-US" baseline="-25000">
                <a:latin typeface="Calibri" pitchFamily="34" charset="0"/>
              </a:rPr>
              <a:t>A</a:t>
            </a:r>
            <a:endParaRPr lang="ru-RU" baseline="-25000">
              <a:latin typeface="Calibri" pitchFamily="34" charset="0"/>
            </a:endParaRPr>
          </a:p>
        </p:txBody>
      </p:sp>
      <p:sp>
        <p:nvSpPr>
          <p:cNvPr id="184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8825" y="1285875"/>
            <a:ext cx="25828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-30163" y="214313"/>
            <a:ext cx="9264651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Эластичность предложения по цене – это степень чувствительности </a:t>
            </a:r>
          </a:p>
          <a:p>
            <a:pPr algn="ctr"/>
            <a:r>
              <a:rPr lang="ru-RU" sz="2400" b="1">
                <a:latin typeface="Calibri" pitchFamily="34" charset="0"/>
              </a:rPr>
              <a:t>предложения </a:t>
            </a:r>
          </a:p>
          <a:p>
            <a:pPr algn="ctr"/>
            <a:r>
              <a:rPr lang="ru-RU" sz="2400" b="1">
                <a:latin typeface="Calibri" pitchFamily="34" charset="0"/>
              </a:rPr>
              <a:t>к изменению цены товара. 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916113"/>
            <a:ext cx="235743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-537368" y="3750469"/>
            <a:ext cx="30734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00125" y="5286375"/>
            <a:ext cx="4857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535906" y="3536157"/>
            <a:ext cx="264318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 rot="5400000">
            <a:off x="-250031" y="1178719"/>
            <a:ext cx="4714875" cy="2357437"/>
          </a:xfrm>
          <a:custGeom>
            <a:avLst/>
            <a:gdLst>
              <a:gd name="connsiteX0" fmla="*/ 2257973 w 4429132"/>
              <a:gd name="connsiteY0" fmla="*/ 226 h 2357454"/>
              <a:gd name="connsiteX1" fmla="*/ 4429000 w 4429132"/>
              <a:gd name="connsiteY1" fmla="*/ 1191595 h 2357454"/>
              <a:gd name="connsiteX2" fmla="*/ 2214566 w 4429132"/>
              <a:gd name="connsiteY2" fmla="*/ 1178727 h 2357454"/>
              <a:gd name="connsiteX3" fmla="*/ 2257973 w 4429132"/>
              <a:gd name="connsiteY3" fmla="*/ 226 h 2357454"/>
              <a:gd name="connsiteX0" fmla="*/ 2257973 w 4429132"/>
              <a:gd name="connsiteY0" fmla="*/ 226 h 2357454"/>
              <a:gd name="connsiteX1" fmla="*/ 4429000 w 4429132"/>
              <a:gd name="connsiteY1" fmla="*/ 1191595 h 23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29132" h="2357454" stroke="0" extrusionOk="0">
                <a:moveTo>
                  <a:pt x="2257973" y="226"/>
                </a:moveTo>
                <a:cubicBezTo>
                  <a:pt x="3473306" y="12908"/>
                  <a:pt x="4442270" y="544635"/>
                  <a:pt x="4429000" y="1191595"/>
                </a:cubicBezTo>
                <a:lnTo>
                  <a:pt x="2214566" y="1178727"/>
                </a:lnTo>
                <a:lnTo>
                  <a:pt x="2257973" y="226"/>
                </a:lnTo>
                <a:close/>
              </a:path>
              <a:path w="4429132" h="2357454" fill="none">
                <a:moveTo>
                  <a:pt x="2257973" y="226"/>
                </a:moveTo>
                <a:cubicBezTo>
                  <a:pt x="3473306" y="12908"/>
                  <a:pt x="4442270" y="544635"/>
                  <a:pt x="4429000" y="1191595"/>
                </a:cubicBezTo>
              </a:path>
            </a:pathLst>
          </a:cu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714500" y="3571875"/>
            <a:ext cx="3286125" cy="9286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466" name="TextBox 18"/>
          <p:cNvSpPr txBox="1">
            <a:spLocks noChangeArrowheads="1"/>
          </p:cNvSpPr>
          <p:nvPr/>
        </p:nvSpPr>
        <p:spPr bwMode="auto">
          <a:xfrm>
            <a:off x="2500313" y="2286000"/>
            <a:ext cx="3016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</a:t>
            </a:r>
            <a:endParaRPr lang="ru-RU">
              <a:latin typeface="Calibri" pitchFamily="34" charset="0"/>
            </a:endParaRPr>
          </a:p>
        </p:txBody>
      </p:sp>
      <p:sp>
        <p:nvSpPr>
          <p:cNvPr id="19467" name="TextBox 19"/>
          <p:cNvSpPr txBox="1">
            <a:spLocks noChangeArrowheads="1"/>
          </p:cNvSpPr>
          <p:nvPr/>
        </p:nvSpPr>
        <p:spPr bwMode="auto">
          <a:xfrm>
            <a:off x="3357563" y="2357438"/>
            <a:ext cx="301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  <a:endParaRPr lang="ru-RU">
              <a:latin typeface="Calibri" pitchFamily="34" charset="0"/>
            </a:endParaRPr>
          </a:p>
        </p:txBody>
      </p:sp>
      <p:sp>
        <p:nvSpPr>
          <p:cNvPr id="19468" name="TextBox 20"/>
          <p:cNvSpPr txBox="1">
            <a:spLocks noChangeArrowheads="1"/>
          </p:cNvSpPr>
          <p:nvPr/>
        </p:nvSpPr>
        <p:spPr bwMode="auto">
          <a:xfrm>
            <a:off x="4929188" y="3643313"/>
            <a:ext cx="301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9469" name="TextBox 21"/>
          <p:cNvSpPr txBox="1">
            <a:spLocks noChangeArrowheads="1"/>
          </p:cNvSpPr>
          <p:nvPr/>
        </p:nvSpPr>
        <p:spPr bwMode="auto">
          <a:xfrm>
            <a:off x="714375" y="2286000"/>
            <a:ext cx="30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</a:t>
            </a:r>
            <a:endParaRPr lang="ru-RU">
              <a:latin typeface="Calibri" pitchFamily="34" charset="0"/>
            </a:endParaRPr>
          </a:p>
        </p:txBody>
      </p:sp>
      <p:sp>
        <p:nvSpPr>
          <p:cNvPr id="19470" name="TextBox 22"/>
          <p:cNvSpPr txBox="1">
            <a:spLocks noChangeArrowheads="1"/>
          </p:cNvSpPr>
          <p:nvPr/>
        </p:nvSpPr>
        <p:spPr bwMode="auto">
          <a:xfrm>
            <a:off x="5643563" y="5286375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Q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42875"/>
            <a:ext cx="8424862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h/HVBOjElZ9xegiFJw5qA87z3RNCLKS2XnYQsuU0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64406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86812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071688" y="1785938"/>
            <a:ext cx="593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ОБЩИЙ  ЗАКОН РЫНОЧНОГО РАВНОВЕСИЯ 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04788" y="2143125"/>
            <a:ext cx="8899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Фактор цены на данный товар в ситуации рыночного равновесия </a:t>
            </a:r>
          </a:p>
          <a:p>
            <a:pPr algn="ctr"/>
            <a:r>
              <a:rPr lang="ru-RU"/>
              <a:t>не ведет к его нарушению, так как избыток предложения и дефицит равны нулю. </a:t>
            </a:r>
          </a:p>
          <a:p>
            <a:pPr algn="ctr"/>
            <a:endParaRPr lang="ru-RU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28625" y="285750"/>
            <a:ext cx="8286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*Избыток предложения действует в сторону понижения цены</a:t>
            </a:r>
          </a:p>
          <a:p>
            <a:pPr algn="ctr"/>
            <a:endParaRPr lang="ru-RU"/>
          </a:p>
          <a:p>
            <a:pPr algn="ctr"/>
            <a:r>
              <a:rPr lang="ru-RU"/>
              <a:t>* Избыток спроса (дефицит) действует в сторону повышения цены </a:t>
            </a:r>
          </a:p>
          <a:p>
            <a:pPr algn="ctr"/>
            <a:endParaRPr lang="ru-RU"/>
          </a:p>
          <a:p>
            <a:pPr algn="ctr"/>
            <a:r>
              <a:rPr lang="ru-RU"/>
              <a:t> </a:t>
            </a:r>
          </a:p>
        </p:txBody>
      </p:sp>
      <p:sp>
        <p:nvSpPr>
          <p:cNvPr id="22533" name="TextBox 38"/>
          <p:cNvSpPr txBox="1">
            <a:spLocks noChangeArrowheads="1"/>
          </p:cNvSpPr>
          <p:nvPr/>
        </p:nvSpPr>
        <p:spPr bwMode="auto">
          <a:xfrm>
            <a:off x="1000125" y="2928938"/>
            <a:ext cx="751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ГОСУДАРСТВЕННОЕ ВОЗДЕЙСТВИЕ НА РЫНОЧНЫЙ МЕХАНИЗМ 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28625" y="3429000"/>
          <a:ext cx="8429684" cy="221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5238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Мера воздействия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Последствия </a:t>
                      </a:r>
                      <a:endParaRPr lang="ru-RU" dirty="0"/>
                    </a:p>
                  </a:txBody>
                  <a:tcPr/>
                </a:tc>
              </a:tr>
              <a:tr h="523879">
                <a:tc rowSpan="2"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Фиксация цен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Конкуренция потребителей</a:t>
                      </a:r>
                      <a:r>
                        <a:rPr lang="ru-RU" baseline="0" dirty="0" smtClean="0"/>
                        <a:t> , </a:t>
                      </a:r>
                      <a:r>
                        <a:rPr lang="ru-RU" baseline="0" dirty="0" err="1" smtClean="0"/>
                        <a:t>неденежные</a:t>
                      </a:r>
                      <a:r>
                        <a:rPr lang="ru-RU" baseline="0" dirty="0" smtClean="0"/>
                        <a:t> затраты </a:t>
                      </a:r>
                      <a:endParaRPr lang="ru-RU" dirty="0"/>
                    </a:p>
                  </a:txBody>
                  <a:tcPr anchor="ctr"/>
                </a:tc>
              </a:tr>
              <a:tr h="5238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Возникновение «черного» рынка</a:t>
                      </a:r>
                      <a:endParaRPr lang="ru-RU" dirty="0"/>
                    </a:p>
                  </a:txBody>
                  <a:tcPr anchor="ctr"/>
                </a:tc>
              </a:tr>
              <a:tr h="52387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Налоговое регулирование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Снижение объема продаж и выручки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85750" y="214313"/>
            <a:ext cx="8501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Денежная система </a:t>
            </a:r>
            <a:r>
              <a:rPr lang="ru-RU" sz="2800">
                <a:latin typeface="Calibri" pitchFamily="34" charset="0"/>
              </a:rPr>
              <a:t>– исторически сложившаяся </a:t>
            </a:r>
          </a:p>
          <a:p>
            <a:pPr algn="ctr"/>
            <a:r>
              <a:rPr lang="ru-RU" sz="2800">
                <a:latin typeface="Calibri" pitchFamily="34" charset="0"/>
              </a:rPr>
              <a:t>форма организации денежного обращения страны, регламентированная в государственном масштабе.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357313" y="1571625"/>
            <a:ext cx="928687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58000" y="1571625"/>
            <a:ext cx="857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214313" y="2286000"/>
            <a:ext cx="294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Биметаллическая </a:t>
            </a: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5786438" y="2286000"/>
            <a:ext cx="343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Монометаллическая 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1071563" y="2857500"/>
            <a:ext cx="857250" cy="3571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7143750" y="2786063"/>
            <a:ext cx="857250" cy="3571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05" name="TextBox 14"/>
          <p:cNvSpPr txBox="1">
            <a:spLocks noChangeArrowheads="1"/>
          </p:cNvSpPr>
          <p:nvPr/>
        </p:nvSpPr>
        <p:spPr bwMode="auto">
          <a:xfrm>
            <a:off x="214313" y="3286125"/>
            <a:ext cx="2928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  <a:sym typeface="Wingdings" pitchFamily="2" charset="2"/>
              </a:rPr>
              <a:t>Свободная чеканка золота и серебра</a:t>
            </a:r>
          </a:p>
          <a:p>
            <a:r>
              <a:rPr lang="ru-RU" sz="2000">
                <a:latin typeface="Calibri" pitchFamily="34" charset="0"/>
                <a:sym typeface="Wingdings" pitchFamily="2" charset="2"/>
              </a:rPr>
              <a:t> Неограниченная разменная способность </a:t>
            </a:r>
          </a:p>
          <a:p>
            <a:r>
              <a:rPr lang="ru-RU" sz="2000">
                <a:latin typeface="Calibri" pitchFamily="34" charset="0"/>
                <a:sym typeface="Wingdings" pitchFamily="2" charset="2"/>
              </a:rPr>
              <a:t>золота  и серебра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Calibri" pitchFamily="34" charset="0"/>
                <a:sym typeface="Wingdings" pitchFamily="2" charset="2"/>
              </a:rPr>
              <a:t>Фиксированное законом соотношение</a:t>
            </a:r>
          </a:p>
          <a:p>
            <a:r>
              <a:rPr lang="ru-RU" sz="2000">
                <a:latin typeface="Calibri" pitchFamily="34" charset="0"/>
                <a:sym typeface="Wingdings" pitchFamily="2" charset="2"/>
              </a:rPr>
              <a:t> между стоимостью золота и серебра</a:t>
            </a:r>
          </a:p>
          <a:p>
            <a:r>
              <a:rPr lang="ru-RU" sz="2000">
                <a:latin typeface="Calibri" pitchFamily="34" charset="0"/>
                <a:sym typeface="Wingdings" pitchFamily="2" charset="2"/>
              </a:rPr>
              <a:t> (биметаллическая пара)</a:t>
            </a:r>
          </a:p>
          <a:p>
            <a:endParaRPr lang="ru-RU" sz="2000">
              <a:latin typeface="Calibri" pitchFamily="34" charset="0"/>
              <a:sym typeface="Wingdings" pitchFamily="2" charset="2"/>
            </a:endParaRPr>
          </a:p>
          <a:p>
            <a:endParaRPr lang="ru-RU" sz="2000">
              <a:latin typeface="Calibri" pitchFamily="34" charset="0"/>
            </a:endParaRPr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5500688" y="3286125"/>
            <a:ext cx="3286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sym typeface="Wingdings" pitchFamily="2" charset="2"/>
              </a:rPr>
              <a:t> Один эталонный металл является предметом свободной чеканки и обладает неограниченной разменной способностью </a:t>
            </a:r>
          </a:p>
          <a:p>
            <a:endParaRPr lang="ru-RU" sz="2000">
              <a:latin typeface="Calibri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5286375" y="4929188"/>
            <a:ext cx="7143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929563" y="4929188"/>
            <a:ext cx="64293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20"/>
          <p:cNvSpPr txBox="1">
            <a:spLocks noChangeArrowheads="1"/>
          </p:cNvSpPr>
          <p:nvPr/>
        </p:nvSpPr>
        <p:spPr bwMode="auto">
          <a:xfrm>
            <a:off x="4146550" y="5500688"/>
            <a:ext cx="1317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Золотой </a:t>
            </a:r>
          </a:p>
        </p:txBody>
      </p: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248525" y="5572125"/>
            <a:ext cx="189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Серебряный </a:t>
            </a:r>
          </a:p>
        </p:txBody>
      </p:sp>
      <p:pic>
        <p:nvPicPr>
          <p:cNvPr id="4111" name="Picture 2" descr="C:\Users\Светик\AppData\Local\Microsoft\Windows\INetCache\IE\S3O3CYJQ\James_II_Maundy_1687_730012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071688"/>
            <a:ext cx="189865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00375" y="214313"/>
            <a:ext cx="2622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КЛАССЫ ДЕНЕГ 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642938" y="1285875"/>
            <a:ext cx="7572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entury Gothic" pitchFamily="34" charset="0"/>
              </a:rPr>
              <a:t>►Натуральные (вещественные)</a:t>
            </a:r>
          </a:p>
          <a:p>
            <a:r>
              <a:rPr lang="ru-RU" sz="3200">
                <a:latin typeface="Century Gothic" pitchFamily="34" charset="0"/>
              </a:rPr>
              <a:t>► Металлические </a:t>
            </a:r>
          </a:p>
          <a:p>
            <a:r>
              <a:rPr lang="ru-RU" sz="3200">
                <a:latin typeface="Century Gothic" pitchFamily="34" charset="0"/>
              </a:rPr>
              <a:t>► Бумажные </a:t>
            </a:r>
          </a:p>
          <a:p>
            <a:r>
              <a:rPr lang="ru-RU" sz="3200">
                <a:latin typeface="Century Gothic" pitchFamily="34" charset="0"/>
              </a:rPr>
              <a:t>► Кредитные </a:t>
            </a:r>
          </a:p>
          <a:p>
            <a:r>
              <a:rPr lang="ru-RU" sz="3200">
                <a:latin typeface="Century Gothic" pitchFamily="34" charset="0"/>
              </a:rPr>
              <a:t>	- вексель </a:t>
            </a:r>
          </a:p>
          <a:p>
            <a:r>
              <a:rPr lang="ru-RU" sz="3200">
                <a:latin typeface="Century Gothic" pitchFamily="34" charset="0"/>
              </a:rPr>
              <a:t>	- банкнота</a:t>
            </a:r>
          </a:p>
          <a:p>
            <a:r>
              <a:rPr lang="ru-RU" sz="3200">
                <a:latin typeface="Century Gothic" pitchFamily="34" charset="0"/>
              </a:rPr>
              <a:t>	- чек </a:t>
            </a:r>
          </a:p>
          <a:p>
            <a:r>
              <a:rPr lang="ru-RU" sz="3200">
                <a:latin typeface="Century Gothic" pitchFamily="34" charset="0"/>
              </a:rPr>
              <a:t>	- электронные деньги</a:t>
            </a:r>
          </a:p>
          <a:p>
            <a:r>
              <a:rPr lang="ru-RU" sz="3200">
                <a:latin typeface="Century Gothic" pitchFamily="34" charset="0"/>
              </a:rPr>
              <a:t>	- пластиковые карты </a:t>
            </a:r>
          </a:p>
          <a:p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zero50x.myjino.ru/allpic/13/16934-img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85010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esent5.com/presentforday2/20170209/makroekonomicheskaya_nestabilynosty_images/makroekonomicheskaya_nestabilynosty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"/>
            <a:ext cx="82867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428625"/>
            <a:ext cx="82200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19075"/>
            <a:ext cx="82486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8501062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401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Century Gothic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25</cp:revision>
  <dcterms:created xsi:type="dcterms:W3CDTF">2018-02-10T11:56:43Z</dcterms:created>
  <dcterms:modified xsi:type="dcterms:W3CDTF">2020-08-25T05:11:56Z</dcterms:modified>
</cp:coreProperties>
</file>