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27"/>
  </p:notesMasterIdLst>
  <p:sldIdLst>
    <p:sldId id="278" r:id="rId2"/>
    <p:sldId id="280" r:id="rId3"/>
    <p:sldId id="281" r:id="rId4"/>
    <p:sldId id="286" r:id="rId5"/>
    <p:sldId id="287" r:id="rId6"/>
    <p:sldId id="266" r:id="rId7"/>
    <p:sldId id="265" r:id="rId8"/>
    <p:sldId id="288" r:id="rId9"/>
    <p:sldId id="257" r:id="rId10"/>
    <p:sldId id="289" r:id="rId11"/>
    <p:sldId id="290" r:id="rId12"/>
    <p:sldId id="291" r:id="rId13"/>
    <p:sldId id="292" r:id="rId14"/>
    <p:sldId id="293" r:id="rId15"/>
    <p:sldId id="294" r:id="rId16"/>
    <p:sldId id="273" r:id="rId17"/>
    <p:sldId id="296" r:id="rId18"/>
    <p:sldId id="295" r:id="rId19"/>
    <p:sldId id="259" r:id="rId20"/>
    <p:sldId id="274" r:id="rId21"/>
    <p:sldId id="260" r:id="rId22"/>
    <p:sldId id="261" r:id="rId23"/>
    <p:sldId id="262" r:id="rId24"/>
    <p:sldId id="263" r:id="rId25"/>
    <p:sldId id="284" r:id="rId26"/>
  </p:sldIdLst>
  <p:sldSz cx="9144000" cy="6858000" type="screen4x3"/>
  <p:notesSz cx="6669088"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6"/>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2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A4466C65-A07C-46AF-98F0-3A56F37160E1}" type="datetimeFigureOut">
              <a:rPr lang="ru-RU"/>
              <a:pPr>
                <a:defRPr/>
              </a:pPr>
              <a:t>17.03.2020</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7B09188-5AB8-4673-B92F-06DBFB7C2F8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235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35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B3EB97-F1DE-4808-BCD0-955753D9C348}" type="slidenum">
              <a:rPr lang="ru-RU" smtClean="0"/>
              <a:pPr/>
              <a:t>7</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45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AF3CB9-5C46-440A-8D22-EC14035B5B28}" type="slidenum">
              <a:rPr lang="ru-RU" smtClean="0"/>
              <a:pPr/>
              <a:t>16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D0FE6780-C46B-476B-A622-13475B052722}" type="datetimeFigureOut">
              <a:rPr lang="ru-RU"/>
              <a:pPr>
                <a:defRPr/>
              </a:pPr>
              <a:t>17.03.2020</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F261AA27-864D-4783-B52F-1AD62198DE5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9D3EBD0-727B-4EB8-A728-00199D26BA71}" type="datetimeFigureOut">
              <a:rPr lang="ru-RU"/>
              <a:pPr>
                <a:defRPr/>
              </a:pPr>
              <a:t>17.03.2020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1A1D3ED-210A-4DDB-979C-CED3A02549D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EBF34B0-2845-4B30-8BE1-09BE4F000E2C}" type="datetimeFigureOut">
              <a:rPr lang="ru-RU"/>
              <a:pPr>
                <a:defRPr/>
              </a:pPr>
              <a:t>17.03.2020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77EA0BE-BA61-4BAB-9DAF-193EDC8AC3D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0348BBF-6B3D-4C16-932B-9EB1078D743E}" type="datetimeFigureOut">
              <a:rPr lang="ru-RU"/>
              <a:pPr>
                <a:defRPr/>
              </a:pPr>
              <a:t>17.03.2020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86D6C2B-B8DC-4288-87F3-0EADC2CECF5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0689BA46-9283-4D67-9662-A27262C43C0B}" type="datetimeFigureOut">
              <a:rPr lang="ru-RU"/>
              <a:pPr>
                <a:defRPr/>
              </a:pPr>
              <a:t>17.03.2020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8AB8C34-2EAC-4A64-8B8D-9B4C002A174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265ADD0-FAD7-42DA-BEE5-A12D3D2C0267}" type="datetimeFigureOut">
              <a:rPr lang="ru-RU"/>
              <a:pPr>
                <a:defRPr/>
              </a:pPr>
              <a:t>17.03.2020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9F40943-3265-4595-BC21-3AF39DD3201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7BD41E8D-CDE8-4EAA-B62D-8E6F09F2F705}" type="datetimeFigureOut">
              <a:rPr lang="ru-RU"/>
              <a:pPr>
                <a:defRPr/>
              </a:pPr>
              <a:t>17.03.2020</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3FFB587B-0455-4D76-8DD7-18400A7F94D8}"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397BC44D-F294-49F7-90E3-F6DF63EEDD10}" type="datetimeFigureOut">
              <a:rPr lang="ru-RU"/>
              <a:pPr>
                <a:defRPr/>
              </a:pPr>
              <a:t>17.03.2020</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EB05E94-43A0-4EE1-B2BB-1927D1FD4A3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9E89D89C-E3C6-42C7-92D5-0504D009E66E}" type="datetimeFigureOut">
              <a:rPr lang="ru-RU"/>
              <a:pPr>
                <a:defRPr/>
              </a:pPr>
              <a:t>17.03.2020</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0D99108B-7CCE-4E7E-BA62-D72C5EEF420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7DF9451-8B63-4C95-A675-CE959E7BCE2F}" type="datetimeFigureOut">
              <a:rPr lang="ru-RU"/>
              <a:pPr>
                <a:defRPr/>
              </a:pPr>
              <a:t>17.03.2020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62748DD-750C-4F62-96A2-A7599E1A9D0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5E64E15C-607C-4AA0-8296-07EA5D18E531}" type="datetimeFigureOut">
              <a:rPr lang="ru-RU"/>
              <a:pPr>
                <a:defRPr/>
              </a:pPr>
              <a:t>17.03.2020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E16BE87-1BE5-4721-A044-BFD8A5FA36E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smtClean="0">
                <a:solidFill>
                  <a:schemeClr val="accent2"/>
                </a:solidFill>
                <a:latin typeface="Arial" pitchFamily="34" charset="0"/>
                <a:cs typeface="Arial" pitchFamily="34" charset="0"/>
              </a:defRPr>
            </a:lvl1pPr>
          </a:lstStyle>
          <a:p>
            <a:pPr>
              <a:defRPr/>
            </a:pPr>
            <a:fld id="{C8E0A341-C57A-4DF0-AC72-E34315898115}" type="datetimeFigureOut">
              <a:rPr lang="ru-RU"/>
              <a:pPr>
                <a:defRPr/>
              </a:pPr>
              <a:t>17.03.2020</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pitchFamily="34" charset="0"/>
                <a:cs typeface="Arial" pitchFamily="34" charset="0"/>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smtClean="0">
                <a:solidFill>
                  <a:srgbClr val="FFFFFF"/>
                </a:solidFill>
                <a:latin typeface="Arial" pitchFamily="34" charset="0"/>
                <a:cs typeface="Arial" pitchFamily="34" charset="0"/>
              </a:defRPr>
            </a:lvl1pPr>
          </a:lstStyle>
          <a:p>
            <a:pPr>
              <a:defRPr/>
            </a:pPr>
            <a:fld id="{F16EF121-4B59-4947-B6F4-FB36324B70D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54" r:id="rId1"/>
    <p:sldLayoutId id="2147483946" r:id="rId2"/>
    <p:sldLayoutId id="2147483947" r:id="rId3"/>
    <p:sldLayoutId id="2147483948" r:id="rId4"/>
    <p:sldLayoutId id="2147483955" r:id="rId5"/>
    <p:sldLayoutId id="2147483956" r:id="rId6"/>
    <p:sldLayoutId id="2147483949" r:id="rId7"/>
    <p:sldLayoutId id="2147483950" r:id="rId8"/>
    <p:sldLayoutId id="2147483951" r:id="rId9"/>
    <p:sldLayoutId id="2147483952" r:id="rId10"/>
    <p:sldLayoutId id="2147483953"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a:xfrm>
            <a:off x="500063" y="2428875"/>
            <a:ext cx="8458200" cy="1470025"/>
          </a:xfrm>
        </p:spPr>
        <p:txBody>
          <a:bodyPr>
            <a:normAutofit fontScale="90000"/>
          </a:bodyPr>
          <a:lstStyle/>
          <a:p>
            <a:pPr algn="ctr" fontAlgn="auto">
              <a:spcAft>
                <a:spcPts val="0"/>
              </a:spcAft>
              <a:defRPr/>
            </a:pPr>
            <a:r>
              <a:rPr lang="ru-RU" sz="5400" b="1" dirty="0" smtClean="0">
                <a:latin typeface="Times New Roman" pitchFamily="18" charset="0"/>
                <a:cs typeface="Times New Roman" pitchFamily="18" charset="0"/>
              </a:rPr>
              <a:t>Тема</a:t>
            </a:r>
            <a:r>
              <a:rPr lang="ru-RU" sz="5400" b="1" i="1" dirty="0" smtClean="0">
                <a:latin typeface="Times New Roman" pitchFamily="18" charset="0"/>
                <a:cs typeface="Times New Roman" pitchFamily="18" charset="0"/>
              </a:rPr>
              <a:t/>
            </a:r>
            <a:br>
              <a:rPr lang="ru-RU" sz="5400" b="1" i="1" dirty="0" smtClean="0">
                <a:latin typeface="Times New Roman" pitchFamily="18" charset="0"/>
                <a:cs typeface="Times New Roman" pitchFamily="18" charset="0"/>
              </a:rPr>
            </a:br>
            <a:r>
              <a:rPr lang="ru-RU" sz="5400" b="1" i="1" dirty="0" smtClean="0">
                <a:latin typeface="Times New Roman" pitchFamily="18" charset="0"/>
                <a:cs typeface="Times New Roman" pitchFamily="18" charset="0"/>
              </a:rPr>
              <a:t>Рынки факторов производства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95300" y="357188"/>
            <a:ext cx="8153400" cy="59293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47675" y="519113"/>
            <a:ext cx="8248650" cy="58197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23875" y="357188"/>
            <a:ext cx="8096250" cy="58578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19100" y="142875"/>
            <a:ext cx="8305800" cy="65008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33388" y="357188"/>
            <a:ext cx="8277225" cy="59293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457200" y="428625"/>
            <a:ext cx="8229600" cy="57864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500063"/>
            <a:ext cx="8183563" cy="500062"/>
          </a:xfrm>
          <a:solidFill>
            <a:schemeClr val="bg1"/>
          </a:solidFill>
        </p:spPr>
        <p:txBody>
          <a:bodyPr rtlCol="0">
            <a:normAutofit fontScale="90000"/>
          </a:bodyPr>
          <a:lstStyle/>
          <a:p>
            <a:pPr algn="ctr" fontAlgn="auto">
              <a:spcAft>
                <a:spcPts val="0"/>
              </a:spcAft>
              <a:defRPr/>
            </a:pPr>
            <a:r>
              <a:rPr lang="ru-RU" dirty="0" smtClean="0">
                <a:solidFill>
                  <a:schemeClr val="tx1"/>
                </a:solidFill>
                <a:latin typeface="Times New Roman" pitchFamily="18" charset="0"/>
                <a:cs typeface="Times New Roman" pitchFamily="18" charset="0"/>
              </a:rPr>
              <a:t>Рынок земли</a:t>
            </a:r>
            <a:endParaRPr lang="ru-RU"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500063" y="1214438"/>
            <a:ext cx="8183562" cy="5357812"/>
          </a:xfrm>
          <a:solidFill>
            <a:schemeClr val="bg1"/>
          </a:solidFill>
        </p:spPr>
        <p:txBody>
          <a:bodyPr rtlCol="0">
            <a:normAutofit lnSpcReduction="10000"/>
          </a:bodyPr>
          <a:lstStyle/>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algn="just" fontAlgn="auto">
              <a:spcBef>
                <a:spcPct val="0"/>
              </a:spcBef>
              <a:spcAft>
                <a:spcPts val="0"/>
              </a:spcAft>
              <a:buClr>
                <a:schemeClr val="accent3"/>
              </a:buClr>
              <a:buFont typeface="Arial" pitchFamily="34" charset="0"/>
              <a:buNone/>
              <a:defRPr/>
            </a:pPr>
            <a:endParaRPr lang="ru-RU" b="1" dirty="0" smtClean="0">
              <a:solidFill>
                <a:srgbClr val="B95C00"/>
              </a:solidFill>
            </a:endParaRPr>
          </a:p>
          <a:p>
            <a:pPr algn="just" fontAlgn="auto">
              <a:spcBef>
                <a:spcPct val="0"/>
              </a:spcBef>
              <a:spcAft>
                <a:spcPts val="0"/>
              </a:spcAft>
              <a:buClr>
                <a:schemeClr val="accent3"/>
              </a:buClr>
              <a:buFont typeface="Arial" pitchFamily="34" charset="0"/>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Arial" pitchFamily="34" charset="0"/>
              <a:buNone/>
              <a:defRPr/>
            </a:pPr>
            <a:r>
              <a:rPr lang="ru-RU" i="1" dirty="0" smtClean="0">
                <a:solidFill>
                  <a:schemeClr val="tx1"/>
                </a:solidFill>
                <a:latin typeface="Times New Roman" pitchFamily="18" charset="0"/>
                <a:cs typeface="Times New Roman" pitchFamily="18" charset="0"/>
              </a:rPr>
              <a:t>Предложение земли является фиксированным (оно совершенно неэластично). Поэтому размеры ставки земельной ренты определяются высотой кривой спроса на аренду земельных участков. Величина земельной ренты первоначально выражается площадью четырехугольника О</a:t>
            </a:r>
            <a:r>
              <a:rPr lang="en-US" i="1" dirty="0" smtClean="0">
                <a:solidFill>
                  <a:schemeClr val="tx1"/>
                </a:solidFill>
                <a:latin typeface="Times New Roman" pitchFamily="18" charset="0"/>
                <a:cs typeface="Times New Roman" pitchFamily="18" charset="0"/>
              </a:rPr>
              <a:t>re</a:t>
            </a:r>
            <a:r>
              <a:rPr lang="ru-RU" i="1" dirty="0" smtClean="0">
                <a:solidFill>
                  <a:schemeClr val="tx1"/>
                </a:solidFill>
                <a:latin typeface="Times New Roman" pitchFamily="18" charset="0"/>
                <a:cs typeface="Times New Roman" pitchFamily="18" charset="0"/>
              </a:rPr>
              <a:t>ЕА.</a:t>
            </a:r>
          </a:p>
          <a:p>
            <a:pPr fontAlgn="auto">
              <a:spcBef>
                <a:spcPct val="0"/>
              </a:spcBef>
              <a:spcAft>
                <a:spcPts val="0"/>
              </a:spcAft>
              <a:buClr>
                <a:schemeClr val="accent3"/>
              </a:buClr>
              <a:buFont typeface="Arial" pitchFamily="34" charset="0"/>
              <a:buNone/>
              <a:defRPr/>
            </a:pPr>
            <a:r>
              <a:rPr lang="ru-RU" i="1" dirty="0" smtClean="0">
                <a:solidFill>
                  <a:schemeClr val="tx1"/>
                </a:solidFill>
                <a:latin typeface="Times New Roman" pitchFamily="18" charset="0"/>
                <a:cs typeface="Times New Roman" pitchFamily="18" charset="0"/>
              </a:rPr>
              <a:t>Увеличение спроса  приведет к смещению кривой спроса вверх и вправо. Абсолютный объем земельной ренты возрастет до площади четырехугольника  О</a:t>
            </a:r>
            <a:r>
              <a:rPr lang="en-US" i="1" dirty="0" smtClean="0">
                <a:solidFill>
                  <a:schemeClr val="tx1"/>
                </a:solidFill>
                <a:latin typeface="Times New Roman" pitchFamily="18" charset="0"/>
                <a:cs typeface="Times New Roman" pitchFamily="18" charset="0"/>
              </a:rPr>
              <a:t>r'</a:t>
            </a:r>
            <a:r>
              <a:rPr lang="ru-RU" i="1" dirty="0" smtClean="0">
                <a:solidFill>
                  <a:schemeClr val="tx1"/>
                </a:solidFill>
                <a:latin typeface="Times New Roman" pitchFamily="18" charset="0"/>
                <a:cs typeface="Times New Roman" pitchFamily="18" charset="0"/>
              </a:rPr>
              <a:t>Е'А.</a:t>
            </a:r>
          </a:p>
        </p:txBody>
      </p:sp>
      <p:pic>
        <p:nvPicPr>
          <p:cNvPr id="106498" name="Picture 2"/>
          <p:cNvPicPr>
            <a:picLocks noChangeAspect="1" noChangeArrowheads="1"/>
          </p:cNvPicPr>
          <p:nvPr/>
        </p:nvPicPr>
        <p:blipFill>
          <a:blip r:embed="rId3" cstate="print"/>
          <a:srcRect/>
          <a:stretch>
            <a:fillRect/>
          </a:stretch>
        </p:blipFill>
        <p:spPr bwMode="auto">
          <a:xfrm>
            <a:off x="2928938" y="1071563"/>
            <a:ext cx="3209925" cy="3000375"/>
          </a:xfrm>
          <a:prstGeom prst="rect">
            <a:avLst/>
          </a:prstGeom>
          <a:solidFill>
            <a:schemeClr val="bg1"/>
          </a:solidFill>
          <a:ln w="9525">
            <a:noFill/>
            <a:miter lim="800000"/>
            <a:headEnd/>
            <a:tailEnd/>
          </a:ln>
        </p:spPr>
      </p:pic>
      <p:cxnSp>
        <p:nvCxnSpPr>
          <p:cNvPr id="6" name="Прямая соединительная линия 5"/>
          <p:cNvCxnSpPr/>
          <p:nvPr/>
        </p:nvCxnSpPr>
        <p:spPr>
          <a:xfrm rot="5400000" flipH="1" flipV="1">
            <a:off x="3929062" y="2214563"/>
            <a:ext cx="1928813" cy="642938"/>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7" name="Правая фигурная скобка 6"/>
          <p:cNvSpPr/>
          <p:nvPr/>
        </p:nvSpPr>
        <p:spPr>
          <a:xfrm rot="16200000">
            <a:off x="4809331" y="1477169"/>
            <a:ext cx="96838" cy="571500"/>
          </a:xfrm>
          <a:prstGeom prst="rightBrace">
            <a:avLst>
              <a:gd name="adj1" fmla="val 0"/>
              <a:gd name="adj2" fmla="val 387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cxnSp>
        <p:nvCxnSpPr>
          <p:cNvPr id="9" name="Прямая со стрелкой 8"/>
          <p:cNvCxnSpPr/>
          <p:nvPr/>
        </p:nvCxnSpPr>
        <p:spPr>
          <a:xfrm rot="5400000" flipH="1" flipV="1">
            <a:off x="3893344" y="1964532"/>
            <a:ext cx="285750"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7" presetClass="entr" presetSubtype="8"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 calcmode="lin" valueType="num">
                                      <p:cBhvr additive="base">
                                        <p:cTn id="15" dur="1000" fill="hold"/>
                                        <p:tgtEl>
                                          <p:spTgt spid="106498"/>
                                        </p:tgtEl>
                                        <p:attrNameLst>
                                          <p:attrName>ppt_x</p:attrName>
                                        </p:attrNameLst>
                                      </p:cBhvr>
                                      <p:tavLst>
                                        <p:tav tm="0">
                                          <p:val>
                                            <p:strVal val="0-#ppt_w/2"/>
                                          </p:val>
                                        </p:tav>
                                        <p:tav tm="100000">
                                          <p:val>
                                            <p:strVal val="#ppt_x"/>
                                          </p:val>
                                        </p:tav>
                                      </p:tavLst>
                                    </p:anim>
                                    <p:anim calcmode="lin" valueType="num">
                                      <p:cBhvr additive="base">
                                        <p:cTn id="16" dur="10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33"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8" end="8"/>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40"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42913" y="571500"/>
            <a:ext cx="8258175" cy="5429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85750" y="357188"/>
            <a:ext cx="8353425" cy="61579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500063"/>
          </a:xfrm>
        </p:spPr>
        <p:txBody>
          <a:bodyPr rtlCol="0">
            <a:normAutofit fontScale="90000"/>
          </a:bodyPr>
          <a:lstStyle/>
          <a:p>
            <a:pPr algn="ctr" fontAlgn="auto">
              <a:spcAft>
                <a:spcPts val="0"/>
              </a:spcAft>
              <a:defRPr/>
            </a:pPr>
            <a:r>
              <a:rPr lang="ru-RU" sz="2800" dirty="0" smtClean="0"/>
              <a:t>Рынок земли</a:t>
            </a:r>
            <a:endParaRPr lang="ru-RU" sz="2800" dirty="0"/>
          </a:p>
        </p:txBody>
      </p:sp>
      <p:sp>
        <p:nvSpPr>
          <p:cNvPr id="3" name="Текст 2"/>
          <p:cNvSpPr>
            <a:spLocks noGrp="1"/>
          </p:cNvSpPr>
          <p:nvPr>
            <p:ph type="body" idx="1"/>
          </p:nvPr>
        </p:nvSpPr>
        <p:spPr>
          <a:xfrm>
            <a:off x="428625" y="428625"/>
            <a:ext cx="8397875" cy="6143625"/>
          </a:xfrm>
          <a:solidFill>
            <a:schemeClr val="bg1"/>
          </a:solidFill>
        </p:spPr>
        <p:txBody>
          <a:bodyPr rtlCol="0">
            <a:normAutofit fontScale="92500" lnSpcReduction="10000"/>
          </a:bodyPr>
          <a:lstStyle/>
          <a:p>
            <a:pPr algn="ctr" fontAlgn="auto">
              <a:spcBef>
                <a:spcPct val="0"/>
              </a:spcBef>
              <a:spcAft>
                <a:spcPts val="0"/>
              </a:spcAft>
              <a:buClr>
                <a:schemeClr val="accent3"/>
              </a:buClr>
              <a:buFont typeface="Wingdings 2"/>
              <a:buNone/>
              <a:defRPr/>
            </a:pPr>
            <a:endParaRPr lang="ru-RU" b="1" i="1" dirty="0" smtClean="0">
              <a:solidFill>
                <a:schemeClr val="tx1"/>
              </a:solidFill>
              <a:latin typeface="Times New Roman" pitchFamily="18" charset="0"/>
              <a:cs typeface="Times New Roman" pitchFamily="18" charset="0"/>
            </a:endParaRPr>
          </a:p>
          <a:p>
            <a:pPr algn="ctr"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РЫНОК  ЗЕМЛИ</a:t>
            </a:r>
            <a:endParaRPr lang="ru-RU" b="1" i="1" dirty="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endParaRPr lang="ru-RU" b="1"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Земельная рента – </a:t>
            </a:r>
            <a:r>
              <a:rPr lang="ru-RU" i="1" dirty="0" smtClean="0">
                <a:solidFill>
                  <a:schemeClr val="tx1"/>
                </a:solidFill>
                <a:latin typeface="Times New Roman" pitchFamily="18" charset="0"/>
                <a:cs typeface="Times New Roman" pitchFamily="18" charset="0"/>
              </a:rPr>
              <a:t>это часть прибыли, которая возникает при использовании невоспроизводимого производственного фактора  - земли.</a:t>
            </a:r>
          </a:p>
          <a:p>
            <a:pPr algn="just" fontAlgn="auto">
              <a:spcBef>
                <a:spcPct val="0"/>
              </a:spcBef>
              <a:spcAft>
                <a:spcPts val="0"/>
              </a:spcAft>
              <a:buClr>
                <a:schemeClr val="accent3"/>
              </a:buClr>
              <a:buFont typeface="Wingdings 2"/>
              <a:buNone/>
              <a:defRPr/>
            </a:pPr>
            <a:r>
              <a:rPr lang="ru-RU" i="1" dirty="0" smtClean="0">
                <a:solidFill>
                  <a:schemeClr val="tx1"/>
                </a:solidFill>
                <a:latin typeface="Times New Roman" pitchFamily="18" charset="0"/>
                <a:cs typeface="Times New Roman" pitchFamily="18" charset="0"/>
              </a:rPr>
              <a:t>Различают формы земельной ренты – дифференциальную, абсолютную и монопольную.</a:t>
            </a: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Дифференциальная рента </a:t>
            </a:r>
            <a:r>
              <a:rPr lang="ru-RU" i="1" dirty="0" smtClean="0">
                <a:solidFill>
                  <a:schemeClr val="tx1"/>
                </a:solidFill>
                <a:latin typeface="Times New Roman" pitchFamily="18" charset="0"/>
                <a:cs typeface="Times New Roman" pitchFamily="18" charset="0"/>
              </a:rPr>
              <a:t>– это рента с более выгодных участков земли (например, плодородие почвы, хорошее местоположение ) .</a:t>
            </a: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Абсолютная рента </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рента</a:t>
            </a:r>
            <a:r>
              <a:rPr lang="ru-RU" i="1" dirty="0" smtClean="0">
                <a:solidFill>
                  <a:schemeClr val="tx1"/>
                </a:solidFill>
                <a:latin typeface="Times New Roman" pitchFamily="18" charset="0"/>
                <a:cs typeface="Times New Roman" pitchFamily="18" charset="0"/>
              </a:rPr>
              <a:t>, которая возникает на основе наличия частной собственности на землю, независимо от ее количества и качества.  </a:t>
            </a: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Монопольная рента </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рента</a:t>
            </a:r>
            <a:r>
              <a:rPr lang="ru-RU" i="1" dirty="0" smtClean="0">
                <a:solidFill>
                  <a:schemeClr val="tx1"/>
                </a:solidFill>
                <a:latin typeface="Times New Roman" pitchFamily="18" charset="0"/>
                <a:cs typeface="Times New Roman" pitchFamily="18" charset="0"/>
              </a:rPr>
              <a:t>, возникающая на определенный вид  с/</a:t>
            </a:r>
            <a:r>
              <a:rPr lang="ru-RU" i="1" dirty="0" err="1" smtClean="0">
                <a:solidFill>
                  <a:schemeClr val="tx1"/>
                </a:solidFill>
                <a:latin typeface="Times New Roman" pitchFamily="18" charset="0"/>
                <a:cs typeface="Times New Roman" pitchFamily="18" charset="0"/>
              </a:rPr>
              <a:t>х</a:t>
            </a:r>
            <a:r>
              <a:rPr lang="ru-RU" i="1" dirty="0" smtClean="0">
                <a:solidFill>
                  <a:schemeClr val="tx1"/>
                </a:solidFill>
                <a:latin typeface="Times New Roman" pitchFamily="18" charset="0"/>
                <a:cs typeface="Times New Roman" pitchFamily="18" charset="0"/>
              </a:rPr>
              <a:t> продуктов, производимых в ограниченных количествах по монопольно высоким ценам (например, кофе, цитрусовые). </a:t>
            </a: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Рз</a:t>
            </a:r>
            <a:r>
              <a:rPr lang="ru-RU" b="1" i="1" dirty="0" smtClean="0">
                <a:solidFill>
                  <a:schemeClr val="tx1"/>
                </a:solidFill>
                <a:latin typeface="Times New Roman" pitchFamily="18" charset="0"/>
                <a:cs typeface="Times New Roman" pitchFamily="18" charset="0"/>
              </a:rPr>
              <a:t> =  </a:t>
            </a:r>
            <a:r>
              <a:rPr lang="ru-RU" b="1" i="1" u="sng" dirty="0" smtClean="0">
                <a:solidFill>
                  <a:schemeClr val="tx1"/>
                </a:solidFill>
                <a:latin typeface="Times New Roman" pitchFamily="18" charset="0"/>
                <a:cs typeface="Times New Roman" pitchFamily="18" charset="0"/>
              </a:rPr>
              <a:t>размер земельной ренты (</a:t>
            </a:r>
            <a:r>
              <a:rPr lang="en-US" b="1" i="1" u="sng" dirty="0" smtClean="0">
                <a:solidFill>
                  <a:schemeClr val="tx1"/>
                </a:solidFill>
                <a:latin typeface="Times New Roman" pitchFamily="18" charset="0"/>
                <a:cs typeface="Times New Roman" pitchFamily="18" charset="0"/>
              </a:rPr>
              <a:t>R</a:t>
            </a:r>
            <a:r>
              <a:rPr lang="ru-RU" b="1" i="1" u="sng" dirty="0" smtClean="0">
                <a:solidFill>
                  <a:schemeClr val="tx1"/>
                </a:solidFill>
                <a:latin typeface="Times New Roman" pitchFamily="18" charset="0"/>
                <a:cs typeface="Times New Roman" pitchFamily="18" charset="0"/>
              </a:rPr>
              <a:t>) </a:t>
            </a:r>
            <a:r>
              <a:rPr lang="ru-RU" b="1" i="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х</a:t>
            </a:r>
            <a:r>
              <a:rPr lang="ru-RU" b="1" i="1" dirty="0" smtClean="0">
                <a:solidFill>
                  <a:schemeClr val="tx1"/>
                </a:solidFill>
                <a:latin typeface="Times New Roman" pitchFamily="18" charset="0"/>
                <a:cs typeface="Times New Roman" pitchFamily="18" charset="0"/>
              </a:rPr>
              <a:t> 100%</a:t>
            </a: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                                                величина ссудного % (</a:t>
            </a:r>
            <a:r>
              <a:rPr lang="en-US" b="1" i="1" dirty="0" smtClean="0">
                <a:solidFill>
                  <a:schemeClr val="tx1"/>
                </a:solidFill>
                <a:latin typeface="Times New Roman" pitchFamily="18" charset="0"/>
                <a:cs typeface="Times New Roman" pitchFamily="18" charset="0"/>
              </a:rPr>
              <a:t>Z</a:t>
            </a:r>
            <a:r>
              <a:rPr lang="ru-RU" b="1" i="1" dirty="0" smtClean="0">
                <a:solidFill>
                  <a:schemeClr val="tx1"/>
                </a:solidFill>
                <a:latin typeface="Times New Roman" pitchFamily="18" charset="0"/>
                <a:cs typeface="Times New Roman" pitchFamily="18" charset="0"/>
              </a:rPr>
              <a:t>)</a:t>
            </a:r>
          </a:p>
          <a:p>
            <a:pPr algn="just" fontAlgn="auto">
              <a:spcBef>
                <a:spcPct val="0"/>
              </a:spcBef>
              <a:spcAft>
                <a:spcPts val="0"/>
              </a:spcAft>
              <a:buClr>
                <a:schemeClr val="accent3"/>
              </a:buClr>
              <a:buFont typeface="Wingdings 2"/>
              <a:buNone/>
              <a:defRPr/>
            </a:pPr>
            <a:r>
              <a:rPr lang="ru-RU" i="1" dirty="0" smtClean="0">
                <a:solidFill>
                  <a:schemeClr val="tx1"/>
                </a:solidFill>
                <a:latin typeface="Times New Roman" pitchFamily="18" charset="0"/>
                <a:cs typeface="Times New Roman" pitchFamily="18" charset="0"/>
              </a:rPr>
              <a:t>Т.о. цена земли есть капитализированная земельная рента, которая зависит от двух главных величин:</a:t>
            </a:r>
          </a:p>
          <a:p>
            <a:pPr algn="just" fontAlgn="auto">
              <a:spcBef>
                <a:spcPct val="0"/>
              </a:spcBef>
              <a:spcAft>
                <a:spcPts val="0"/>
              </a:spcAft>
              <a:buClr>
                <a:schemeClr val="accent3"/>
              </a:buClr>
              <a:buFont typeface="Wingdings 2"/>
              <a:buNone/>
              <a:defRPr/>
            </a:pPr>
            <a:r>
              <a:rPr lang="ru-RU" i="1" dirty="0" smtClean="0">
                <a:solidFill>
                  <a:schemeClr val="tx1"/>
                </a:solidFill>
                <a:latin typeface="Times New Roman" pitchFamily="18" charset="0"/>
                <a:cs typeface="Times New Roman" pitchFamily="18" charset="0"/>
              </a:rPr>
              <a:t>1 – размеров земельной ренты (</a:t>
            </a:r>
            <a:r>
              <a:rPr lang="en-US" i="1" dirty="0" smtClean="0">
                <a:solidFill>
                  <a:schemeClr val="tx1"/>
                </a:solidFill>
                <a:latin typeface="Times New Roman" pitchFamily="18" charset="0"/>
                <a:cs typeface="Times New Roman" pitchFamily="18" charset="0"/>
              </a:rPr>
              <a:t>R</a:t>
            </a:r>
            <a:r>
              <a:rPr lang="ru-RU" i="1" dirty="0" smtClean="0">
                <a:solidFill>
                  <a:schemeClr val="tx1"/>
                </a:solidFill>
                <a:latin typeface="Times New Roman" pitchFamily="18" charset="0"/>
                <a:cs typeface="Times New Roman" pitchFamily="18" charset="0"/>
              </a:rPr>
              <a:t>)</a:t>
            </a:r>
          </a:p>
          <a:p>
            <a:pPr algn="just" fontAlgn="auto">
              <a:spcBef>
                <a:spcPct val="0"/>
              </a:spcBef>
              <a:spcAft>
                <a:spcPts val="0"/>
              </a:spcAft>
              <a:buClr>
                <a:schemeClr val="accent3"/>
              </a:buClr>
              <a:buFont typeface="Wingdings 2"/>
              <a:buNone/>
              <a:defRPr/>
            </a:pPr>
            <a:r>
              <a:rPr lang="ru-RU" i="1" dirty="0" smtClean="0">
                <a:solidFill>
                  <a:schemeClr val="tx1"/>
                </a:solidFill>
                <a:latin typeface="Times New Roman" pitchFamily="18" charset="0"/>
                <a:cs typeface="Times New Roman" pitchFamily="18" charset="0"/>
              </a:rPr>
              <a:t>2 – ставки ссудного процента (</a:t>
            </a:r>
            <a:r>
              <a:rPr lang="en-US" i="1" dirty="0" smtClean="0">
                <a:solidFill>
                  <a:schemeClr val="tx1"/>
                </a:solidFill>
                <a:latin typeface="Times New Roman" pitchFamily="18" charset="0"/>
                <a:cs typeface="Times New Roman" pitchFamily="18" charset="0"/>
              </a:rPr>
              <a:t>Z</a:t>
            </a:r>
            <a:r>
              <a:rPr lang="ru-RU" i="1" dirty="0" smtClean="0">
                <a:solidFill>
                  <a:schemeClr val="tx1"/>
                </a:solidFill>
                <a:latin typeface="Times New Roman" pitchFamily="18" charset="0"/>
                <a:cs typeface="Times New Roman" pitchFamily="18" charset="0"/>
              </a:rPr>
              <a:t>).</a:t>
            </a: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7"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3" end="3"/>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1" dur="50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3" dur="500"/>
                                        <p:tgtEl>
                                          <p:spTgt spid="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28"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6" end="6"/>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35"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8" end="8"/>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42"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10" end="1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7" presetClass="entr" presetSubtype="8"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1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11" end="11"/>
                                            </p:txEl>
                                          </p:spTgt>
                                        </p:tgtEl>
                                        <p:attrNameLst>
                                          <p:attrName>ppt_y</p:attrName>
                                        </p:attrNameLst>
                                      </p:cBhvr>
                                      <p:tavLst>
                                        <p:tav tm="0">
                                          <p:val>
                                            <p:strVal val="#ppt_y"/>
                                          </p:val>
                                        </p:tav>
                                        <p:tav tm="100000">
                                          <p:val>
                                            <p:strVal val="#ppt_y"/>
                                          </p:val>
                                        </p:tav>
                                      </p:tavLst>
                                    </p:anim>
                                  </p:childTnLst>
                                </p:cTn>
                              </p:par>
                              <p:par>
                                <p:cTn id="51" presetID="7" presetClass="entr" presetSubtype="8"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10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3">
                                            <p:txEl>
                                              <p:pRg st="13" end="13"/>
                                            </p:txEl>
                                          </p:spTgt>
                                        </p:tgtEl>
                                        <p:attrNameLst>
                                          <p:attrName>style.visibility</p:attrName>
                                        </p:attrNameLst>
                                      </p:cBhvr>
                                      <p:to>
                                        <p:strVal val="visible"/>
                                      </p:to>
                                    </p:set>
                                    <p:anim calcmode="discrete" valueType="clr">
                                      <p:cBhvr override="childStyle">
                                        <p:cTn id="59" dur="80"/>
                                        <p:tgtEl>
                                          <p:spTgt spid="3">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
                                            <p:txEl>
                                              <p:pRg st="13" end="13"/>
                                            </p:txEl>
                                          </p:spTgt>
                                        </p:tgtEl>
                                        <p:attrNameLst>
                                          <p:attrName>fillcolor</p:attrName>
                                        </p:attrNameLst>
                                      </p:cBhvr>
                                      <p:tavLst>
                                        <p:tav tm="0">
                                          <p:val>
                                            <p:clrVal>
                                              <a:schemeClr val="accent2"/>
                                            </p:clrVal>
                                          </p:val>
                                        </p:tav>
                                        <p:tav tm="50000">
                                          <p:val>
                                            <p:clrVal>
                                              <a:schemeClr val="hlink"/>
                                            </p:clrVal>
                                          </p:val>
                                        </p:tav>
                                      </p:tavLst>
                                    </p:anim>
                                    <p:set>
                                      <p:cBhvr>
                                        <p:cTn id="61" dur="80"/>
                                        <p:tgtEl>
                                          <p:spTgt spid="3">
                                            <p:txEl>
                                              <p:pRg st="13" end="13"/>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nodeType="clickEffect">
                                  <p:stCondLst>
                                    <p:cond delay="0"/>
                                  </p:stCondLst>
                                  <p:iterate type="lt">
                                    <p:tmPct val="50000"/>
                                  </p:iterate>
                                  <p:childTnLst>
                                    <p:set>
                                      <p:cBhvr>
                                        <p:cTn id="65" dur="1" fill="hold">
                                          <p:stCondLst>
                                            <p:cond delay="0"/>
                                          </p:stCondLst>
                                        </p:cTn>
                                        <p:tgtEl>
                                          <p:spTgt spid="3">
                                            <p:txEl>
                                              <p:pRg st="14" end="14"/>
                                            </p:txEl>
                                          </p:spTgt>
                                        </p:tgtEl>
                                        <p:attrNameLst>
                                          <p:attrName>style.visibility</p:attrName>
                                        </p:attrNameLst>
                                      </p:cBhvr>
                                      <p:to>
                                        <p:strVal val="visible"/>
                                      </p:to>
                                    </p:set>
                                    <p:anim calcmode="discrete" valueType="clr">
                                      <p:cBhvr override="childStyle">
                                        <p:cTn id="66" dur="80"/>
                                        <p:tgtEl>
                                          <p:spTgt spid="3">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3">
                                            <p:txEl>
                                              <p:pRg st="14" end="14"/>
                                            </p:txEl>
                                          </p:spTgt>
                                        </p:tgtEl>
                                        <p:attrNameLst>
                                          <p:attrName>fillcolor</p:attrName>
                                        </p:attrNameLst>
                                      </p:cBhvr>
                                      <p:tavLst>
                                        <p:tav tm="0">
                                          <p:val>
                                            <p:clrVal>
                                              <a:schemeClr val="accent2"/>
                                            </p:clrVal>
                                          </p:val>
                                        </p:tav>
                                        <p:tav tm="50000">
                                          <p:val>
                                            <p:clrVal>
                                              <a:schemeClr val="hlink"/>
                                            </p:clrVal>
                                          </p:val>
                                        </p:tav>
                                      </p:tavLst>
                                    </p:anim>
                                    <p:set>
                                      <p:cBhvr>
                                        <p:cTn id="68" dur="80"/>
                                        <p:tgtEl>
                                          <p:spTgt spid="3">
                                            <p:txEl>
                                              <p:pRg st="14" end="14"/>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nodeType="clickEffect">
                                  <p:stCondLst>
                                    <p:cond delay="0"/>
                                  </p:stCondLst>
                                  <p:iterate type="lt">
                                    <p:tmPct val="50000"/>
                                  </p:iterate>
                                  <p:childTnLst>
                                    <p:set>
                                      <p:cBhvr>
                                        <p:cTn id="72" dur="1" fill="hold">
                                          <p:stCondLst>
                                            <p:cond delay="0"/>
                                          </p:stCondLst>
                                        </p:cTn>
                                        <p:tgtEl>
                                          <p:spTgt spid="3">
                                            <p:txEl>
                                              <p:pRg st="15" end="15"/>
                                            </p:txEl>
                                          </p:spTgt>
                                        </p:tgtEl>
                                        <p:attrNameLst>
                                          <p:attrName>style.visibility</p:attrName>
                                        </p:attrNameLst>
                                      </p:cBhvr>
                                      <p:to>
                                        <p:strVal val="visible"/>
                                      </p:to>
                                    </p:set>
                                    <p:anim calcmode="discrete" valueType="clr">
                                      <p:cBhvr override="childStyle">
                                        <p:cTn id="73" dur="80"/>
                                        <p:tgtEl>
                                          <p:spTgt spid="3">
                                            <p:txEl>
                                              <p:pRg st="15" end="1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3">
                                            <p:txEl>
                                              <p:pRg st="15" end="15"/>
                                            </p:txEl>
                                          </p:spTgt>
                                        </p:tgtEl>
                                        <p:attrNameLst>
                                          <p:attrName>fillcolor</p:attrName>
                                        </p:attrNameLst>
                                      </p:cBhvr>
                                      <p:tavLst>
                                        <p:tav tm="0">
                                          <p:val>
                                            <p:clrVal>
                                              <a:schemeClr val="accent2"/>
                                            </p:clrVal>
                                          </p:val>
                                        </p:tav>
                                        <p:tav tm="50000">
                                          <p:val>
                                            <p:clrVal>
                                              <a:schemeClr val="hlink"/>
                                            </p:clrVal>
                                          </p:val>
                                        </p:tav>
                                      </p:tavLst>
                                    </p:anim>
                                    <p:set>
                                      <p:cBhvr>
                                        <p:cTn id="75" dur="80"/>
                                        <p:tgtEl>
                                          <p:spTgt spid="3">
                                            <p:txEl>
                                              <p:pRg st="15" end="1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2123658"/>
          </a:xfrm>
          <a:noFill/>
          <a:ln>
            <a:solidFill>
              <a:srgbClr val="0070C0"/>
            </a:solidFill>
          </a:ln>
          <a:effectLst>
            <a:glow rad="101600">
              <a:schemeClr val="accent6">
                <a:satMod val="175000"/>
                <a:alpha val="40000"/>
              </a:schemeClr>
            </a:glow>
          </a:effectLst>
        </p:spPr>
        <p:txBody>
          <a:bodyPr>
            <a:spAutoFit/>
          </a:bodyPr>
          <a:lstStyle/>
          <a:p>
            <a:pPr fontAlgn="auto">
              <a:spcAft>
                <a:spcPts val="0"/>
              </a:spcAft>
              <a:defRPr/>
            </a:pPr>
            <a:r>
              <a:rPr lang="ru-RU" sz="2200" b="1" i="1" u="sng" dirty="0" smtClean="0">
                <a:solidFill>
                  <a:srgbClr val="C00000"/>
                </a:solidFill>
                <a:latin typeface="Times New Roman" pitchFamily="18" charset="0"/>
                <a:cs typeface="Times New Roman" pitchFamily="18" charset="0"/>
              </a:rPr>
              <a:t>Цель:</a:t>
            </a:r>
            <a:r>
              <a:rPr lang="ru-RU" sz="2200" i="1" dirty="0" smtClean="0">
                <a:solidFill>
                  <a:srgbClr val="C00000"/>
                </a:solidFill>
                <a:latin typeface="Times New Roman" pitchFamily="18" charset="0"/>
                <a:cs typeface="Times New Roman" pitchFamily="18" charset="0"/>
              </a:rPr>
              <a:t>  </a:t>
            </a:r>
            <a:r>
              <a:rPr lang="ru-RU" sz="2200" i="1" dirty="0" smtClean="0">
                <a:solidFill>
                  <a:schemeClr val="accent1">
                    <a:lumMod val="50000"/>
                  </a:schemeClr>
                </a:solidFill>
                <a:latin typeface="Times New Roman" pitchFamily="18" charset="0"/>
                <a:cs typeface="Times New Roman" pitchFamily="18" charset="0"/>
              </a:rPr>
              <a:t>определить понятие «факторы современного производства» рассмотреть классическую теорию факторов производства. Разобраться и ориентироваться в понятиях: капитал, ссудный процент, инвестиции; земля, земельная рента, ее виды, цена земли; труд, заработная плата, ее формы и системы, номинальная и реальная заработная плата. </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785786" y="3500438"/>
            <a:ext cx="7786742" cy="3000396"/>
          </a:xfrm>
          <a:ln>
            <a:solidFill>
              <a:srgbClr val="00B050"/>
            </a:solidFill>
          </a:ln>
          <a:effectLst>
            <a:glow rad="139700">
              <a:schemeClr val="accent6">
                <a:satMod val="175000"/>
                <a:alpha val="40000"/>
              </a:schemeClr>
            </a:glow>
          </a:effectLst>
        </p:spPr>
        <p:txBody>
          <a:bodyPr>
            <a:normAutofit fontScale="92500" lnSpcReduction="20000"/>
          </a:bodyPr>
          <a:lstStyle/>
          <a:p>
            <a:pPr lvl="6">
              <a:defRPr/>
            </a:pPr>
            <a:endParaRPr lang="ru-RU" dirty="0" smtClean="0"/>
          </a:p>
          <a:p>
            <a:pPr marL="365760" indent="-256032" fontAlgn="auto">
              <a:spcAft>
                <a:spcPts val="0"/>
              </a:spcAft>
              <a:buClr>
                <a:schemeClr val="accent3"/>
              </a:buClr>
              <a:buFont typeface="Georgia"/>
              <a:buNone/>
              <a:defRPr/>
            </a:pPr>
            <a:r>
              <a:rPr lang="ru-RU" sz="2200" b="1" i="1" dirty="0" smtClean="0">
                <a:latin typeface="Times New Roman" pitchFamily="18" charset="0"/>
                <a:cs typeface="Times New Roman" pitchFamily="18" charset="0"/>
              </a:rPr>
              <a:t>   </a:t>
            </a:r>
            <a:r>
              <a:rPr lang="ru-RU" sz="2200" b="1" i="1" u="sng" dirty="0" smtClean="0">
                <a:solidFill>
                  <a:srgbClr val="C00000"/>
                </a:solidFill>
                <a:latin typeface="Times New Roman" pitchFamily="18" charset="0"/>
                <a:cs typeface="Times New Roman" pitchFamily="18" charset="0"/>
              </a:rPr>
              <a:t>Ключевые понятия и термины:</a:t>
            </a:r>
            <a:r>
              <a:rPr lang="ru-RU" sz="2200" i="1" dirty="0" smtClean="0">
                <a:solidFill>
                  <a:srgbClr val="C00000"/>
                </a:solidFill>
                <a:latin typeface="Times New Roman" pitchFamily="18" charset="0"/>
                <a:cs typeface="Times New Roman" pitchFamily="18" charset="0"/>
              </a:rPr>
              <a:t> </a:t>
            </a:r>
            <a:r>
              <a:rPr lang="ru-RU" sz="2400" b="1" i="1" dirty="0" smtClean="0"/>
              <a:t>:</a:t>
            </a:r>
            <a:r>
              <a:rPr lang="ru-RU" sz="2400" i="1" dirty="0" smtClean="0"/>
              <a:t> рынок труда, труд, рабочая сила, безработица структурная, биржа труда, заработная плата: реальная  и номинальная зарплата, рынок капитала, капитал, кругооборот капитала, основной капитал, оборотный капитал, торговый капитал, физический износ, моральный износ, промышленный капитал, ссудный процент, рынок земли земельная рента, дифференциальная рента, абсолютная рента, монопольная рента, арендная плата, цена земли.</a:t>
            </a:r>
            <a:endParaRPr lang="ru-RU" sz="2400" dirty="0" smtClean="0"/>
          </a:p>
          <a:p>
            <a:pPr marL="365760" indent="-256032" fontAlgn="auto">
              <a:spcAft>
                <a:spcPts val="0"/>
              </a:spcAft>
              <a:buClr>
                <a:schemeClr val="accent3"/>
              </a:buClr>
              <a:buFont typeface="Georgia"/>
              <a:buNone/>
              <a:defRPr/>
            </a:pP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571500" y="1357313"/>
            <a:ext cx="8183563" cy="4973637"/>
          </a:xfrm>
        </p:spPr>
        <p:txBody>
          <a:bodyPr/>
          <a:lstStyle/>
          <a:p>
            <a:pPr marL="0" indent="0">
              <a:spcBef>
                <a:spcPct val="0"/>
              </a:spcBef>
              <a:buFont typeface="Arial" charset="0"/>
              <a:buNone/>
            </a:pPr>
            <a:r>
              <a:rPr lang="ru-RU" sz="2400" i="1" smtClean="0">
                <a:latin typeface="Times New Roman" pitchFamily="18" charset="0"/>
                <a:cs typeface="Times New Roman" pitchFamily="18" charset="0"/>
              </a:rPr>
              <a:t>А знаете ли вы, что…</a:t>
            </a:r>
          </a:p>
          <a:p>
            <a:pPr marL="0" indent="0">
              <a:spcBef>
                <a:spcPct val="0"/>
              </a:spcBef>
              <a:buFont typeface="Arial" charset="0"/>
              <a:buNone/>
            </a:pPr>
            <a:r>
              <a:rPr lang="ru-RU" sz="2400" b="1" smtClean="0">
                <a:latin typeface="Times New Roman" pitchFamily="18" charset="0"/>
                <a:cs typeface="Times New Roman" pitchFamily="18" charset="0"/>
              </a:rPr>
              <a:t>Главное богатство нашего региона, его огромный природный потенциал – это исключительно плодородные черноземные почвы. Образец тамбовского чернозема хранится в Палате мер и весов в Париже как эталон самой плодородной почвы в мире. </a:t>
            </a:r>
          </a:p>
          <a:p>
            <a:pPr marL="0" indent="0">
              <a:spcBef>
                <a:spcPct val="0"/>
              </a:spcBef>
              <a:buFont typeface="Arial" charset="0"/>
              <a:buNone/>
            </a:pPr>
            <a:endParaRPr lang="ru-RU" sz="2400" b="1" smtClean="0">
              <a:latin typeface="Times New Roman" pitchFamily="18" charset="0"/>
              <a:cs typeface="Times New Roman" pitchFamily="18" charset="0"/>
            </a:endParaRPr>
          </a:p>
          <a:p>
            <a:pPr marL="0" indent="0">
              <a:spcBef>
                <a:spcPct val="0"/>
              </a:spcBef>
              <a:buFont typeface="Arial" charset="0"/>
              <a:buNone/>
            </a:pPr>
            <a:r>
              <a:rPr lang="ru-RU" sz="2400" b="1" smtClean="0">
                <a:latin typeface="Times New Roman" pitchFamily="18" charset="0"/>
                <a:cs typeface="Times New Roman" pitchFamily="18" charset="0"/>
              </a:rPr>
              <a:t>О нем известный русский ученый почвовед В.В. Докучаев писал, что «чернозем... для России дороже всякой нефти, всякого каменного угля, дороже золотых и железных руд; в нем – вековечное неистощимое русское богатство!»</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500063"/>
          </a:xfrm>
          <a:solidFill>
            <a:schemeClr val="bg1"/>
          </a:solidFill>
        </p:spPr>
        <p:txBody>
          <a:bodyPr rtlCol="0">
            <a:normAutofit fontScale="90000"/>
          </a:bodyPr>
          <a:lstStyle/>
          <a:p>
            <a:pPr algn="ctr" fontAlgn="auto">
              <a:spcAft>
                <a:spcPts val="0"/>
              </a:spcAft>
              <a:defRPr/>
            </a:pPr>
            <a:r>
              <a:rPr lang="ru-RU" sz="2800" i="1" dirty="0" smtClean="0">
                <a:solidFill>
                  <a:schemeClr val="tx1"/>
                </a:solidFill>
                <a:latin typeface="Times New Roman" pitchFamily="18" charset="0"/>
                <a:cs typeface="Times New Roman" pitchFamily="18" charset="0"/>
              </a:rPr>
              <a:t>Рынок капитала</a:t>
            </a:r>
          </a:p>
        </p:txBody>
      </p:sp>
      <p:sp>
        <p:nvSpPr>
          <p:cNvPr id="15363" name="Текст 2"/>
          <p:cNvSpPr>
            <a:spLocks noGrp="1"/>
          </p:cNvSpPr>
          <p:nvPr>
            <p:ph type="body" idx="1"/>
          </p:nvPr>
        </p:nvSpPr>
        <p:spPr>
          <a:xfrm>
            <a:off x="428625" y="1071563"/>
            <a:ext cx="8286750" cy="5357812"/>
          </a:xfrm>
          <a:solidFill>
            <a:schemeClr val="bg1"/>
          </a:solidFill>
        </p:spPr>
        <p:txBody>
          <a:bodyPr/>
          <a:lstStyle/>
          <a:p>
            <a:pPr marL="44450">
              <a:spcBef>
                <a:spcPct val="0"/>
              </a:spcBef>
            </a:pPr>
            <a:endParaRPr lang="ru-RU" smtClean="0">
              <a:solidFill>
                <a:srgbClr val="B95C00"/>
              </a:solidFill>
            </a:endParaRPr>
          </a:p>
        </p:txBody>
      </p:sp>
      <p:sp>
        <p:nvSpPr>
          <p:cNvPr id="4" name="Скругленный прямоугольник 3"/>
          <p:cNvSpPr/>
          <p:nvPr/>
        </p:nvSpPr>
        <p:spPr>
          <a:xfrm rot="16200000">
            <a:off x="321469" y="2821781"/>
            <a:ext cx="3571875" cy="785813"/>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400" b="1" i="1" dirty="0">
                <a:latin typeface="Times New Roman" pitchFamily="18" charset="0"/>
                <a:cs typeface="Times New Roman" pitchFamily="18" charset="0"/>
              </a:rPr>
              <a:t>КАПИТАЛ</a:t>
            </a:r>
          </a:p>
        </p:txBody>
      </p:sp>
      <p:sp>
        <p:nvSpPr>
          <p:cNvPr id="16" name="Прямоугольник 15"/>
          <p:cNvSpPr/>
          <p:nvPr/>
        </p:nvSpPr>
        <p:spPr>
          <a:xfrm>
            <a:off x="3714750" y="1571625"/>
            <a:ext cx="3929063" cy="785813"/>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b="1" i="1" dirty="0">
                <a:latin typeface="Times New Roman" pitchFamily="18" charset="0"/>
                <a:cs typeface="Times New Roman" pitchFamily="18" charset="0"/>
              </a:rPr>
              <a:t>Реальный, производственный  </a:t>
            </a:r>
            <a:r>
              <a:rPr lang="ru-RU" i="1" dirty="0">
                <a:latin typeface="Times New Roman" pitchFamily="18" charset="0"/>
                <a:cs typeface="Times New Roman" pitchFamily="18" charset="0"/>
              </a:rPr>
              <a:t>(здания, сооружения, механизмы, сырье)</a:t>
            </a:r>
          </a:p>
        </p:txBody>
      </p:sp>
      <p:sp>
        <p:nvSpPr>
          <p:cNvPr id="18" name="Прямоугольник 17"/>
          <p:cNvSpPr/>
          <p:nvPr/>
        </p:nvSpPr>
        <p:spPr>
          <a:xfrm>
            <a:off x="3714750" y="2786063"/>
            <a:ext cx="3929063" cy="785812"/>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b="1" i="1" dirty="0">
                <a:latin typeface="Times New Roman" pitchFamily="18" charset="0"/>
                <a:cs typeface="Times New Roman" pitchFamily="18" charset="0"/>
              </a:rPr>
              <a:t>Денежный или финансовый  </a:t>
            </a:r>
          </a:p>
          <a:p>
            <a:pPr algn="ctr" fontAlgn="auto">
              <a:spcBef>
                <a:spcPts val="0"/>
              </a:spcBef>
              <a:spcAft>
                <a:spcPts val="0"/>
              </a:spcAft>
              <a:defRPr/>
            </a:pPr>
            <a:r>
              <a:rPr lang="ru-RU" i="1" dirty="0">
                <a:latin typeface="Times New Roman" pitchFamily="18" charset="0"/>
                <a:cs typeface="Times New Roman" pitchFamily="18" charset="0"/>
              </a:rPr>
              <a:t>(предназначен для превращения в элементы реального)</a:t>
            </a:r>
          </a:p>
        </p:txBody>
      </p:sp>
      <p:sp>
        <p:nvSpPr>
          <p:cNvPr id="20" name="Прямоугольник 19"/>
          <p:cNvSpPr/>
          <p:nvPr/>
        </p:nvSpPr>
        <p:spPr>
          <a:xfrm>
            <a:off x="3714750" y="4071938"/>
            <a:ext cx="4000500" cy="714375"/>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b="1" i="1" dirty="0">
                <a:latin typeface="Times New Roman" pitchFamily="18" charset="0"/>
                <a:cs typeface="Times New Roman" pitchFamily="18" charset="0"/>
              </a:rPr>
              <a:t>Человеческий</a:t>
            </a:r>
          </a:p>
          <a:p>
            <a:pPr algn="ctr" fontAlgn="auto">
              <a:spcBef>
                <a:spcPts val="0"/>
              </a:spcBef>
              <a:spcAft>
                <a:spcPts val="0"/>
              </a:spcAft>
              <a:defRPr/>
            </a:pPr>
            <a:r>
              <a:rPr lang="ru-RU" i="1" dirty="0">
                <a:latin typeface="Times New Roman" pitchFamily="18" charset="0"/>
                <a:cs typeface="Times New Roman" pitchFamily="18" charset="0"/>
              </a:rPr>
              <a:t>(знания, умения, навыки)</a:t>
            </a:r>
          </a:p>
        </p:txBody>
      </p:sp>
      <p:sp>
        <p:nvSpPr>
          <p:cNvPr id="25" name="Стрелка вправо 24"/>
          <p:cNvSpPr/>
          <p:nvPr/>
        </p:nvSpPr>
        <p:spPr>
          <a:xfrm>
            <a:off x="2571750" y="1714500"/>
            <a:ext cx="1000125" cy="428625"/>
          </a:xfrm>
          <a:prstGeom prst="rightArrow">
            <a:avLst/>
          </a:prstGeom>
          <a:ln w="6350">
            <a:solidFill>
              <a:schemeClr val="tx1"/>
            </a:solid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1" name="Стрелка вправо 30"/>
          <p:cNvSpPr/>
          <p:nvPr/>
        </p:nvSpPr>
        <p:spPr>
          <a:xfrm>
            <a:off x="2571750" y="2928938"/>
            <a:ext cx="1000125" cy="428625"/>
          </a:xfrm>
          <a:prstGeom prst="rightArrow">
            <a:avLst/>
          </a:prstGeom>
          <a:ln w="6350">
            <a:solidFill>
              <a:schemeClr val="tx1"/>
            </a:solid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3" name="Стрелка вправо 32"/>
          <p:cNvSpPr/>
          <p:nvPr/>
        </p:nvSpPr>
        <p:spPr>
          <a:xfrm>
            <a:off x="2571750" y="4214813"/>
            <a:ext cx="1000125" cy="428625"/>
          </a:xfrm>
          <a:prstGeom prst="rightArrow">
            <a:avLst/>
          </a:prstGeom>
          <a:ln w="6350">
            <a:solidFill>
              <a:schemeClr val="tx1"/>
            </a:solid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5" name="Прямоугольник 34"/>
          <p:cNvSpPr/>
          <p:nvPr/>
        </p:nvSpPr>
        <p:spPr>
          <a:xfrm>
            <a:off x="428625" y="5072063"/>
            <a:ext cx="8286750" cy="1428750"/>
          </a:xfrm>
          <a:prstGeom prst="rect">
            <a:avLst/>
          </a:prstGeom>
          <a:solidFill>
            <a:schemeClr val="bg1"/>
          </a:solidFill>
          <a:ln w="3175">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lgn="just" fontAlgn="auto">
              <a:spcBef>
                <a:spcPts val="0"/>
              </a:spcBef>
              <a:spcAft>
                <a:spcPts val="0"/>
              </a:spcAft>
              <a:defRPr/>
            </a:pPr>
            <a:r>
              <a:rPr lang="ru-RU" sz="2000" dirty="0">
                <a:solidFill>
                  <a:schemeClr val="tx1"/>
                </a:solidFill>
                <a:latin typeface="Times New Roman" pitchFamily="18" charset="0"/>
                <a:cs typeface="Times New Roman" pitchFamily="18" charset="0"/>
              </a:rPr>
              <a:t>Таким образом, </a:t>
            </a:r>
            <a:r>
              <a:rPr lang="ru-RU" sz="2000" b="1" dirty="0">
                <a:solidFill>
                  <a:schemeClr val="tx1"/>
                </a:solidFill>
                <a:latin typeface="Times New Roman" pitchFamily="18" charset="0"/>
                <a:cs typeface="Times New Roman" pitchFamily="18" charset="0"/>
              </a:rPr>
              <a:t>капитал</a:t>
            </a:r>
            <a:r>
              <a:rPr lang="ru-RU" sz="2000" dirty="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может  трактоваться как сумма денег</a:t>
            </a:r>
            <a:r>
              <a:rPr lang="ru-RU" sz="2000" dirty="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средства производства</a:t>
            </a:r>
            <a:r>
              <a:rPr lang="ru-RU" sz="2000" dirty="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человеческие способности.</a:t>
            </a:r>
          </a:p>
          <a:p>
            <a:pPr algn="just" fontAlgn="auto">
              <a:spcBef>
                <a:spcPts val="0"/>
              </a:spcBef>
              <a:spcAft>
                <a:spcPts val="0"/>
              </a:spcAft>
              <a:defRPr/>
            </a:pPr>
            <a:r>
              <a:rPr lang="ru-RU" sz="2000" b="1" dirty="0">
                <a:solidFill>
                  <a:schemeClr val="tx1"/>
                </a:solidFill>
                <a:latin typeface="Times New Roman" pitchFamily="18" charset="0"/>
                <a:cs typeface="Times New Roman" pitchFamily="18" charset="0"/>
              </a:rPr>
              <a:t>Капитал – это способность приносить доход. </a:t>
            </a:r>
          </a:p>
          <a:p>
            <a:pPr algn="just" fontAlgn="auto">
              <a:spcBef>
                <a:spcPts val="0"/>
              </a:spcBef>
              <a:spcAft>
                <a:spcPts val="0"/>
              </a:spcAft>
              <a:defRPr/>
            </a:pPr>
            <a:r>
              <a:rPr lang="ru-RU" sz="2000" dirty="0">
                <a:solidFill>
                  <a:schemeClr val="tx1"/>
                </a:solidFill>
                <a:latin typeface="Times New Roman" pitchFamily="18" charset="0"/>
                <a:cs typeface="Times New Roman" pitchFamily="18" charset="0"/>
              </a:rPr>
              <a:t>Приведите пример капитала.</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1+#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0-#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1+#ppt_w/2"/>
                                          </p:val>
                                        </p:tav>
                                        <p:tav tm="100000">
                                          <p:val>
                                            <p:strVal val="#ppt_x"/>
                                          </p:val>
                                        </p:tav>
                                      </p:tavLst>
                                    </p:anim>
                                    <p:anim calcmode="lin" valueType="num">
                                      <p:cBhvr additive="base">
                                        <p:cTn id="3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8"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1000" fill="hold"/>
                                        <p:tgtEl>
                                          <p:spTgt spid="33"/>
                                        </p:tgtEl>
                                        <p:attrNameLst>
                                          <p:attrName>ppt_x</p:attrName>
                                        </p:attrNameLst>
                                      </p:cBhvr>
                                      <p:tavLst>
                                        <p:tav tm="0">
                                          <p:val>
                                            <p:strVal val="0-#ppt_w/2"/>
                                          </p:val>
                                        </p:tav>
                                        <p:tav tm="100000">
                                          <p:val>
                                            <p:strVal val="#ppt_x"/>
                                          </p:val>
                                        </p:tav>
                                      </p:tavLst>
                                    </p:anim>
                                    <p:anim calcmode="lin" valueType="num">
                                      <p:cBhvr additive="base">
                                        <p:cTn id="44" dur="1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000" fill="hold"/>
                                        <p:tgtEl>
                                          <p:spTgt spid="20"/>
                                        </p:tgtEl>
                                        <p:attrNameLst>
                                          <p:attrName>ppt_x</p:attrName>
                                        </p:attrNameLst>
                                      </p:cBhvr>
                                      <p:tavLst>
                                        <p:tav tm="0">
                                          <p:val>
                                            <p:strVal val="1+#ppt_w/2"/>
                                          </p:val>
                                        </p:tav>
                                        <p:tav tm="100000">
                                          <p:val>
                                            <p:strVal val="#ppt_x"/>
                                          </p:val>
                                        </p:tav>
                                      </p:tavLst>
                                    </p:anim>
                                    <p:anim calcmode="lin" valueType="num">
                                      <p:cBhvr additive="base">
                                        <p:cTn id="5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35">
                                            <p:txEl>
                                              <p:pRg st="0" end="0"/>
                                            </p:txEl>
                                          </p:spTgt>
                                        </p:tgtEl>
                                        <p:attrNameLst>
                                          <p:attrName>style.visibility</p:attrName>
                                        </p:attrNameLst>
                                      </p:cBhvr>
                                      <p:to>
                                        <p:strVal val="visible"/>
                                      </p:to>
                                    </p:set>
                                    <p:anim calcmode="discrete" valueType="clr">
                                      <p:cBhvr override="childStyle">
                                        <p:cTn id="55" dur="80"/>
                                        <p:tgtEl>
                                          <p:spTgt spid="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5">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35">
                                            <p:txEl>
                                              <p:pRg st="0" end="0"/>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35">
                                            <p:txEl>
                                              <p:pRg st="1" end="1"/>
                                            </p:txEl>
                                          </p:spTgt>
                                        </p:tgtEl>
                                        <p:attrNameLst>
                                          <p:attrName>style.visibility</p:attrName>
                                        </p:attrNameLst>
                                      </p:cBhvr>
                                      <p:to>
                                        <p:strVal val="visible"/>
                                      </p:to>
                                    </p:set>
                                    <p:anim calcmode="discrete" valueType="clr">
                                      <p:cBhvr override="childStyle">
                                        <p:cTn id="62" dur="80"/>
                                        <p:tgtEl>
                                          <p:spTgt spid="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35">
                                            <p:txEl>
                                              <p:pRg st="1" end="1"/>
                                            </p:txEl>
                                          </p:spTgt>
                                        </p:tgtEl>
                                        <p:attrNameLst>
                                          <p:attrName>fillcolor</p:attrName>
                                        </p:attrNameLst>
                                      </p:cBhvr>
                                      <p:tavLst>
                                        <p:tav tm="0">
                                          <p:val>
                                            <p:clrVal>
                                              <a:schemeClr val="accent2"/>
                                            </p:clrVal>
                                          </p:val>
                                        </p:tav>
                                        <p:tav tm="50000">
                                          <p:val>
                                            <p:clrVal>
                                              <a:schemeClr val="hlink"/>
                                            </p:clrVal>
                                          </p:val>
                                        </p:tav>
                                      </p:tavLst>
                                    </p:anim>
                                    <p:set>
                                      <p:cBhvr>
                                        <p:cTn id="64" dur="80"/>
                                        <p:tgtEl>
                                          <p:spTgt spid="35">
                                            <p:txEl>
                                              <p:pRg st="1" end="1"/>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nodeType="clickEffect">
                                  <p:stCondLst>
                                    <p:cond delay="0"/>
                                  </p:stCondLst>
                                  <p:iterate type="lt">
                                    <p:tmPct val="50000"/>
                                  </p:iterate>
                                  <p:childTnLst>
                                    <p:set>
                                      <p:cBhvr>
                                        <p:cTn id="68" dur="1" fill="hold">
                                          <p:stCondLst>
                                            <p:cond delay="0"/>
                                          </p:stCondLst>
                                        </p:cTn>
                                        <p:tgtEl>
                                          <p:spTgt spid="35">
                                            <p:txEl>
                                              <p:pRg st="2" end="2"/>
                                            </p:txEl>
                                          </p:spTgt>
                                        </p:tgtEl>
                                        <p:attrNameLst>
                                          <p:attrName>style.visibility</p:attrName>
                                        </p:attrNameLst>
                                      </p:cBhvr>
                                      <p:to>
                                        <p:strVal val="visible"/>
                                      </p:to>
                                    </p:set>
                                    <p:anim calcmode="discrete" valueType="clr">
                                      <p:cBhvr override="childStyle">
                                        <p:cTn id="69" dur="80"/>
                                        <p:tgtEl>
                                          <p:spTgt spid="3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5">
                                            <p:txEl>
                                              <p:pRg st="2" end="2"/>
                                            </p:txEl>
                                          </p:spTgt>
                                        </p:tgtEl>
                                        <p:attrNameLst>
                                          <p:attrName>fillcolor</p:attrName>
                                        </p:attrNameLst>
                                      </p:cBhvr>
                                      <p:tavLst>
                                        <p:tav tm="0">
                                          <p:val>
                                            <p:clrVal>
                                              <a:schemeClr val="accent2"/>
                                            </p:clrVal>
                                          </p:val>
                                        </p:tav>
                                        <p:tav tm="50000">
                                          <p:val>
                                            <p:clrVal>
                                              <a:schemeClr val="hlink"/>
                                            </p:clrVal>
                                          </p:val>
                                        </p:tav>
                                      </p:tavLst>
                                    </p:anim>
                                    <p:set>
                                      <p:cBhvr>
                                        <p:cTn id="71" dur="80"/>
                                        <p:tgtEl>
                                          <p:spTgt spid="3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8" grpId="0" animBg="1"/>
      <p:bldP spid="20" grpId="0" animBg="1"/>
      <p:bldP spid="25" grpId="0" animBg="1"/>
      <p:bldP spid="31"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60438" y="428625"/>
            <a:ext cx="8183562" cy="357188"/>
          </a:xfrm>
          <a:solidFill>
            <a:schemeClr val="bg1"/>
          </a:solidFill>
        </p:spPr>
        <p:txBody>
          <a:bodyPr rtlCol="0">
            <a:normAutofit fontScale="90000"/>
          </a:bodyPr>
          <a:lstStyle/>
          <a:p>
            <a:pPr algn="ctr" fontAlgn="auto">
              <a:spcAft>
                <a:spcPts val="0"/>
              </a:spcAft>
              <a:defRPr/>
            </a:pPr>
            <a:r>
              <a:rPr lang="ru-RU" sz="2800" b="1" dirty="0" smtClean="0">
                <a:solidFill>
                  <a:srgbClr val="002060"/>
                </a:solidFill>
                <a:latin typeface="Times New Roman" pitchFamily="18" charset="0"/>
                <a:cs typeface="Times New Roman" pitchFamily="18" charset="0"/>
              </a:rPr>
              <a:t>Равновесие на рынке капитала</a:t>
            </a:r>
          </a:p>
        </p:txBody>
      </p:sp>
      <p:sp>
        <p:nvSpPr>
          <p:cNvPr id="3" name="Текст 2"/>
          <p:cNvSpPr>
            <a:spLocks noGrp="1"/>
          </p:cNvSpPr>
          <p:nvPr>
            <p:ph type="body" idx="4294967295"/>
          </p:nvPr>
        </p:nvSpPr>
        <p:spPr>
          <a:xfrm>
            <a:off x="0" y="4643438"/>
            <a:ext cx="8183563" cy="1544637"/>
          </a:xfrm>
          <a:solidFill>
            <a:schemeClr val="bg1"/>
          </a:solidFill>
        </p:spPr>
        <p:txBody>
          <a:bodyPr rtlCol="0">
            <a:normAutofit lnSpcReduction="10000"/>
          </a:bodyPr>
          <a:lstStyle/>
          <a:p>
            <a:pPr marL="365760" indent="-256032" fontAlgn="auto">
              <a:spcBef>
                <a:spcPct val="0"/>
              </a:spcBef>
              <a:spcAft>
                <a:spcPts val="0"/>
              </a:spcAft>
              <a:buClr>
                <a:schemeClr val="accent3"/>
              </a:buClr>
              <a:buFont typeface="Arial" pitchFamily="34" charset="0"/>
              <a:buChar char="•"/>
              <a:defRPr/>
            </a:pPr>
            <a:r>
              <a:rPr lang="ru-RU"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a:t>
            </a:r>
            <a:r>
              <a:rPr lang="ru-RU" sz="1100" dirty="0" smtClean="0">
                <a:latin typeface="Times New Roman" pitchFamily="18" charset="0"/>
                <a:cs typeface="Times New Roman" pitchFamily="18" charset="0"/>
              </a:rPr>
              <a:t>1</a:t>
            </a:r>
            <a:r>
              <a:rPr lang="en-US" sz="2400" i="1" dirty="0" smtClean="0">
                <a:latin typeface="Times New Roman" pitchFamily="18" charset="0"/>
                <a:cs typeface="Times New Roman" pitchFamily="18" charset="0"/>
              </a:rPr>
              <a:t>)</a:t>
            </a:r>
            <a:r>
              <a:rPr lang="ru-RU" sz="2400" i="1" dirty="0" smtClean="0">
                <a:latin typeface="Times New Roman" pitchFamily="18" charset="0"/>
                <a:cs typeface="Times New Roman" pitchFamily="18" charset="0"/>
              </a:rPr>
              <a:t> рассматривается как цена равновесия на рынке капитала.</a:t>
            </a:r>
          </a:p>
          <a:p>
            <a:pPr marL="365760" indent="-256032" algn="ctr" fontAlgn="auto">
              <a:spcBef>
                <a:spcPct val="0"/>
              </a:spcBef>
              <a:spcAft>
                <a:spcPts val="0"/>
              </a:spcAft>
              <a:buClr>
                <a:schemeClr val="accent3"/>
              </a:buClr>
              <a:buFont typeface="Arial" pitchFamily="34" charset="0"/>
              <a:buChar char="•"/>
              <a:defRPr/>
            </a:pPr>
            <a:r>
              <a:rPr lang="ru-RU" sz="2400" b="1" i="1" dirty="0" smtClean="0">
                <a:latin typeface="Times New Roman" pitchFamily="18" charset="0"/>
                <a:cs typeface="Times New Roman" pitchFamily="18" charset="0"/>
              </a:rPr>
              <a:t>Ставка  процента =  процент/сумма капитала </a:t>
            </a:r>
            <a:r>
              <a:rPr lang="ru-RU" sz="2400" b="1" dirty="0" err="1" smtClean="0">
                <a:latin typeface="Times New Roman" pitchFamily="18" charset="0"/>
                <a:cs typeface="Times New Roman" pitchFamily="18" charset="0"/>
              </a:rPr>
              <a:t>х</a:t>
            </a:r>
            <a:r>
              <a:rPr lang="ru-RU" sz="2400" b="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100%</a:t>
            </a:r>
          </a:p>
          <a:p>
            <a:pPr marL="365760" indent="-256032" fontAlgn="auto">
              <a:spcBef>
                <a:spcPct val="0"/>
              </a:spcBef>
              <a:spcAft>
                <a:spcPts val="0"/>
              </a:spcAft>
              <a:buClr>
                <a:schemeClr val="accent3"/>
              </a:buClr>
              <a:buFont typeface="Arial" pitchFamily="34" charset="0"/>
              <a:buChar char="•"/>
              <a:defRPr/>
            </a:pPr>
            <a:r>
              <a:rPr lang="ru-RU" sz="2400" i="1" dirty="0" smtClean="0">
                <a:latin typeface="Times New Roman" pitchFamily="18" charset="0"/>
                <a:cs typeface="Times New Roman" pitchFamily="18" charset="0"/>
              </a:rPr>
              <a:t>Различают номинальную и реальную ставку %.</a:t>
            </a:r>
            <a:endParaRPr lang="ru-RU" sz="2400" dirty="0" smtClean="0">
              <a:latin typeface="Times New Roman" pitchFamily="18" charset="0"/>
              <a:cs typeface="Times New Roman" pitchFamily="18" charset="0"/>
            </a:endParaRPr>
          </a:p>
        </p:txBody>
      </p:sp>
      <p:cxnSp>
        <p:nvCxnSpPr>
          <p:cNvPr id="5" name="Прямая со стрелкой 4"/>
          <p:cNvCxnSpPr/>
          <p:nvPr/>
        </p:nvCxnSpPr>
        <p:spPr>
          <a:xfrm rot="16200000" flipV="1">
            <a:off x="1607344" y="2178844"/>
            <a:ext cx="2571750" cy="71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Прямая со стрелкой 6"/>
          <p:cNvCxnSpPr/>
          <p:nvPr/>
        </p:nvCxnSpPr>
        <p:spPr>
          <a:xfrm>
            <a:off x="2928938" y="3500438"/>
            <a:ext cx="2786062"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Дуга 7"/>
          <p:cNvSpPr/>
          <p:nvPr/>
        </p:nvSpPr>
        <p:spPr>
          <a:xfrm rot="2474434">
            <a:off x="3659188" y="1165225"/>
            <a:ext cx="603250" cy="2006600"/>
          </a:xfrm>
          <a:prstGeom prst="arc">
            <a:avLst>
              <a:gd name="adj1" fmla="val 16619225"/>
              <a:gd name="adj2" fmla="val 543474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a:p>
        </p:txBody>
      </p:sp>
      <p:sp>
        <p:nvSpPr>
          <p:cNvPr id="9" name="Дуга 8"/>
          <p:cNvSpPr/>
          <p:nvPr/>
        </p:nvSpPr>
        <p:spPr>
          <a:xfrm rot="11176940">
            <a:off x="3179763" y="422275"/>
            <a:ext cx="3235325" cy="2508250"/>
          </a:xfrm>
          <a:prstGeom prst="arc">
            <a:avLst>
              <a:gd name="adj1" fmla="val 14610372"/>
              <a:gd name="adj2" fmla="val 2151278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a:p>
        </p:txBody>
      </p:sp>
      <p:cxnSp>
        <p:nvCxnSpPr>
          <p:cNvPr id="11" name="Прямая соединительная линия 10"/>
          <p:cNvCxnSpPr/>
          <p:nvPr/>
        </p:nvCxnSpPr>
        <p:spPr>
          <a:xfrm>
            <a:off x="2928938" y="2643188"/>
            <a:ext cx="928687" cy="1587"/>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p:nvCxnSpPr>
        <p:spPr>
          <a:xfrm rot="5400000">
            <a:off x="3427413" y="3071813"/>
            <a:ext cx="858837" cy="1587"/>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9" name="Прямоугольник 18"/>
          <p:cNvSpPr/>
          <p:nvPr/>
        </p:nvSpPr>
        <p:spPr>
          <a:xfrm>
            <a:off x="2357438" y="2500313"/>
            <a:ext cx="428625" cy="214312"/>
          </a:xfrm>
          <a:prstGeom prst="rect">
            <a:avLst/>
          </a:prstGeom>
          <a:solidFill>
            <a:schemeClr val="bg1"/>
          </a:solidFill>
          <a:ln w="3175"/>
        </p:spPr>
        <p:style>
          <a:lnRef idx="2">
            <a:schemeClr val="dk1"/>
          </a:lnRef>
          <a:fillRef idx="1001">
            <a:schemeClr val="lt2"/>
          </a:fillRef>
          <a:effectRef idx="0">
            <a:schemeClr val="dk1"/>
          </a:effectRef>
          <a:fontRef idx="minor">
            <a:schemeClr val="dk1"/>
          </a:fontRef>
        </p:style>
        <p:txBody>
          <a:bodyPr anchor="ctr"/>
          <a:lstStyle/>
          <a:p>
            <a:pPr algn="ctr" fontAlgn="auto">
              <a:spcBef>
                <a:spcPts val="0"/>
              </a:spcBef>
              <a:spcAft>
                <a:spcPts val="0"/>
              </a:spcAft>
              <a:defRPr/>
            </a:pPr>
            <a:r>
              <a:rPr lang="en-US" sz="2400" dirty="0">
                <a:solidFill>
                  <a:schemeClr val="tx1"/>
                </a:solidFill>
                <a:latin typeface="Times New Roman" pitchFamily="18" charset="0"/>
                <a:cs typeface="Times New Roman" pitchFamily="18" charset="0"/>
              </a:rPr>
              <a:t>r</a:t>
            </a:r>
            <a:r>
              <a:rPr lang="ru-RU" sz="1100" dirty="0">
                <a:solidFill>
                  <a:schemeClr val="tx1"/>
                </a:solidFill>
                <a:latin typeface="Times New Roman" pitchFamily="18" charset="0"/>
                <a:cs typeface="Times New Roman" pitchFamily="18" charset="0"/>
              </a:rPr>
              <a:t>1</a:t>
            </a:r>
            <a:endParaRPr lang="ru-RU" dirty="0">
              <a:solidFill>
                <a:schemeClr val="tx1"/>
              </a:solidFill>
              <a:latin typeface="Times New Roman" pitchFamily="18" charset="0"/>
              <a:cs typeface="Times New Roman" pitchFamily="18" charset="0"/>
            </a:endParaRPr>
          </a:p>
        </p:txBody>
      </p:sp>
      <p:sp>
        <p:nvSpPr>
          <p:cNvPr id="20" name="Прямоугольник 19"/>
          <p:cNvSpPr/>
          <p:nvPr/>
        </p:nvSpPr>
        <p:spPr>
          <a:xfrm>
            <a:off x="3714750" y="3571875"/>
            <a:ext cx="500063" cy="214313"/>
          </a:xfrm>
          <a:prstGeom prst="rect">
            <a:avLst/>
          </a:prstGeom>
          <a:solidFill>
            <a:schemeClr val="bg1"/>
          </a:solidFill>
          <a:ln w="3175"/>
        </p:spPr>
        <p:style>
          <a:lnRef idx="2">
            <a:schemeClr val="dk1"/>
          </a:lnRef>
          <a:fillRef idx="1001">
            <a:schemeClr val="lt2"/>
          </a:fillRef>
          <a:effectRef idx="0">
            <a:schemeClr val="dk1"/>
          </a:effectRef>
          <a:fontRef idx="minor">
            <a:schemeClr val="dk1"/>
          </a:fontRef>
        </p:style>
        <p:txBody>
          <a:bodyPr anchor="ctr"/>
          <a:lstStyle/>
          <a:p>
            <a:pPr algn="ctr" fontAlgn="auto">
              <a:spcBef>
                <a:spcPts val="0"/>
              </a:spcBef>
              <a:spcAft>
                <a:spcPts val="0"/>
              </a:spcAft>
              <a:defRPr/>
            </a:pPr>
            <a:r>
              <a:rPr lang="en-US" sz="2400" dirty="0" err="1">
                <a:latin typeface="Times New Roman" pitchFamily="18" charset="0"/>
                <a:cs typeface="Times New Roman" pitchFamily="18" charset="0"/>
              </a:rPr>
              <a:t>i</a:t>
            </a:r>
            <a:r>
              <a:rPr lang="ru-RU" sz="1100" dirty="0">
                <a:latin typeface="Times New Roman" pitchFamily="18" charset="0"/>
                <a:cs typeface="Times New Roman" pitchFamily="18" charset="0"/>
              </a:rPr>
              <a:t>1</a:t>
            </a:r>
            <a:endParaRPr lang="ru-RU" dirty="0">
              <a:latin typeface="Times New Roman" pitchFamily="18" charset="0"/>
              <a:cs typeface="Times New Roman" pitchFamily="18" charset="0"/>
            </a:endParaRPr>
          </a:p>
        </p:txBody>
      </p:sp>
      <p:cxnSp>
        <p:nvCxnSpPr>
          <p:cNvPr id="22" name="Прямая соединительная линия 21"/>
          <p:cNvCxnSpPr/>
          <p:nvPr/>
        </p:nvCxnSpPr>
        <p:spPr>
          <a:xfrm flipV="1">
            <a:off x="3214688" y="1714500"/>
            <a:ext cx="1357312"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7" name="Прямоугольник 26"/>
          <p:cNvSpPr/>
          <p:nvPr/>
        </p:nvSpPr>
        <p:spPr>
          <a:xfrm>
            <a:off x="3286125" y="1285875"/>
            <a:ext cx="1214438" cy="285750"/>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излишек</a:t>
            </a:r>
          </a:p>
        </p:txBody>
      </p:sp>
      <p:sp>
        <p:nvSpPr>
          <p:cNvPr id="28" name="Прямоугольник 27"/>
          <p:cNvSpPr/>
          <p:nvPr/>
        </p:nvSpPr>
        <p:spPr>
          <a:xfrm>
            <a:off x="4000500" y="2571750"/>
            <a:ext cx="428625" cy="214313"/>
          </a:xfrm>
          <a:prstGeom prst="rect">
            <a:avLst/>
          </a:prstGeom>
          <a:solidFill>
            <a:schemeClr val="bg1"/>
          </a:solidFill>
          <a:ln w="3175">
            <a:solidFill>
              <a:schemeClr val="tx1"/>
            </a:solidFill>
          </a:ln>
        </p:spPr>
        <p:style>
          <a:lnRef idx="2">
            <a:schemeClr val="dk1"/>
          </a:lnRef>
          <a:fillRef idx="1002">
            <a:schemeClr val="lt1"/>
          </a:fillRef>
          <a:effectRef idx="0">
            <a:schemeClr val="dk1"/>
          </a:effectRef>
          <a:fontRef idx="minor">
            <a:schemeClr val="dk1"/>
          </a:fontRef>
        </p:style>
        <p:txBody>
          <a:bodyPr anchor="ctr"/>
          <a:lstStyle/>
          <a:p>
            <a:pPr algn="ctr" fontAlgn="auto">
              <a:spcBef>
                <a:spcPts val="0"/>
              </a:spcBef>
              <a:spcAft>
                <a:spcPts val="0"/>
              </a:spcAft>
              <a:defRPr/>
            </a:pPr>
            <a:r>
              <a:rPr lang="ru-RU" sz="1400" dirty="0">
                <a:latin typeface="Times New Roman" pitchFamily="18" charset="0"/>
                <a:cs typeface="Times New Roman" pitchFamily="18" charset="0"/>
              </a:rPr>
              <a:t>Е</a:t>
            </a:r>
          </a:p>
        </p:txBody>
      </p:sp>
      <p:sp>
        <p:nvSpPr>
          <p:cNvPr id="17" name="Прямоугольник 16"/>
          <p:cNvSpPr/>
          <p:nvPr/>
        </p:nvSpPr>
        <p:spPr>
          <a:xfrm>
            <a:off x="2357422" y="785794"/>
            <a:ext cx="285752" cy="1571636"/>
          </a:xfrm>
          <a:prstGeom prst="rect">
            <a:avLst/>
          </a:prstGeom>
          <a:solidFill>
            <a:schemeClr val="bg1"/>
          </a:solidFill>
          <a:ln w="3175">
            <a:solidFill>
              <a:schemeClr val="tx1"/>
            </a:solidFill>
          </a:ln>
        </p:spPr>
        <p:style>
          <a:lnRef idx="2">
            <a:schemeClr val="dk1"/>
          </a:lnRef>
          <a:fillRef idx="1001">
            <a:schemeClr val="lt2"/>
          </a:fillRef>
          <a:effectRef idx="0">
            <a:schemeClr val="dk1"/>
          </a:effectRef>
          <a:fontRef idx="minor">
            <a:schemeClr val="dk1"/>
          </a:fontRef>
        </p:style>
        <p:txBody>
          <a:bodyPr vert="vert270" anchor="ctr"/>
          <a:lstStyle/>
          <a:p>
            <a:pPr algn="ctr" fontAlgn="auto">
              <a:spcBef>
                <a:spcPts val="0"/>
              </a:spcBef>
              <a:spcAft>
                <a:spcPts val="0"/>
              </a:spcAft>
              <a:defRPr/>
            </a:pPr>
            <a:r>
              <a:rPr lang="ru-RU" sz="1600" dirty="0">
                <a:solidFill>
                  <a:schemeClr val="tx1"/>
                </a:solidFill>
                <a:latin typeface="Times New Roman" pitchFamily="18" charset="0"/>
                <a:cs typeface="Times New Roman" pitchFamily="18" charset="0"/>
              </a:rPr>
              <a:t>Уровень %</a:t>
            </a:r>
          </a:p>
        </p:txBody>
      </p:sp>
      <p:sp>
        <p:nvSpPr>
          <p:cNvPr id="30" name="Прямоугольник 29"/>
          <p:cNvSpPr/>
          <p:nvPr/>
        </p:nvSpPr>
        <p:spPr>
          <a:xfrm>
            <a:off x="4714875" y="3643313"/>
            <a:ext cx="1714500" cy="214312"/>
          </a:xfrm>
          <a:prstGeom prst="rect">
            <a:avLst/>
          </a:prstGeom>
          <a:solidFill>
            <a:schemeClr val="bg1"/>
          </a:solidFill>
          <a:ln w="3175">
            <a:solidFill>
              <a:schemeClr val="tx1"/>
            </a:solidFill>
          </a:ln>
        </p:spPr>
        <p:style>
          <a:lnRef idx="2">
            <a:schemeClr val="dk1"/>
          </a:lnRef>
          <a:fillRef idx="1001">
            <a:schemeClr val="lt2"/>
          </a:fillRef>
          <a:effectRef idx="0">
            <a:schemeClr val="dk1"/>
          </a:effectRef>
          <a:fontRef idx="minor">
            <a:schemeClr val="dk1"/>
          </a:fontRef>
        </p:style>
        <p:txBody>
          <a:bodyPr anchor="ctr"/>
          <a:lstStyle/>
          <a:p>
            <a:pPr algn="ctr" fontAlgn="auto">
              <a:spcBef>
                <a:spcPts val="0"/>
              </a:spcBef>
              <a:spcAft>
                <a:spcPts val="0"/>
              </a:spcAft>
              <a:defRPr/>
            </a:pPr>
            <a:r>
              <a:rPr lang="ru-RU" sz="1600" dirty="0">
                <a:latin typeface="Times New Roman" pitchFamily="18" charset="0"/>
                <a:cs typeface="Times New Roman" pitchFamily="18" charset="0"/>
              </a:rPr>
              <a:t>Ссудный капитал</a:t>
            </a:r>
          </a:p>
        </p:txBody>
      </p:sp>
      <p:cxnSp>
        <p:nvCxnSpPr>
          <p:cNvPr id="18" name="Прямая соединительная линия 17"/>
          <p:cNvCxnSpPr/>
          <p:nvPr/>
        </p:nvCxnSpPr>
        <p:spPr>
          <a:xfrm flipV="1">
            <a:off x="3357563" y="3000375"/>
            <a:ext cx="1357312"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1" name="Прямоугольник 20"/>
          <p:cNvSpPr/>
          <p:nvPr/>
        </p:nvSpPr>
        <p:spPr>
          <a:xfrm>
            <a:off x="3429000" y="3071813"/>
            <a:ext cx="1214438" cy="285750"/>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излишек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1+#ppt_w/2"/>
                                          </p:val>
                                        </p:tav>
                                        <p:tav tm="100000">
                                          <p:val>
                                            <p:strVal val="#ppt_x"/>
                                          </p:val>
                                        </p:tav>
                                      </p:tavLst>
                                    </p:anim>
                                    <p:anim calcmode="lin" valueType="num">
                                      <p:cBhvr additive="base">
                                        <p:cTn id="32"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0-#ppt_w/2"/>
                                          </p:val>
                                        </p:tav>
                                        <p:tav tm="100000">
                                          <p:val>
                                            <p:strVal val="#ppt_x"/>
                                          </p:val>
                                        </p:tav>
                                      </p:tavLst>
                                    </p:anim>
                                    <p:anim calcmode="lin" valueType="num">
                                      <p:cBhvr additive="base">
                                        <p:cTn id="3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0" fill="hold"/>
                                        <p:tgtEl>
                                          <p:spTgt spid="14"/>
                                        </p:tgtEl>
                                        <p:attrNameLst>
                                          <p:attrName>ppt_x</p:attrName>
                                        </p:attrNameLst>
                                      </p:cBhvr>
                                      <p:tavLst>
                                        <p:tav tm="0">
                                          <p:val>
                                            <p:strVal val="1+#ppt_w/2"/>
                                          </p:val>
                                        </p:tav>
                                        <p:tav tm="100000">
                                          <p:val>
                                            <p:strVal val="#ppt_x"/>
                                          </p:val>
                                        </p:tav>
                                      </p:tavLst>
                                    </p:anim>
                                    <p:anim calcmode="lin" valueType="num">
                                      <p:cBhvr additive="base">
                                        <p:cTn id="5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7" presetClass="entr" presetSubtype="0" fill="hold" nodeType="clickEffect">
                                  <p:stCondLst>
                                    <p:cond delay="0"/>
                                  </p:stCondLst>
                                  <p:iterate type="lt">
                                    <p:tmPct val="50000"/>
                                  </p:iterate>
                                  <p:childTnLst>
                                    <p:set>
                                      <p:cBhvr>
                                        <p:cTn id="9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9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3" dur="80"/>
                                        <p:tgtEl>
                                          <p:spTgt spid="3">
                                            <p:txEl>
                                              <p:pRg st="0" end="0"/>
                                            </p:txEl>
                                          </p:spTgt>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nodeType="clickEffect">
                                  <p:stCondLst>
                                    <p:cond delay="0"/>
                                  </p:stCondLst>
                                  <p:iterate type="lt">
                                    <p:tmPct val="50000"/>
                                  </p:iterate>
                                  <p:childTnLst>
                                    <p:set>
                                      <p:cBhvr>
                                        <p:cTn id="97"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98"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00" dur="80"/>
                                        <p:tgtEl>
                                          <p:spTgt spid="3">
                                            <p:txEl>
                                              <p:pRg st="1" end="1"/>
                                            </p:txEl>
                                          </p:spTgt>
                                        </p:tgtEl>
                                        <p:attrNameLst>
                                          <p:attrName>fill.type</p:attrName>
                                        </p:attrNameLst>
                                      </p:cBhvr>
                                      <p:to>
                                        <p:strVal val="solid"/>
                                      </p:to>
                                    </p:set>
                                  </p:childTnLst>
                                </p:cTn>
                              </p:par>
                            </p:childTnLst>
                          </p:cTn>
                        </p:par>
                      </p:childTnLst>
                    </p:cTn>
                  </p:par>
                  <p:par>
                    <p:cTn id="101" fill="hold">
                      <p:stCondLst>
                        <p:cond delay="indefinite"/>
                      </p:stCondLst>
                      <p:childTnLst>
                        <p:par>
                          <p:cTn id="102" fill="hold">
                            <p:stCondLst>
                              <p:cond delay="0"/>
                            </p:stCondLst>
                            <p:childTnLst>
                              <p:par>
                                <p:cTn id="103" presetID="27" presetClass="entr" presetSubtype="0" fill="hold" nodeType="clickEffect">
                                  <p:stCondLst>
                                    <p:cond delay="0"/>
                                  </p:stCondLst>
                                  <p:iterate type="lt">
                                    <p:tmPct val="50000"/>
                                  </p:iterate>
                                  <p:childTnLst>
                                    <p:set>
                                      <p:cBhvr>
                                        <p:cTn id="10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0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07" dur="80"/>
                                        <p:tgtEl>
                                          <p:spTgt spid="3">
                                            <p:txEl>
                                              <p:pRg st="2" end="2"/>
                                            </p:txEl>
                                          </p:spTgt>
                                        </p:tgtEl>
                                        <p:attrNameLst>
                                          <p:attrName>fill.type</p:attrName>
                                        </p:attrNameLst>
                                      </p:cBhvr>
                                      <p:to>
                                        <p:strVal val="solid"/>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ppt_x"/>
                                          </p:val>
                                        </p:tav>
                                        <p:tav tm="100000">
                                          <p:val>
                                            <p:strVal val="#ppt_x"/>
                                          </p:val>
                                        </p:tav>
                                      </p:tavLst>
                                    </p:anim>
                                    <p:anim calcmode="lin" valueType="num">
                                      <p:cBhvr additive="base">
                                        <p:cTn id="1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additive="base">
                                        <p:cTn id="118" dur="500" fill="hold"/>
                                        <p:tgtEl>
                                          <p:spTgt spid="21"/>
                                        </p:tgtEl>
                                        <p:attrNameLst>
                                          <p:attrName>ppt_x</p:attrName>
                                        </p:attrNameLst>
                                      </p:cBhvr>
                                      <p:tavLst>
                                        <p:tav tm="0">
                                          <p:val>
                                            <p:strVal val="#ppt_x"/>
                                          </p:val>
                                        </p:tav>
                                        <p:tav tm="100000">
                                          <p:val>
                                            <p:strVal val="#ppt_x"/>
                                          </p:val>
                                        </p:tav>
                                      </p:tavLst>
                                    </p:anim>
                                    <p:anim calcmode="lin" valueType="num">
                                      <p:cBhvr additive="base">
                                        <p:cTn id="1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7" grpId="0" animBg="1"/>
      <p:bldP spid="28" grpId="0" animBg="1"/>
      <p:bldP spid="3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357188"/>
            <a:ext cx="8183562" cy="642937"/>
          </a:xfrm>
          <a:solidFill>
            <a:schemeClr val="bg1"/>
          </a:solidFill>
        </p:spPr>
        <p:txBody>
          <a:bodyPr rtlCol="0">
            <a:normAutofit/>
          </a:bodyPr>
          <a:lstStyle/>
          <a:p>
            <a:pPr algn="ctr" fontAlgn="auto">
              <a:spcAft>
                <a:spcPts val="0"/>
              </a:spcAft>
              <a:defRPr/>
            </a:pPr>
            <a:r>
              <a:rPr lang="ru-RU" sz="2400" dirty="0" smtClean="0">
                <a:solidFill>
                  <a:schemeClr val="tx1"/>
                </a:solidFill>
              </a:rPr>
              <a:t>Кругооборот производственного капитала</a:t>
            </a:r>
            <a:endParaRPr lang="ru-RU" sz="2400" dirty="0">
              <a:solidFill>
                <a:schemeClr val="tx1"/>
              </a:solidFill>
            </a:endParaRPr>
          </a:p>
        </p:txBody>
      </p:sp>
      <p:sp>
        <p:nvSpPr>
          <p:cNvPr id="3" name="Текст 2"/>
          <p:cNvSpPr>
            <a:spLocks noGrp="1"/>
          </p:cNvSpPr>
          <p:nvPr>
            <p:ph type="body" idx="1"/>
          </p:nvPr>
        </p:nvSpPr>
        <p:spPr>
          <a:xfrm>
            <a:off x="500063" y="1214438"/>
            <a:ext cx="8183562" cy="5214937"/>
          </a:xfrm>
          <a:solidFill>
            <a:schemeClr val="bg1"/>
          </a:solidFill>
          <a:ln>
            <a:solidFill>
              <a:schemeClr val="tx1"/>
            </a:solidFill>
          </a:ln>
        </p:spPr>
        <p:txBody>
          <a:bodyPr rtlCol="0">
            <a:normAutofit lnSpcReduction="10000"/>
          </a:bodyPr>
          <a:lstStyle/>
          <a:p>
            <a:pPr fontAlgn="auto">
              <a:spcBef>
                <a:spcPct val="0"/>
              </a:spcBef>
              <a:spcAft>
                <a:spcPts val="0"/>
              </a:spcAft>
              <a:buClr>
                <a:schemeClr val="accent3"/>
              </a:buClr>
              <a:buFont typeface="Arial" pitchFamily="34" charset="0"/>
              <a:buNone/>
              <a:defRPr/>
            </a:pPr>
            <a:r>
              <a:rPr lang="ru-RU" sz="2400" i="1" dirty="0" smtClean="0">
                <a:solidFill>
                  <a:schemeClr val="tx1"/>
                </a:solidFill>
                <a:latin typeface="Times New Roman" pitchFamily="18" charset="0"/>
                <a:cs typeface="Times New Roman" pitchFamily="18" charset="0"/>
              </a:rPr>
              <a:t>                </a:t>
            </a:r>
            <a:r>
              <a:rPr lang="en-US"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  </a:t>
            </a:r>
            <a:r>
              <a:rPr lang="ru-RU" sz="2400" i="1" dirty="0" err="1" smtClean="0">
                <a:solidFill>
                  <a:schemeClr val="tx1"/>
                </a:solidFill>
                <a:latin typeface="Times New Roman" pitchFamily="18" charset="0"/>
                <a:cs typeface="Times New Roman" pitchFamily="18" charset="0"/>
              </a:rPr>
              <a:t>Рс</a:t>
            </a:r>
            <a:endParaRPr lang="ru-RU" sz="2400" dirty="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Arial" pitchFamily="34" charset="0"/>
              <a:buNone/>
              <a:defRPr/>
            </a:pPr>
            <a:r>
              <a:rPr lang="ru-RU" sz="2400" i="1" dirty="0" smtClean="0">
                <a:solidFill>
                  <a:srgbClr val="B95C00"/>
                </a:solidFill>
                <a:latin typeface="Times New Roman" pitchFamily="18" charset="0"/>
                <a:cs typeface="Times New Roman" pitchFamily="18" charset="0"/>
              </a:rPr>
              <a:t>    </a:t>
            </a:r>
            <a:r>
              <a:rPr lang="en-US" sz="2400" i="1" dirty="0" smtClean="0">
                <a:solidFill>
                  <a:srgbClr val="B95C00"/>
                </a:solidFill>
                <a:latin typeface="Times New Roman" pitchFamily="18" charset="0"/>
                <a:cs typeface="Times New Roman" pitchFamily="18" charset="0"/>
              </a:rPr>
              <a:t>   </a:t>
            </a:r>
            <a:r>
              <a:rPr lang="ru-RU" sz="2400" i="1" dirty="0" smtClean="0">
                <a:solidFill>
                  <a:srgbClr val="B95C00"/>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Д   </a:t>
            </a:r>
            <a:r>
              <a:rPr lang="en-US"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Т           </a:t>
            </a:r>
            <a:r>
              <a:rPr lang="en-US"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 П …  </a:t>
            </a:r>
            <a:r>
              <a:rPr lang="en-US"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  Т' -  Д'</a:t>
            </a:r>
            <a:endParaRPr lang="ru-RU" sz="2400" dirty="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Arial" pitchFamily="34" charset="0"/>
              <a:buNone/>
              <a:defRPr/>
            </a:pPr>
            <a:r>
              <a:rPr lang="ru-RU" sz="2400" i="1" dirty="0" smtClean="0">
                <a:solidFill>
                  <a:schemeClr val="tx1"/>
                </a:solidFill>
                <a:latin typeface="Times New Roman" pitchFamily="18" charset="0"/>
                <a:cs typeface="Times New Roman" pitchFamily="18" charset="0"/>
              </a:rPr>
              <a:t>	     </a:t>
            </a:r>
            <a:r>
              <a:rPr lang="en-US"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     </a:t>
            </a:r>
            <a:r>
              <a:rPr lang="ru-RU" sz="2400" i="1" dirty="0" err="1" smtClean="0">
                <a:solidFill>
                  <a:schemeClr val="tx1"/>
                </a:solidFill>
                <a:latin typeface="Times New Roman" pitchFamily="18" charset="0"/>
                <a:cs typeface="Times New Roman" pitchFamily="18" charset="0"/>
              </a:rPr>
              <a:t>Сп</a:t>
            </a:r>
            <a:endParaRPr lang="ru-RU" sz="2400" dirty="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Arial" pitchFamily="34" charset="0"/>
              <a:buNone/>
              <a:defRPr/>
            </a:pPr>
            <a:r>
              <a:rPr lang="ru-RU" sz="2400" i="1" dirty="0" smtClean="0">
                <a:solidFill>
                  <a:schemeClr val="tx1"/>
                </a:solidFill>
              </a:rPr>
              <a:t>                           </a:t>
            </a:r>
            <a:endParaRPr lang="ru-RU" sz="2400" dirty="0" smtClean="0">
              <a:solidFill>
                <a:schemeClr val="tx1"/>
              </a:solidFill>
            </a:endParaRPr>
          </a:p>
          <a:p>
            <a:pPr fontAlgn="auto">
              <a:spcBef>
                <a:spcPct val="0"/>
              </a:spcBef>
              <a:spcAft>
                <a:spcPts val="0"/>
              </a:spcAft>
              <a:buClr>
                <a:schemeClr val="accent3"/>
              </a:buClr>
              <a:buFont typeface="Arial" pitchFamily="34" charset="0"/>
              <a:buNone/>
              <a:defRPr/>
            </a:pPr>
            <a:r>
              <a:rPr lang="ru-RU" sz="1600" i="1" dirty="0" smtClean="0">
                <a:solidFill>
                  <a:schemeClr val="tx1"/>
                </a:solidFill>
              </a:rPr>
              <a:t>                          1 стадия                2 стадия             3 стадия</a:t>
            </a:r>
          </a:p>
          <a:p>
            <a:pPr fontAlgn="auto">
              <a:spcBef>
                <a:spcPct val="0"/>
              </a:spcBef>
              <a:spcAft>
                <a:spcPts val="0"/>
              </a:spcAft>
              <a:buClr>
                <a:schemeClr val="accent3"/>
              </a:buClr>
              <a:buFont typeface="Arial" pitchFamily="34" charset="0"/>
              <a:buNone/>
              <a:defRPr/>
            </a:pPr>
            <a:r>
              <a:rPr lang="ru-RU" sz="1600" dirty="0" smtClean="0">
                <a:solidFill>
                  <a:schemeClr val="tx1"/>
                </a:solidFill>
              </a:rPr>
              <a:t>                     </a:t>
            </a:r>
            <a:r>
              <a:rPr lang="ru-RU" sz="1600" i="1" dirty="0" smtClean="0">
                <a:solidFill>
                  <a:schemeClr val="tx1"/>
                </a:solidFill>
              </a:rPr>
              <a:t>обращения           производства      обращения</a:t>
            </a:r>
            <a:endParaRPr lang="ru-RU" sz="1600" b="1" i="1" dirty="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Arial" pitchFamily="34" charset="0"/>
              <a:buNone/>
              <a:defRPr/>
            </a:pPr>
            <a:endParaRPr lang="ru-RU" sz="2400" b="1" i="1" dirty="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Arial" pitchFamily="34" charset="0"/>
              <a:buNone/>
              <a:defRPr/>
            </a:pPr>
            <a:r>
              <a:rPr lang="ru-RU" sz="2400" b="1" i="1" dirty="0" smtClean="0">
                <a:solidFill>
                  <a:schemeClr val="tx1"/>
                </a:solidFill>
                <a:latin typeface="Times New Roman" pitchFamily="18" charset="0"/>
                <a:cs typeface="Times New Roman" pitchFamily="18" charset="0"/>
              </a:rPr>
              <a:t>Норма прибыли</a:t>
            </a:r>
            <a:r>
              <a:rPr lang="ru-RU" sz="2400" i="1" dirty="0" smtClean="0">
                <a:solidFill>
                  <a:schemeClr val="tx1"/>
                </a:solidFill>
                <a:latin typeface="Times New Roman" pitchFamily="18" charset="0"/>
                <a:cs typeface="Times New Roman" pitchFamily="18" charset="0"/>
              </a:rPr>
              <a:t> - это отношение величины полученной прибыли к величине всего авансированного капитала.</a:t>
            </a:r>
          </a:p>
          <a:p>
            <a:pPr algn="ctr" fontAlgn="auto">
              <a:spcBef>
                <a:spcPct val="0"/>
              </a:spcBef>
              <a:spcAft>
                <a:spcPts val="0"/>
              </a:spcAft>
              <a:buClr>
                <a:schemeClr val="accent3"/>
              </a:buClr>
              <a:buFont typeface="Arial" pitchFamily="34" charset="0"/>
              <a:buNone/>
              <a:defRPr/>
            </a:pPr>
            <a:r>
              <a:rPr lang="ru-RU" sz="2400" i="1" dirty="0" smtClean="0">
                <a:solidFill>
                  <a:schemeClr val="tx1"/>
                </a:solidFill>
              </a:rPr>
              <a:t>Если Д‘ &gt; Д – прибыль</a:t>
            </a:r>
          </a:p>
          <a:p>
            <a:pPr algn="just" fontAlgn="auto">
              <a:spcBef>
                <a:spcPct val="0"/>
              </a:spcBef>
              <a:spcAft>
                <a:spcPts val="0"/>
              </a:spcAft>
              <a:buClr>
                <a:schemeClr val="accent3"/>
              </a:buClr>
              <a:buFont typeface="Arial" pitchFamily="34" charset="0"/>
              <a:buNone/>
              <a:defRPr/>
            </a:pPr>
            <a:r>
              <a:rPr lang="ru-RU" sz="2400" i="1" dirty="0" smtClean="0">
                <a:solidFill>
                  <a:schemeClr val="tx1"/>
                </a:solidFill>
                <a:latin typeface="Times New Roman" pitchFamily="18" charset="0"/>
                <a:cs typeface="Times New Roman" pitchFamily="18" charset="0"/>
              </a:rPr>
              <a:t>Таким образом, последовательно проходя через три стадии: обращение, производство и снова обращение, производственный капитал, превращаясь из одной формы в другую (денежную, производительную, товарную), вновь возвращается с приращением в первоначальную денежную.</a:t>
            </a:r>
          </a:p>
          <a:p>
            <a:pPr algn="ctr" fontAlgn="auto">
              <a:spcBef>
                <a:spcPct val="0"/>
              </a:spcBef>
              <a:spcAft>
                <a:spcPts val="0"/>
              </a:spcAft>
              <a:buClr>
                <a:schemeClr val="accent3"/>
              </a:buClr>
              <a:buFont typeface="Arial" pitchFamily="34" charset="0"/>
              <a:buNone/>
              <a:defRPr/>
            </a:pPr>
            <a:endParaRPr lang="ru-RU" sz="2400" dirty="0" smtClean="0">
              <a:solidFill>
                <a:schemeClr val="tx1"/>
              </a:solidFill>
              <a:latin typeface="Times New Roman" pitchFamily="18" charset="0"/>
              <a:cs typeface="Times New Roman" pitchFamily="18" charset="0"/>
            </a:endParaRPr>
          </a:p>
        </p:txBody>
      </p:sp>
      <p:sp>
        <p:nvSpPr>
          <p:cNvPr id="5" name="Левая фигурная скобка 4"/>
          <p:cNvSpPr/>
          <p:nvPr/>
        </p:nvSpPr>
        <p:spPr>
          <a:xfrm rot="5400000" flipH="1">
            <a:off x="2000251" y="1571625"/>
            <a:ext cx="285750" cy="1857375"/>
          </a:xfrm>
          <a:prstGeom prst="leftBrace">
            <a:avLst>
              <a:gd name="adj1" fmla="val 8333"/>
              <a:gd name="adj2" fmla="val 4519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dirty="0"/>
          </a:p>
        </p:txBody>
      </p:sp>
      <p:cxnSp>
        <p:nvCxnSpPr>
          <p:cNvPr id="7" name="Прямая соединительная линия 6"/>
          <p:cNvCxnSpPr/>
          <p:nvPr/>
        </p:nvCxnSpPr>
        <p:spPr>
          <a:xfrm>
            <a:off x="1643063" y="1857375"/>
            <a:ext cx="500062"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flipH="1" flipV="1">
            <a:off x="2357437" y="1571626"/>
            <a:ext cx="214313"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6200000" flipH="1">
            <a:off x="2321719" y="1893094"/>
            <a:ext cx="285750"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Левая фигурная скобка 17"/>
          <p:cNvSpPr/>
          <p:nvPr/>
        </p:nvSpPr>
        <p:spPr>
          <a:xfrm rot="5400000" flipH="1">
            <a:off x="3893344" y="1893094"/>
            <a:ext cx="214312" cy="1143000"/>
          </a:xfrm>
          <a:prstGeom prst="leftBrace">
            <a:avLst>
              <a:gd name="adj1" fmla="val 8333"/>
              <a:gd name="adj2" fmla="val 4519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dirty="0"/>
          </a:p>
        </p:txBody>
      </p:sp>
      <p:sp>
        <p:nvSpPr>
          <p:cNvPr id="19" name="Левая фигурная скобка 18"/>
          <p:cNvSpPr/>
          <p:nvPr/>
        </p:nvSpPr>
        <p:spPr>
          <a:xfrm rot="5400000" flipH="1">
            <a:off x="5357813" y="1857375"/>
            <a:ext cx="214312" cy="1214438"/>
          </a:xfrm>
          <a:prstGeom prst="leftBrace">
            <a:avLst>
              <a:gd name="adj1" fmla="val 8333"/>
              <a:gd name="adj2" fmla="val 4519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10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10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1000"/>
                                        <p:tgtEl>
                                          <p:spTgt spid="3">
                                            <p:txEl>
                                              <p:pRg st="0" end="0"/>
                                            </p:txEl>
                                          </p:spTgt>
                                        </p:tgtEl>
                                        <p:attrNameLst>
                                          <p:attrName>fill.type</p:attrName>
                                        </p:attrNameLst>
                                      </p:cBhvr>
                                      <p:to>
                                        <p:strVal val="solid"/>
                                      </p:to>
                                    </p:set>
                                  </p:childTnLst>
                                </p:cTn>
                              </p:par>
                              <p:par>
                                <p:cTn id="16" presetID="27" presetClass="entr" presetSubtype="0" fill="hold" nodeType="withEffect">
                                  <p:stCondLst>
                                    <p:cond delay="0"/>
                                  </p:stCondLst>
                                  <p:iterate type="lt">
                                    <p:tmPct val="50000"/>
                                  </p:iterate>
                                  <p:childTnLst>
                                    <p:set>
                                      <p:cBhvr>
                                        <p:cTn id="17"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8" dur="10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10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0" dur="1000"/>
                                        <p:tgtEl>
                                          <p:spTgt spid="3">
                                            <p:txEl>
                                              <p:pRg st="1" end="1"/>
                                            </p:txEl>
                                          </p:spTgt>
                                        </p:tgtEl>
                                        <p:attrNameLst>
                                          <p:attrName>fill.type</p:attrName>
                                        </p:attrNameLst>
                                      </p:cBhvr>
                                      <p:to>
                                        <p:strVal val="solid"/>
                                      </p:to>
                                    </p:set>
                                  </p:childTnLst>
                                </p:cTn>
                              </p:par>
                              <p:par>
                                <p:cTn id="21" presetID="27" presetClass="entr" presetSubtype="0" fill="hold" nodeType="withEffect">
                                  <p:stCondLst>
                                    <p:cond delay="0"/>
                                  </p:stCondLst>
                                  <p:iterate type="lt">
                                    <p:tmPct val="50000"/>
                                  </p:iterate>
                                  <p:childTnLst>
                                    <p:set>
                                      <p:cBhvr>
                                        <p:cTn id="2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3" dur="100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10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5" dur="1000"/>
                                        <p:tgtEl>
                                          <p:spTgt spid="3">
                                            <p:txEl>
                                              <p:pRg st="2" end="2"/>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7"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000" fill="hold"/>
                                        <p:tgtEl>
                                          <p:spTgt spid="5"/>
                                        </p:tgtEl>
                                        <p:attrNameLst>
                                          <p:attrName>ppt_x</p:attrName>
                                        </p:attrNameLst>
                                      </p:cBhvr>
                                      <p:tavLst>
                                        <p:tav tm="0">
                                          <p:val>
                                            <p:strVal val="0-#ppt_w/2"/>
                                          </p:val>
                                        </p:tav>
                                        <p:tav tm="100000">
                                          <p:val>
                                            <p:strVal val="#ppt_x"/>
                                          </p:val>
                                        </p:tav>
                                      </p:tavLst>
                                    </p:anim>
                                    <p:anim calcmode="lin" valueType="num">
                                      <p:cBhvr additive="base">
                                        <p:cTn id="31"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000" fill="hold"/>
                                        <p:tgtEl>
                                          <p:spTgt spid="18"/>
                                        </p:tgtEl>
                                        <p:attrNameLst>
                                          <p:attrName>ppt_x</p:attrName>
                                        </p:attrNameLst>
                                      </p:cBhvr>
                                      <p:tavLst>
                                        <p:tav tm="0">
                                          <p:val>
                                            <p:strVal val="0-#ppt_w/2"/>
                                          </p:val>
                                        </p:tav>
                                        <p:tav tm="100000">
                                          <p:val>
                                            <p:strVal val="#ppt_x"/>
                                          </p:val>
                                        </p:tav>
                                      </p:tavLst>
                                    </p:anim>
                                    <p:anim calcmode="lin" valueType="num">
                                      <p:cBhvr additive="base">
                                        <p:cTn id="37"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1000" fill="hold"/>
                                        <p:tgtEl>
                                          <p:spTgt spid="19"/>
                                        </p:tgtEl>
                                        <p:attrNameLst>
                                          <p:attrName>ppt_x</p:attrName>
                                        </p:attrNameLst>
                                      </p:cBhvr>
                                      <p:tavLst>
                                        <p:tav tm="0">
                                          <p:val>
                                            <p:strVal val="1+#ppt_w/2"/>
                                          </p:val>
                                        </p:tav>
                                        <p:tav tm="100000">
                                          <p:val>
                                            <p:strVal val="#ppt_x"/>
                                          </p:val>
                                        </p:tav>
                                      </p:tavLst>
                                    </p:anim>
                                    <p:anim calcmode="lin" valueType="num">
                                      <p:cBhvr additive="base">
                                        <p:cTn id="4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8"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8"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additive="base">
                                        <p:cTn id="54"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60" dur="50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50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62" dur="500"/>
                                        <p:tgtEl>
                                          <p:spTgt spid="3">
                                            <p:txEl>
                                              <p:pRg st="7" end="7"/>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nodeType="clickEffect">
                                  <p:stCondLst>
                                    <p:cond delay="0"/>
                                  </p:stCondLst>
                                  <p:iterate type="lt">
                                    <p:tmPct val="10000"/>
                                  </p:iterate>
                                  <p:childTnLst>
                                    <p:set>
                                      <p:cBhvr>
                                        <p:cTn id="66" dur="1" fill="hold">
                                          <p:stCondLst>
                                            <p:cond delay="0"/>
                                          </p:stCondLst>
                                        </p:cTn>
                                        <p:tgtEl>
                                          <p:spTgt spid="3">
                                            <p:txEl>
                                              <p:pRg st="8" end="8"/>
                                            </p:txEl>
                                          </p:spTgt>
                                        </p:tgtEl>
                                        <p:attrNameLst>
                                          <p:attrName>style.visibility</p:attrName>
                                        </p:attrNameLst>
                                      </p:cBhvr>
                                      <p:to>
                                        <p:strVal val="visible"/>
                                      </p:to>
                                    </p:set>
                                    <p:anim by="(-#ppt_w*2)" calcmode="lin" valueType="num">
                                      <p:cBhvr rctx="PPT">
                                        <p:cTn id="67" dur="500" autoRev="1" fill="hold">
                                          <p:stCondLst>
                                            <p:cond delay="0"/>
                                          </p:stCondLst>
                                        </p:cTn>
                                        <p:tgtEl>
                                          <p:spTgt spid="3">
                                            <p:txEl>
                                              <p:pRg st="8" end="8"/>
                                            </p:txEl>
                                          </p:spTgt>
                                        </p:tgtEl>
                                        <p:attrNameLst>
                                          <p:attrName>ppt_w</p:attrName>
                                        </p:attrNameLst>
                                      </p:cBhvr>
                                    </p:anim>
                                    <p:anim by="(#ppt_w*0.50)" calcmode="lin" valueType="num">
                                      <p:cBhvr>
                                        <p:cTn id="68" dur="500" decel="50000" autoRev="1" fill="hold">
                                          <p:stCondLst>
                                            <p:cond delay="0"/>
                                          </p:stCondLst>
                                        </p:cTn>
                                        <p:tgtEl>
                                          <p:spTgt spid="3">
                                            <p:txEl>
                                              <p:pRg st="8" end="8"/>
                                            </p:txEl>
                                          </p:spTgt>
                                        </p:tgtEl>
                                        <p:attrNameLst>
                                          <p:attrName>ppt_x</p:attrName>
                                        </p:attrNameLst>
                                      </p:cBhvr>
                                    </p:anim>
                                    <p:anim from="(-#ppt_h/2)" to="(#ppt_y)" calcmode="lin" valueType="num">
                                      <p:cBhvr>
                                        <p:cTn id="69" dur="1000" fill="hold">
                                          <p:stCondLst>
                                            <p:cond delay="0"/>
                                          </p:stCondLst>
                                        </p:cTn>
                                        <p:tgtEl>
                                          <p:spTgt spid="3">
                                            <p:txEl>
                                              <p:pRg st="8" end="8"/>
                                            </p:txEl>
                                          </p:spTgt>
                                        </p:tgtEl>
                                        <p:attrNameLst>
                                          <p:attrName>ppt_y</p:attrName>
                                        </p:attrNameLst>
                                      </p:cBhvr>
                                    </p:anim>
                                    <p:animRot by="21600000">
                                      <p:cBhvr>
                                        <p:cTn id="70" dur="1000" fill="hold">
                                          <p:stCondLst>
                                            <p:cond delay="0"/>
                                          </p:stCondLst>
                                        </p:cTn>
                                        <p:tgtEl>
                                          <p:spTgt spid="3">
                                            <p:txEl>
                                              <p:pRg st="8" end="8"/>
                                            </p:txEl>
                                          </p:spTgt>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56" presetClass="entr" presetSubtype="0" fill="hold" nodeType="clickEffect">
                                  <p:stCondLst>
                                    <p:cond delay="0"/>
                                  </p:stCondLst>
                                  <p:iterate type="lt">
                                    <p:tmPct val="10000"/>
                                  </p:iterate>
                                  <p:childTnLst>
                                    <p:set>
                                      <p:cBhvr>
                                        <p:cTn id="74" dur="1" fill="hold">
                                          <p:stCondLst>
                                            <p:cond delay="0"/>
                                          </p:stCondLst>
                                        </p:cTn>
                                        <p:tgtEl>
                                          <p:spTgt spid="3">
                                            <p:txEl>
                                              <p:pRg st="9" end="9"/>
                                            </p:txEl>
                                          </p:spTgt>
                                        </p:tgtEl>
                                        <p:attrNameLst>
                                          <p:attrName>style.visibility</p:attrName>
                                        </p:attrNameLst>
                                      </p:cBhvr>
                                      <p:to>
                                        <p:strVal val="visible"/>
                                      </p:to>
                                    </p:set>
                                    <p:anim by="(-#ppt_w*2)" calcmode="lin" valueType="num">
                                      <p:cBhvr rctx="PPT">
                                        <p:cTn id="75" dur="500" autoRev="1" fill="hold">
                                          <p:stCondLst>
                                            <p:cond delay="0"/>
                                          </p:stCondLst>
                                        </p:cTn>
                                        <p:tgtEl>
                                          <p:spTgt spid="3">
                                            <p:txEl>
                                              <p:pRg st="9" end="9"/>
                                            </p:txEl>
                                          </p:spTgt>
                                        </p:tgtEl>
                                        <p:attrNameLst>
                                          <p:attrName>ppt_w</p:attrName>
                                        </p:attrNameLst>
                                      </p:cBhvr>
                                    </p:anim>
                                    <p:anim by="(#ppt_w*0.50)" calcmode="lin" valueType="num">
                                      <p:cBhvr>
                                        <p:cTn id="76" dur="500" decel="50000" autoRev="1" fill="hold">
                                          <p:stCondLst>
                                            <p:cond delay="0"/>
                                          </p:stCondLst>
                                        </p:cTn>
                                        <p:tgtEl>
                                          <p:spTgt spid="3">
                                            <p:txEl>
                                              <p:pRg st="9" end="9"/>
                                            </p:txEl>
                                          </p:spTgt>
                                        </p:tgtEl>
                                        <p:attrNameLst>
                                          <p:attrName>ppt_x</p:attrName>
                                        </p:attrNameLst>
                                      </p:cBhvr>
                                    </p:anim>
                                    <p:anim from="(-#ppt_h/2)" to="(#ppt_y)" calcmode="lin" valueType="num">
                                      <p:cBhvr>
                                        <p:cTn id="77" dur="1000" fill="hold">
                                          <p:stCondLst>
                                            <p:cond delay="0"/>
                                          </p:stCondLst>
                                        </p:cTn>
                                        <p:tgtEl>
                                          <p:spTgt spid="3">
                                            <p:txEl>
                                              <p:pRg st="9" end="9"/>
                                            </p:txEl>
                                          </p:spTgt>
                                        </p:tgtEl>
                                        <p:attrNameLst>
                                          <p:attrName>ppt_y</p:attrName>
                                        </p:attrNameLst>
                                      </p:cBhvr>
                                    </p:anim>
                                    <p:animRot by="21600000">
                                      <p:cBhvr>
                                        <p:cTn id="78" dur="1000" fill="hold">
                                          <p:stCondLst>
                                            <p:cond delay="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500188"/>
            <a:ext cx="8183562" cy="5000625"/>
          </a:xfrm>
        </p:spPr>
        <p:txBody>
          <a:bodyPr rtlCol="0">
            <a:normAutofit fontScale="90000"/>
          </a:bodyPr>
          <a:lstStyle/>
          <a:p>
            <a:pPr fontAlgn="auto">
              <a:spcAft>
                <a:spcPts val="0"/>
              </a:spcAft>
              <a:defRPr/>
            </a:pP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Текст 2"/>
          <p:cNvSpPr>
            <a:spLocks noGrp="1"/>
          </p:cNvSpPr>
          <p:nvPr>
            <p:ph type="body" idx="1"/>
          </p:nvPr>
        </p:nvSpPr>
        <p:spPr>
          <a:xfrm rot="10800000" flipV="1">
            <a:off x="285750" y="1285875"/>
            <a:ext cx="8572500" cy="5286375"/>
          </a:xfrm>
          <a:solidFill>
            <a:schemeClr val="bg1"/>
          </a:solidFill>
        </p:spPr>
        <p:txBody>
          <a:bodyPr rtlCol="0">
            <a:normAutofit fontScale="92500" lnSpcReduction="10000"/>
          </a:bodyPr>
          <a:lstStyle/>
          <a:p>
            <a:pPr fontAlgn="auto">
              <a:spcBef>
                <a:spcPct val="0"/>
              </a:spcBef>
              <a:spcAft>
                <a:spcPts val="0"/>
              </a:spcAft>
              <a:buClr>
                <a:schemeClr val="accent3"/>
              </a:buClr>
              <a:buFont typeface="Georgia"/>
              <a:buNone/>
              <a:defRPr/>
            </a:pPr>
            <a:r>
              <a:rPr lang="ru-RU" sz="2000" dirty="0" smtClean="0">
                <a:solidFill>
                  <a:srgbClr val="C00000"/>
                </a:solidFill>
                <a:effectLst>
                  <a:outerShdw blurRad="38100" dist="38100" dir="2700000" algn="tl">
                    <a:srgbClr val="000000">
                      <a:alpha val="43137"/>
                    </a:srgbClr>
                  </a:outerShdw>
                </a:effectLst>
              </a:rPr>
              <a:t>ВЫВОДЫ</a:t>
            </a:r>
          </a:p>
          <a:p>
            <a:pPr fontAlgn="auto">
              <a:spcBef>
                <a:spcPct val="0"/>
              </a:spcBef>
              <a:spcAft>
                <a:spcPts val="0"/>
              </a:spcAft>
              <a:buClr>
                <a:schemeClr val="accent3"/>
              </a:buClr>
              <a:buFont typeface="Georgia"/>
              <a:buNone/>
              <a:defRPr/>
            </a:pPr>
            <a:r>
              <a:rPr lang="ru-RU" sz="2400" dirty="0" smtClean="0">
                <a:solidFill>
                  <a:schemeClr val="tx1"/>
                </a:solidFill>
                <a:latin typeface="Times New Roman" pitchFamily="18" charset="0"/>
                <a:cs typeface="Times New Roman" pitchFamily="18" charset="0"/>
              </a:rPr>
              <a:t>1. Он носит производный характер, т.к. его необходимость определяется потребностями производства товаров для потребителей.</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2. Изменение ролей основных рыночных субъектов.</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3. Экономические интересы различаются.</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4. Продаваемые факторы производства используются для </a:t>
            </a:r>
            <a:r>
              <a:rPr lang="ru-RU" sz="2400" u="sng" dirty="0" smtClean="0">
                <a:solidFill>
                  <a:schemeClr val="tx1"/>
                </a:solidFill>
                <a:latin typeface="Times New Roman" pitchFamily="18" charset="0"/>
                <a:cs typeface="Times New Roman" pitchFamily="18" charset="0"/>
              </a:rPr>
              <a:t>производственного потребления.</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5. Каждый из факторов  оказывает определенные услуги. Величина цены этих услуг представляет собой доход собственника фактора производства:</a:t>
            </a:r>
            <a:br>
              <a:rPr lang="ru-RU" sz="2400"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ЗАРАБОТНАЯ ПЛАТА </a:t>
            </a:r>
            <a:r>
              <a:rPr lang="ru-RU" i="1" dirty="0" smtClean="0">
                <a:solidFill>
                  <a:schemeClr val="tx1"/>
                </a:solidFill>
                <a:latin typeface="Times New Roman" pitchFamily="18" charset="0"/>
                <a:cs typeface="Times New Roman" pitchFamily="18" charset="0"/>
              </a:rPr>
              <a:t>(</a:t>
            </a:r>
            <a:r>
              <a:rPr lang="ru-RU" b="1" i="1" dirty="0" smtClean="0">
                <a:solidFill>
                  <a:schemeClr val="tx1"/>
                </a:solidFill>
                <a:latin typeface="Times New Roman" pitchFamily="18" charset="0"/>
                <a:cs typeface="Times New Roman" pitchFamily="18" charset="0"/>
              </a:rPr>
              <a:t>W) — цена услуг труда</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доход наемных работников.</a:t>
            </a:r>
            <a:br>
              <a:rPr lang="ru-RU"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ПРИБЫЛЬ (П)</a:t>
            </a:r>
            <a:r>
              <a:rPr lang="ru-RU" dirty="0" smtClean="0">
                <a:solidFill>
                  <a:schemeClr val="tx1"/>
                </a:solidFill>
                <a:latin typeface="Times New Roman" pitchFamily="18" charset="0"/>
                <a:cs typeface="Times New Roman" pitchFamily="18" charset="0"/>
              </a:rPr>
              <a:t> — </a:t>
            </a:r>
            <a:r>
              <a:rPr lang="ru-RU" b="1" i="1" dirty="0" smtClean="0">
                <a:solidFill>
                  <a:schemeClr val="tx1"/>
                </a:solidFill>
                <a:latin typeface="Times New Roman" pitchFamily="18" charset="0"/>
                <a:cs typeface="Times New Roman" pitchFamily="18" charset="0"/>
              </a:rPr>
              <a:t>цена услуг особого вида труда</a:t>
            </a:r>
            <a:r>
              <a:rPr lang="ru-RU" dirty="0" smtClean="0">
                <a:solidFill>
                  <a:schemeClr val="tx1"/>
                </a:solidFill>
                <a:latin typeface="Times New Roman" pitchFamily="18" charset="0"/>
                <a:cs typeface="Times New Roman" pitchFamily="18" charset="0"/>
              </a:rPr>
              <a:t> — предпринимательской деятельности, доход предпринимателей.</a:t>
            </a:r>
            <a:br>
              <a:rPr lang="ru-RU"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РЕНТА (R)</a:t>
            </a:r>
            <a:r>
              <a:rPr lang="ru-RU" dirty="0" smtClean="0">
                <a:solidFill>
                  <a:schemeClr val="tx1"/>
                </a:solidFill>
                <a:latin typeface="Times New Roman" pitchFamily="18" charset="0"/>
                <a:cs typeface="Times New Roman" pitchFamily="18" charset="0"/>
              </a:rPr>
              <a:t> — </a:t>
            </a:r>
            <a:r>
              <a:rPr lang="ru-RU" b="1" i="1" dirty="0" smtClean="0">
                <a:solidFill>
                  <a:schemeClr val="tx1"/>
                </a:solidFill>
                <a:latin typeface="Times New Roman" pitchFamily="18" charset="0"/>
                <a:cs typeface="Times New Roman" pitchFamily="18" charset="0"/>
              </a:rPr>
              <a:t>цена услуг земли</a:t>
            </a:r>
            <a:r>
              <a:rPr lang="ru-RU" dirty="0" smtClean="0">
                <a:solidFill>
                  <a:schemeClr val="tx1"/>
                </a:solidFill>
                <a:latin typeface="Times New Roman" pitchFamily="18" charset="0"/>
                <a:cs typeface="Times New Roman" pitchFamily="18" charset="0"/>
              </a:rPr>
              <a:t>, доход собственников земли.</a:t>
            </a:r>
            <a:br>
              <a:rPr lang="ru-RU"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ПРОЦЕНТ (</a:t>
            </a:r>
            <a:r>
              <a:rPr lang="ru-RU" b="1" dirty="0" err="1" smtClean="0">
                <a:solidFill>
                  <a:schemeClr val="tx1"/>
                </a:solidFill>
                <a:latin typeface="Times New Roman" pitchFamily="18" charset="0"/>
                <a:cs typeface="Times New Roman" pitchFamily="18" charset="0"/>
              </a:rPr>
              <a:t>i</a:t>
            </a:r>
            <a:r>
              <a:rPr lang="ru-RU" b="1" dirty="0" smtClean="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rPr>
              <a:t> — </a:t>
            </a:r>
            <a:r>
              <a:rPr lang="ru-RU" b="1" i="1" dirty="0" smtClean="0">
                <a:solidFill>
                  <a:schemeClr val="tx1"/>
                </a:solidFill>
                <a:latin typeface="Times New Roman" pitchFamily="18" charset="0"/>
                <a:cs typeface="Times New Roman" pitchFamily="18" charset="0"/>
              </a:rPr>
              <a:t>цена услуг капитала</a:t>
            </a:r>
            <a:r>
              <a:rPr lang="ru-RU" dirty="0" smtClean="0">
                <a:solidFill>
                  <a:schemeClr val="tx1"/>
                </a:solidFill>
                <a:latin typeface="Times New Roman" pitchFamily="18" charset="0"/>
                <a:cs typeface="Times New Roman" pitchFamily="18" charset="0"/>
              </a:rPr>
              <a:t>, доход собственников капитала.</a:t>
            </a:r>
            <a:br>
              <a:rPr lang="ru-RU" dirty="0" smtClean="0">
                <a:solidFill>
                  <a:schemeClr val="tx1"/>
                </a:solidFill>
                <a:latin typeface="Times New Roman" pitchFamily="18" charset="0"/>
                <a:cs typeface="Times New Roman" pitchFamily="18" charset="0"/>
              </a:rPr>
            </a:br>
            <a:endParaRPr lang="ru-RU" dirty="0" smtClean="0">
              <a:solidFill>
                <a:srgbClr val="B95C00"/>
              </a:solidFill>
            </a:endParaRPr>
          </a:p>
        </p:txBody>
      </p:sp>
      <p:sp>
        <p:nvSpPr>
          <p:cNvPr id="4" name="Прямоугольник 3"/>
          <p:cNvSpPr>
            <a:spLocks noChangeArrowheads="1"/>
          </p:cNvSpPr>
          <p:nvPr/>
        </p:nvSpPr>
        <p:spPr bwMode="auto">
          <a:xfrm>
            <a:off x="428625" y="428625"/>
            <a:ext cx="8286750" cy="830263"/>
          </a:xfrm>
          <a:prstGeom prst="rect">
            <a:avLst/>
          </a:prstGeom>
          <a:solidFill>
            <a:schemeClr val="bg1"/>
          </a:solidFill>
          <a:ln w="9525">
            <a:noFill/>
            <a:miter lim="800000"/>
            <a:headEnd/>
            <a:tailEnd/>
          </a:ln>
        </p:spPr>
        <p:txBody>
          <a:bodyPr>
            <a:spAutoFit/>
          </a:bodyPr>
          <a:lstStyle/>
          <a:p>
            <a:r>
              <a:rPr lang="ru-RU" sz="2400" b="1">
                <a:latin typeface="Times New Roman" pitchFamily="18" charset="0"/>
                <a:cs typeface="Times New Roman" pitchFamily="18" charset="0"/>
              </a:rPr>
              <a:t>Проблема: </a:t>
            </a:r>
            <a:r>
              <a:rPr lang="ru-RU" sz="2400" i="1">
                <a:latin typeface="Times New Roman" pitchFamily="18" charset="0"/>
                <a:cs typeface="Times New Roman" pitchFamily="18" charset="0"/>
              </a:rPr>
              <a:t>Почему рынок факторов производства называют особым рынком?</a:t>
            </a:r>
            <a:endParaRPr lang="ru-RU" sz="240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357188"/>
            <a:ext cx="8358188" cy="714375"/>
          </a:xfrm>
        </p:spPr>
        <p:txBody>
          <a:bodyPr/>
          <a:lstStyle/>
          <a:p>
            <a:pPr algn="ctr"/>
            <a:r>
              <a:rPr lang="ru-RU" sz="2800" smtClean="0">
                <a:solidFill>
                  <a:schemeClr val="tx1"/>
                </a:solidFill>
                <a:latin typeface="Times New Roman" pitchFamily="18" charset="0"/>
                <a:cs typeface="Times New Roman" pitchFamily="18" charset="0"/>
              </a:rPr>
              <a:t>Социальное равенство и социальная справедливость</a:t>
            </a:r>
          </a:p>
        </p:txBody>
      </p:sp>
      <p:sp>
        <p:nvSpPr>
          <p:cNvPr id="3" name="Содержимое 2"/>
          <p:cNvSpPr>
            <a:spLocks noGrp="1"/>
          </p:cNvSpPr>
          <p:nvPr>
            <p:ph idx="1"/>
          </p:nvPr>
        </p:nvSpPr>
        <p:spPr>
          <a:xfrm>
            <a:off x="428625" y="1071563"/>
            <a:ext cx="8286750" cy="5357812"/>
          </a:xfrm>
        </p:spPr>
        <p:txBody>
          <a:bodyPr>
            <a:normAutofit/>
          </a:bodyPr>
          <a:lstStyle/>
          <a:p>
            <a:pPr marL="365760" indent="-256032" algn="ctr" fontAlgn="auto">
              <a:spcAft>
                <a:spcPts val="0"/>
              </a:spcAft>
              <a:buClr>
                <a:schemeClr val="accent3"/>
              </a:buClr>
              <a:buFont typeface="Wingdings 2" pitchFamily="18" charset="2"/>
              <a:buNone/>
              <a:defRPr/>
            </a:pPr>
            <a:r>
              <a:rPr lang="ru-RU" sz="2400" b="1" dirty="0" smtClean="0">
                <a:latin typeface="Times New Roman" pitchFamily="18" charset="0"/>
                <a:cs typeface="Times New Roman" pitchFamily="18" charset="0"/>
              </a:rPr>
              <a:t>Кривая Лоренца</a:t>
            </a:r>
          </a:p>
          <a:p>
            <a:pPr marL="365760" indent="-256032" algn="ctr" fontAlgn="auto">
              <a:spcAft>
                <a:spcPts val="0"/>
              </a:spcAft>
              <a:buClr>
                <a:schemeClr val="accent3"/>
              </a:buClr>
              <a:buFont typeface="Wingdings 2" pitchFamily="18" charset="2"/>
              <a:buNone/>
              <a:defRPr/>
            </a:pPr>
            <a:endParaRPr lang="ru-RU" sz="2400" b="1" dirty="0" smtClean="0">
              <a:latin typeface="Times New Roman" pitchFamily="18" charset="0"/>
              <a:cs typeface="Times New Roman" pitchFamily="18" charset="0"/>
            </a:endParaRPr>
          </a:p>
          <a:p>
            <a:pPr marL="365760" indent="-256032" algn="ctr" fontAlgn="auto">
              <a:spcAft>
                <a:spcPts val="0"/>
              </a:spcAft>
              <a:buClr>
                <a:schemeClr val="accent3"/>
              </a:buClr>
              <a:buFont typeface="Wingdings 2" pitchFamily="18" charset="2"/>
              <a:buNone/>
              <a:defRPr/>
            </a:pPr>
            <a:r>
              <a:rPr lang="ru-RU" sz="1600" dirty="0" smtClean="0">
                <a:latin typeface="Times New Roman" pitchFamily="18" charset="0"/>
                <a:cs typeface="Times New Roman" pitchFamily="18" charset="0"/>
              </a:rPr>
              <a:t>   доход  %                             А                    </a:t>
            </a:r>
            <a:r>
              <a:rPr lang="ru-RU" sz="1800" b="1" dirty="0" smtClean="0">
                <a:latin typeface="Times New Roman" pitchFamily="18" charset="0"/>
                <a:cs typeface="Times New Roman" pitchFamily="18" charset="0"/>
              </a:rPr>
              <a:t>социальная справедливость (равенство)</a:t>
            </a:r>
          </a:p>
          <a:p>
            <a:pPr marL="365760" indent="-256032" algn="ctr" fontAlgn="auto">
              <a:spcAft>
                <a:spcPts val="0"/>
              </a:spcAft>
              <a:buClr>
                <a:schemeClr val="accent3"/>
              </a:buClr>
              <a:buFont typeface="Wingdings 2" pitchFamily="18" charset="2"/>
              <a:buNone/>
              <a:defRPr/>
            </a:pPr>
            <a:endParaRPr lang="ru-RU" sz="1800" b="1" dirty="0" smtClean="0">
              <a:latin typeface="Times New Roman" pitchFamily="18" charset="0"/>
              <a:cs typeface="Times New Roman" pitchFamily="18" charset="0"/>
            </a:endParaRPr>
          </a:p>
          <a:p>
            <a:pPr marL="365760" indent="-256032" algn="ctr" fontAlgn="auto">
              <a:spcAft>
                <a:spcPts val="0"/>
              </a:spcAft>
              <a:buClr>
                <a:schemeClr val="accent3"/>
              </a:buClr>
              <a:buFont typeface="Wingdings 2" pitchFamily="18" charset="2"/>
              <a:buNone/>
              <a:defRPr/>
            </a:pPr>
            <a:r>
              <a:rPr lang="ru-RU" sz="1800" b="1" dirty="0" smtClean="0">
                <a:latin typeface="Times New Roman" pitchFamily="18" charset="0"/>
                <a:cs typeface="Times New Roman" pitchFamily="18" charset="0"/>
              </a:rPr>
              <a:t>                                   социальная несправедливость</a:t>
            </a:r>
          </a:p>
          <a:p>
            <a:pPr marL="365760" indent="-256032" algn="ctr" fontAlgn="auto">
              <a:spcAft>
                <a:spcPts val="0"/>
              </a:spcAft>
              <a:buClr>
                <a:schemeClr val="accent3"/>
              </a:buClr>
              <a:buFont typeface="Wingdings 2" pitchFamily="18" charset="2"/>
              <a:buNone/>
              <a:defRPr/>
            </a:pPr>
            <a:r>
              <a:rPr lang="ru-RU" sz="1800" b="1" dirty="0" smtClean="0">
                <a:latin typeface="Times New Roman" pitchFamily="18" charset="0"/>
                <a:cs typeface="Times New Roman" pitchFamily="18" charset="0"/>
              </a:rPr>
              <a:t>                  (кривая Лоренца)</a:t>
            </a:r>
          </a:p>
          <a:p>
            <a:pPr marL="365760" indent="-256032" algn="ctr" fontAlgn="auto">
              <a:spcAft>
                <a:spcPts val="0"/>
              </a:spcAft>
              <a:buClr>
                <a:schemeClr val="accent3"/>
              </a:buClr>
              <a:buFont typeface="Wingdings 2" pitchFamily="18" charset="2"/>
              <a:buNone/>
              <a:defRPr/>
            </a:pPr>
            <a:endParaRPr lang="ru-RU" sz="1800" b="1" dirty="0" smtClean="0">
              <a:latin typeface="Times New Roman" pitchFamily="18" charset="0"/>
              <a:cs typeface="Times New Roman" pitchFamily="18" charset="0"/>
            </a:endParaRPr>
          </a:p>
          <a:p>
            <a:pPr marL="365760" indent="-256032" algn="ctr" fontAlgn="auto">
              <a:spcAft>
                <a:spcPts val="0"/>
              </a:spcAft>
              <a:buClr>
                <a:schemeClr val="accent3"/>
              </a:buClr>
              <a:buFont typeface="Wingdings 2" pitchFamily="18" charset="2"/>
              <a:buNone/>
              <a:defRPr/>
            </a:pPr>
            <a:endParaRPr lang="ru-RU" sz="1800" b="1" dirty="0" smtClean="0">
              <a:latin typeface="Times New Roman" pitchFamily="18" charset="0"/>
              <a:cs typeface="Times New Roman" pitchFamily="18" charset="0"/>
            </a:endParaRPr>
          </a:p>
          <a:p>
            <a:pPr marL="365760" indent="-256032" algn="just" fontAlgn="auto">
              <a:spcAft>
                <a:spcPts val="0"/>
              </a:spcAft>
              <a:buClr>
                <a:schemeClr val="accent3"/>
              </a:buClr>
              <a:buFont typeface="Wingdings 2" pitchFamily="18" charset="2"/>
              <a:buNone/>
              <a:defRPr/>
            </a:pPr>
            <a:r>
              <a:rPr lang="ru-RU" sz="1600" dirty="0" smtClean="0">
                <a:latin typeface="Times New Roman" pitchFamily="18" charset="0"/>
                <a:cs typeface="Times New Roman" pitchFamily="18" charset="0"/>
              </a:rPr>
              <a:t>                        0                                  В        население %</a:t>
            </a:r>
          </a:p>
          <a:p>
            <a:pPr marL="365760" indent="-256032" algn="just" fontAlgn="auto">
              <a:spcAft>
                <a:spcPts val="0"/>
              </a:spcAft>
              <a:buClr>
                <a:schemeClr val="accent3"/>
              </a:buClr>
              <a:buFont typeface="Wingdings 2" pitchFamily="18" charset="2"/>
              <a:buNone/>
              <a:defRPr/>
            </a:pPr>
            <a:r>
              <a:rPr lang="ru-RU" sz="1600" dirty="0" smtClean="0">
                <a:latin typeface="Times New Roman" pitchFamily="18" charset="0"/>
                <a:cs typeface="Times New Roman" pitchFamily="18" charset="0"/>
              </a:rPr>
              <a:t>                                            </a:t>
            </a:r>
          </a:p>
          <a:p>
            <a:pPr marL="0" indent="0" algn="just" fontAlgn="auto">
              <a:spcBef>
                <a:spcPts val="0"/>
              </a:spcBef>
              <a:spcAft>
                <a:spcPts val="0"/>
              </a:spcAft>
              <a:buClr>
                <a:schemeClr val="accent3"/>
              </a:buClr>
              <a:buFont typeface="Wingdings 2" pitchFamily="18" charset="2"/>
              <a:buNone/>
              <a:defRPr/>
            </a:pPr>
            <a:r>
              <a:rPr lang="ru-RU" sz="2000" b="1" i="1" dirty="0" err="1" smtClean="0">
                <a:latin typeface="Times New Roman" pitchFamily="18" charset="0"/>
                <a:cs typeface="Times New Roman" pitchFamily="18" charset="0"/>
              </a:rPr>
              <a:t>Децильный</a:t>
            </a:r>
            <a:r>
              <a:rPr lang="ru-RU" sz="2000" b="1" i="1" dirty="0" smtClean="0">
                <a:latin typeface="Times New Roman" pitchFamily="18" charset="0"/>
                <a:cs typeface="Times New Roman" pitchFamily="18" charset="0"/>
              </a:rPr>
              <a:t> коэффициент </a:t>
            </a:r>
            <a:r>
              <a:rPr lang="ru-RU" sz="2000" i="1" dirty="0" smtClean="0">
                <a:latin typeface="Times New Roman" pitchFamily="18" charset="0"/>
                <a:cs typeface="Times New Roman" pitchFamily="18" charset="0"/>
              </a:rPr>
              <a:t>– соотношение доходов 10% населения с наибольшим доходом и 10% населения с наименьшим доходом (в России 2010 г=16,5; 2011 - 16)</a:t>
            </a:r>
          </a:p>
          <a:p>
            <a:pPr marL="0" indent="0" algn="just" fontAlgn="auto">
              <a:spcBef>
                <a:spcPts val="0"/>
              </a:spcBef>
              <a:spcAft>
                <a:spcPts val="0"/>
              </a:spcAft>
              <a:buClr>
                <a:schemeClr val="accent3"/>
              </a:buClr>
              <a:buFont typeface="Wingdings 2" pitchFamily="18" charset="2"/>
              <a:buNone/>
              <a:defRPr/>
            </a:pPr>
            <a:endParaRPr lang="ru-RU" sz="2000" i="1" dirty="0" smtClean="0">
              <a:latin typeface="Times New Roman" pitchFamily="18" charset="0"/>
              <a:cs typeface="Times New Roman" pitchFamily="18" charset="0"/>
            </a:endParaRPr>
          </a:p>
          <a:p>
            <a:pPr marL="365760" indent="-256032" algn="just" fontAlgn="auto">
              <a:spcAft>
                <a:spcPts val="0"/>
              </a:spcAft>
              <a:buClr>
                <a:schemeClr val="accent3"/>
              </a:buClr>
              <a:buFont typeface="Wingdings 2" pitchFamily="18" charset="2"/>
              <a:buNone/>
              <a:defRPr/>
            </a:pPr>
            <a:r>
              <a:rPr lang="ru-RU" sz="1800" b="1" dirty="0" smtClean="0">
                <a:latin typeface="Times New Roman" pitchFamily="18" charset="0"/>
                <a:cs typeface="Times New Roman" pitchFamily="18" charset="0"/>
              </a:rPr>
              <a:t>Коэффициент </a:t>
            </a:r>
            <a:r>
              <a:rPr lang="ru-RU" sz="1800" b="1" dirty="0" err="1" smtClean="0">
                <a:latin typeface="Times New Roman" pitchFamily="18" charset="0"/>
                <a:cs typeface="Times New Roman" pitchFamily="18" charset="0"/>
              </a:rPr>
              <a:t>Джини</a:t>
            </a:r>
            <a:r>
              <a:rPr lang="ru-RU" sz="1800" b="1" dirty="0" smtClean="0">
                <a:latin typeface="Times New Roman" pitchFamily="18" charset="0"/>
                <a:cs typeface="Times New Roman" pitchFamily="18" charset="0"/>
              </a:rPr>
              <a:t> = площадь заштрихованной фигуры/ площадь       АОВ</a:t>
            </a:r>
          </a:p>
          <a:p>
            <a:pPr marL="365760" indent="-256032" algn="ctr" fontAlgn="auto">
              <a:spcAft>
                <a:spcPts val="0"/>
              </a:spcAft>
              <a:buClr>
                <a:schemeClr val="accent3"/>
              </a:buClr>
              <a:buFont typeface="Wingdings 2" pitchFamily="18" charset="2"/>
              <a:buNone/>
              <a:defRPr/>
            </a:pPr>
            <a:endParaRPr lang="ru-RU" sz="1600" dirty="0" smtClean="0">
              <a:latin typeface="Times New Roman" pitchFamily="18" charset="0"/>
              <a:cs typeface="Times New Roman" pitchFamily="18" charset="0"/>
            </a:endParaRPr>
          </a:p>
          <a:p>
            <a:pPr marL="365760" indent="-256032" algn="just" fontAlgn="auto">
              <a:spcAft>
                <a:spcPts val="0"/>
              </a:spcAft>
              <a:buClr>
                <a:schemeClr val="accent3"/>
              </a:buClr>
              <a:buFont typeface="Wingdings 2" pitchFamily="18" charset="2"/>
              <a:buNone/>
              <a:defRPr/>
            </a:pPr>
            <a:endParaRPr lang="ru-RU" sz="1600" dirty="0" smtClean="0">
              <a:latin typeface="Times New Roman" pitchFamily="18" charset="0"/>
              <a:cs typeface="Times New Roman" pitchFamily="18" charset="0"/>
            </a:endParaRPr>
          </a:p>
          <a:p>
            <a:pPr marL="365760" indent="-256032" algn="just" fontAlgn="auto">
              <a:spcAft>
                <a:spcPts val="0"/>
              </a:spcAft>
              <a:buClr>
                <a:schemeClr val="accent3"/>
              </a:buClr>
              <a:buFont typeface="Wingdings 2" pitchFamily="18" charset="2"/>
              <a:buNone/>
              <a:defRPr/>
            </a:pPr>
            <a:endParaRPr lang="ru-RU" sz="1800" b="1" dirty="0">
              <a:latin typeface="Times New Roman" pitchFamily="18" charset="0"/>
              <a:cs typeface="Times New Roman" pitchFamily="18" charset="0"/>
            </a:endParaRPr>
          </a:p>
        </p:txBody>
      </p:sp>
      <p:cxnSp>
        <p:nvCxnSpPr>
          <p:cNvPr id="5" name="Прямая со стрелкой 4"/>
          <p:cNvCxnSpPr/>
          <p:nvPr/>
        </p:nvCxnSpPr>
        <p:spPr>
          <a:xfrm rot="16200000" flipV="1">
            <a:off x="642938" y="2714625"/>
            <a:ext cx="2071688" cy="714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Прямая со стрелкой 7"/>
          <p:cNvCxnSpPr/>
          <p:nvPr/>
        </p:nvCxnSpPr>
        <p:spPr>
          <a:xfrm>
            <a:off x="1714500" y="3786188"/>
            <a:ext cx="2643188"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flipV="1">
            <a:off x="1714500" y="2000250"/>
            <a:ext cx="1928813" cy="1785938"/>
          </a:xfrm>
          <a:prstGeom prst="line">
            <a:avLst/>
          </a:prstGeom>
          <a:ln w="19050"/>
        </p:spPr>
        <p:style>
          <a:lnRef idx="2">
            <a:schemeClr val="dk1"/>
          </a:lnRef>
          <a:fillRef idx="0">
            <a:schemeClr val="dk1"/>
          </a:fillRef>
          <a:effectRef idx="1">
            <a:schemeClr val="dk1"/>
          </a:effectRef>
          <a:fontRef idx="minor">
            <a:schemeClr val="tx1"/>
          </a:fontRef>
        </p:style>
      </p:cxnSp>
      <p:cxnSp>
        <p:nvCxnSpPr>
          <p:cNvPr id="13" name="Прямая со стрелкой 12"/>
          <p:cNvCxnSpPr/>
          <p:nvPr/>
        </p:nvCxnSpPr>
        <p:spPr>
          <a:xfrm flipV="1">
            <a:off x="3571875" y="2000250"/>
            <a:ext cx="857250" cy="71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Дуга 13"/>
          <p:cNvSpPr/>
          <p:nvPr/>
        </p:nvSpPr>
        <p:spPr>
          <a:xfrm rot="7286117">
            <a:off x="818357" y="1375569"/>
            <a:ext cx="3789362" cy="1530350"/>
          </a:xfrm>
          <a:prstGeom prst="arc">
            <a:avLst>
              <a:gd name="adj1" fmla="val 13965500"/>
              <a:gd name="adj2" fmla="val 19685"/>
            </a:avLst>
          </a:prstGeom>
          <a:ln w="28575"/>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ru-RU"/>
          </a:p>
        </p:txBody>
      </p:sp>
      <p:cxnSp>
        <p:nvCxnSpPr>
          <p:cNvPr id="22" name="Прямая со стрелкой 21"/>
          <p:cNvCxnSpPr/>
          <p:nvPr/>
        </p:nvCxnSpPr>
        <p:spPr>
          <a:xfrm>
            <a:off x="3286125" y="2714625"/>
            <a:ext cx="64293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p:cNvCxnSpPr/>
          <p:nvPr/>
        </p:nvCxnSpPr>
        <p:spPr>
          <a:xfrm rot="5400000">
            <a:off x="2677319" y="2964656"/>
            <a:ext cx="1930400" cy="1588"/>
          </a:xfrm>
          <a:prstGeom prst="line">
            <a:avLst/>
          </a:prstGeom>
        </p:spPr>
        <p:style>
          <a:lnRef idx="1">
            <a:schemeClr val="dk1"/>
          </a:lnRef>
          <a:fillRef idx="0">
            <a:schemeClr val="dk1"/>
          </a:fillRef>
          <a:effectRef idx="0">
            <a:schemeClr val="dk1"/>
          </a:effectRef>
          <a:fontRef idx="minor">
            <a:schemeClr val="tx1"/>
          </a:fontRef>
        </p:style>
      </p:cxnSp>
      <p:cxnSp>
        <p:nvCxnSpPr>
          <p:cNvPr id="29" name="Прямая соединительная линия 28"/>
          <p:cNvCxnSpPr/>
          <p:nvPr/>
        </p:nvCxnSpPr>
        <p:spPr>
          <a:xfrm rot="5400000" flipH="1" flipV="1">
            <a:off x="3500438" y="2000250"/>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3142457" y="2499519"/>
            <a:ext cx="285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a:off x="2892425" y="2678113"/>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5400000">
            <a:off x="2571750" y="3000376"/>
            <a:ext cx="428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5400000">
            <a:off x="2248694" y="3250406"/>
            <a:ext cx="5016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rot="5400000">
            <a:off x="1999457" y="3572669"/>
            <a:ext cx="2857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46" name="Равнобедренный треугольник 45"/>
          <p:cNvSpPr/>
          <p:nvPr/>
        </p:nvSpPr>
        <p:spPr>
          <a:xfrm flipH="1">
            <a:off x="7786688" y="5572125"/>
            <a:ext cx="214312" cy="214313"/>
          </a:xfrm>
          <a:prstGeom prst="triangle">
            <a:avLst/>
          </a:prstGeom>
          <a:ln w="952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just">
              <a:defRPr/>
            </a:pPr>
            <a:r>
              <a:rPr lang="ru-RU" dirty="0"/>
              <a:t>   </a:t>
            </a:r>
            <a:r>
              <a:rPr lang="ru-RU" dirty="0">
                <a:latin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ppt_x"/>
                                          </p:val>
                                        </p:tav>
                                        <p:tav tm="100000">
                                          <p:val>
                                            <p:strVal val="#ppt_x"/>
                                          </p:val>
                                        </p:tav>
                                      </p:tavLst>
                                    </p:anim>
                                    <p:anim calcmode="lin" valueType="num">
                                      <p:cBhvr additive="base">
                                        <p:cTn id="3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0" fill="hold"/>
                                        <p:tgtEl>
                                          <p:spTgt spid="14"/>
                                        </p:tgtEl>
                                        <p:attrNameLst>
                                          <p:attrName>ppt_x</p:attrName>
                                        </p:attrNameLst>
                                      </p:cBhvr>
                                      <p:tavLst>
                                        <p:tav tm="0">
                                          <p:val>
                                            <p:strVal val="1+#ppt_w/2"/>
                                          </p:val>
                                        </p:tav>
                                        <p:tav tm="100000">
                                          <p:val>
                                            <p:strVal val="#ppt_x"/>
                                          </p:val>
                                        </p:tav>
                                      </p:tavLst>
                                    </p:anim>
                                    <p:anim calcmode="lin" valueType="num">
                                      <p:cBhvr additive="base">
                                        <p:cTn id="38" dur="5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ppt_x"/>
                                          </p:val>
                                        </p:tav>
                                        <p:tav tm="100000">
                                          <p:val>
                                            <p:strVal val="#ppt_x"/>
                                          </p:val>
                                        </p:tav>
                                      </p:tavLst>
                                    </p:anim>
                                    <p:anim calcmode="lin" valueType="num">
                                      <p:cBhvr additive="base">
                                        <p:cTn id="44"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49"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10" end="10"/>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3">
                                            <p:txEl>
                                              <p:pRg st="12" end="12"/>
                                            </p:txEl>
                                          </p:spTgt>
                                        </p:tgtEl>
                                        <p:attrNameLst>
                                          <p:attrName>style.visibility</p:attrName>
                                        </p:attrNameLst>
                                      </p:cBhvr>
                                      <p:to>
                                        <p:strVal val="visible"/>
                                      </p:to>
                                    </p:set>
                                    <p:anim calcmode="discrete" valueType="clr">
                                      <p:cBhvr override="childStyle">
                                        <p:cTn id="56" dur="80"/>
                                        <p:tgtEl>
                                          <p:spTgt spid="3">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
                                            <p:txEl>
                                              <p:pRg st="12" end="12"/>
                                            </p:txEl>
                                          </p:spTgt>
                                        </p:tgtEl>
                                        <p:attrNameLst>
                                          <p:attrName>fillcolor</p:attrName>
                                        </p:attrNameLst>
                                      </p:cBhvr>
                                      <p:tavLst>
                                        <p:tav tm="0">
                                          <p:val>
                                            <p:clrVal>
                                              <a:schemeClr val="accent2"/>
                                            </p:clrVal>
                                          </p:val>
                                        </p:tav>
                                        <p:tav tm="50000">
                                          <p:val>
                                            <p:clrVal>
                                              <a:schemeClr val="hlink"/>
                                            </p:clrVal>
                                          </p:val>
                                        </p:tav>
                                      </p:tavLst>
                                    </p:anim>
                                    <p:set>
                                      <p:cBhvr>
                                        <p:cTn id="58" dur="80"/>
                                        <p:tgtEl>
                                          <p:spTgt spid="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14500" y="1643063"/>
            <a:ext cx="6072188" cy="928687"/>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ru-RU" sz="2400" b="1" dirty="0">
                <a:latin typeface="Times New Roman" pitchFamily="18" charset="0"/>
                <a:cs typeface="Times New Roman" pitchFamily="18" charset="0"/>
              </a:rPr>
              <a:t>ФАКТОРЫ ПРОИЗВОДСТВА</a:t>
            </a:r>
          </a:p>
        </p:txBody>
      </p:sp>
      <p:sp>
        <p:nvSpPr>
          <p:cNvPr id="3" name="Стрелка вниз 2"/>
          <p:cNvSpPr/>
          <p:nvPr/>
        </p:nvSpPr>
        <p:spPr>
          <a:xfrm>
            <a:off x="2000250" y="2643188"/>
            <a:ext cx="428625" cy="1000125"/>
          </a:xfrm>
          <a:prstGeom prst="downArrow">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dirty="0"/>
              <a:t>1</a:t>
            </a:r>
          </a:p>
        </p:txBody>
      </p:sp>
      <p:sp>
        <p:nvSpPr>
          <p:cNvPr id="4" name="Стрелка вниз 3"/>
          <p:cNvSpPr/>
          <p:nvPr/>
        </p:nvSpPr>
        <p:spPr>
          <a:xfrm>
            <a:off x="3429000" y="2714625"/>
            <a:ext cx="428625" cy="1000125"/>
          </a:xfrm>
          <a:prstGeom prst="downArrow">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dirty="0"/>
              <a:t>2</a:t>
            </a:r>
          </a:p>
        </p:txBody>
      </p:sp>
      <p:sp>
        <p:nvSpPr>
          <p:cNvPr id="5" name="Стрелка вниз 4"/>
          <p:cNvSpPr/>
          <p:nvPr/>
        </p:nvSpPr>
        <p:spPr>
          <a:xfrm>
            <a:off x="5357813" y="2643188"/>
            <a:ext cx="428625" cy="1000125"/>
          </a:xfrm>
          <a:prstGeom prst="downArrow">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dirty="0"/>
              <a:t>3</a:t>
            </a:r>
          </a:p>
        </p:txBody>
      </p:sp>
      <p:sp>
        <p:nvSpPr>
          <p:cNvPr id="6" name="Стрелка вниз 5"/>
          <p:cNvSpPr/>
          <p:nvPr/>
        </p:nvSpPr>
        <p:spPr>
          <a:xfrm>
            <a:off x="7072313" y="2643188"/>
            <a:ext cx="428625" cy="1000125"/>
          </a:xfrm>
          <a:prstGeom prst="downArrow">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dirty="0"/>
              <a:t>4</a:t>
            </a:r>
          </a:p>
        </p:txBody>
      </p:sp>
      <p:sp>
        <p:nvSpPr>
          <p:cNvPr id="8" name="Прямоугольник 7"/>
          <p:cNvSpPr/>
          <p:nvPr/>
        </p:nvSpPr>
        <p:spPr>
          <a:xfrm>
            <a:off x="1428750" y="3786188"/>
            <a:ext cx="1285875" cy="78581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b="1" dirty="0"/>
              <a:t>ТРУД</a:t>
            </a:r>
          </a:p>
        </p:txBody>
      </p:sp>
      <p:sp>
        <p:nvSpPr>
          <p:cNvPr id="13" name="Прямоугольник 12"/>
          <p:cNvSpPr/>
          <p:nvPr/>
        </p:nvSpPr>
        <p:spPr>
          <a:xfrm>
            <a:off x="4714875" y="3786188"/>
            <a:ext cx="1500188" cy="78581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b="1" dirty="0"/>
              <a:t>КАПИТАЛ</a:t>
            </a:r>
          </a:p>
        </p:txBody>
      </p:sp>
      <p:sp>
        <p:nvSpPr>
          <p:cNvPr id="14" name="Прямоугольник 13"/>
          <p:cNvSpPr/>
          <p:nvPr/>
        </p:nvSpPr>
        <p:spPr>
          <a:xfrm>
            <a:off x="6429375" y="3714750"/>
            <a:ext cx="1857375" cy="1071563"/>
          </a:xfrm>
          <a:prstGeom prst="rect">
            <a:avLst/>
          </a:prstGeom>
          <a:solidFill>
            <a:schemeClr val="bg1">
              <a:lumMod val="95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err="1">
                <a:latin typeface="Times New Roman" pitchFamily="18" charset="0"/>
                <a:cs typeface="Times New Roman" pitchFamily="18" charset="0"/>
              </a:rPr>
              <a:t>Предприни-мательская</a:t>
            </a:r>
            <a:r>
              <a:rPr lang="ru-RU" sz="2000" b="1" dirty="0">
                <a:latin typeface="Times New Roman" pitchFamily="18" charset="0"/>
                <a:cs typeface="Times New Roman" pitchFamily="18" charset="0"/>
              </a:rPr>
              <a:t> способность</a:t>
            </a:r>
          </a:p>
        </p:txBody>
      </p:sp>
      <p:sp>
        <p:nvSpPr>
          <p:cNvPr id="16" name="Прямоугольник 15"/>
          <p:cNvSpPr/>
          <p:nvPr/>
        </p:nvSpPr>
        <p:spPr>
          <a:xfrm>
            <a:off x="2928938" y="3786188"/>
            <a:ext cx="1285875" cy="78581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b="1" dirty="0"/>
              <a:t>ЗЕМЛЯ</a:t>
            </a:r>
          </a:p>
        </p:txBody>
      </p:sp>
      <p:sp>
        <p:nvSpPr>
          <p:cNvPr id="11" name="Заголовок 10"/>
          <p:cNvSpPr>
            <a:spLocks noGrp="1"/>
          </p:cNvSpPr>
          <p:nvPr>
            <p:ph type="title"/>
          </p:nvPr>
        </p:nvSpPr>
        <p:spPr>
          <a:xfrm>
            <a:off x="428625" y="500063"/>
            <a:ext cx="8183563" cy="676275"/>
          </a:xfrm>
          <a:solidFill>
            <a:schemeClr val="bg1">
              <a:lumMod val="95000"/>
            </a:schemeClr>
          </a:solidFill>
        </p:spPr>
        <p:txBody>
          <a:bodyPr/>
          <a:lstStyle/>
          <a:p>
            <a:pPr algn="ctr" fontAlgn="auto">
              <a:spcAft>
                <a:spcPts val="0"/>
              </a:spcAft>
              <a:defRPr/>
            </a:pPr>
            <a:r>
              <a:rPr lang="ru-RU" sz="3200" dirty="0" smtClean="0">
                <a:solidFill>
                  <a:schemeClr val="tx1"/>
                </a:solidFill>
                <a:latin typeface="Times New Roman" pitchFamily="18" charset="0"/>
                <a:cs typeface="Times New Roman" pitchFamily="18" charset="0"/>
              </a:rPr>
              <a:t>Основные факторы производства</a:t>
            </a:r>
          </a:p>
        </p:txBody>
      </p:sp>
      <p:sp>
        <p:nvSpPr>
          <p:cNvPr id="15" name="Стрелка вниз 14"/>
          <p:cNvSpPr/>
          <p:nvPr/>
        </p:nvSpPr>
        <p:spPr>
          <a:xfrm>
            <a:off x="4286250" y="2643188"/>
            <a:ext cx="428625" cy="2428875"/>
          </a:xfrm>
          <a:prstGeom prst="downArrow">
            <a:avLst/>
          </a:prstGeom>
          <a:solidFill>
            <a:schemeClr val="bg2"/>
          </a:solidFill>
          <a:ln>
            <a:prstDash val="lgDash"/>
          </a:ln>
        </p:spPr>
        <p:style>
          <a:lnRef idx="2">
            <a:schemeClr val="dk1"/>
          </a:lnRef>
          <a:fillRef idx="1">
            <a:schemeClr val="lt1"/>
          </a:fillRef>
          <a:effectRef idx="0">
            <a:schemeClr val="dk1"/>
          </a:effectRef>
          <a:fontRef idx="minor">
            <a:schemeClr val="dk1"/>
          </a:fontRef>
        </p:style>
        <p:txBody>
          <a:bodyPr anchor="ctr"/>
          <a:lstStyle/>
          <a:p>
            <a:pPr algn="ctr">
              <a:defRPr/>
            </a:pPr>
            <a:r>
              <a:rPr lang="ru-RU" dirty="0"/>
              <a:t>5</a:t>
            </a:r>
          </a:p>
        </p:txBody>
      </p:sp>
      <p:sp>
        <p:nvSpPr>
          <p:cNvPr id="17" name="Прямоугольник 16"/>
          <p:cNvSpPr/>
          <p:nvPr/>
        </p:nvSpPr>
        <p:spPr>
          <a:xfrm>
            <a:off x="3357563" y="5143500"/>
            <a:ext cx="2286000" cy="642938"/>
          </a:xfrm>
          <a:prstGeom prst="rect">
            <a:avLst/>
          </a:prstGeom>
          <a:solidFill>
            <a:schemeClr val="bg1">
              <a:lumMod val="95000"/>
            </a:schemeClr>
          </a:solidFill>
          <a:ln>
            <a:prstDash val="lgDash"/>
          </a:ln>
        </p:spPr>
        <p:style>
          <a:lnRef idx="2">
            <a:schemeClr val="dk1"/>
          </a:lnRef>
          <a:fillRef idx="1">
            <a:schemeClr val="lt1"/>
          </a:fillRef>
          <a:effectRef idx="0">
            <a:schemeClr val="dk1"/>
          </a:effectRef>
          <a:fontRef idx="minor">
            <a:schemeClr val="dk1"/>
          </a:fontRef>
        </p:style>
        <p:txBody>
          <a:bodyPr anchor="ctr"/>
          <a:lstStyle/>
          <a:p>
            <a:pPr algn="ctr">
              <a:defRPr/>
            </a:pPr>
            <a:r>
              <a:rPr lang="ru-RU" b="1" dirty="0">
                <a:solidFill>
                  <a:schemeClr val="tx1"/>
                </a:solidFill>
              </a:rPr>
              <a:t>ИНФОРМАЦИЯ</a:t>
            </a:r>
            <a:endParaRPr lang="ru-RU"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ppt_x"/>
                                          </p:val>
                                        </p:tav>
                                        <p:tav tm="100000">
                                          <p:val>
                                            <p:strVal val="#ppt_x"/>
                                          </p:val>
                                        </p:tav>
                                      </p:tavLst>
                                    </p:anim>
                                    <p:anim calcmode="lin" valueType="num">
                                      <p:cBhvr additive="base">
                                        <p:cTn id="16"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0-#ppt_w/2"/>
                                          </p:val>
                                        </p:tav>
                                        <p:tav tm="100000">
                                          <p:val>
                                            <p:strVal val="#ppt_x"/>
                                          </p:val>
                                        </p:tav>
                                      </p:tavLst>
                                    </p:anim>
                                    <p:anim calcmode="lin" valueType="num">
                                      <p:cBhvr additive="base">
                                        <p:cTn id="2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0-#ppt_w/2"/>
                                          </p:val>
                                        </p:tav>
                                        <p:tav tm="100000">
                                          <p:val>
                                            <p:strVal val="#ppt_x"/>
                                          </p:val>
                                        </p:tav>
                                      </p:tavLst>
                                    </p:anim>
                                    <p:anim calcmode="lin" valueType="num">
                                      <p:cBhvr additive="base">
                                        <p:cTn id="3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0-#ppt_w/2"/>
                                          </p:val>
                                        </p:tav>
                                        <p:tav tm="100000">
                                          <p:val>
                                            <p:strVal val="#ppt_x"/>
                                          </p:val>
                                        </p:tav>
                                      </p:tavLst>
                                    </p:anim>
                                    <p:anim calcmode="lin" valueType="num">
                                      <p:cBhvr additive="base">
                                        <p:cTn id="4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1000" fill="hold"/>
                                        <p:tgtEl>
                                          <p:spTgt spid="5"/>
                                        </p:tgtEl>
                                        <p:attrNameLst>
                                          <p:attrName>ppt_x</p:attrName>
                                        </p:attrNameLst>
                                      </p:cBhvr>
                                      <p:tavLst>
                                        <p:tav tm="0">
                                          <p:val>
                                            <p:strVal val="0-#ppt_w/2"/>
                                          </p:val>
                                        </p:tav>
                                        <p:tav tm="100000">
                                          <p:val>
                                            <p:strVal val="#ppt_x"/>
                                          </p:val>
                                        </p:tav>
                                      </p:tavLst>
                                    </p:anim>
                                    <p:anim calcmode="lin" valueType="num">
                                      <p:cBhvr additive="base">
                                        <p:cTn id="4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0-#ppt_w/2"/>
                                          </p:val>
                                        </p:tav>
                                        <p:tav tm="100000">
                                          <p:val>
                                            <p:strVal val="#ppt_x"/>
                                          </p:val>
                                        </p:tav>
                                      </p:tavLst>
                                    </p:anim>
                                    <p:anim calcmode="lin" valueType="num">
                                      <p:cBhvr additive="base">
                                        <p:cTn id="5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1000" fill="hold"/>
                                        <p:tgtEl>
                                          <p:spTgt spid="6"/>
                                        </p:tgtEl>
                                        <p:attrNameLst>
                                          <p:attrName>ppt_x</p:attrName>
                                        </p:attrNameLst>
                                      </p:cBhvr>
                                      <p:tavLst>
                                        <p:tav tm="0">
                                          <p:val>
                                            <p:strVal val="0-#ppt_w/2"/>
                                          </p:val>
                                        </p:tav>
                                        <p:tav tm="100000">
                                          <p:val>
                                            <p:strVal val="#ppt_x"/>
                                          </p:val>
                                        </p:tav>
                                      </p:tavLst>
                                    </p:anim>
                                    <p:anim calcmode="lin" valueType="num">
                                      <p:cBhvr additive="base">
                                        <p:cTn id="5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7" presetClass="entr" presetSubtype="8"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1000" fill="hold"/>
                                        <p:tgtEl>
                                          <p:spTgt spid="14"/>
                                        </p:tgtEl>
                                        <p:attrNameLst>
                                          <p:attrName>ppt_x</p:attrName>
                                        </p:attrNameLst>
                                      </p:cBhvr>
                                      <p:tavLst>
                                        <p:tav tm="0">
                                          <p:val>
                                            <p:strVal val="0-#ppt_w/2"/>
                                          </p:val>
                                        </p:tav>
                                        <p:tav tm="100000">
                                          <p:val>
                                            <p:strVal val="#ppt_x"/>
                                          </p:val>
                                        </p:tav>
                                      </p:tavLst>
                                    </p:anim>
                                    <p:anim calcmode="lin" valueType="num">
                                      <p:cBhvr additive="base">
                                        <p:cTn id="6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linds(horizontal)">
                                      <p:cBhvr>
                                        <p:cTn id="69" dur="2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13" grpId="0" animBg="1"/>
      <p:bldP spid="14" grpId="0" animBg="1"/>
      <p:bldP spid="16"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2438" y="357188"/>
            <a:ext cx="8239125" cy="59388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04838" y="857250"/>
            <a:ext cx="7934325" cy="5143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214313"/>
          </a:xfrm>
        </p:spPr>
        <p:txBody>
          <a:bodyPr rtlCol="0">
            <a:normAutofit fontScale="90000"/>
          </a:bodyPr>
          <a:lstStyle/>
          <a:p>
            <a:pPr fontAlgn="auto">
              <a:spcAft>
                <a:spcPts val="0"/>
              </a:spcAft>
              <a:defRPr/>
            </a:pP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2800" i="1" dirty="0">
              <a:latin typeface="Times New Roman" pitchFamily="18" charset="0"/>
              <a:cs typeface="Times New Roman" pitchFamily="18" charset="0"/>
            </a:endParaRPr>
          </a:p>
        </p:txBody>
      </p:sp>
      <p:sp>
        <p:nvSpPr>
          <p:cNvPr id="49155" name="Текст 2"/>
          <p:cNvSpPr>
            <a:spLocks noGrp="1"/>
          </p:cNvSpPr>
          <p:nvPr>
            <p:ph type="body" idx="1"/>
          </p:nvPr>
        </p:nvSpPr>
        <p:spPr>
          <a:xfrm>
            <a:off x="357188" y="857250"/>
            <a:ext cx="8183562" cy="5643563"/>
          </a:xfrm>
        </p:spPr>
        <p:txBody>
          <a:bodyPr/>
          <a:lstStyle/>
          <a:p>
            <a:pPr marL="44450" algn="ctr">
              <a:spcBef>
                <a:spcPct val="0"/>
              </a:spcBef>
            </a:pPr>
            <a:r>
              <a:rPr lang="ru-RU" sz="2800" b="1" smtClean="0">
                <a:solidFill>
                  <a:schemeClr val="tx1"/>
                </a:solidFill>
                <a:latin typeface="Times New Roman" pitchFamily="18" charset="0"/>
                <a:cs typeface="Times New Roman" pitchFamily="18" charset="0"/>
              </a:rPr>
              <a:t>Рынок труда</a:t>
            </a: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just">
              <a:spcBef>
                <a:spcPct val="0"/>
              </a:spcBef>
            </a:pPr>
            <a:endParaRPr lang="ru-RU" sz="2400" b="1" i="1" smtClean="0">
              <a:solidFill>
                <a:schemeClr val="tx1"/>
              </a:solidFill>
              <a:latin typeface="Times New Roman" pitchFamily="18" charset="0"/>
              <a:cs typeface="Times New Roman" pitchFamily="18" charset="0"/>
            </a:endParaRPr>
          </a:p>
          <a:p>
            <a:pPr marL="44450" algn="just">
              <a:spcBef>
                <a:spcPct val="0"/>
              </a:spcBef>
            </a:pPr>
            <a:endParaRPr lang="ru-RU" sz="2400" b="1" i="1" smtClean="0">
              <a:solidFill>
                <a:schemeClr val="tx1"/>
              </a:solidFill>
              <a:latin typeface="Times New Roman" pitchFamily="18" charset="0"/>
              <a:cs typeface="Times New Roman" pitchFamily="18" charset="0"/>
            </a:endParaRPr>
          </a:p>
          <a:p>
            <a:pPr marL="44450" algn="just">
              <a:spcBef>
                <a:spcPct val="0"/>
              </a:spcBef>
            </a:pPr>
            <a:r>
              <a:rPr lang="ru-RU" sz="2400" b="1" i="1" smtClean="0">
                <a:solidFill>
                  <a:schemeClr val="tx1"/>
                </a:solidFill>
                <a:latin typeface="Times New Roman" pitchFamily="18" charset="0"/>
                <a:cs typeface="Times New Roman" pitchFamily="18" charset="0"/>
              </a:rPr>
              <a:t>Рынок труда – </a:t>
            </a:r>
            <a:r>
              <a:rPr lang="ru-RU" sz="2400" i="1" smtClean="0">
                <a:solidFill>
                  <a:schemeClr val="tx1"/>
                </a:solidFill>
                <a:latin typeface="Times New Roman" pitchFamily="18" charset="0"/>
                <a:cs typeface="Times New Roman" pitchFamily="18" charset="0"/>
              </a:rPr>
              <a:t>это система экономических отношений, возникающих между фирмами, образующими спрос на труд и предложением труда со стороны населения.</a:t>
            </a:r>
          </a:p>
        </p:txBody>
      </p:sp>
      <p:pic>
        <p:nvPicPr>
          <p:cNvPr id="49156" name="Picture 4"/>
          <p:cNvPicPr>
            <a:picLocks noChangeAspect="1" noChangeArrowheads="1"/>
          </p:cNvPicPr>
          <p:nvPr/>
        </p:nvPicPr>
        <p:blipFill>
          <a:blip r:embed="rId2" cstate="print"/>
          <a:srcRect/>
          <a:stretch>
            <a:fillRect/>
          </a:stretch>
        </p:blipFill>
        <p:spPr bwMode="auto">
          <a:xfrm>
            <a:off x="2143125" y="785813"/>
            <a:ext cx="5715000" cy="3786187"/>
          </a:xfrm>
          <a:prstGeom prst="rect">
            <a:avLst/>
          </a:prstGeom>
          <a:noFill/>
          <a:ln w="9525">
            <a:noFill/>
            <a:miter lim="800000"/>
            <a:headEnd/>
            <a:tailEnd/>
          </a:ln>
        </p:spPr>
      </p:pic>
      <p:cxnSp>
        <p:nvCxnSpPr>
          <p:cNvPr id="7" name="Прямая со стрелкой 6"/>
          <p:cNvCxnSpPr/>
          <p:nvPr/>
        </p:nvCxnSpPr>
        <p:spPr>
          <a:xfrm>
            <a:off x="4429125" y="2286000"/>
            <a:ext cx="142875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4429125" y="1857375"/>
            <a:ext cx="128587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t>безработица</a:t>
            </a:r>
          </a:p>
        </p:txBody>
      </p:sp>
      <p:sp>
        <p:nvSpPr>
          <p:cNvPr id="8" name="Прямоугольник 7"/>
          <p:cNvSpPr/>
          <p:nvPr/>
        </p:nvSpPr>
        <p:spPr>
          <a:xfrm>
            <a:off x="4429125" y="1857375"/>
            <a:ext cx="128587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t>безработица</a:t>
            </a:r>
          </a:p>
        </p:txBody>
      </p:sp>
      <p:sp>
        <p:nvSpPr>
          <p:cNvPr id="10" name="Прямоугольник 9"/>
          <p:cNvSpPr/>
          <p:nvPr/>
        </p:nvSpPr>
        <p:spPr>
          <a:xfrm>
            <a:off x="4714875" y="3500438"/>
            <a:ext cx="128587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bg1"/>
                </a:solidFill>
              </a:rPr>
              <a:t>дефицит</a:t>
            </a:r>
          </a:p>
        </p:txBody>
      </p:sp>
      <p:cxnSp>
        <p:nvCxnSpPr>
          <p:cNvPr id="11" name="Прямая со стрелкой 10"/>
          <p:cNvCxnSpPr/>
          <p:nvPr/>
        </p:nvCxnSpPr>
        <p:spPr>
          <a:xfrm>
            <a:off x="4429125" y="2286000"/>
            <a:ext cx="142875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786313" y="3429000"/>
            <a:ext cx="11430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49155">
                                            <p:txEl>
                                              <p:pRg st="0" end="0"/>
                                            </p:txEl>
                                          </p:spTgt>
                                        </p:tgtEl>
                                        <p:attrNameLst>
                                          <p:attrName>style.visibility</p:attrName>
                                        </p:attrNameLst>
                                      </p:cBhvr>
                                      <p:to>
                                        <p:strVal val="visible"/>
                                      </p:to>
                                    </p:set>
                                    <p:anim calcmode="discrete" valueType="clr">
                                      <p:cBhvr override="childStyle">
                                        <p:cTn id="13" dur="80"/>
                                        <p:tgtEl>
                                          <p:spTgt spid="491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9155">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9155">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7" presetClass="entr" presetSubtype="8" fill="hold" nodeType="clickEffect">
                                  <p:stCondLst>
                                    <p:cond delay="0"/>
                                  </p:stCondLst>
                                  <p:childTnLst>
                                    <p:set>
                                      <p:cBhvr>
                                        <p:cTn id="19" dur="1" fill="hold">
                                          <p:stCondLst>
                                            <p:cond delay="0"/>
                                          </p:stCondLst>
                                        </p:cTn>
                                        <p:tgtEl>
                                          <p:spTgt spid="49156"/>
                                        </p:tgtEl>
                                        <p:attrNameLst>
                                          <p:attrName>style.visibility</p:attrName>
                                        </p:attrNameLst>
                                      </p:cBhvr>
                                      <p:to>
                                        <p:strVal val="visible"/>
                                      </p:to>
                                    </p:set>
                                    <p:anim calcmode="lin" valueType="num">
                                      <p:cBhvr additive="base">
                                        <p:cTn id="20" dur="1000" fill="hold"/>
                                        <p:tgtEl>
                                          <p:spTgt spid="49156"/>
                                        </p:tgtEl>
                                        <p:attrNameLst>
                                          <p:attrName>ppt_x</p:attrName>
                                        </p:attrNameLst>
                                      </p:cBhvr>
                                      <p:tavLst>
                                        <p:tav tm="0">
                                          <p:val>
                                            <p:strVal val="0-#ppt_w/2"/>
                                          </p:val>
                                        </p:tav>
                                        <p:tav tm="100000">
                                          <p:val>
                                            <p:strVal val="#ppt_x"/>
                                          </p:val>
                                        </p:tav>
                                      </p:tavLst>
                                    </p:anim>
                                    <p:anim calcmode="lin" valueType="num">
                                      <p:cBhvr additive="base">
                                        <p:cTn id="21" dur="10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49155">
                                            <p:txEl>
                                              <p:pRg st="9" end="9"/>
                                            </p:txEl>
                                          </p:spTgt>
                                        </p:tgtEl>
                                        <p:attrNameLst>
                                          <p:attrName>style.visibility</p:attrName>
                                        </p:attrNameLst>
                                      </p:cBhvr>
                                      <p:to>
                                        <p:strVal val="visible"/>
                                      </p:to>
                                    </p:set>
                                    <p:anim calcmode="discrete" valueType="clr">
                                      <p:cBhvr override="childStyle">
                                        <p:cTn id="26" dur="80"/>
                                        <p:tgtEl>
                                          <p:spTgt spid="49155">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9155">
                                            <p:txEl>
                                              <p:pRg st="9" end="9"/>
                                            </p:txEl>
                                          </p:spTgt>
                                        </p:tgtEl>
                                        <p:attrNameLst>
                                          <p:attrName>fillcolor</p:attrName>
                                        </p:attrNameLst>
                                      </p:cBhvr>
                                      <p:tavLst>
                                        <p:tav tm="0">
                                          <p:val>
                                            <p:clrVal>
                                              <a:schemeClr val="accent2"/>
                                            </p:clrVal>
                                          </p:val>
                                        </p:tav>
                                        <p:tav tm="50000">
                                          <p:val>
                                            <p:clrVal>
                                              <a:schemeClr val="hlink"/>
                                            </p:clrVal>
                                          </p:val>
                                        </p:tav>
                                      </p:tavLst>
                                    </p:anim>
                                    <p:set>
                                      <p:cBhvr>
                                        <p:cTn id="28" dur="80"/>
                                        <p:tgtEl>
                                          <p:spTgt spid="49155">
                                            <p:txEl>
                                              <p:pRg st="9" end="9"/>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7"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0-#ppt_w/2"/>
                                          </p:val>
                                        </p:tav>
                                        <p:tav tm="100000">
                                          <p:val>
                                            <p:strVal val="#ppt_x"/>
                                          </p:val>
                                        </p:tav>
                                      </p:tavLst>
                                    </p:anim>
                                    <p:anim calcmode="lin" valueType="num">
                                      <p:cBhvr additive="base">
                                        <p:cTn id="3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2"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1000" fill="hold"/>
                                        <p:tgtEl>
                                          <p:spTgt spid="32"/>
                                        </p:tgtEl>
                                        <p:attrNameLst>
                                          <p:attrName>ppt_x</p:attrName>
                                        </p:attrNameLst>
                                      </p:cBhvr>
                                      <p:tavLst>
                                        <p:tav tm="0">
                                          <p:val>
                                            <p:strVal val="1+#ppt_w/2"/>
                                          </p:val>
                                        </p:tav>
                                        <p:tav tm="100000">
                                          <p:val>
                                            <p:strVal val="#ppt_x"/>
                                          </p:val>
                                        </p:tav>
                                      </p:tavLst>
                                    </p:anim>
                                    <p:anim calcmode="lin" valueType="num">
                                      <p:cBhvr additive="base">
                                        <p:cTn id="40"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2"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1000" fill="hold"/>
                                        <p:tgtEl>
                                          <p:spTgt spid="8"/>
                                        </p:tgtEl>
                                        <p:attrNameLst>
                                          <p:attrName>ppt_x</p:attrName>
                                        </p:attrNameLst>
                                      </p:cBhvr>
                                      <p:tavLst>
                                        <p:tav tm="0">
                                          <p:val>
                                            <p:strVal val="1+#ppt_w/2"/>
                                          </p:val>
                                        </p:tav>
                                        <p:tav tm="100000">
                                          <p:val>
                                            <p:strVal val="#ppt_x"/>
                                          </p:val>
                                        </p:tav>
                                      </p:tavLst>
                                    </p:anim>
                                    <p:anim calcmode="lin" valueType="num">
                                      <p:cBhvr additive="base">
                                        <p:cTn id="4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2"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1+#ppt_w/2"/>
                                          </p:val>
                                        </p:tav>
                                        <p:tav tm="100000">
                                          <p:val>
                                            <p:strVal val="#ppt_x"/>
                                          </p:val>
                                        </p:tav>
                                      </p:tavLst>
                                    </p:anim>
                                    <p:anim calcmode="lin" valueType="num">
                                      <p:cBhvr additive="base">
                                        <p:cTn id="5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1000" fill="hold"/>
                                        <p:tgtEl>
                                          <p:spTgt spid="11"/>
                                        </p:tgtEl>
                                        <p:attrNameLst>
                                          <p:attrName>ppt_x</p:attrName>
                                        </p:attrNameLst>
                                      </p:cBhvr>
                                      <p:tavLst>
                                        <p:tav tm="0">
                                          <p:val>
                                            <p:strVal val="0-#ppt_w/2"/>
                                          </p:val>
                                        </p:tav>
                                        <p:tav tm="100000">
                                          <p:val>
                                            <p:strVal val="#ppt_x"/>
                                          </p:val>
                                        </p:tav>
                                      </p:tavLst>
                                    </p:anim>
                                    <p:anim calcmode="lin" valueType="num">
                                      <p:cBhvr additive="base">
                                        <p:cTn id="5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7" presetClass="entr" presetSubtype="8"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1000" fill="hold"/>
                                        <p:tgtEl>
                                          <p:spTgt spid="13"/>
                                        </p:tgtEl>
                                        <p:attrNameLst>
                                          <p:attrName>ppt_x</p:attrName>
                                        </p:attrNameLst>
                                      </p:cBhvr>
                                      <p:tavLst>
                                        <p:tav tm="0">
                                          <p:val>
                                            <p:strVal val="0-#ppt_w/2"/>
                                          </p:val>
                                        </p:tav>
                                        <p:tav tm="100000">
                                          <p:val>
                                            <p:strVal val="#ppt_x"/>
                                          </p:val>
                                        </p:tav>
                                      </p:tavLst>
                                    </p:anim>
                                    <p:anim calcmode="lin" valueType="num">
                                      <p:cBhvr additive="base">
                                        <p:cTn id="6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468313" y="4929188"/>
            <a:ext cx="8183562" cy="1643062"/>
          </a:xfrm>
        </p:spPr>
        <p:txBody>
          <a:bodyPr rtlCol="0">
            <a:normAutofit fontScale="90000"/>
          </a:bodyPr>
          <a:lstStyle/>
          <a:p>
            <a:pPr fontAlgn="auto">
              <a:spcAft>
                <a:spcPts val="0"/>
              </a:spcAft>
              <a:defRPr/>
            </a:pP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solidFill>
                  <a:schemeClr val="tx1"/>
                </a:solidFill>
                <a:effectLst/>
                <a:latin typeface="Times New Roman" pitchFamily="18" charset="0"/>
                <a:cs typeface="Times New Roman" pitchFamily="18" charset="0"/>
              </a:rPr>
              <a:t>Таким образом, заработная плата – это цена равновесия на рынке труда. </a:t>
            </a:r>
            <a:br>
              <a:rPr lang="ru-RU" sz="2400" i="1" dirty="0" smtClean="0">
                <a:solidFill>
                  <a:schemeClr val="tx1"/>
                </a:solidFill>
                <a:effectLst/>
                <a:latin typeface="Times New Roman" pitchFamily="18" charset="0"/>
                <a:cs typeface="Times New Roman" pitchFamily="18" charset="0"/>
              </a:rPr>
            </a:br>
            <a:r>
              <a:rPr lang="ru-RU" sz="2400" i="1" dirty="0" smtClean="0">
                <a:solidFill>
                  <a:schemeClr val="tx1"/>
                </a:solidFill>
                <a:effectLst/>
                <a:latin typeface="Times New Roman" pitchFamily="18" charset="0"/>
                <a:cs typeface="Times New Roman" pitchFamily="18" charset="0"/>
              </a:rPr>
              <a:t/>
            </a:r>
            <a:br>
              <a:rPr lang="ru-RU" sz="2400" i="1" dirty="0" smtClean="0">
                <a:solidFill>
                  <a:schemeClr val="tx1"/>
                </a:solidFill>
                <a:effectLst/>
                <a:latin typeface="Times New Roman" pitchFamily="18" charset="0"/>
                <a:cs typeface="Times New Roman" pitchFamily="18" charset="0"/>
              </a:rPr>
            </a:br>
            <a:r>
              <a:rPr lang="ru-RU" sz="2400" i="1" dirty="0" smtClean="0">
                <a:solidFill>
                  <a:schemeClr val="tx1"/>
                </a:solidFill>
                <a:effectLst/>
                <a:latin typeface="Times New Roman" pitchFamily="18" charset="0"/>
                <a:cs typeface="Times New Roman" pitchFamily="18" charset="0"/>
              </a:rPr>
              <a:t/>
            </a:r>
            <a:br>
              <a:rPr lang="ru-RU" sz="2400" i="1" dirty="0" smtClean="0">
                <a:solidFill>
                  <a:schemeClr val="tx1"/>
                </a:solidFill>
                <a:effectLst/>
                <a:latin typeface="Times New Roman" pitchFamily="18" charset="0"/>
                <a:cs typeface="Times New Roman" pitchFamily="18" charset="0"/>
              </a:rPr>
            </a:br>
            <a:endParaRPr lang="ru-RU" sz="2400" i="1" dirty="0" smtClean="0">
              <a:solidFill>
                <a:schemeClr val="tx1"/>
              </a:solidFill>
              <a:effectLst/>
              <a:latin typeface="Times New Roman" pitchFamily="18" charset="0"/>
              <a:cs typeface="Times New Roman" pitchFamily="18" charset="0"/>
            </a:endParaRPr>
          </a:p>
        </p:txBody>
      </p:sp>
      <p:sp>
        <p:nvSpPr>
          <p:cNvPr id="4" name="Скругленный прямоугольник 3"/>
          <p:cNvSpPr/>
          <p:nvPr/>
        </p:nvSpPr>
        <p:spPr>
          <a:xfrm>
            <a:off x="928688" y="857250"/>
            <a:ext cx="7643812" cy="39290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5" name="Скругленный прямоугольник 4"/>
          <p:cNvSpPr/>
          <p:nvPr/>
        </p:nvSpPr>
        <p:spPr>
          <a:xfrm>
            <a:off x="1143000" y="1428750"/>
            <a:ext cx="6786563" cy="571500"/>
          </a:xfrm>
          <a:prstGeom prst="roundRect">
            <a:avLst/>
          </a:prstGeom>
          <a:solidFill>
            <a:schemeClr val="bg1"/>
          </a:solidFill>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r>
              <a:rPr lang="ru-RU" b="1" dirty="0">
                <a:solidFill>
                  <a:schemeClr val="tx1"/>
                </a:solidFill>
              </a:rPr>
              <a:t>РЫНОК ТРУДА</a:t>
            </a:r>
          </a:p>
        </p:txBody>
      </p:sp>
      <p:sp>
        <p:nvSpPr>
          <p:cNvPr id="6" name="Скругленный прямоугольник 5"/>
          <p:cNvSpPr/>
          <p:nvPr/>
        </p:nvSpPr>
        <p:spPr>
          <a:xfrm>
            <a:off x="1214438" y="2428875"/>
            <a:ext cx="1571625" cy="1785938"/>
          </a:xfrm>
          <a:prstGeom prst="roundRect">
            <a:avLst/>
          </a:prstGeom>
          <a:solidFill>
            <a:schemeClr val="bg1"/>
          </a:solidFill>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r>
              <a:rPr lang="ru-RU" sz="1600" b="1" dirty="0" err="1">
                <a:solidFill>
                  <a:schemeClr val="tx1"/>
                </a:solidFill>
              </a:rPr>
              <a:t>Совокуп-ный</a:t>
            </a:r>
            <a:r>
              <a:rPr lang="ru-RU" sz="1600" b="1" dirty="0">
                <a:solidFill>
                  <a:schemeClr val="tx1"/>
                </a:solidFill>
              </a:rPr>
              <a:t> спрос на труд</a:t>
            </a:r>
          </a:p>
          <a:p>
            <a:pPr algn="ctr">
              <a:defRPr/>
            </a:pPr>
            <a:r>
              <a:rPr lang="ru-RU" sz="1400" dirty="0">
                <a:solidFill>
                  <a:schemeClr val="tx1"/>
                </a:solidFill>
              </a:rPr>
              <a:t>(со стороны частного сектора и государства) </a:t>
            </a:r>
          </a:p>
        </p:txBody>
      </p:sp>
      <p:sp>
        <p:nvSpPr>
          <p:cNvPr id="7" name="Скругленный прямоугольник 6"/>
          <p:cNvSpPr/>
          <p:nvPr/>
        </p:nvSpPr>
        <p:spPr>
          <a:xfrm>
            <a:off x="3643313" y="2500313"/>
            <a:ext cx="1714500" cy="1785937"/>
          </a:xfrm>
          <a:prstGeom prst="roundRect">
            <a:avLst/>
          </a:prstGeom>
          <a:solidFill>
            <a:schemeClr val="bg1"/>
          </a:solidFill>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r>
              <a:rPr lang="ru-RU" sz="1600" b="1" dirty="0">
                <a:solidFill>
                  <a:schemeClr val="tx1"/>
                </a:solidFill>
              </a:rPr>
              <a:t>Цена труда</a:t>
            </a:r>
          </a:p>
          <a:p>
            <a:pPr algn="ctr">
              <a:defRPr/>
            </a:pPr>
            <a:r>
              <a:rPr lang="ru-RU" sz="1400" dirty="0">
                <a:solidFill>
                  <a:schemeClr val="tx1"/>
                </a:solidFill>
              </a:rPr>
              <a:t>(заработная плата)</a:t>
            </a:r>
          </a:p>
        </p:txBody>
      </p:sp>
      <p:sp>
        <p:nvSpPr>
          <p:cNvPr id="8" name="Скругленный прямоугольник 7"/>
          <p:cNvSpPr/>
          <p:nvPr/>
        </p:nvSpPr>
        <p:spPr>
          <a:xfrm>
            <a:off x="6286500" y="2500313"/>
            <a:ext cx="1785938" cy="1714500"/>
          </a:xfrm>
          <a:prstGeom prst="roundRect">
            <a:avLst/>
          </a:prstGeom>
          <a:solidFill>
            <a:schemeClr val="bg1"/>
          </a:solidFill>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r>
              <a:rPr lang="ru-RU" sz="1600" b="1" dirty="0">
                <a:solidFill>
                  <a:schemeClr val="tx1"/>
                </a:solidFill>
              </a:rPr>
              <a:t>Совокупное</a:t>
            </a:r>
            <a:r>
              <a:rPr lang="ru-RU" sz="1600" b="1" dirty="0"/>
              <a:t> </a:t>
            </a:r>
            <a:r>
              <a:rPr lang="ru-RU" sz="1600" b="1" dirty="0" err="1">
                <a:solidFill>
                  <a:schemeClr val="tx1"/>
                </a:solidFill>
              </a:rPr>
              <a:t>предложе-ние</a:t>
            </a:r>
            <a:r>
              <a:rPr lang="ru-RU" sz="1600" b="1" dirty="0">
                <a:solidFill>
                  <a:schemeClr val="tx1"/>
                </a:solidFill>
              </a:rPr>
              <a:t> труда</a:t>
            </a:r>
          </a:p>
          <a:p>
            <a:pPr algn="ctr">
              <a:defRPr/>
            </a:pPr>
            <a:r>
              <a:rPr lang="ru-RU" sz="1400" dirty="0">
                <a:solidFill>
                  <a:schemeClr val="tx1"/>
                </a:solidFill>
              </a:rPr>
              <a:t>(со стороны  домашних  хозяйств)</a:t>
            </a:r>
          </a:p>
        </p:txBody>
      </p:sp>
      <p:sp>
        <p:nvSpPr>
          <p:cNvPr id="9" name="Стрелка вправо 8"/>
          <p:cNvSpPr/>
          <p:nvPr/>
        </p:nvSpPr>
        <p:spPr>
          <a:xfrm>
            <a:off x="2786063" y="3214688"/>
            <a:ext cx="857250" cy="357187"/>
          </a:xfrm>
          <a:prstGeom prst="rightArrow">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10" name="Стрелка вправо 9"/>
          <p:cNvSpPr/>
          <p:nvPr/>
        </p:nvSpPr>
        <p:spPr>
          <a:xfrm rot="10800000">
            <a:off x="5357813" y="3214688"/>
            <a:ext cx="928687" cy="357187"/>
          </a:xfrm>
          <a:prstGeom prst="rightArrow">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cxnSp>
        <p:nvCxnSpPr>
          <p:cNvPr id="12" name="Прямая со стрелкой 11"/>
          <p:cNvCxnSpPr>
            <a:endCxn id="6" idx="0"/>
          </p:cNvCxnSpPr>
          <p:nvPr/>
        </p:nvCxnSpPr>
        <p:spPr>
          <a:xfrm rot="5400000">
            <a:off x="2000250" y="2000250"/>
            <a:ext cx="428625" cy="428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a:stCxn id="5" idx="2"/>
          </p:cNvCxnSpPr>
          <p:nvPr/>
        </p:nvCxnSpPr>
        <p:spPr>
          <a:xfrm rot="16200000" flipH="1">
            <a:off x="4268788" y="2268537"/>
            <a:ext cx="571500" cy="34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rot="16200000" flipH="1">
            <a:off x="6965157" y="2107406"/>
            <a:ext cx="500062" cy="428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0-#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4)">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7" presetClass="entr" presetSubtype="2"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1+#ppt_w/2"/>
                                          </p:val>
                                        </p:tav>
                                        <p:tav tm="100000">
                                          <p:val>
                                            <p:strVal val="#ppt_x"/>
                                          </p:val>
                                        </p:tav>
                                      </p:tavLst>
                                    </p:anim>
                                    <p:anim calcmode="lin" valueType="num">
                                      <p:cBhvr additive="base">
                                        <p:cTn id="4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51202"/>
                                        </p:tgtEl>
                                        <p:attrNameLst>
                                          <p:attrName>style.visibility</p:attrName>
                                        </p:attrNameLst>
                                      </p:cBhvr>
                                      <p:to>
                                        <p:strVal val="visible"/>
                                      </p:to>
                                    </p:set>
                                    <p:anim calcmode="discrete" valueType="clr">
                                      <p:cBhvr override="childStyle">
                                        <p:cTn id="45" dur="80"/>
                                        <p:tgtEl>
                                          <p:spTgt spid="51202"/>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51202"/>
                                        </p:tgtEl>
                                        <p:attrNameLst>
                                          <p:attrName>fillcolor</p:attrName>
                                        </p:attrNameLst>
                                      </p:cBhvr>
                                      <p:tavLst>
                                        <p:tav tm="0">
                                          <p:val>
                                            <p:clrVal>
                                              <a:schemeClr val="accent2"/>
                                            </p:clrVal>
                                          </p:val>
                                        </p:tav>
                                        <p:tav tm="50000">
                                          <p:val>
                                            <p:clrVal>
                                              <a:schemeClr val="hlink"/>
                                            </p:clrVal>
                                          </p:val>
                                        </p:tav>
                                      </p:tavLst>
                                    </p:anim>
                                    <p:set>
                                      <p:cBhvr>
                                        <p:cTn id="47" dur="80"/>
                                        <p:tgtEl>
                                          <p:spTgt spid="512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33388" y="142875"/>
            <a:ext cx="8277225" cy="6572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500063" y="500063"/>
            <a:ext cx="8183562" cy="428625"/>
          </a:xfrm>
          <a:solidFill>
            <a:schemeClr val="bg1"/>
          </a:solidFill>
        </p:spPr>
        <p:txBody>
          <a:bodyPr rtlCol="0">
            <a:normAutofit fontScale="90000"/>
          </a:bodyPr>
          <a:lstStyle/>
          <a:p>
            <a:pPr algn="ctr" fontAlgn="auto">
              <a:spcAft>
                <a:spcPts val="0"/>
              </a:spcAft>
              <a:defRPr/>
            </a:pPr>
            <a:r>
              <a:rPr lang="ru-RU" sz="2800" i="1" dirty="0" smtClean="0">
                <a:solidFill>
                  <a:schemeClr val="tx1"/>
                </a:solidFill>
                <a:latin typeface="Times New Roman" pitchFamily="18" charset="0"/>
                <a:cs typeface="Times New Roman" pitchFamily="18" charset="0"/>
              </a:rPr>
              <a:t>Кривая индивидуального предложения труда</a:t>
            </a:r>
          </a:p>
        </p:txBody>
      </p:sp>
      <p:sp>
        <p:nvSpPr>
          <p:cNvPr id="5123" name="Текст 2"/>
          <p:cNvSpPr>
            <a:spLocks noGrp="1"/>
          </p:cNvSpPr>
          <p:nvPr>
            <p:ph type="body" idx="1"/>
          </p:nvPr>
        </p:nvSpPr>
        <p:spPr>
          <a:xfrm>
            <a:off x="500063" y="1428750"/>
            <a:ext cx="8183562" cy="2857500"/>
          </a:xfrm>
          <a:solidFill>
            <a:schemeClr val="bg1"/>
          </a:solidFill>
        </p:spPr>
        <p:txBody>
          <a:bodyPr>
            <a:normAutofit lnSpcReduction="10000"/>
          </a:bodyPr>
          <a:lstStyle/>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a:t>
            </a:r>
            <a:r>
              <a:rPr lang="en-US" sz="1400" smtClean="0">
                <a:solidFill>
                  <a:schemeClr val="tx1"/>
                </a:solidFill>
                <a:latin typeface="Times New Roman" pitchFamily="18" charset="0"/>
                <a:cs typeface="Times New Roman" pitchFamily="18" charset="0"/>
              </a:rPr>
              <a:t>W</a:t>
            </a:r>
            <a:endParaRPr lang="ru-RU" sz="140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Georgia"/>
              <a:buNone/>
              <a:defRPr/>
            </a:pPr>
            <a:r>
              <a:rPr lang="ru-RU" sz="1400" smtClean="0">
                <a:solidFill>
                  <a:srgbClr val="B95C00"/>
                </a:solidFill>
                <a:latin typeface="Times New Roman" pitchFamily="18" charset="0"/>
                <a:cs typeface="Times New Roman" pitchFamily="18" charset="0"/>
              </a:rPr>
              <a:t>     </a:t>
            </a:r>
          </a:p>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Е1</a:t>
            </a:r>
          </a:p>
          <a:p>
            <a:pPr fontAlgn="auto">
              <a:spcBef>
                <a:spcPct val="0"/>
              </a:spcBef>
              <a:spcAft>
                <a:spcPts val="0"/>
              </a:spcAft>
              <a:buClr>
                <a:schemeClr val="accent3"/>
              </a:buClr>
              <a:buFont typeface="Georgia"/>
              <a:buNone/>
              <a:defRPr/>
            </a:pPr>
            <a:endParaRPr lang="ru-RU" sz="140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Georgia"/>
              <a:buNone/>
              <a:defRPr/>
            </a:pPr>
            <a:endParaRPr lang="ru-RU" sz="140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a:t>
            </a:r>
          </a:p>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a:t>
            </a:r>
            <a:r>
              <a:rPr lang="en-US" sz="1400" smtClean="0">
                <a:solidFill>
                  <a:schemeClr val="tx1"/>
                </a:solidFill>
                <a:latin typeface="Times New Roman" pitchFamily="18" charset="0"/>
                <a:cs typeface="Times New Roman" pitchFamily="18" charset="0"/>
              </a:rPr>
              <a:t>W I</a:t>
            </a:r>
            <a:r>
              <a:rPr lang="ru-RU" sz="1400" smtClean="0">
                <a:solidFill>
                  <a:srgbClr val="B95C00"/>
                </a:solidFill>
                <a:latin typeface="Times New Roman" pitchFamily="18" charset="0"/>
                <a:cs typeface="Times New Roman" pitchFamily="18" charset="0"/>
              </a:rPr>
              <a:t>                            </a:t>
            </a:r>
          </a:p>
          <a:p>
            <a:pPr fontAlgn="auto">
              <a:spcBef>
                <a:spcPct val="0"/>
              </a:spcBef>
              <a:spcAft>
                <a:spcPts val="0"/>
              </a:spcAft>
              <a:buClr>
                <a:schemeClr val="accent3"/>
              </a:buClr>
              <a:buFont typeface="Georgia"/>
              <a:buNone/>
              <a:defRPr/>
            </a:pPr>
            <a:r>
              <a:rPr lang="ru-RU" sz="1400" smtClean="0">
                <a:solidFill>
                  <a:srgbClr val="B95C00"/>
                </a:solidFill>
                <a:latin typeface="Times New Roman" pitchFamily="18" charset="0"/>
                <a:cs typeface="Times New Roman" pitchFamily="18" charset="0"/>
              </a:rPr>
              <a:t>                                                                         </a:t>
            </a:r>
            <a:r>
              <a:rPr lang="en-US" sz="1400" smtClean="0">
                <a:solidFill>
                  <a:schemeClr val="tx1"/>
                </a:solidFill>
                <a:latin typeface="Times New Roman" pitchFamily="18" charset="0"/>
                <a:cs typeface="Times New Roman" pitchFamily="18" charset="0"/>
              </a:rPr>
              <a:t>I</a:t>
            </a:r>
            <a:endParaRPr lang="ru-RU" sz="140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Georgia"/>
              <a:buNone/>
              <a:defRPr/>
            </a:pPr>
            <a:endParaRPr lang="ru-RU" sz="1400" smtClean="0">
              <a:solidFill>
                <a:srgbClr val="B95C00"/>
              </a:solidFill>
              <a:latin typeface="Times New Roman" pitchFamily="18" charset="0"/>
              <a:cs typeface="Times New Roman" pitchFamily="18" charset="0"/>
            </a:endParaRPr>
          </a:p>
          <a:p>
            <a:pPr fontAlgn="auto">
              <a:spcBef>
                <a:spcPct val="0"/>
              </a:spcBef>
              <a:spcAft>
                <a:spcPts val="0"/>
              </a:spcAft>
              <a:buClr>
                <a:schemeClr val="accent3"/>
              </a:buClr>
              <a:buFont typeface="Georgia"/>
              <a:buNone/>
              <a:defRPr/>
            </a:pPr>
            <a:r>
              <a:rPr lang="ru-RU" sz="1400" smtClean="0">
                <a:solidFill>
                  <a:srgbClr val="B95C00"/>
                </a:solidFill>
                <a:latin typeface="Times New Roman" pitchFamily="18" charset="0"/>
                <a:cs typeface="Times New Roman" pitchFamily="18" charset="0"/>
              </a:rPr>
              <a:t>                                  </a:t>
            </a:r>
          </a:p>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Е</a:t>
            </a:r>
            <a:r>
              <a:rPr lang="ru-RU" sz="1100" smtClean="0">
                <a:solidFill>
                  <a:schemeClr val="tx1"/>
                </a:solidFill>
                <a:latin typeface="Times New Roman" pitchFamily="18" charset="0"/>
                <a:cs typeface="Times New Roman" pitchFamily="18" charset="0"/>
              </a:rPr>
              <a:t>2</a:t>
            </a:r>
          </a:p>
          <a:p>
            <a:pPr fontAlgn="auto">
              <a:spcBef>
                <a:spcPct val="0"/>
              </a:spcBef>
              <a:spcAft>
                <a:spcPts val="0"/>
              </a:spcAft>
              <a:buClr>
                <a:schemeClr val="accent3"/>
              </a:buClr>
              <a:buFont typeface="Georgia"/>
              <a:buNone/>
              <a:defRPr/>
            </a:pPr>
            <a:r>
              <a:rPr lang="ru-RU" sz="1400" smtClean="0">
                <a:solidFill>
                  <a:srgbClr val="B95C00"/>
                </a:solidFill>
                <a:latin typeface="Times New Roman" pitchFamily="18" charset="0"/>
                <a:cs typeface="Times New Roman" pitchFamily="18" charset="0"/>
              </a:rPr>
              <a:t>                </a:t>
            </a:r>
            <a:r>
              <a:rPr lang="ru-RU" sz="1400" smtClean="0">
                <a:solidFill>
                  <a:schemeClr val="tx1"/>
                </a:solidFill>
                <a:latin typeface="Times New Roman" pitchFamily="18" charset="0"/>
                <a:cs typeface="Times New Roman" pitchFamily="18" charset="0"/>
              </a:rPr>
              <a:t>                               </a:t>
            </a:r>
          </a:p>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0                        </a:t>
            </a:r>
            <a:r>
              <a:rPr lang="en-US" sz="1400" smtClean="0">
                <a:solidFill>
                  <a:schemeClr val="tx1"/>
                </a:solidFill>
                <a:latin typeface="Times New Roman" pitchFamily="18" charset="0"/>
                <a:cs typeface="Times New Roman" pitchFamily="18" charset="0"/>
              </a:rPr>
              <a:t>L I</a:t>
            </a:r>
            <a:r>
              <a:rPr lang="ru-RU" sz="1400" smtClean="0">
                <a:solidFill>
                  <a:schemeClr val="tx1"/>
                </a:solidFill>
                <a:latin typeface="Times New Roman" pitchFamily="18" charset="0"/>
                <a:cs typeface="Times New Roman" pitchFamily="18" charset="0"/>
              </a:rPr>
              <a:t>                          </a:t>
            </a:r>
            <a:r>
              <a:rPr lang="en-US" sz="1400" smtClean="0">
                <a:solidFill>
                  <a:schemeClr val="tx1"/>
                </a:solidFill>
                <a:latin typeface="Times New Roman" pitchFamily="18" charset="0"/>
                <a:cs typeface="Times New Roman" pitchFamily="18" charset="0"/>
              </a:rPr>
              <a:t>L</a:t>
            </a:r>
            <a:endParaRPr lang="ru-RU" sz="1400" smtClean="0">
              <a:solidFill>
                <a:schemeClr val="tx1"/>
              </a:solidFill>
              <a:latin typeface="Times New Roman" pitchFamily="18" charset="0"/>
              <a:cs typeface="Times New Roman" pitchFamily="18" charset="0"/>
            </a:endParaRPr>
          </a:p>
        </p:txBody>
      </p:sp>
      <p:cxnSp>
        <p:nvCxnSpPr>
          <p:cNvPr id="5" name="Прямая со стрелкой 4"/>
          <p:cNvCxnSpPr/>
          <p:nvPr/>
        </p:nvCxnSpPr>
        <p:spPr>
          <a:xfrm rot="5400000" flipH="1" flipV="1">
            <a:off x="1678781" y="2393157"/>
            <a:ext cx="221456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Прямая со стрелкой 6"/>
          <p:cNvCxnSpPr/>
          <p:nvPr/>
        </p:nvCxnSpPr>
        <p:spPr>
          <a:xfrm>
            <a:off x="2786063" y="3500438"/>
            <a:ext cx="3214687"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Дуга 9"/>
          <p:cNvSpPr/>
          <p:nvPr/>
        </p:nvSpPr>
        <p:spPr>
          <a:xfrm>
            <a:off x="2286000" y="1643063"/>
            <a:ext cx="1500188" cy="1714500"/>
          </a:xfrm>
          <a:prstGeom prst="arc">
            <a:avLst>
              <a:gd name="adj1" fmla="val 15206474"/>
              <a:gd name="adj2" fmla="val 518826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a:p>
        </p:txBody>
      </p:sp>
      <p:cxnSp>
        <p:nvCxnSpPr>
          <p:cNvPr id="12" name="Прямая соединительная линия 11"/>
          <p:cNvCxnSpPr/>
          <p:nvPr/>
        </p:nvCxnSpPr>
        <p:spPr>
          <a:xfrm>
            <a:off x="2786063" y="2571750"/>
            <a:ext cx="1000125" cy="1588"/>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p:nvCxnSpPr>
        <p:spPr>
          <a:xfrm rot="5400000">
            <a:off x="3251200" y="2963863"/>
            <a:ext cx="1071563" cy="1587"/>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6" name="Скругленная прямоугольная выноска 15"/>
          <p:cNvSpPr/>
          <p:nvPr/>
        </p:nvSpPr>
        <p:spPr>
          <a:xfrm>
            <a:off x="4357688" y="2857500"/>
            <a:ext cx="1143000" cy="571500"/>
          </a:xfrm>
          <a:prstGeom prst="wedgeRoundRectCallout">
            <a:avLst>
              <a:gd name="adj1" fmla="val -102614"/>
              <a:gd name="adj2" fmla="val -54768"/>
              <a:gd name="adj3" fmla="val 16667"/>
            </a:avLst>
          </a:prstGeom>
          <a:solidFill>
            <a:schemeClr val="bg1">
              <a:lumMod val="95000"/>
            </a:schemeClr>
          </a:solidFill>
        </p:spPr>
        <p:style>
          <a:lnRef idx="1">
            <a:schemeClr val="dk1"/>
          </a:lnRef>
          <a:fillRef idx="1002">
            <a:schemeClr val="lt1"/>
          </a:fillRef>
          <a:effectRef idx="1">
            <a:schemeClr val="dk1"/>
          </a:effectRef>
          <a:fontRef idx="minor">
            <a:schemeClr val="dk1"/>
          </a:fontRef>
        </p:style>
        <p:txBody>
          <a:bodyPr anchor="ctr"/>
          <a:lstStyle/>
          <a:p>
            <a:pPr algn="ctr" fontAlgn="auto">
              <a:spcBef>
                <a:spcPts val="0"/>
              </a:spcBef>
              <a:spcAft>
                <a:spcPts val="0"/>
              </a:spcAft>
              <a:defRPr/>
            </a:pPr>
            <a:r>
              <a:rPr lang="ru-RU" sz="1400" dirty="0">
                <a:latin typeface="Times New Roman" pitchFamily="18" charset="0"/>
                <a:cs typeface="Times New Roman" pitchFamily="18" charset="0"/>
              </a:rPr>
              <a:t>Эффект</a:t>
            </a:r>
          </a:p>
          <a:p>
            <a:pPr algn="ctr" fontAlgn="auto">
              <a:spcBef>
                <a:spcPts val="0"/>
              </a:spcBef>
              <a:spcAft>
                <a:spcPts val="0"/>
              </a:spcAft>
              <a:defRPr/>
            </a:pPr>
            <a:r>
              <a:rPr lang="ru-RU" sz="1400" dirty="0">
                <a:latin typeface="Times New Roman" pitchFamily="18" charset="0"/>
                <a:cs typeface="Times New Roman" pitchFamily="18" charset="0"/>
              </a:rPr>
              <a:t>замещения</a:t>
            </a:r>
          </a:p>
        </p:txBody>
      </p:sp>
      <p:sp>
        <p:nvSpPr>
          <p:cNvPr id="17" name="Скругленная прямоугольная выноска 16"/>
          <p:cNvSpPr/>
          <p:nvPr/>
        </p:nvSpPr>
        <p:spPr>
          <a:xfrm>
            <a:off x="4286250" y="1571625"/>
            <a:ext cx="928688" cy="500063"/>
          </a:xfrm>
          <a:prstGeom prst="wedgeRoundRectCallout">
            <a:avLst>
              <a:gd name="adj1" fmla="val -110974"/>
              <a:gd name="adj2" fmla="val 59410"/>
              <a:gd name="adj3" fmla="val 16667"/>
            </a:avLst>
          </a:prstGeom>
          <a:solidFill>
            <a:schemeClr val="bg1">
              <a:lumMod val="95000"/>
            </a:schemeClr>
          </a:solidFill>
        </p:spPr>
        <p:style>
          <a:lnRef idx="1">
            <a:schemeClr val="dk1"/>
          </a:lnRef>
          <a:fillRef idx="1002">
            <a:schemeClr val="lt1"/>
          </a:fillRef>
          <a:effectRef idx="1">
            <a:schemeClr val="dk1"/>
          </a:effectRef>
          <a:fontRef idx="minor">
            <a:schemeClr val="dk1"/>
          </a:fontRef>
        </p:style>
        <p:txBody>
          <a:bodyPr anchor="ctr"/>
          <a:lstStyle/>
          <a:p>
            <a:pPr algn="ctr" fontAlgn="auto">
              <a:spcBef>
                <a:spcPts val="0"/>
              </a:spcBef>
              <a:spcAft>
                <a:spcPts val="0"/>
              </a:spcAft>
              <a:defRPr/>
            </a:pPr>
            <a:r>
              <a:rPr lang="ru-RU" sz="1400" dirty="0">
                <a:latin typeface="Times New Roman" pitchFamily="18" charset="0"/>
                <a:cs typeface="Times New Roman" pitchFamily="18" charset="0"/>
              </a:rPr>
              <a:t>Эффект</a:t>
            </a:r>
          </a:p>
          <a:p>
            <a:pPr algn="ctr" fontAlgn="auto">
              <a:spcBef>
                <a:spcPts val="0"/>
              </a:spcBef>
              <a:spcAft>
                <a:spcPts val="0"/>
              </a:spcAft>
              <a:defRPr/>
            </a:pPr>
            <a:r>
              <a:rPr lang="ru-RU" sz="1400" dirty="0">
                <a:latin typeface="Times New Roman" pitchFamily="18" charset="0"/>
                <a:cs typeface="Times New Roman" pitchFamily="18" charset="0"/>
              </a:rPr>
              <a:t>дохода</a:t>
            </a:r>
          </a:p>
        </p:txBody>
      </p:sp>
      <p:sp>
        <p:nvSpPr>
          <p:cNvPr id="13" name="Прямоугольник 12"/>
          <p:cNvSpPr/>
          <p:nvPr/>
        </p:nvSpPr>
        <p:spPr>
          <a:xfrm>
            <a:off x="285750" y="4000500"/>
            <a:ext cx="8572500" cy="2643188"/>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2000" b="1" dirty="0">
              <a:latin typeface="Times New Roman" pitchFamily="18" charset="0"/>
              <a:cs typeface="Times New Roman" pitchFamily="18" charset="0"/>
            </a:endParaRPr>
          </a:p>
          <a:p>
            <a:pPr algn="just" fontAlgn="auto">
              <a:spcBef>
                <a:spcPts val="0"/>
              </a:spcBef>
              <a:spcAft>
                <a:spcPts val="0"/>
              </a:spcAft>
              <a:defRPr/>
            </a:pPr>
            <a:r>
              <a:rPr lang="ru-RU" sz="2000" b="1" dirty="0">
                <a:latin typeface="Times New Roman" pitchFamily="18" charset="0"/>
                <a:cs typeface="Times New Roman" pitchFamily="18" charset="0"/>
              </a:rPr>
              <a:t>Эффект замещения </a:t>
            </a:r>
            <a:r>
              <a:rPr lang="ru-RU" sz="2000" dirty="0">
                <a:latin typeface="Times New Roman" pitchFamily="18" charset="0"/>
                <a:cs typeface="Times New Roman" pitchFamily="18" charset="0"/>
              </a:rPr>
              <a:t>возникает тогда, когда при высокой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п</a:t>
            </a:r>
            <a:r>
              <a:rPr lang="ru-RU" sz="2000" dirty="0">
                <a:latin typeface="Times New Roman" pitchFamily="18" charset="0"/>
                <a:cs typeface="Times New Roman" pitchFamily="18" charset="0"/>
              </a:rPr>
              <a:t> свободное время рассматривается как потенциальный убыток, что приводит к росту предложения труда (например, врач дополнительно берет ночные дежурства в больнице).</a:t>
            </a:r>
          </a:p>
          <a:p>
            <a:pPr algn="just" fontAlgn="auto">
              <a:spcBef>
                <a:spcPts val="0"/>
              </a:spcBef>
              <a:spcAft>
                <a:spcPts val="0"/>
              </a:spcAft>
              <a:defRPr/>
            </a:pPr>
            <a:r>
              <a:rPr lang="ru-RU" sz="2000" b="1" dirty="0">
                <a:latin typeface="Times New Roman" pitchFamily="18" charset="0"/>
                <a:cs typeface="Times New Roman" pitchFamily="18" charset="0"/>
              </a:rPr>
              <a:t>Эффект дохода </a:t>
            </a:r>
            <a:r>
              <a:rPr lang="ru-RU" sz="2000" dirty="0">
                <a:latin typeface="Times New Roman" pitchFamily="18" charset="0"/>
                <a:cs typeface="Times New Roman" pitchFamily="18" charset="0"/>
              </a:rPr>
              <a:t>возникает тогда, когда высокая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п</a:t>
            </a:r>
            <a:r>
              <a:rPr lang="ru-RU" sz="2000" dirty="0">
                <a:latin typeface="Times New Roman" pitchFamily="18" charset="0"/>
                <a:cs typeface="Times New Roman" pitchFamily="18" charset="0"/>
              </a:rPr>
              <a:t>  рассматривается как источник возможности увеличить свой досуг, свободное время. Это приводит к уменьшению предложения труда (врач не нуждается в дополнительных дежурствах, он предпочитает свободное время)..</a:t>
            </a:r>
          </a:p>
          <a:p>
            <a:pPr algn="just" fontAlgn="auto">
              <a:spcBef>
                <a:spcPts val="0"/>
              </a:spcBef>
              <a:spcAft>
                <a:spcPts val="0"/>
              </a:spcAft>
              <a:defRPr/>
            </a:pPr>
            <a:r>
              <a:rPr lang="ru-RU" sz="2000" dirty="0">
                <a:latin typeface="Times New Roman" pitchFamily="18" charset="0"/>
                <a:cs typeface="Times New Roman" pitchFamily="18" charset="0"/>
              </a:rPr>
              <a:t>Существует два положения равновесия в точках Е</a:t>
            </a:r>
            <a:r>
              <a:rPr lang="ru-RU" sz="1600" dirty="0">
                <a:latin typeface="Times New Roman" pitchFamily="18" charset="0"/>
                <a:cs typeface="Times New Roman" pitchFamily="18" charset="0"/>
              </a:rPr>
              <a:t>1 </a:t>
            </a:r>
            <a:r>
              <a:rPr lang="ru-RU" sz="2000" dirty="0">
                <a:latin typeface="Times New Roman" pitchFamily="18" charset="0"/>
                <a:cs typeface="Times New Roman" pitchFamily="18" charset="0"/>
              </a:rPr>
              <a:t>и Е</a:t>
            </a:r>
            <a:r>
              <a:rPr lang="ru-RU" sz="1600" dirty="0">
                <a:latin typeface="Times New Roman" pitchFamily="18" charset="0"/>
                <a:cs typeface="Times New Roman" pitchFamily="18" charset="0"/>
              </a:rPr>
              <a:t>2.</a:t>
            </a: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p:txBody>
      </p:sp>
      <p:sp>
        <p:nvSpPr>
          <p:cNvPr id="21" name="Дуга 20"/>
          <p:cNvSpPr/>
          <p:nvPr/>
        </p:nvSpPr>
        <p:spPr>
          <a:xfrm rot="8968109">
            <a:off x="3144838" y="1181100"/>
            <a:ext cx="1050925" cy="2262188"/>
          </a:xfrm>
          <a:prstGeom prst="arc">
            <a:avLst>
              <a:gd name="adj1" fmla="val 16193943"/>
              <a:gd name="adj2" fmla="val 49978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1000" fill="hold"/>
                                        <p:tgtEl>
                                          <p:spTgt spid="52226"/>
                                        </p:tgtEl>
                                        <p:attrNameLst>
                                          <p:attrName>ppt_x</p:attrName>
                                        </p:attrNameLst>
                                      </p:cBhvr>
                                      <p:tavLst>
                                        <p:tav tm="0">
                                          <p:val>
                                            <p:strVal val="#ppt_x"/>
                                          </p:val>
                                        </p:tav>
                                        <p:tav tm="100000">
                                          <p:val>
                                            <p:strVal val="#ppt_x"/>
                                          </p:val>
                                        </p:tav>
                                      </p:tavLst>
                                    </p:anim>
                                    <p:anim calcmode="lin" valueType="num">
                                      <p:cBhvr additive="base">
                                        <p:cTn id="8" dur="1000" fill="hold"/>
                                        <p:tgtEl>
                                          <p:spTgt spid="522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1+#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1+#ppt_w/2"/>
                                          </p:val>
                                        </p:tav>
                                        <p:tav tm="100000">
                                          <p:val>
                                            <p:strVal val="#ppt_x"/>
                                          </p:val>
                                        </p:tav>
                                      </p:tavLst>
                                    </p:anim>
                                    <p:anim calcmode="lin" valueType="num">
                                      <p:cBhvr additive="base">
                                        <p:cTn id="4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3">
                                            <p:txEl>
                                              <p:pRg st="7" end="7"/>
                                            </p:txEl>
                                          </p:spTgt>
                                        </p:tgtEl>
                                        <p:attrNameLst>
                                          <p:attrName>style.visibility</p:attrName>
                                        </p:attrNameLst>
                                      </p:cBhvr>
                                      <p:to>
                                        <p:strVal val="visible"/>
                                      </p:to>
                                    </p:set>
                                    <p:anim calcmode="discrete" valueType="clr">
                                      <p:cBhvr override="childStyle">
                                        <p:cTn id="49" dur="80"/>
                                        <p:tgtEl>
                                          <p:spTgt spid="1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13">
                                            <p:txEl>
                                              <p:pRg st="7" end="7"/>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7" presetClass="entr" presetSubtype="2"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1000" fill="hold"/>
                                        <p:tgtEl>
                                          <p:spTgt spid="17"/>
                                        </p:tgtEl>
                                        <p:attrNameLst>
                                          <p:attrName>ppt_x</p:attrName>
                                        </p:attrNameLst>
                                      </p:cBhvr>
                                      <p:tavLst>
                                        <p:tav tm="0">
                                          <p:val>
                                            <p:strVal val="1+#ppt_w/2"/>
                                          </p:val>
                                        </p:tav>
                                        <p:tav tm="100000">
                                          <p:val>
                                            <p:strVal val="#ppt_x"/>
                                          </p:val>
                                        </p:tav>
                                      </p:tavLst>
                                    </p:anim>
                                    <p:anim calcmode="lin" valueType="num">
                                      <p:cBhvr additive="base">
                                        <p:cTn id="57"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13">
                                            <p:txEl>
                                              <p:pRg st="8" end="8"/>
                                            </p:txEl>
                                          </p:spTgt>
                                        </p:tgtEl>
                                        <p:attrNameLst>
                                          <p:attrName>style.visibility</p:attrName>
                                        </p:attrNameLst>
                                      </p:cBhvr>
                                      <p:to>
                                        <p:strVal val="visible"/>
                                      </p:to>
                                    </p:set>
                                    <p:anim calcmode="discrete" valueType="clr">
                                      <p:cBhvr override="childStyle">
                                        <p:cTn id="62" dur="80"/>
                                        <p:tgtEl>
                                          <p:spTgt spid="1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3">
                                            <p:txEl>
                                              <p:pRg st="8" end="8"/>
                                            </p:txEl>
                                          </p:spTgt>
                                        </p:tgtEl>
                                        <p:attrNameLst>
                                          <p:attrName>fillcolor</p:attrName>
                                        </p:attrNameLst>
                                      </p:cBhvr>
                                      <p:tavLst>
                                        <p:tav tm="0">
                                          <p:val>
                                            <p:clrVal>
                                              <a:schemeClr val="accent2"/>
                                            </p:clrVal>
                                          </p:val>
                                        </p:tav>
                                        <p:tav tm="50000">
                                          <p:val>
                                            <p:clrVal>
                                              <a:schemeClr val="hlink"/>
                                            </p:clrVal>
                                          </p:val>
                                        </p:tav>
                                      </p:tavLst>
                                    </p:anim>
                                    <p:set>
                                      <p:cBhvr>
                                        <p:cTn id="64" dur="80"/>
                                        <p:tgtEl>
                                          <p:spTgt spid="13">
                                            <p:txEl>
                                              <p:pRg st="8" end="8"/>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7" presetClass="entr" presetSubtype="8"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1000" fill="hold"/>
                                        <p:tgtEl>
                                          <p:spTgt spid="21"/>
                                        </p:tgtEl>
                                        <p:attrNameLst>
                                          <p:attrName>ppt_x</p:attrName>
                                        </p:attrNameLst>
                                      </p:cBhvr>
                                      <p:tavLst>
                                        <p:tav tm="0">
                                          <p:val>
                                            <p:strVal val="0-#ppt_w/2"/>
                                          </p:val>
                                        </p:tav>
                                        <p:tav tm="100000">
                                          <p:val>
                                            <p:strVal val="#ppt_x"/>
                                          </p:val>
                                        </p:tav>
                                      </p:tavLst>
                                    </p:anim>
                                    <p:anim calcmode="lin" valueType="num">
                                      <p:cBhvr additive="base">
                                        <p:cTn id="7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13">
                                            <p:txEl>
                                              <p:pRg st="9" end="9"/>
                                            </p:txEl>
                                          </p:spTgt>
                                        </p:tgtEl>
                                        <p:attrNameLst>
                                          <p:attrName>style.visibility</p:attrName>
                                        </p:attrNameLst>
                                      </p:cBhvr>
                                      <p:to>
                                        <p:strVal val="visible"/>
                                      </p:to>
                                    </p:set>
                                    <p:anim calcmode="discrete" valueType="clr">
                                      <p:cBhvr override="childStyle">
                                        <p:cTn id="75" dur="80"/>
                                        <p:tgtEl>
                                          <p:spTgt spid="1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3">
                                            <p:txEl>
                                              <p:pRg st="9" end="9"/>
                                            </p:txEl>
                                          </p:spTgt>
                                        </p:tgtEl>
                                        <p:attrNameLst>
                                          <p:attrName>fillcolor</p:attrName>
                                        </p:attrNameLst>
                                      </p:cBhvr>
                                      <p:tavLst>
                                        <p:tav tm="0">
                                          <p:val>
                                            <p:clrVal>
                                              <a:schemeClr val="accent2"/>
                                            </p:clrVal>
                                          </p:val>
                                        </p:tav>
                                        <p:tav tm="50000">
                                          <p:val>
                                            <p:clrVal>
                                              <a:schemeClr val="hlink"/>
                                            </p:clrVal>
                                          </p:val>
                                        </p:tav>
                                      </p:tavLst>
                                    </p:anim>
                                    <p:set>
                                      <p:cBhvr>
                                        <p:cTn id="77" dur="80"/>
                                        <p:tgtEl>
                                          <p:spTgt spid="1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1147</TotalTime>
  <Words>775</Words>
  <Application>Microsoft Office PowerPoint</Application>
  <PresentationFormat>Экран (4:3)</PresentationFormat>
  <Paragraphs>160</Paragraphs>
  <Slides>25</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Trebuchet MS</vt:lpstr>
      <vt:lpstr>Georgia</vt:lpstr>
      <vt:lpstr>Wingdings 2</vt:lpstr>
      <vt:lpstr>Calibri</vt:lpstr>
      <vt:lpstr>Times New Roman</vt:lpstr>
      <vt:lpstr>Verdana</vt:lpstr>
      <vt:lpstr>Городская</vt:lpstr>
      <vt:lpstr>Тема Рынки факторов производства</vt:lpstr>
      <vt:lpstr>Цель:  определить понятие «факторы современного производства» рассмотреть классическую теорию факторов производства. Разобраться и ориентироваться в понятиях: капитал, ссудный процент, инвестиции; земля, земельная рента, ее виды, цена земли; труд, заработная плата, ее формы и системы, номинальная и реальная заработная плата. </vt:lpstr>
      <vt:lpstr>Основные факторы производства</vt:lpstr>
      <vt:lpstr>Слайд 4</vt:lpstr>
      <vt:lpstr>Слайд 5</vt:lpstr>
      <vt:lpstr>   </vt:lpstr>
      <vt:lpstr>                                    Таким образом, заработная плата – это цена равновесия на рынке труда.    </vt:lpstr>
      <vt:lpstr>Слайд 8</vt:lpstr>
      <vt:lpstr>Кривая индивидуального предложения труда</vt:lpstr>
      <vt:lpstr>Слайд 10</vt:lpstr>
      <vt:lpstr>Слайд 11</vt:lpstr>
      <vt:lpstr>Слайд 12</vt:lpstr>
      <vt:lpstr>Слайд 13</vt:lpstr>
      <vt:lpstr>Слайд 14</vt:lpstr>
      <vt:lpstr>Слайд 15</vt:lpstr>
      <vt:lpstr>Рынок земли</vt:lpstr>
      <vt:lpstr>Слайд 17</vt:lpstr>
      <vt:lpstr>Слайд 18</vt:lpstr>
      <vt:lpstr>Рынок земли</vt:lpstr>
      <vt:lpstr>Слайд 20</vt:lpstr>
      <vt:lpstr>Рынок капитала</vt:lpstr>
      <vt:lpstr>Равновесие на рынке капитала</vt:lpstr>
      <vt:lpstr>Кругооборот производственного капитала</vt:lpstr>
      <vt:lpstr>                                 </vt:lpstr>
      <vt:lpstr>Социальное равенство и социальная справедливость</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Кривая индивидуального предложения труда</dc:title>
  <dc:creator>Ольга</dc:creator>
  <cp:lastModifiedBy>Света</cp:lastModifiedBy>
  <cp:revision>107</cp:revision>
  <dcterms:created xsi:type="dcterms:W3CDTF">2010-03-22T22:58:40Z</dcterms:created>
  <dcterms:modified xsi:type="dcterms:W3CDTF">2020-03-17T08:46:39Z</dcterms:modified>
</cp:coreProperties>
</file>