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9" r:id="rId6"/>
    <p:sldId id="258" r:id="rId7"/>
    <p:sldId id="271" r:id="rId8"/>
    <p:sldId id="272" r:id="rId9"/>
    <p:sldId id="275" r:id="rId10"/>
    <p:sldId id="259" r:id="rId11"/>
    <p:sldId id="260" r:id="rId12"/>
    <p:sldId id="261" r:id="rId13"/>
    <p:sldId id="262" r:id="rId14"/>
    <p:sldId id="273" r:id="rId15"/>
    <p:sldId id="276" r:id="rId16"/>
    <p:sldId id="265" r:id="rId17"/>
    <p:sldId id="277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8810" autoAdjust="0"/>
  </p:normalViewPr>
  <p:slideViewPr>
    <p:cSldViewPr>
      <p:cViewPr>
        <p:scale>
          <a:sx n="110" d="100"/>
          <a:sy n="110" d="100"/>
        </p:scale>
        <p:origin x="-186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87E8-6A25-4EDE-888C-8638EE9B3A50}" type="datetimeFigureOut">
              <a:rPr lang="ru-RU" smtClean="0"/>
              <a:pPr/>
              <a:t>15.05.2020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9AFB-1983-4F68-9C80-6074DAD9D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42917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Таблица 1 - Опорный план, построенный методом абсолютного </a:t>
            </a:r>
            <a:r>
              <a:rPr lang="ru-RU" sz="1400" dirty="0" smtClean="0">
                <a:ea typeface="Times New Roman"/>
                <a:cs typeface="Times New Roman"/>
              </a:rPr>
              <a:t/>
            </a:r>
            <a:br>
              <a:rPr lang="ru-RU" sz="1400" dirty="0" smtClean="0">
                <a:ea typeface="Times New Roman"/>
                <a:cs typeface="Times New Roman"/>
              </a:rPr>
            </a:b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 двойного предпочтения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65" y="642918"/>
          <a:ext cx="8215376" cy="5630906"/>
        </p:xfrm>
        <a:graphic>
          <a:graphicData uri="http://schemas.openxmlformats.org/drawingml/2006/table">
            <a:tbl>
              <a:tblPr/>
              <a:tblGrid>
                <a:gridCol w="1084595"/>
                <a:gridCol w="775180"/>
                <a:gridCol w="775180"/>
                <a:gridCol w="775180"/>
                <a:gridCol w="775180"/>
                <a:gridCol w="775180"/>
                <a:gridCol w="775180"/>
                <a:gridCol w="775180"/>
                <a:gridCol w="775180"/>
                <a:gridCol w="929341"/>
              </a:tblGrid>
              <a:tr h="16279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85" marR="4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85" marR="4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 ,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385" marR="4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100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00" marR="44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2150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соответственно наличие груза у поставщика и потребность в грузе потребителя.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428628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Таблица 4.1 - Контуры  кольцевых маршрутов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642918"/>
          <a:ext cx="7572430" cy="5814118"/>
        </p:xfrm>
        <a:graphic>
          <a:graphicData uri="http://schemas.openxmlformats.org/drawingml/2006/table">
            <a:tbl>
              <a:tblPr/>
              <a:tblGrid>
                <a:gridCol w="715522"/>
                <a:gridCol w="714513"/>
                <a:gridCol w="714513"/>
                <a:gridCol w="714513"/>
                <a:gridCol w="714513"/>
                <a:gridCol w="714513"/>
                <a:gridCol w="856610"/>
                <a:gridCol w="856610"/>
                <a:gridCol w="714513"/>
                <a:gridCol w="856610"/>
              </a:tblGrid>
              <a:tr h="1764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3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>
            <a:off x="3357554" y="2855908"/>
            <a:ext cx="2214578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2929720" y="3285330"/>
            <a:ext cx="85725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357554" y="3714752"/>
            <a:ext cx="2214578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5144298" y="3285330"/>
            <a:ext cx="85725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95718" y="635795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А3В5В5А6А6В7В7А3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643570" y="278605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357554" y="3857628"/>
            <a:ext cx="1428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428628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Таблица 4.2 - Контуры  кольцевых маршрутов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642918"/>
          <a:ext cx="7572430" cy="5814118"/>
        </p:xfrm>
        <a:graphic>
          <a:graphicData uri="http://schemas.openxmlformats.org/drawingml/2006/table">
            <a:tbl>
              <a:tblPr/>
              <a:tblGrid>
                <a:gridCol w="715522"/>
                <a:gridCol w="714513"/>
                <a:gridCol w="714513"/>
                <a:gridCol w="714513"/>
                <a:gridCol w="714513"/>
                <a:gridCol w="714513"/>
                <a:gridCol w="856610"/>
                <a:gridCol w="856610"/>
                <a:gridCol w="714513"/>
                <a:gridCol w="856610"/>
              </a:tblGrid>
              <a:tr h="1764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3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643174" y="2428868"/>
            <a:ext cx="785818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250397" y="2250273"/>
            <a:ext cx="35719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28992" y="2071678"/>
            <a:ext cx="3786214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786446" y="3500438"/>
            <a:ext cx="285752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86314" y="4929198"/>
            <a:ext cx="2428892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572000" y="4714884"/>
            <a:ext cx="428628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43174" y="4500570"/>
            <a:ext cx="214314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607323" y="3464719"/>
            <a:ext cx="2071702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428628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Таблица 4.3 - Контуры  кольцевых маршрутов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642918"/>
          <a:ext cx="7572430" cy="5814118"/>
        </p:xfrm>
        <a:graphic>
          <a:graphicData uri="http://schemas.openxmlformats.org/drawingml/2006/table">
            <a:tbl>
              <a:tblPr/>
              <a:tblGrid>
                <a:gridCol w="715522"/>
                <a:gridCol w="714513"/>
                <a:gridCol w="714513"/>
                <a:gridCol w="714513"/>
                <a:gridCol w="714513"/>
                <a:gridCol w="714513"/>
                <a:gridCol w="856610"/>
                <a:gridCol w="856610"/>
                <a:gridCol w="714513"/>
                <a:gridCol w="856610"/>
              </a:tblGrid>
              <a:tr h="1764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3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714612" y="1643050"/>
            <a:ext cx="3786214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678363" y="3464719"/>
            <a:ext cx="3644132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6314" y="5286388"/>
            <a:ext cx="1714512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392611" y="4893479"/>
            <a:ext cx="786612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14612" y="4500570"/>
            <a:ext cx="2071702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286249" y="3071413"/>
            <a:ext cx="2857520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4"/>
            <a:ext cx="9001156" cy="428628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Таблица 4.4 - Контуры  кольцевых маршрутов</a:t>
            </a: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642918"/>
          <a:ext cx="7572430" cy="5814118"/>
        </p:xfrm>
        <a:graphic>
          <a:graphicData uri="http://schemas.openxmlformats.org/drawingml/2006/table">
            <a:tbl>
              <a:tblPr/>
              <a:tblGrid>
                <a:gridCol w="715522"/>
                <a:gridCol w="714513"/>
                <a:gridCol w="714513"/>
                <a:gridCol w="714513"/>
                <a:gridCol w="714513"/>
                <a:gridCol w="714513"/>
                <a:gridCol w="856610"/>
                <a:gridCol w="856610"/>
                <a:gridCol w="714513"/>
                <a:gridCol w="856610"/>
              </a:tblGrid>
              <a:tr h="1764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62" marR="43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3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65" marR="4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3357554" y="2928934"/>
            <a:ext cx="3857652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6148398" y="3995742"/>
            <a:ext cx="2143140" cy="952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86314" y="5072074"/>
            <a:ext cx="2428892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143372" y="4429132"/>
            <a:ext cx="1285884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357554" y="3786190"/>
            <a:ext cx="1428760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929720" y="3356768"/>
            <a:ext cx="857256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Кольцевые маршруты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Кольцевая схема №1 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i="1" dirty="0" smtClean="0"/>
              <a:t>Б</a:t>
            </a:r>
            <a:r>
              <a:rPr lang="ru-RU" baseline="-25000" dirty="0" smtClean="0"/>
              <a:t>5</a:t>
            </a:r>
            <a:r>
              <a:rPr lang="ru-RU" i="1" dirty="0" smtClean="0"/>
              <a:t>Б</a:t>
            </a:r>
            <a:r>
              <a:rPr lang="ru-RU" baseline="-25000" dirty="0" smtClean="0"/>
              <a:t>5</a:t>
            </a:r>
            <a:r>
              <a:rPr lang="ru-RU" i="1" dirty="0" smtClean="0"/>
              <a:t>А</a:t>
            </a:r>
            <a:r>
              <a:rPr lang="ru-RU" baseline="-25000" dirty="0" smtClean="0"/>
              <a:t>6</a:t>
            </a:r>
            <a:r>
              <a:rPr lang="ru-RU" i="1" dirty="0" smtClean="0"/>
              <a:t>А</a:t>
            </a:r>
            <a:r>
              <a:rPr lang="ru-RU" baseline="-25000" dirty="0" smtClean="0"/>
              <a:t>6</a:t>
            </a:r>
            <a:r>
              <a:rPr lang="ru-RU" i="1" dirty="0" smtClean="0"/>
              <a:t>Б</a:t>
            </a:r>
            <a:r>
              <a:rPr lang="ru-RU" baseline="-25000" dirty="0" smtClean="0"/>
              <a:t>7</a:t>
            </a:r>
            <a:r>
              <a:rPr lang="ru-RU" i="1" dirty="0" smtClean="0"/>
              <a:t>Б</a:t>
            </a:r>
            <a:r>
              <a:rPr lang="ru-RU" baseline="-25000" dirty="0" smtClean="0"/>
              <a:t>7</a:t>
            </a:r>
            <a:r>
              <a:rPr lang="ru-RU" i="1" dirty="0" smtClean="0"/>
              <a:t>А</a:t>
            </a:r>
            <a:r>
              <a:rPr lang="ru-RU" baseline="-25000" dirty="0" smtClean="0"/>
              <a:t>3  </a:t>
            </a:r>
            <a:r>
              <a:rPr lang="ru-RU" dirty="0" smtClean="0"/>
              <a:t>(</a:t>
            </a:r>
            <a:r>
              <a:rPr lang="ru-RU" dirty="0" err="1" smtClean="0"/>
              <a:t>Q</a:t>
            </a:r>
            <a:r>
              <a:rPr lang="ru-RU" baseline="-25000" dirty="0" err="1" smtClean="0"/>
              <a:t>м</a:t>
            </a:r>
            <a:r>
              <a:rPr lang="ru-RU" dirty="0" smtClean="0"/>
              <a:t> = 150т). Это значит, что подвижной состав, загрузившись гравием в пункте погрузки 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, направляется в пункт </a:t>
            </a:r>
            <a:r>
              <a:rPr lang="ru-RU" i="1" dirty="0" smtClean="0"/>
              <a:t>Б</a:t>
            </a:r>
            <a:r>
              <a:rPr lang="ru-RU" baseline="-25000" dirty="0" smtClean="0"/>
              <a:t>5</a:t>
            </a:r>
            <a:r>
              <a:rPr lang="ru-RU" dirty="0" smtClean="0"/>
              <a:t>, откуда после разгрузки следует в ближайший пункт погрузки </a:t>
            </a:r>
            <a:r>
              <a:rPr lang="ru-RU" i="1" dirty="0" smtClean="0"/>
              <a:t>А</a:t>
            </a:r>
            <a:r>
              <a:rPr lang="ru-RU" baseline="-25000" dirty="0" smtClean="0"/>
              <a:t>6 </a:t>
            </a:r>
            <a:r>
              <a:rPr lang="ru-RU" dirty="0" smtClean="0"/>
              <a:t> и доставляет песок на (</a:t>
            </a:r>
            <a:r>
              <a:rPr lang="ru-RU" i="1" dirty="0" smtClean="0"/>
              <a:t>Б</a:t>
            </a:r>
            <a:r>
              <a:rPr lang="ru-RU" baseline="-25000" dirty="0" smtClean="0"/>
              <a:t>7</a:t>
            </a:r>
            <a:r>
              <a:rPr lang="ru-RU" dirty="0" smtClean="0"/>
              <a:t>). Далее по кратчайшему расстоянию возвращается в первоначальный пункт погрузки </a:t>
            </a:r>
            <a:r>
              <a:rPr lang="ru-RU" i="1" dirty="0" smtClean="0"/>
              <a:t>A</a:t>
            </a:r>
            <a:r>
              <a:rPr lang="ru-RU" baseline="-25000" dirty="0" smtClean="0"/>
              <a:t>3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Кольцевая схема №2 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i="1" dirty="0" smtClean="0"/>
              <a:t>Б</a:t>
            </a:r>
            <a:r>
              <a:rPr lang="ru-RU" baseline="-25000" dirty="0" smtClean="0"/>
              <a:t>3</a:t>
            </a:r>
            <a:r>
              <a:rPr lang="ru-RU" i="1" dirty="0" smtClean="0"/>
              <a:t>Б</a:t>
            </a:r>
            <a:r>
              <a:rPr lang="ru-RU" baseline="-25000" dirty="0" smtClean="0"/>
              <a:t>3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А</a:t>
            </a:r>
            <a:r>
              <a:rPr lang="ru-RU" baseline="-25000" dirty="0" smtClean="0"/>
              <a:t>4</a:t>
            </a:r>
            <a:r>
              <a:rPr lang="ru-RU" i="1" dirty="0" smtClean="0"/>
              <a:t>А</a:t>
            </a:r>
            <a:r>
              <a:rPr lang="ru-RU" baseline="-25000" dirty="0" smtClean="0"/>
              <a:t>4</a:t>
            </a:r>
            <a:r>
              <a:rPr lang="ru-RU" i="1" dirty="0" smtClean="0"/>
              <a:t>Б</a:t>
            </a:r>
            <a:r>
              <a:rPr lang="ru-RU" baseline="-25000" dirty="0" smtClean="0"/>
              <a:t>8</a:t>
            </a:r>
            <a:r>
              <a:rPr lang="ru-RU" i="1" dirty="0" smtClean="0"/>
              <a:t>Б</a:t>
            </a:r>
            <a:r>
              <a:rPr lang="ru-RU" baseline="-25000" dirty="0" smtClean="0"/>
              <a:t>8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dirty="0" smtClean="0"/>
              <a:t> с объемом перевозок </a:t>
            </a:r>
            <a:r>
              <a:rPr lang="ru-RU" i="1" dirty="0" err="1" smtClean="0"/>
              <a:t>Q</a:t>
            </a:r>
            <a:r>
              <a:rPr lang="ru-RU" baseline="-25000" dirty="0" err="1" smtClean="0"/>
              <a:t>м</a:t>
            </a:r>
            <a:r>
              <a:rPr lang="ru-RU" baseline="-25000" dirty="0" smtClean="0"/>
              <a:t>  </a:t>
            </a:r>
            <a:r>
              <a:rPr lang="ru-RU" dirty="0" smtClean="0"/>
              <a:t>= 50 т. </a:t>
            </a:r>
          </a:p>
          <a:p>
            <a:pPr>
              <a:buNone/>
            </a:pPr>
            <a:r>
              <a:rPr lang="ru-RU" dirty="0" smtClean="0"/>
              <a:t>Кольцевая схема №3 </a:t>
            </a:r>
            <a:r>
              <a:rPr lang="ru-RU" i="1" dirty="0" smtClean="0"/>
              <a:t>А</a:t>
            </a:r>
            <a:r>
              <a:rPr lang="ru-RU" baseline="-25000" dirty="0" smtClean="0"/>
              <a:t>2</a:t>
            </a:r>
            <a:r>
              <a:rPr lang="ru-RU" i="1" dirty="0" smtClean="0"/>
              <a:t>Б</a:t>
            </a:r>
            <a:r>
              <a:rPr lang="ru-RU" baseline="-25000" dirty="0" smtClean="0"/>
              <a:t>4</a:t>
            </a:r>
            <a:r>
              <a:rPr lang="ru-RU" i="1" dirty="0" smtClean="0"/>
              <a:t>Б</a:t>
            </a:r>
            <a:r>
              <a:rPr lang="ru-RU" baseline="-25000" dirty="0" smtClean="0"/>
              <a:t>4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i="1" dirty="0" smtClean="0"/>
              <a:t>Б</a:t>
            </a:r>
            <a:r>
              <a:rPr lang="ru-RU" baseline="-25000" dirty="0" smtClean="0"/>
              <a:t>5</a:t>
            </a:r>
            <a:r>
              <a:rPr lang="ru-RU" i="1" dirty="0" smtClean="0"/>
              <a:t>Б</a:t>
            </a:r>
            <a:r>
              <a:rPr lang="ru-RU" baseline="-25000" dirty="0" smtClean="0"/>
              <a:t>5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i="1" dirty="0" smtClean="0"/>
              <a:t>Б</a:t>
            </a:r>
            <a:r>
              <a:rPr lang="ru-RU" baseline="-25000" dirty="0" smtClean="0"/>
              <a:t>10</a:t>
            </a:r>
            <a:r>
              <a:rPr lang="ru-RU" i="1" dirty="0" smtClean="0"/>
              <a:t>Б</a:t>
            </a:r>
            <a:r>
              <a:rPr lang="ru-RU" baseline="-25000" dirty="0" smtClean="0"/>
              <a:t>10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i="1" dirty="0" smtClean="0"/>
              <a:t>Б</a:t>
            </a:r>
            <a:r>
              <a:rPr lang="ru-RU" baseline="-25000" dirty="0" smtClean="0"/>
              <a:t>9</a:t>
            </a:r>
            <a:r>
              <a:rPr lang="ru-RU" i="1" dirty="0" smtClean="0"/>
              <a:t>Б</a:t>
            </a:r>
            <a:r>
              <a:rPr lang="ru-RU" baseline="-25000" dirty="0" smtClean="0"/>
              <a:t>9</a:t>
            </a:r>
            <a:r>
              <a:rPr lang="ru-RU" i="1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 с объемом перевозок </a:t>
            </a:r>
            <a:r>
              <a:rPr lang="ru-RU" i="1" dirty="0" err="1" smtClean="0"/>
              <a:t>Q</a:t>
            </a:r>
            <a:r>
              <a:rPr lang="ru-RU" baseline="-25000" dirty="0" err="1" smtClean="0"/>
              <a:t>м</a:t>
            </a:r>
            <a:r>
              <a:rPr lang="ru-RU" baseline="-25000" dirty="0" smtClean="0"/>
              <a:t>  </a:t>
            </a:r>
            <a:r>
              <a:rPr lang="ru-RU" dirty="0" smtClean="0"/>
              <a:t>= 100 т .</a:t>
            </a:r>
          </a:p>
          <a:p>
            <a:pPr>
              <a:buNone/>
            </a:pPr>
            <a:r>
              <a:rPr lang="ru-RU" dirty="0" smtClean="0"/>
              <a:t>Кольцевая схема №3 </a:t>
            </a:r>
            <a:r>
              <a:rPr lang="ru-RU" i="1" dirty="0" smtClean="0"/>
              <a:t>А</a:t>
            </a:r>
            <a:r>
              <a:rPr lang="ru-RU" baseline="-25000" dirty="0" smtClean="0"/>
              <a:t>2</a:t>
            </a:r>
            <a:r>
              <a:rPr lang="ru-RU" i="1" dirty="0" smtClean="0"/>
              <a:t>Б</a:t>
            </a:r>
            <a:r>
              <a:rPr lang="ru-RU" baseline="-25000" dirty="0" smtClean="0"/>
              <a:t>2</a:t>
            </a:r>
            <a:r>
              <a:rPr lang="ru-RU" i="1" dirty="0" smtClean="0"/>
              <a:t>Б</a:t>
            </a:r>
            <a:r>
              <a:rPr lang="ru-RU" baseline="-25000" dirty="0" smtClean="0"/>
              <a:t>2</a:t>
            </a:r>
            <a:r>
              <a:rPr lang="ru-RU" i="1" dirty="0" smtClean="0"/>
              <a:t>А</a:t>
            </a:r>
            <a:r>
              <a:rPr lang="ru-RU" baseline="-25000" dirty="0" smtClean="0"/>
              <a:t>7</a:t>
            </a:r>
            <a:r>
              <a:rPr lang="ru-RU" i="1" dirty="0" smtClean="0"/>
              <a:t>А</a:t>
            </a:r>
            <a:r>
              <a:rPr lang="ru-RU" baseline="-25000" dirty="0" smtClean="0"/>
              <a:t>7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i="1" dirty="0" smtClean="0"/>
              <a:t>Б</a:t>
            </a:r>
            <a:r>
              <a:rPr lang="ru-RU" baseline="-25000" dirty="0" smtClean="0"/>
              <a:t>9</a:t>
            </a:r>
            <a:r>
              <a:rPr lang="ru-RU" i="1" dirty="0" smtClean="0"/>
              <a:t>Б</a:t>
            </a:r>
            <a:r>
              <a:rPr lang="ru-RU" baseline="-25000" dirty="0" smtClean="0"/>
              <a:t>9</a:t>
            </a:r>
            <a:r>
              <a:rPr lang="ru-RU" i="1" dirty="0" smtClean="0"/>
              <a:t>А</a:t>
            </a:r>
            <a:r>
              <a:rPr lang="ru-RU" baseline="-25000" dirty="0" smtClean="0"/>
              <a:t>2 </a:t>
            </a:r>
            <a:r>
              <a:rPr lang="ru-RU" dirty="0" smtClean="0"/>
              <a:t>с объемом  перевозок </a:t>
            </a:r>
            <a:r>
              <a:rPr lang="ru-RU" i="1" dirty="0" err="1" smtClean="0"/>
              <a:t>Q</a:t>
            </a:r>
            <a:r>
              <a:rPr lang="ru-RU" baseline="-25000" dirty="0" err="1" smtClean="0"/>
              <a:t>м</a:t>
            </a:r>
            <a:r>
              <a:rPr lang="ru-RU" dirty="0" smtClean="0"/>
              <a:t> = 25 т.</a:t>
            </a:r>
          </a:p>
          <a:p>
            <a:pPr>
              <a:buNone/>
            </a:pPr>
            <a:r>
              <a:rPr lang="ru-RU" dirty="0" smtClean="0"/>
              <a:t>Кольцевая схема №5 </a:t>
            </a:r>
            <a:r>
              <a:rPr lang="ru-RU" i="1" dirty="0" smtClean="0"/>
              <a:t>А</a:t>
            </a:r>
            <a:r>
              <a:rPr lang="ru-RU" baseline="-25000" dirty="0" smtClean="0"/>
              <a:t>2</a:t>
            </a:r>
            <a:r>
              <a:rPr lang="ru-RU" i="1" dirty="0" smtClean="0"/>
              <a:t>Б</a:t>
            </a:r>
            <a:r>
              <a:rPr lang="ru-RU" baseline="-25000" dirty="0" smtClean="0"/>
              <a:t>2</a:t>
            </a:r>
            <a:r>
              <a:rPr lang="ru-RU" i="1" dirty="0" smtClean="0"/>
              <a:t>Б</a:t>
            </a:r>
            <a:r>
              <a:rPr lang="ru-RU" baseline="-25000" dirty="0" smtClean="0"/>
              <a:t>2</a:t>
            </a:r>
            <a:r>
              <a:rPr lang="ru-RU" i="1" dirty="0" smtClean="0"/>
              <a:t>А</a:t>
            </a:r>
            <a:r>
              <a:rPr lang="ru-RU" baseline="-25000" dirty="0" smtClean="0"/>
              <a:t>7</a:t>
            </a:r>
            <a:r>
              <a:rPr lang="ru-RU" i="1" dirty="0" smtClean="0"/>
              <a:t>А</a:t>
            </a:r>
            <a:r>
              <a:rPr lang="ru-RU" baseline="-25000" dirty="0" smtClean="0"/>
              <a:t>7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А</a:t>
            </a:r>
            <a:r>
              <a:rPr lang="ru-RU" baseline="-25000" dirty="0" smtClean="0"/>
              <a:t>4</a:t>
            </a:r>
            <a:r>
              <a:rPr lang="ru-RU" i="1" dirty="0" smtClean="0"/>
              <a:t>А</a:t>
            </a:r>
            <a:r>
              <a:rPr lang="ru-RU" baseline="-25000" dirty="0" smtClean="0"/>
              <a:t>4</a:t>
            </a:r>
            <a:r>
              <a:rPr lang="ru-RU" i="1" dirty="0" smtClean="0"/>
              <a:t>Б</a:t>
            </a:r>
            <a:r>
              <a:rPr lang="ru-RU" baseline="-25000" dirty="0" smtClean="0"/>
              <a:t>7</a:t>
            </a:r>
            <a:r>
              <a:rPr lang="ru-RU" i="1" dirty="0" smtClean="0"/>
              <a:t>Б</a:t>
            </a:r>
            <a:r>
              <a:rPr lang="ru-RU" baseline="-25000" dirty="0" smtClean="0"/>
              <a:t>7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i="1" dirty="0" smtClean="0"/>
              <a:t>А</a:t>
            </a:r>
            <a:r>
              <a:rPr lang="ru-RU" baseline="-25000" dirty="0" smtClean="0"/>
              <a:t>3</a:t>
            </a:r>
            <a:r>
              <a:rPr lang="ru-RU" i="1" dirty="0" smtClean="0"/>
              <a:t>Б</a:t>
            </a:r>
            <a:r>
              <a:rPr lang="ru-RU" baseline="-25000" dirty="0" smtClean="0"/>
              <a:t>3</a:t>
            </a:r>
            <a:r>
              <a:rPr lang="ru-RU" i="1" dirty="0" smtClean="0"/>
              <a:t>Б</a:t>
            </a:r>
            <a:r>
              <a:rPr lang="ru-RU" baseline="-25000" dirty="0" smtClean="0"/>
              <a:t>3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i="1" dirty="0" smtClean="0"/>
              <a:t>Б</a:t>
            </a:r>
            <a:r>
              <a:rPr lang="ru-RU" baseline="-25000" dirty="0" smtClean="0"/>
              <a:t>10</a:t>
            </a:r>
            <a:r>
              <a:rPr lang="ru-RU" i="1" dirty="0" smtClean="0"/>
              <a:t>Б</a:t>
            </a:r>
            <a:r>
              <a:rPr lang="ru-RU" baseline="-25000" dirty="0" smtClean="0"/>
              <a:t>10 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i="1" dirty="0" smtClean="0"/>
              <a:t>Б</a:t>
            </a:r>
            <a:r>
              <a:rPr lang="ru-RU" baseline="-25000" dirty="0" smtClean="0"/>
              <a:t>9</a:t>
            </a:r>
            <a:r>
              <a:rPr lang="ru-RU" i="1" dirty="0" smtClean="0"/>
              <a:t>Б</a:t>
            </a:r>
            <a:r>
              <a:rPr lang="ru-RU" baseline="-25000" dirty="0" smtClean="0"/>
              <a:t>9</a:t>
            </a:r>
            <a:r>
              <a:rPr lang="ru-RU" i="1" dirty="0" smtClean="0"/>
              <a:t>А</a:t>
            </a:r>
            <a:r>
              <a:rPr lang="ru-RU" baseline="-25000" dirty="0" smtClean="0"/>
              <a:t>2 </a:t>
            </a:r>
            <a:r>
              <a:rPr lang="ru-RU" dirty="0" smtClean="0"/>
              <a:t>с объемом перевозок </a:t>
            </a:r>
            <a:r>
              <a:rPr lang="ru-RU" i="1" dirty="0" err="1" smtClean="0"/>
              <a:t>Q</a:t>
            </a:r>
            <a:r>
              <a:rPr lang="ru-RU" baseline="-25000" dirty="0" err="1" smtClean="0"/>
              <a:t>м</a:t>
            </a:r>
            <a:r>
              <a:rPr lang="ru-RU" dirty="0" smtClean="0"/>
              <a:t> = 25 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714356"/>
          <a:ext cx="8286804" cy="4844432"/>
        </p:xfrm>
        <a:graphic>
          <a:graphicData uri="http://schemas.openxmlformats.org/drawingml/2006/table">
            <a:tbl>
              <a:tblPr/>
              <a:tblGrid>
                <a:gridCol w="455558"/>
                <a:gridCol w="2383888"/>
                <a:gridCol w="943621"/>
                <a:gridCol w="912016"/>
                <a:gridCol w="139782"/>
                <a:gridCol w="880412"/>
                <a:gridCol w="139782"/>
                <a:gridCol w="880412"/>
                <a:gridCol w="911115"/>
                <a:gridCol w="640218"/>
              </a:tblGrid>
              <a:tr h="747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Схема исполнения доставки груза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Объем перевозок, т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Пробег с грузом, км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Пробег без груза , км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Общий пробег, км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Нулевой пробег, км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Маятниковые схемы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7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Кольцевые схемы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0,52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i="1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0,71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-Б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1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48400"/>
            <a:ext cx="67753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схем доставки груза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357190"/>
          </a:xfrm>
        </p:spPr>
        <p:txBody>
          <a:bodyPr>
            <a:noAutofit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Таблица 6 - Характеристика технологических схем доставки грузов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642918"/>
          <a:ext cx="8358245" cy="5831673"/>
        </p:xfrm>
        <a:graphic>
          <a:graphicData uri="http://schemas.openxmlformats.org/drawingml/2006/table">
            <a:tbl>
              <a:tblPr/>
              <a:tblGrid>
                <a:gridCol w="2724344"/>
                <a:gridCol w="2724344"/>
                <a:gridCol w="455018"/>
                <a:gridCol w="365296"/>
                <a:gridCol w="272371"/>
                <a:gridCol w="454378"/>
                <a:gridCol w="635745"/>
                <a:gridCol w="454378"/>
                <a:gridCol w="272371"/>
              </a:tblGrid>
              <a:tr h="789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Схема исполнения доставки груза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 км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т, км/ч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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Маятниковые схемы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Кольцевые схемы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Радиальные схемы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2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1" marR="50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5916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Проверка оптимальности полученного опорного плана: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а) для проверки оптимальности опорного плана определяют специальные индексы, проставляемые в клетках вспомогательной строки и столбца.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клетке вспомогательного столбца, соответствующей первой строке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записываем ноль. Остальные индексы рассчитывают, используя загруженные клетки, по следующей формуле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6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16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индекс в клетке вспомогательной строки;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16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индекс в клетке вспомогательного столбца;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расстояние в загруженной клетке.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нахождения всех числовых значений индексов необходимо, чтобы число загруженных клеток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в матрице равнялось числу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1  ,)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число столбцов в матрице;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число строк в матрице.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количество загруженных клеток в матрице будет меньше числа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1, то необходимо искусственно догрузить недостающее количестве клеток, для этого в них записывают ноль. Ноль следует ставить в такую незагруженную клетку матрицы, в которой имеется минимальный элемент (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) и один индекс для нее известен.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36" cy="368280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Таблица 2- Оптимальный план возврата порожних автомобилей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571480"/>
          <a:ext cx="8358244" cy="6070159"/>
        </p:xfrm>
        <a:graphic>
          <a:graphicData uri="http://schemas.openxmlformats.org/drawingml/2006/table">
            <a:tbl>
              <a:tblPr/>
              <a:tblGrid>
                <a:gridCol w="742978"/>
                <a:gridCol w="836244"/>
                <a:gridCol w="742978"/>
                <a:gridCol w="742978"/>
                <a:gridCol w="742978"/>
                <a:gridCol w="742978"/>
                <a:gridCol w="742978"/>
                <a:gridCol w="742978"/>
                <a:gridCol w="742978"/>
                <a:gridCol w="686392"/>
                <a:gridCol w="891784"/>
              </a:tblGrid>
              <a:tr h="18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Строка α и столбец 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6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, 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571604" y="1571612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178827" y="139301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71604" y="4071942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321703" y="2607463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571604" y="32861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43042" y="4500570"/>
            <a:ext cx="3000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2928926" y="2786058"/>
            <a:ext cx="335758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потенциальной клетки. После определения индексов находим такие незагруженные клетки в матрице, для которых бы выполнялось следующее правило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l</a:t>
            </a:r>
            <a:r>
              <a:rPr lang="ru-RU" i="1" baseline="-25000" dirty="0" err="1" smtClean="0"/>
              <a:t>k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расстояние </a:t>
            </a:r>
            <a:r>
              <a:rPr lang="ru-RU" dirty="0" smtClean="0">
                <a:solidFill>
                  <a:srgbClr val="FF0000"/>
                </a:solidFill>
              </a:rPr>
              <a:t>в незагруженной </a:t>
            </a:r>
            <a:r>
              <a:rPr lang="ru-RU" dirty="0" smtClean="0"/>
              <a:t>клетке.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4286256"/>
            <a:ext cx="1273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571480"/>
          <a:ext cx="8358244" cy="6105211"/>
        </p:xfrm>
        <a:graphic>
          <a:graphicData uri="http://schemas.openxmlformats.org/drawingml/2006/table">
            <a:tbl>
              <a:tblPr/>
              <a:tblGrid>
                <a:gridCol w="742978"/>
                <a:gridCol w="836244"/>
                <a:gridCol w="742978"/>
                <a:gridCol w="742978"/>
                <a:gridCol w="742978"/>
                <a:gridCol w="742978"/>
                <a:gridCol w="742978"/>
                <a:gridCol w="742978"/>
                <a:gridCol w="742978"/>
                <a:gridCol w="686392"/>
                <a:gridCol w="891784"/>
              </a:tblGrid>
              <a:tr h="18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Строка α и столбец 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089" marR="40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6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, 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63" marR="40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357290" y="1500174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857488" y="12858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00166" y="3643314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78893" y="2393149"/>
            <a:ext cx="250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Таблица 3- Совмещенный  план возврата порожних автомобилей и заявки на перевозку грузов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571480"/>
          <a:ext cx="8786874" cy="5872103"/>
        </p:xfrm>
        <a:graphic>
          <a:graphicData uri="http://schemas.openxmlformats.org/drawingml/2006/table">
            <a:tbl>
              <a:tblPr/>
              <a:tblGrid>
                <a:gridCol w="802927"/>
                <a:gridCol w="802927"/>
                <a:gridCol w="917632"/>
                <a:gridCol w="918556"/>
                <a:gridCol w="918556"/>
                <a:gridCol w="917632"/>
                <a:gridCol w="917632"/>
                <a:gridCol w="918556"/>
                <a:gridCol w="918556"/>
                <a:gridCol w="753900"/>
              </a:tblGrid>
              <a:tr h="17489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78" marR="41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78" marR="41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78" marR="41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200  3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200  3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250  4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100  24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, т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Таблица 3- Совмещенный  план возврата порожних автомобилей и заявки на перевозку грузов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571480"/>
          <a:ext cx="8786874" cy="6082415"/>
        </p:xfrm>
        <a:graphic>
          <a:graphicData uri="http://schemas.openxmlformats.org/drawingml/2006/table">
            <a:tbl>
              <a:tblPr/>
              <a:tblGrid>
                <a:gridCol w="802927"/>
                <a:gridCol w="802927"/>
                <a:gridCol w="917632"/>
                <a:gridCol w="918556"/>
                <a:gridCol w="918556"/>
                <a:gridCol w="917632"/>
                <a:gridCol w="917632"/>
                <a:gridCol w="918556"/>
                <a:gridCol w="918556"/>
                <a:gridCol w="753900"/>
              </a:tblGrid>
              <a:tr h="17489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78" marR="41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Грузоотправитель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78" marR="41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потр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78" marR="41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200  3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17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15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13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30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11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20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10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250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26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150 4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150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нал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, т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67" marR="42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 flipV="1">
            <a:off x="1357290" y="1214422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flipV="1">
            <a:off x="2214546" y="1571612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V="1">
            <a:off x="5072064" y="3143248"/>
            <a:ext cx="14287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 flipV="1">
            <a:off x="2500297" y="1740205"/>
            <a:ext cx="45719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4214810" y="3929066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 flipV="1">
            <a:off x="6786578" y="5786454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00100" y="1000108"/>
            <a:ext cx="71438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00562" y="3000372"/>
            <a:ext cx="85725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858148" y="5286388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357950" y="5786454"/>
            <a:ext cx="92869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Маятниковые маршруты</a:t>
            </a:r>
          </a:p>
          <a:p>
            <a:pPr>
              <a:buNone/>
            </a:pPr>
            <a:r>
              <a:rPr lang="ru-RU" dirty="0" smtClean="0"/>
              <a:t> А1Б1Б1А1   -  200т        </a:t>
            </a:r>
            <a:r>
              <a:rPr lang="en-US" dirty="0" smtClean="0"/>
              <a:t>L</a:t>
            </a:r>
            <a:r>
              <a:rPr lang="ru-RU" dirty="0" smtClean="0"/>
              <a:t>г =3 км</a:t>
            </a:r>
          </a:p>
          <a:p>
            <a:pPr>
              <a:buNone/>
            </a:pPr>
            <a:r>
              <a:rPr lang="ru-RU" dirty="0" smtClean="0"/>
              <a:t>А2Б2Б2А2    -  150т        </a:t>
            </a:r>
            <a:r>
              <a:rPr lang="en-US" dirty="0" smtClean="0"/>
              <a:t>L</a:t>
            </a:r>
            <a:r>
              <a:rPr lang="ru-RU" dirty="0" err="1" smtClean="0"/>
              <a:t>г=</a:t>
            </a:r>
            <a:r>
              <a:rPr lang="ru-RU" dirty="0" smtClean="0"/>
              <a:t> 3 км</a:t>
            </a:r>
          </a:p>
          <a:p>
            <a:pPr>
              <a:buNone/>
            </a:pPr>
            <a:r>
              <a:rPr lang="ru-RU" i="1" dirty="0" smtClean="0"/>
              <a:t> А</a:t>
            </a:r>
            <a:r>
              <a:rPr lang="ru-RU" baseline="-25000" dirty="0" smtClean="0"/>
              <a:t>5</a:t>
            </a:r>
            <a:r>
              <a:rPr lang="ru-RU" i="1" dirty="0" smtClean="0"/>
              <a:t>Б</a:t>
            </a:r>
            <a:r>
              <a:rPr lang="ru-RU" baseline="-25000" dirty="0" smtClean="0"/>
              <a:t>6</a:t>
            </a:r>
            <a:r>
              <a:rPr lang="ru-RU" i="1" dirty="0" smtClean="0"/>
              <a:t>Б</a:t>
            </a:r>
            <a:r>
              <a:rPr lang="ru-RU" baseline="-25000" dirty="0" smtClean="0"/>
              <a:t>6</a:t>
            </a:r>
            <a:r>
              <a:rPr lang="ru-RU" i="1" dirty="0" smtClean="0"/>
              <a:t>А</a:t>
            </a:r>
            <a:r>
              <a:rPr lang="ru-RU" baseline="-25000" dirty="0" smtClean="0"/>
              <a:t>5</a:t>
            </a:r>
            <a:r>
              <a:rPr lang="ru-RU" dirty="0" smtClean="0"/>
              <a:t>   =    100т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A</a:t>
            </a:r>
            <a:r>
              <a:rPr lang="ru-RU" baseline="-25000" dirty="0" smtClean="0"/>
              <a:t>4</a:t>
            </a:r>
            <a:r>
              <a:rPr lang="ru-RU" i="1" dirty="0" smtClean="0"/>
              <a:t>Б</a:t>
            </a:r>
            <a:r>
              <a:rPr lang="ru-RU" baseline="-25000" dirty="0" smtClean="0"/>
              <a:t>8</a:t>
            </a:r>
            <a:r>
              <a:rPr lang="ru-RU" i="1" dirty="0" smtClean="0"/>
              <a:t>Б</a:t>
            </a:r>
            <a:r>
              <a:rPr lang="ru-RU" baseline="-25000" dirty="0" smtClean="0"/>
              <a:t>8</a:t>
            </a:r>
            <a:r>
              <a:rPr lang="ru-RU" i="1" dirty="0" smtClean="0"/>
              <a:t>А</a:t>
            </a:r>
            <a:r>
              <a:rPr lang="ru-RU" baseline="-25000" dirty="0" smtClean="0"/>
              <a:t>4   </a:t>
            </a:r>
            <a:r>
              <a:rPr lang="ru-RU" dirty="0" smtClean="0"/>
              <a:t> =    200т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A</a:t>
            </a:r>
            <a:r>
              <a:rPr lang="ru-RU" baseline="-25000" dirty="0" smtClean="0"/>
              <a:t>8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Б</a:t>
            </a:r>
            <a:r>
              <a:rPr lang="ru-RU" baseline="-25000" dirty="0" smtClean="0"/>
              <a:t>11</a:t>
            </a:r>
            <a:r>
              <a:rPr lang="ru-RU" i="1" dirty="0" smtClean="0"/>
              <a:t>А</a:t>
            </a:r>
            <a:r>
              <a:rPr lang="ru-RU" baseline="-25000" dirty="0" smtClean="0"/>
              <a:t>8</a:t>
            </a:r>
            <a:r>
              <a:rPr lang="ru-RU" dirty="0" smtClean="0"/>
              <a:t>   =  50т</a:t>
            </a:r>
          </a:p>
          <a:p>
            <a:pPr>
              <a:buNone/>
            </a:pPr>
            <a:r>
              <a:rPr lang="ru-RU" i="1" dirty="0" smtClean="0"/>
              <a:t>A</a:t>
            </a:r>
            <a:r>
              <a:rPr lang="ru-RU" baseline="-25000" dirty="0" smtClean="0"/>
              <a:t>7</a:t>
            </a:r>
            <a:r>
              <a:rPr lang="ru-RU" i="1" dirty="0" smtClean="0"/>
              <a:t>Б</a:t>
            </a:r>
            <a:r>
              <a:rPr lang="ru-RU" baseline="-25000" dirty="0" smtClean="0"/>
              <a:t>12</a:t>
            </a:r>
            <a:r>
              <a:rPr lang="ru-RU" i="1" dirty="0" smtClean="0"/>
              <a:t>Б</a:t>
            </a:r>
            <a:r>
              <a:rPr lang="ru-RU" baseline="-25000" dirty="0" smtClean="0"/>
              <a:t>12</a:t>
            </a:r>
            <a:r>
              <a:rPr lang="ru-RU" i="1" dirty="0" smtClean="0"/>
              <a:t>А</a:t>
            </a:r>
            <a:r>
              <a:rPr lang="ru-RU" baseline="-25000" dirty="0" smtClean="0"/>
              <a:t>7     </a:t>
            </a:r>
            <a:r>
              <a:rPr lang="ru-RU" dirty="0" smtClean="0"/>
              <a:t> = 150т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4786346"/>
          </a:xfrm>
        </p:spPr>
        <p:txBody>
          <a:bodyPr>
            <a:normAutofit/>
          </a:bodyPr>
          <a:lstStyle/>
          <a:p>
            <a:pPr algn="l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При построении контура кольцевого маршрута соблюдают следующие правила: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вершины контура должны лежать в загруженных клетках (с цифрами в скобках или без скобок);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построение контура необходимо вести так, чтобы в вершинах контура чередовались клетки, в которых помещен объем перевозок (число, не выделенное жирным шрифтом), и клетки с показателями плана порожнего пробега (число, выделенное жирным шрифтом).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Замкнутый контур, построенный с соблюдением перечисленных условий, будет обозначать кольцевую схему с определенным числом пунктов погрузки и разгрузки. Объем перевозок по схеме будет равен меньшему из чисел, стоящих в вершинах контура. </a:t>
            </a:r>
            <a:endParaRPr 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2469</Words>
  <Application>Microsoft Office PowerPoint</Application>
  <PresentationFormat>Экран (4:3)</PresentationFormat>
  <Paragraphs>1789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Таблица 1 - Опорный план, построенный методом абсолютного   двойного предпочтения</vt:lpstr>
      <vt:lpstr>Слайд 2</vt:lpstr>
      <vt:lpstr>Таблица 2- Оптимальный план возврата порожних автомобилей</vt:lpstr>
      <vt:lpstr>Слайд 4</vt:lpstr>
      <vt:lpstr>Слайд 5</vt:lpstr>
      <vt:lpstr>Таблица 3- Совмещенный  план возврата порожних автомобилей и заявки на перевозку грузов</vt:lpstr>
      <vt:lpstr>Таблица 3- Совмещенный  план возврата порожних автомобилей и заявки на перевозку грузов</vt:lpstr>
      <vt:lpstr>Слайд 8</vt:lpstr>
      <vt:lpstr>При построении контура кольцевого маршрута соблюдают следующие правила:  а) все вершины контура должны лежать в загруженных клетках (с цифрами в скобках или без скобок);  б) построение контура необходимо вести так, чтобы в вершинах контура чередовались клетки, в которых помещен объем перевозок (число, не выделенное жирным шрифтом), и клетки с показателями плана порожнего пробега (число, выделенное жирным шрифтом).   Замкнутый контур, построенный с соблюдением перечисленных условий, будет обозначать кольцевую схему с определенным числом пунктов погрузки и разгрузки. Объем перевозок по схеме будет равен меньшему из чисел, стоящих в вершинах контура. </vt:lpstr>
      <vt:lpstr>Таблица 4.1 - Контуры  кольцевых маршрутов</vt:lpstr>
      <vt:lpstr>Таблица 4.2 - Контуры  кольцевых маршрутов</vt:lpstr>
      <vt:lpstr>Таблица 4.3 - Контуры  кольцевых маршрутов</vt:lpstr>
      <vt:lpstr>Таблица 4.4 - Контуры  кольцевых маршрутов</vt:lpstr>
      <vt:lpstr>Кольцевые маршруты</vt:lpstr>
      <vt:lpstr>Слайд 15</vt:lpstr>
      <vt:lpstr>Таблица 6 - Характеристика технологических схем доставки грузов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banket_mv</dc:creator>
  <cp:lastModifiedBy>HOME</cp:lastModifiedBy>
  <cp:revision>116</cp:revision>
  <dcterms:created xsi:type="dcterms:W3CDTF">2017-10-20T05:11:33Z</dcterms:created>
  <dcterms:modified xsi:type="dcterms:W3CDTF">2020-05-15T04:06:28Z</dcterms:modified>
</cp:coreProperties>
</file>