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7" r:id="rId5"/>
    <p:sldId id="269" r:id="rId6"/>
    <p:sldId id="258" r:id="rId7"/>
    <p:sldId id="271" r:id="rId8"/>
    <p:sldId id="272" r:id="rId9"/>
    <p:sldId id="275" r:id="rId10"/>
    <p:sldId id="259" r:id="rId11"/>
    <p:sldId id="260" r:id="rId12"/>
    <p:sldId id="261" r:id="rId13"/>
    <p:sldId id="262" r:id="rId14"/>
    <p:sldId id="273" r:id="rId15"/>
    <p:sldId id="276" r:id="rId16"/>
    <p:sldId id="265" r:id="rId17"/>
    <p:sldId id="277" r:id="rId18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2" autoAdjust="0"/>
    <p:restoredTop sz="98810" autoAdjust="0"/>
  </p:normalViewPr>
  <p:slideViewPr>
    <p:cSldViewPr>
      <p:cViewPr>
        <p:scale>
          <a:sx n="110" d="100"/>
          <a:sy n="110" d="100"/>
        </p:scale>
        <p:origin x="-186" y="9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D87E8-6A25-4EDE-888C-8638EE9B3A50}" type="datetimeFigureOut">
              <a:rPr lang="ru-RU" smtClean="0"/>
              <a:pPr/>
              <a:t>15.05.2020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89AFB-1983-4F68-9C80-6074DAD9D42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42917"/>
          </a:xfrm>
        </p:spPr>
        <p:txBody>
          <a:bodyPr>
            <a:normAutofit fontScale="90000"/>
          </a:bodyPr>
          <a:lstStyle/>
          <a:p>
            <a:pPr indent="540385">
              <a:lnSpc>
                <a:spcPct val="115000"/>
              </a:lnSpc>
              <a:spcAft>
                <a:spcPts val="0"/>
              </a:spcAft>
            </a:pP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Таблица 1 - Опорный план, построенный методом абсолютного </a:t>
            </a:r>
            <a:r>
              <a:rPr lang="ru-RU" sz="1400" dirty="0" smtClean="0">
                <a:ea typeface="Times New Roman"/>
                <a:cs typeface="Times New Roman"/>
              </a:rPr>
              <a:t/>
            </a:r>
            <a:br>
              <a:rPr lang="ru-RU" sz="1400" dirty="0" smtClean="0">
                <a:ea typeface="Times New Roman"/>
                <a:cs typeface="Times New Roman"/>
              </a:rPr>
            </a:b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 двойного предпочтения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65" y="642918"/>
          <a:ext cx="8215376" cy="5630906"/>
        </p:xfrm>
        <a:graphic>
          <a:graphicData uri="http://schemas.openxmlformats.org/drawingml/2006/table">
            <a:tbl>
              <a:tblPr/>
              <a:tblGrid>
                <a:gridCol w="1084595"/>
                <a:gridCol w="775180"/>
                <a:gridCol w="775180"/>
                <a:gridCol w="775180"/>
                <a:gridCol w="775180"/>
                <a:gridCol w="775180"/>
                <a:gridCol w="775180"/>
                <a:gridCol w="775180"/>
                <a:gridCol w="775180"/>
                <a:gridCol w="929341"/>
              </a:tblGrid>
              <a:tr h="16279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85" marR="44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85" marR="44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 ,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385" marR="443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 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 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100 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7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 dirty="0" err="1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т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800" marR="448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621508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Здесь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sz="1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нал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и </a:t>
            </a: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sz="1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потр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соответственно наличие груза у поставщика и потребность в грузе потребителя.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-24"/>
            <a:ext cx="9001156" cy="428628"/>
          </a:xfrm>
        </p:spPr>
        <p:txBody>
          <a:bodyPr>
            <a:no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Таблица 4.1 - Контуры  кольцевых маршрутов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642918"/>
          <a:ext cx="7572430" cy="5814118"/>
        </p:xfrm>
        <a:graphic>
          <a:graphicData uri="http://schemas.openxmlformats.org/drawingml/2006/table">
            <a:tbl>
              <a:tblPr/>
              <a:tblGrid>
                <a:gridCol w="715522"/>
                <a:gridCol w="714513"/>
                <a:gridCol w="714513"/>
                <a:gridCol w="714513"/>
                <a:gridCol w="714513"/>
                <a:gridCol w="714513"/>
                <a:gridCol w="856610"/>
                <a:gridCol w="856610"/>
                <a:gridCol w="714513"/>
                <a:gridCol w="856610"/>
              </a:tblGrid>
              <a:tr h="17647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3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3" name="Прямая соединительная линия 32"/>
          <p:cNvCxnSpPr/>
          <p:nvPr/>
        </p:nvCxnSpPr>
        <p:spPr>
          <a:xfrm>
            <a:off x="3357554" y="2855908"/>
            <a:ext cx="221457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2929720" y="3285330"/>
            <a:ext cx="857256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357554" y="3714752"/>
            <a:ext cx="221457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5144298" y="3285330"/>
            <a:ext cx="857256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95718" y="6357958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А3В5В5А6А6В7В7А3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643570" y="2786058"/>
            <a:ext cx="71438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357554" y="3857628"/>
            <a:ext cx="142876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-24"/>
            <a:ext cx="9001156" cy="428628"/>
          </a:xfrm>
        </p:spPr>
        <p:txBody>
          <a:bodyPr>
            <a:no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Таблица 4.2 - Контуры  кольцевых маршрутов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642918"/>
          <a:ext cx="7572430" cy="5814118"/>
        </p:xfrm>
        <a:graphic>
          <a:graphicData uri="http://schemas.openxmlformats.org/drawingml/2006/table">
            <a:tbl>
              <a:tblPr/>
              <a:tblGrid>
                <a:gridCol w="715522"/>
                <a:gridCol w="714513"/>
                <a:gridCol w="714513"/>
                <a:gridCol w="714513"/>
                <a:gridCol w="714513"/>
                <a:gridCol w="714513"/>
                <a:gridCol w="856610"/>
                <a:gridCol w="856610"/>
                <a:gridCol w="714513"/>
                <a:gridCol w="856610"/>
              </a:tblGrid>
              <a:tr h="17647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3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150 4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2643174" y="2428868"/>
            <a:ext cx="785818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250397" y="2250273"/>
            <a:ext cx="357190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428992" y="2071678"/>
            <a:ext cx="3786214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5786446" y="3500438"/>
            <a:ext cx="2857520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786314" y="4929198"/>
            <a:ext cx="2428892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572000" y="4714884"/>
            <a:ext cx="428628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643174" y="4500570"/>
            <a:ext cx="2143140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1607323" y="3464719"/>
            <a:ext cx="2071702" cy="1588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-24"/>
            <a:ext cx="9001156" cy="428628"/>
          </a:xfrm>
        </p:spPr>
        <p:txBody>
          <a:bodyPr>
            <a:no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Таблица 4.3 - Контуры  кольцевых маршрутов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642918"/>
          <a:ext cx="7572430" cy="5814118"/>
        </p:xfrm>
        <a:graphic>
          <a:graphicData uri="http://schemas.openxmlformats.org/drawingml/2006/table">
            <a:tbl>
              <a:tblPr/>
              <a:tblGrid>
                <a:gridCol w="715522"/>
                <a:gridCol w="714513"/>
                <a:gridCol w="714513"/>
                <a:gridCol w="714513"/>
                <a:gridCol w="714513"/>
                <a:gridCol w="714513"/>
                <a:gridCol w="856610"/>
                <a:gridCol w="856610"/>
                <a:gridCol w="714513"/>
                <a:gridCol w="856610"/>
              </a:tblGrid>
              <a:tr h="17647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3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2714612" y="1643050"/>
            <a:ext cx="3786214" cy="1588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4678363" y="3464719"/>
            <a:ext cx="3644132" cy="794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786314" y="5286388"/>
            <a:ext cx="1714512" cy="1588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4392611" y="4893479"/>
            <a:ext cx="786612" cy="794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714612" y="4500570"/>
            <a:ext cx="2071702" cy="1588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1286249" y="3071413"/>
            <a:ext cx="2857520" cy="794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-24"/>
            <a:ext cx="9001156" cy="428628"/>
          </a:xfrm>
        </p:spPr>
        <p:txBody>
          <a:bodyPr>
            <a:no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Таблица 4.4 - Контуры  кольцевых маршрутов</a:t>
            </a:r>
            <a:endParaRPr lang="ru-RU" sz="16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57224" y="642918"/>
          <a:ext cx="7572430" cy="5814118"/>
        </p:xfrm>
        <a:graphic>
          <a:graphicData uri="http://schemas.openxmlformats.org/drawingml/2006/table">
            <a:tbl>
              <a:tblPr/>
              <a:tblGrid>
                <a:gridCol w="715522"/>
                <a:gridCol w="714513"/>
                <a:gridCol w="714513"/>
                <a:gridCol w="714513"/>
                <a:gridCol w="714513"/>
                <a:gridCol w="714513"/>
                <a:gridCol w="856610"/>
                <a:gridCol w="856610"/>
                <a:gridCol w="714513"/>
                <a:gridCol w="856610"/>
              </a:tblGrid>
              <a:tr h="17647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162" marR="43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3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565" marR="435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3357554" y="2928934"/>
            <a:ext cx="3857652" cy="1588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6148398" y="3995742"/>
            <a:ext cx="2143140" cy="9524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786314" y="5072074"/>
            <a:ext cx="2428892" cy="1588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4143372" y="4429132"/>
            <a:ext cx="1285884" cy="1588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357554" y="3786190"/>
            <a:ext cx="1428760" cy="1588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2929720" y="3356768"/>
            <a:ext cx="857256" cy="1588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Кольцевые маршруты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Кольцевая схема №1 </a:t>
            </a:r>
            <a:r>
              <a:rPr lang="ru-RU" i="1" dirty="0" smtClean="0"/>
              <a:t>А</a:t>
            </a:r>
            <a:r>
              <a:rPr lang="ru-RU" baseline="-25000" dirty="0" smtClean="0"/>
              <a:t>3</a:t>
            </a:r>
            <a:r>
              <a:rPr lang="ru-RU" i="1" dirty="0" smtClean="0"/>
              <a:t>Б</a:t>
            </a:r>
            <a:r>
              <a:rPr lang="ru-RU" baseline="-25000" dirty="0" smtClean="0"/>
              <a:t>5</a:t>
            </a:r>
            <a:r>
              <a:rPr lang="ru-RU" i="1" dirty="0" smtClean="0"/>
              <a:t>Б</a:t>
            </a:r>
            <a:r>
              <a:rPr lang="ru-RU" baseline="-25000" dirty="0" smtClean="0"/>
              <a:t>5</a:t>
            </a:r>
            <a:r>
              <a:rPr lang="ru-RU" i="1" dirty="0" smtClean="0"/>
              <a:t>А</a:t>
            </a:r>
            <a:r>
              <a:rPr lang="ru-RU" baseline="-25000" dirty="0" smtClean="0"/>
              <a:t>6</a:t>
            </a:r>
            <a:r>
              <a:rPr lang="ru-RU" i="1" dirty="0" smtClean="0"/>
              <a:t>А</a:t>
            </a:r>
            <a:r>
              <a:rPr lang="ru-RU" baseline="-25000" dirty="0" smtClean="0"/>
              <a:t>6</a:t>
            </a:r>
            <a:r>
              <a:rPr lang="ru-RU" i="1" dirty="0" smtClean="0"/>
              <a:t>Б</a:t>
            </a:r>
            <a:r>
              <a:rPr lang="ru-RU" baseline="-25000" dirty="0" smtClean="0"/>
              <a:t>7</a:t>
            </a:r>
            <a:r>
              <a:rPr lang="ru-RU" i="1" dirty="0" smtClean="0"/>
              <a:t>Б</a:t>
            </a:r>
            <a:r>
              <a:rPr lang="ru-RU" baseline="-25000" dirty="0" smtClean="0"/>
              <a:t>7</a:t>
            </a:r>
            <a:r>
              <a:rPr lang="ru-RU" i="1" dirty="0" smtClean="0"/>
              <a:t>А</a:t>
            </a:r>
            <a:r>
              <a:rPr lang="ru-RU" baseline="-25000" dirty="0" smtClean="0"/>
              <a:t>3  </a:t>
            </a:r>
            <a:r>
              <a:rPr lang="ru-RU" dirty="0" smtClean="0"/>
              <a:t>(</a:t>
            </a:r>
            <a:r>
              <a:rPr lang="ru-RU" dirty="0" err="1" smtClean="0"/>
              <a:t>Q</a:t>
            </a:r>
            <a:r>
              <a:rPr lang="ru-RU" baseline="-25000" dirty="0" err="1" smtClean="0"/>
              <a:t>м</a:t>
            </a:r>
            <a:r>
              <a:rPr lang="ru-RU" dirty="0" smtClean="0"/>
              <a:t> = 150т). Это значит, что подвижной состав, загрузившись гравием в пункте погрузки </a:t>
            </a:r>
            <a:r>
              <a:rPr lang="ru-RU" i="1" dirty="0" smtClean="0"/>
              <a:t>А</a:t>
            </a:r>
            <a:r>
              <a:rPr lang="ru-RU" baseline="-25000" dirty="0" smtClean="0"/>
              <a:t>3</a:t>
            </a:r>
            <a:r>
              <a:rPr lang="ru-RU" dirty="0" smtClean="0"/>
              <a:t> </a:t>
            </a:r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, направляется в пункт </a:t>
            </a:r>
            <a:r>
              <a:rPr lang="ru-RU" i="1" dirty="0" smtClean="0"/>
              <a:t>Б</a:t>
            </a:r>
            <a:r>
              <a:rPr lang="ru-RU" baseline="-25000" dirty="0" smtClean="0"/>
              <a:t>5</a:t>
            </a:r>
            <a:r>
              <a:rPr lang="ru-RU" dirty="0" smtClean="0"/>
              <a:t>, откуда после разгрузки следует в ближайший пункт погрузки </a:t>
            </a:r>
            <a:r>
              <a:rPr lang="ru-RU" i="1" dirty="0" smtClean="0"/>
              <a:t>А</a:t>
            </a:r>
            <a:r>
              <a:rPr lang="ru-RU" baseline="-25000" dirty="0" smtClean="0"/>
              <a:t>6 </a:t>
            </a:r>
            <a:r>
              <a:rPr lang="ru-RU" dirty="0" smtClean="0"/>
              <a:t> и доставляет песок на (</a:t>
            </a:r>
            <a:r>
              <a:rPr lang="ru-RU" i="1" dirty="0" smtClean="0"/>
              <a:t>Б</a:t>
            </a:r>
            <a:r>
              <a:rPr lang="ru-RU" baseline="-25000" dirty="0" smtClean="0"/>
              <a:t>7</a:t>
            </a:r>
            <a:r>
              <a:rPr lang="ru-RU" dirty="0" smtClean="0"/>
              <a:t>). Далее по кратчайшему расстоянию возвращается в первоначальный пункт погрузки </a:t>
            </a:r>
            <a:r>
              <a:rPr lang="ru-RU" i="1" dirty="0" smtClean="0"/>
              <a:t>A</a:t>
            </a:r>
            <a:r>
              <a:rPr lang="ru-RU" baseline="-25000" dirty="0" smtClean="0"/>
              <a:t>3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Кольцевая схема №2 </a:t>
            </a:r>
            <a:r>
              <a:rPr lang="ru-RU" i="1" dirty="0" smtClean="0"/>
              <a:t>А</a:t>
            </a:r>
            <a:r>
              <a:rPr lang="ru-RU" baseline="-25000" dirty="0" smtClean="0"/>
              <a:t>3</a:t>
            </a:r>
            <a:r>
              <a:rPr lang="ru-RU" i="1" dirty="0" smtClean="0"/>
              <a:t>Б</a:t>
            </a:r>
            <a:r>
              <a:rPr lang="ru-RU" baseline="-25000" dirty="0" smtClean="0"/>
              <a:t>3</a:t>
            </a:r>
            <a:r>
              <a:rPr lang="ru-RU" i="1" dirty="0" smtClean="0"/>
              <a:t>Б</a:t>
            </a:r>
            <a:r>
              <a:rPr lang="ru-RU" baseline="-25000" dirty="0" smtClean="0"/>
              <a:t>3</a:t>
            </a:r>
            <a:r>
              <a:rPr lang="ru-RU" i="1" dirty="0" smtClean="0"/>
              <a:t>А</a:t>
            </a:r>
            <a:r>
              <a:rPr lang="ru-RU" baseline="-25000" dirty="0" smtClean="0"/>
              <a:t>8</a:t>
            </a:r>
            <a:r>
              <a:rPr lang="ru-RU" i="1" dirty="0" smtClean="0"/>
              <a:t>А</a:t>
            </a:r>
            <a:r>
              <a:rPr lang="ru-RU" baseline="-25000" dirty="0" smtClean="0"/>
              <a:t>8</a:t>
            </a:r>
            <a:r>
              <a:rPr lang="ru-RU" i="1" dirty="0" smtClean="0"/>
              <a:t>Б</a:t>
            </a:r>
            <a:r>
              <a:rPr lang="ru-RU" baseline="-25000" dirty="0" smtClean="0"/>
              <a:t>11</a:t>
            </a:r>
            <a:r>
              <a:rPr lang="ru-RU" i="1" dirty="0" smtClean="0"/>
              <a:t>Б</a:t>
            </a:r>
            <a:r>
              <a:rPr lang="ru-RU" baseline="-25000" dirty="0" smtClean="0"/>
              <a:t>11</a:t>
            </a:r>
            <a:r>
              <a:rPr lang="ru-RU" i="1" dirty="0" smtClean="0"/>
              <a:t>А</a:t>
            </a:r>
            <a:r>
              <a:rPr lang="ru-RU" baseline="-25000" dirty="0" smtClean="0"/>
              <a:t>4</a:t>
            </a:r>
            <a:r>
              <a:rPr lang="ru-RU" i="1" dirty="0" smtClean="0"/>
              <a:t>А</a:t>
            </a:r>
            <a:r>
              <a:rPr lang="ru-RU" baseline="-25000" dirty="0" smtClean="0"/>
              <a:t>4</a:t>
            </a:r>
            <a:r>
              <a:rPr lang="ru-RU" i="1" dirty="0" smtClean="0"/>
              <a:t>Б</a:t>
            </a:r>
            <a:r>
              <a:rPr lang="ru-RU" baseline="-25000" dirty="0" smtClean="0"/>
              <a:t>8</a:t>
            </a:r>
            <a:r>
              <a:rPr lang="ru-RU" i="1" dirty="0" smtClean="0"/>
              <a:t>Б</a:t>
            </a:r>
            <a:r>
              <a:rPr lang="ru-RU" baseline="-25000" dirty="0" smtClean="0"/>
              <a:t>8</a:t>
            </a:r>
            <a:r>
              <a:rPr lang="ru-RU" i="1" dirty="0" smtClean="0"/>
              <a:t>А</a:t>
            </a:r>
            <a:r>
              <a:rPr lang="ru-RU" baseline="-25000" dirty="0" smtClean="0"/>
              <a:t>3</a:t>
            </a:r>
            <a:r>
              <a:rPr lang="ru-RU" dirty="0" smtClean="0"/>
              <a:t> с объемом перевозок </a:t>
            </a:r>
            <a:r>
              <a:rPr lang="ru-RU" i="1" dirty="0" err="1" smtClean="0"/>
              <a:t>Q</a:t>
            </a:r>
            <a:r>
              <a:rPr lang="ru-RU" baseline="-25000" dirty="0" err="1" smtClean="0"/>
              <a:t>м</a:t>
            </a:r>
            <a:r>
              <a:rPr lang="ru-RU" baseline="-25000" dirty="0" smtClean="0"/>
              <a:t>  </a:t>
            </a:r>
            <a:r>
              <a:rPr lang="ru-RU" dirty="0" smtClean="0"/>
              <a:t>= 50 т. </a:t>
            </a:r>
          </a:p>
          <a:p>
            <a:pPr>
              <a:buNone/>
            </a:pPr>
            <a:r>
              <a:rPr lang="ru-RU" dirty="0" smtClean="0"/>
              <a:t>Кольцевая схема №3 </a:t>
            </a:r>
            <a:r>
              <a:rPr lang="ru-RU" i="1" dirty="0" smtClean="0"/>
              <a:t>А</a:t>
            </a:r>
            <a:r>
              <a:rPr lang="ru-RU" baseline="-25000" dirty="0" smtClean="0"/>
              <a:t>2</a:t>
            </a:r>
            <a:r>
              <a:rPr lang="ru-RU" i="1" dirty="0" smtClean="0"/>
              <a:t>Б</a:t>
            </a:r>
            <a:r>
              <a:rPr lang="ru-RU" baseline="-25000" dirty="0" smtClean="0"/>
              <a:t>4</a:t>
            </a:r>
            <a:r>
              <a:rPr lang="ru-RU" i="1" dirty="0" smtClean="0"/>
              <a:t>Б</a:t>
            </a:r>
            <a:r>
              <a:rPr lang="ru-RU" baseline="-25000" dirty="0" smtClean="0"/>
              <a:t>4</a:t>
            </a:r>
            <a:r>
              <a:rPr lang="ru-RU" i="1" dirty="0" smtClean="0"/>
              <a:t>А</a:t>
            </a:r>
            <a:r>
              <a:rPr lang="ru-RU" baseline="-25000" dirty="0" smtClean="0"/>
              <a:t>3</a:t>
            </a:r>
            <a:r>
              <a:rPr lang="ru-RU" i="1" dirty="0" smtClean="0"/>
              <a:t>А</a:t>
            </a:r>
            <a:r>
              <a:rPr lang="ru-RU" baseline="-25000" dirty="0" smtClean="0"/>
              <a:t>3</a:t>
            </a:r>
            <a:r>
              <a:rPr lang="ru-RU" i="1" dirty="0" smtClean="0"/>
              <a:t>Б</a:t>
            </a:r>
            <a:r>
              <a:rPr lang="ru-RU" baseline="-25000" dirty="0" smtClean="0"/>
              <a:t>5</a:t>
            </a:r>
            <a:r>
              <a:rPr lang="ru-RU" i="1" dirty="0" smtClean="0"/>
              <a:t>Б</a:t>
            </a:r>
            <a:r>
              <a:rPr lang="ru-RU" baseline="-25000" dirty="0" smtClean="0"/>
              <a:t>5</a:t>
            </a:r>
            <a:r>
              <a:rPr lang="ru-RU" i="1" dirty="0" smtClean="0"/>
              <a:t>А</a:t>
            </a:r>
            <a:r>
              <a:rPr lang="ru-RU" baseline="-25000" dirty="0" smtClean="0"/>
              <a:t>8</a:t>
            </a:r>
            <a:r>
              <a:rPr lang="ru-RU" i="1" dirty="0" smtClean="0"/>
              <a:t>А</a:t>
            </a:r>
            <a:r>
              <a:rPr lang="ru-RU" baseline="-25000" dirty="0" smtClean="0"/>
              <a:t>8</a:t>
            </a:r>
            <a:r>
              <a:rPr lang="ru-RU" i="1" dirty="0" smtClean="0"/>
              <a:t>Б</a:t>
            </a:r>
            <a:r>
              <a:rPr lang="ru-RU" baseline="-25000" dirty="0" smtClean="0"/>
              <a:t>10</a:t>
            </a:r>
            <a:r>
              <a:rPr lang="ru-RU" i="1" dirty="0" smtClean="0"/>
              <a:t>Б</a:t>
            </a:r>
            <a:r>
              <a:rPr lang="ru-RU" baseline="-25000" dirty="0" smtClean="0"/>
              <a:t>10</a:t>
            </a:r>
            <a:r>
              <a:rPr lang="ru-RU" i="1" dirty="0" smtClean="0"/>
              <a:t>А</a:t>
            </a:r>
            <a:r>
              <a:rPr lang="ru-RU" baseline="-25000" dirty="0" smtClean="0"/>
              <a:t>5</a:t>
            </a:r>
            <a:r>
              <a:rPr lang="ru-RU" i="1" dirty="0" smtClean="0"/>
              <a:t>А</a:t>
            </a:r>
            <a:r>
              <a:rPr lang="ru-RU" baseline="-25000" dirty="0" smtClean="0"/>
              <a:t>5</a:t>
            </a:r>
            <a:r>
              <a:rPr lang="ru-RU" i="1" dirty="0" smtClean="0"/>
              <a:t>Б</a:t>
            </a:r>
            <a:r>
              <a:rPr lang="ru-RU" baseline="-25000" dirty="0" smtClean="0"/>
              <a:t>9</a:t>
            </a:r>
            <a:r>
              <a:rPr lang="ru-RU" i="1" dirty="0" smtClean="0"/>
              <a:t>Б</a:t>
            </a:r>
            <a:r>
              <a:rPr lang="ru-RU" baseline="-25000" dirty="0" smtClean="0"/>
              <a:t>9</a:t>
            </a:r>
            <a:r>
              <a:rPr lang="ru-RU" i="1" dirty="0" smtClean="0"/>
              <a:t>А</a:t>
            </a:r>
            <a:r>
              <a:rPr lang="ru-RU" baseline="-25000" dirty="0" smtClean="0"/>
              <a:t>2</a:t>
            </a:r>
            <a:r>
              <a:rPr lang="ru-RU" dirty="0" smtClean="0"/>
              <a:t> с объемом перевозок </a:t>
            </a:r>
            <a:r>
              <a:rPr lang="ru-RU" i="1" dirty="0" err="1" smtClean="0"/>
              <a:t>Q</a:t>
            </a:r>
            <a:r>
              <a:rPr lang="ru-RU" baseline="-25000" dirty="0" err="1" smtClean="0"/>
              <a:t>м</a:t>
            </a:r>
            <a:r>
              <a:rPr lang="ru-RU" baseline="-25000" dirty="0" smtClean="0"/>
              <a:t>  </a:t>
            </a:r>
            <a:r>
              <a:rPr lang="ru-RU" dirty="0" smtClean="0"/>
              <a:t>= 100 т .</a:t>
            </a:r>
          </a:p>
          <a:p>
            <a:pPr>
              <a:buNone/>
            </a:pPr>
            <a:r>
              <a:rPr lang="ru-RU" dirty="0" smtClean="0"/>
              <a:t>Кольцевая схема №3 </a:t>
            </a:r>
            <a:r>
              <a:rPr lang="ru-RU" i="1" dirty="0" smtClean="0"/>
              <a:t>А</a:t>
            </a:r>
            <a:r>
              <a:rPr lang="ru-RU" baseline="-25000" dirty="0" smtClean="0"/>
              <a:t>2</a:t>
            </a:r>
            <a:r>
              <a:rPr lang="ru-RU" i="1" dirty="0" smtClean="0"/>
              <a:t>Б</a:t>
            </a:r>
            <a:r>
              <a:rPr lang="ru-RU" baseline="-25000" dirty="0" smtClean="0"/>
              <a:t>2</a:t>
            </a:r>
            <a:r>
              <a:rPr lang="ru-RU" i="1" dirty="0" smtClean="0"/>
              <a:t>Б</a:t>
            </a:r>
            <a:r>
              <a:rPr lang="ru-RU" baseline="-25000" dirty="0" smtClean="0"/>
              <a:t>2</a:t>
            </a:r>
            <a:r>
              <a:rPr lang="ru-RU" i="1" dirty="0" smtClean="0"/>
              <a:t>А</a:t>
            </a:r>
            <a:r>
              <a:rPr lang="ru-RU" baseline="-25000" dirty="0" smtClean="0"/>
              <a:t>7</a:t>
            </a:r>
            <a:r>
              <a:rPr lang="ru-RU" i="1" dirty="0" smtClean="0"/>
              <a:t>А</a:t>
            </a:r>
            <a:r>
              <a:rPr lang="ru-RU" baseline="-25000" dirty="0" smtClean="0"/>
              <a:t>7</a:t>
            </a:r>
            <a:r>
              <a:rPr lang="ru-RU" i="1" dirty="0" smtClean="0"/>
              <a:t>Б</a:t>
            </a:r>
            <a:r>
              <a:rPr lang="ru-RU" baseline="-25000" dirty="0" smtClean="0"/>
              <a:t>11</a:t>
            </a:r>
            <a:r>
              <a:rPr lang="ru-RU" i="1" dirty="0" smtClean="0"/>
              <a:t>Б</a:t>
            </a:r>
            <a:r>
              <a:rPr lang="ru-RU" baseline="-25000" dirty="0" smtClean="0"/>
              <a:t>11</a:t>
            </a:r>
            <a:r>
              <a:rPr lang="ru-RU" i="1" dirty="0" smtClean="0"/>
              <a:t>А</a:t>
            </a:r>
            <a:r>
              <a:rPr lang="ru-RU" baseline="-25000" dirty="0" smtClean="0"/>
              <a:t>5</a:t>
            </a:r>
            <a:r>
              <a:rPr lang="ru-RU" i="1" dirty="0" smtClean="0"/>
              <a:t>А</a:t>
            </a:r>
            <a:r>
              <a:rPr lang="ru-RU" baseline="-25000" dirty="0" smtClean="0"/>
              <a:t>5</a:t>
            </a:r>
            <a:r>
              <a:rPr lang="ru-RU" i="1" dirty="0" smtClean="0"/>
              <a:t>Б</a:t>
            </a:r>
            <a:r>
              <a:rPr lang="ru-RU" baseline="-25000" dirty="0" smtClean="0"/>
              <a:t>9</a:t>
            </a:r>
            <a:r>
              <a:rPr lang="ru-RU" i="1" dirty="0" smtClean="0"/>
              <a:t>Б</a:t>
            </a:r>
            <a:r>
              <a:rPr lang="ru-RU" baseline="-25000" dirty="0" smtClean="0"/>
              <a:t>9</a:t>
            </a:r>
            <a:r>
              <a:rPr lang="ru-RU" i="1" dirty="0" smtClean="0"/>
              <a:t>А</a:t>
            </a:r>
            <a:r>
              <a:rPr lang="ru-RU" baseline="-25000" dirty="0" smtClean="0"/>
              <a:t>2 </a:t>
            </a:r>
            <a:r>
              <a:rPr lang="ru-RU" dirty="0" smtClean="0"/>
              <a:t>с объемом  перевозок </a:t>
            </a:r>
            <a:r>
              <a:rPr lang="ru-RU" i="1" dirty="0" err="1" smtClean="0"/>
              <a:t>Q</a:t>
            </a:r>
            <a:r>
              <a:rPr lang="ru-RU" baseline="-25000" dirty="0" err="1" smtClean="0"/>
              <a:t>м</a:t>
            </a:r>
            <a:r>
              <a:rPr lang="ru-RU" dirty="0" smtClean="0"/>
              <a:t> = 25 т.</a:t>
            </a:r>
          </a:p>
          <a:p>
            <a:pPr>
              <a:buNone/>
            </a:pPr>
            <a:r>
              <a:rPr lang="ru-RU" dirty="0" smtClean="0"/>
              <a:t>Кольцевая схема №5 </a:t>
            </a:r>
            <a:r>
              <a:rPr lang="ru-RU" i="1" dirty="0" smtClean="0"/>
              <a:t>А</a:t>
            </a:r>
            <a:r>
              <a:rPr lang="ru-RU" baseline="-25000" dirty="0" smtClean="0"/>
              <a:t>2</a:t>
            </a:r>
            <a:r>
              <a:rPr lang="ru-RU" i="1" dirty="0" smtClean="0"/>
              <a:t>Б</a:t>
            </a:r>
            <a:r>
              <a:rPr lang="ru-RU" baseline="-25000" dirty="0" smtClean="0"/>
              <a:t>2</a:t>
            </a:r>
            <a:r>
              <a:rPr lang="ru-RU" i="1" dirty="0" smtClean="0"/>
              <a:t>Б</a:t>
            </a:r>
            <a:r>
              <a:rPr lang="ru-RU" baseline="-25000" dirty="0" smtClean="0"/>
              <a:t>2</a:t>
            </a:r>
            <a:r>
              <a:rPr lang="ru-RU" i="1" dirty="0" smtClean="0"/>
              <a:t>А</a:t>
            </a:r>
            <a:r>
              <a:rPr lang="ru-RU" baseline="-25000" dirty="0" smtClean="0"/>
              <a:t>7</a:t>
            </a:r>
            <a:r>
              <a:rPr lang="ru-RU" i="1" dirty="0" smtClean="0"/>
              <a:t>А</a:t>
            </a:r>
            <a:r>
              <a:rPr lang="ru-RU" baseline="-25000" dirty="0" smtClean="0"/>
              <a:t>7</a:t>
            </a:r>
            <a:r>
              <a:rPr lang="ru-RU" i="1" dirty="0" smtClean="0"/>
              <a:t>Б</a:t>
            </a:r>
            <a:r>
              <a:rPr lang="ru-RU" baseline="-25000" dirty="0" smtClean="0"/>
              <a:t>11</a:t>
            </a:r>
            <a:r>
              <a:rPr lang="ru-RU" i="1" dirty="0" smtClean="0"/>
              <a:t>Б</a:t>
            </a:r>
            <a:r>
              <a:rPr lang="ru-RU" baseline="-25000" dirty="0" smtClean="0"/>
              <a:t>11</a:t>
            </a:r>
            <a:r>
              <a:rPr lang="ru-RU" i="1" dirty="0" smtClean="0"/>
              <a:t>А</a:t>
            </a:r>
            <a:r>
              <a:rPr lang="ru-RU" baseline="-25000" dirty="0" smtClean="0"/>
              <a:t>4</a:t>
            </a:r>
            <a:r>
              <a:rPr lang="ru-RU" i="1" dirty="0" smtClean="0"/>
              <a:t>А</a:t>
            </a:r>
            <a:r>
              <a:rPr lang="ru-RU" baseline="-25000" dirty="0" smtClean="0"/>
              <a:t>4</a:t>
            </a:r>
            <a:r>
              <a:rPr lang="ru-RU" i="1" dirty="0" smtClean="0"/>
              <a:t>Б</a:t>
            </a:r>
            <a:r>
              <a:rPr lang="ru-RU" baseline="-25000" dirty="0" smtClean="0"/>
              <a:t>7</a:t>
            </a:r>
            <a:r>
              <a:rPr lang="ru-RU" i="1" dirty="0" smtClean="0"/>
              <a:t>Б</a:t>
            </a:r>
            <a:r>
              <a:rPr lang="ru-RU" baseline="-25000" dirty="0" smtClean="0"/>
              <a:t>7</a:t>
            </a:r>
            <a:r>
              <a:rPr lang="ru-RU" i="1" dirty="0" smtClean="0"/>
              <a:t>А</a:t>
            </a:r>
            <a:r>
              <a:rPr lang="ru-RU" baseline="-25000" dirty="0" smtClean="0"/>
              <a:t>3</a:t>
            </a:r>
            <a:r>
              <a:rPr lang="ru-RU" i="1" dirty="0" smtClean="0"/>
              <a:t>А</a:t>
            </a:r>
            <a:r>
              <a:rPr lang="ru-RU" baseline="-25000" dirty="0" smtClean="0"/>
              <a:t>3</a:t>
            </a:r>
            <a:r>
              <a:rPr lang="ru-RU" i="1" dirty="0" smtClean="0"/>
              <a:t>Б</a:t>
            </a:r>
            <a:r>
              <a:rPr lang="ru-RU" baseline="-25000" dirty="0" smtClean="0"/>
              <a:t>3</a:t>
            </a:r>
            <a:r>
              <a:rPr lang="ru-RU" i="1" dirty="0" smtClean="0"/>
              <a:t>Б</a:t>
            </a:r>
            <a:r>
              <a:rPr lang="ru-RU" baseline="-25000" dirty="0" smtClean="0"/>
              <a:t>3</a:t>
            </a:r>
            <a:r>
              <a:rPr lang="ru-RU" i="1" dirty="0" smtClean="0"/>
              <a:t>А</a:t>
            </a:r>
            <a:r>
              <a:rPr lang="ru-RU" baseline="-25000" dirty="0" smtClean="0"/>
              <a:t>8</a:t>
            </a:r>
            <a:r>
              <a:rPr lang="ru-RU" i="1" dirty="0" smtClean="0"/>
              <a:t>А</a:t>
            </a:r>
            <a:r>
              <a:rPr lang="ru-RU" baseline="-25000" dirty="0" smtClean="0"/>
              <a:t>8</a:t>
            </a:r>
            <a:r>
              <a:rPr lang="ru-RU" i="1" dirty="0" smtClean="0"/>
              <a:t>Б</a:t>
            </a:r>
            <a:r>
              <a:rPr lang="ru-RU" baseline="-25000" dirty="0" smtClean="0"/>
              <a:t>10</a:t>
            </a:r>
            <a:r>
              <a:rPr lang="ru-RU" i="1" dirty="0" smtClean="0"/>
              <a:t>Б</a:t>
            </a:r>
            <a:r>
              <a:rPr lang="ru-RU" baseline="-25000" dirty="0" smtClean="0"/>
              <a:t>10 </a:t>
            </a:r>
            <a:r>
              <a:rPr lang="ru-RU" i="1" dirty="0" smtClean="0"/>
              <a:t>А</a:t>
            </a:r>
            <a:r>
              <a:rPr lang="ru-RU" baseline="-25000" dirty="0" smtClean="0"/>
              <a:t>5</a:t>
            </a:r>
            <a:r>
              <a:rPr lang="ru-RU" i="1" dirty="0" smtClean="0"/>
              <a:t>А</a:t>
            </a:r>
            <a:r>
              <a:rPr lang="ru-RU" baseline="-25000" dirty="0" smtClean="0"/>
              <a:t>5</a:t>
            </a:r>
            <a:r>
              <a:rPr lang="ru-RU" i="1" dirty="0" smtClean="0"/>
              <a:t>Б</a:t>
            </a:r>
            <a:r>
              <a:rPr lang="ru-RU" baseline="-25000" dirty="0" smtClean="0"/>
              <a:t>9</a:t>
            </a:r>
            <a:r>
              <a:rPr lang="ru-RU" i="1" dirty="0" smtClean="0"/>
              <a:t>Б</a:t>
            </a:r>
            <a:r>
              <a:rPr lang="ru-RU" baseline="-25000" dirty="0" smtClean="0"/>
              <a:t>9</a:t>
            </a:r>
            <a:r>
              <a:rPr lang="ru-RU" i="1" dirty="0" smtClean="0"/>
              <a:t>А</a:t>
            </a:r>
            <a:r>
              <a:rPr lang="ru-RU" baseline="-25000" dirty="0" smtClean="0"/>
              <a:t>2 </a:t>
            </a:r>
            <a:r>
              <a:rPr lang="ru-RU" dirty="0" smtClean="0"/>
              <a:t>с объемом перевозок </a:t>
            </a:r>
            <a:r>
              <a:rPr lang="ru-RU" i="1" dirty="0" err="1" smtClean="0"/>
              <a:t>Q</a:t>
            </a:r>
            <a:r>
              <a:rPr lang="ru-RU" baseline="-25000" dirty="0" err="1" smtClean="0"/>
              <a:t>м</a:t>
            </a:r>
            <a:r>
              <a:rPr lang="ru-RU" dirty="0" smtClean="0"/>
              <a:t> = 25 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714356"/>
          <a:ext cx="8286804" cy="4844432"/>
        </p:xfrm>
        <a:graphic>
          <a:graphicData uri="http://schemas.openxmlformats.org/drawingml/2006/table">
            <a:tbl>
              <a:tblPr/>
              <a:tblGrid>
                <a:gridCol w="455558"/>
                <a:gridCol w="2383888"/>
                <a:gridCol w="943621"/>
                <a:gridCol w="912016"/>
                <a:gridCol w="139782"/>
                <a:gridCol w="880412"/>
                <a:gridCol w="139782"/>
                <a:gridCol w="880412"/>
                <a:gridCol w="911115"/>
                <a:gridCol w="640218"/>
              </a:tblGrid>
              <a:tr h="7479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Схема исполнения доставки груза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Объем перевозок, т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Пробег с грузом, км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Пробег без груза , км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Общий пробег, км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Нулевой пробег, км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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7"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Маятниковые схемы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7"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Кольцевые схемы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0,67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9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0,68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0,80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9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0,52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9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 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i="1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69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0,71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9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-Б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1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121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0,63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48400"/>
            <a:ext cx="677538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Характеристика схем доставки груза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501122" cy="357190"/>
          </a:xfrm>
        </p:spPr>
        <p:txBody>
          <a:bodyPr>
            <a:noAutofit/>
          </a:bodyPr>
          <a:lstStyle/>
          <a:p>
            <a:pPr indent="540385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latin typeface="Times New Roman"/>
                <a:ea typeface="Times New Roman"/>
                <a:cs typeface="Times New Roman"/>
              </a:rPr>
              <a:t>Таблица 6 - Характеристика технологических схем доставки грузов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9" y="642918"/>
          <a:ext cx="8358245" cy="5831673"/>
        </p:xfrm>
        <a:graphic>
          <a:graphicData uri="http://schemas.openxmlformats.org/drawingml/2006/table">
            <a:tbl>
              <a:tblPr/>
              <a:tblGrid>
                <a:gridCol w="2724344"/>
                <a:gridCol w="2724344"/>
                <a:gridCol w="455018"/>
                <a:gridCol w="365296"/>
                <a:gridCol w="272371"/>
                <a:gridCol w="454378"/>
                <a:gridCol w="635745"/>
                <a:gridCol w="454378"/>
                <a:gridCol w="272371"/>
              </a:tblGrid>
              <a:tr h="789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Схема исполнения доставки груза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r>
                        <a:rPr lang="ru-RU" sz="1400" baseline="-2500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, км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т, км/ч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1400" baseline="-25000">
                          <a:latin typeface="Times New Roman"/>
                          <a:ea typeface="Times New Roman"/>
                          <a:cs typeface="Times New Roman"/>
                        </a:rPr>
                        <a:t>пр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</a:t>
                      </a:r>
                      <a:r>
                        <a:rPr lang="ru-RU" sz="1400" baseline="-250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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Маятниковые схемы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0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Кольцевые схемы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0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 gridSpan="9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0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Радиальные схемы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02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 rowSpan="5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481" marR="504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85916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186766" cy="60722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Проверка оптимальности полученного опорного плана: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а) для проверки оптимальности опорного плана определяют специальные индексы, проставляемые в клетках вспомогательной строки и столбца.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клетке вспомогательного столбца, соответствующей первой строке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), записываем ноль. Остальные индексы рассчитывают, используя загруженные клетки, по следующей формуле</a:t>
            </a: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600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где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индекс в клетке вспомогательной строки;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индекс в клетке вспомогательного столбца;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16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расстояние в загруженной клетке.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нахождения всех числовых значений индексов необходимо, чтобы число загруженных клеток (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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в матрице равнялось числу</a:t>
            </a:r>
          </a:p>
          <a:p>
            <a:pPr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1  ,)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число столбцов в матрице;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число строк в матрице.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Если количество загруженных клеток в матрице будет меньше числа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  <a:sym typeface="Symbol"/>
              </a:rPr>
              <a:t>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1, то необходимо искусственно догрузить недостающее количестве клеток, для этого в них записывают ноль. Ноль следует ставить в такую незагруженную клетку матрицы, в которой имеется минимальный элемент (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600" i="1" baseline="-25000" dirty="0" err="1" smtClean="0">
                <a:latin typeface="Times New Roman" pitchFamily="18" charset="0"/>
                <a:cs typeface="Times New Roman" pitchFamily="18" charset="0"/>
              </a:rPr>
              <a:t>ij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) и один индекс для нее известен.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15436" cy="368280"/>
          </a:xfrm>
        </p:spPr>
        <p:txBody>
          <a:bodyPr>
            <a:normAutofit fontScale="90000"/>
          </a:bodyPr>
          <a:lstStyle/>
          <a:p>
            <a:pPr indent="540385">
              <a:lnSpc>
                <a:spcPct val="115000"/>
              </a:lnSpc>
              <a:spcAft>
                <a:spcPts val="0"/>
              </a:spcAft>
            </a:pP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Таблица 2- Оптимальный план возврата порожних автомобилей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571480"/>
          <a:ext cx="8358244" cy="6070159"/>
        </p:xfrm>
        <a:graphic>
          <a:graphicData uri="http://schemas.openxmlformats.org/drawingml/2006/table">
            <a:tbl>
              <a:tblPr/>
              <a:tblGrid>
                <a:gridCol w="742978"/>
                <a:gridCol w="836244"/>
                <a:gridCol w="742978"/>
                <a:gridCol w="742978"/>
                <a:gridCol w="742978"/>
                <a:gridCol w="742978"/>
                <a:gridCol w="742978"/>
                <a:gridCol w="742978"/>
                <a:gridCol w="742978"/>
                <a:gridCol w="686392"/>
                <a:gridCol w="891784"/>
              </a:tblGrid>
              <a:tr h="1894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089" marR="400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Строка α и столбец β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089" marR="400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089" marR="400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089" marR="400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46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7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-11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-4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-10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22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09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, 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571604" y="1571612"/>
            <a:ext cx="8572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2178827" y="1393017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571604" y="4071942"/>
            <a:ext cx="22145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321703" y="2607463"/>
            <a:ext cx="29289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 flipH="1" flipV="1">
            <a:off x="1571604" y="32861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643042" y="4500570"/>
            <a:ext cx="30003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2928926" y="2786058"/>
            <a:ext cx="335758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определение потенциальной клетки. После определения индексов находим такие незагруженные клетки в матрице, для которых бы выполнялось следующее правило</a:t>
            </a:r>
          </a:p>
          <a:p>
            <a:pPr>
              <a:buNone/>
            </a:pPr>
            <a:r>
              <a:rPr lang="ru-RU" dirty="0" smtClean="0"/>
              <a:t>       </a:t>
            </a:r>
          </a:p>
          <a:p>
            <a:pPr>
              <a:buNone/>
            </a:pPr>
            <a:r>
              <a:rPr lang="ru-RU" dirty="0" smtClean="0"/>
              <a:t>                                              </a:t>
            </a:r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i="1" dirty="0" err="1" smtClean="0"/>
              <a:t>l</a:t>
            </a:r>
            <a:r>
              <a:rPr lang="ru-RU" i="1" baseline="-25000" dirty="0" err="1" smtClean="0"/>
              <a:t>k</a:t>
            </a:r>
            <a:r>
              <a:rPr lang="ru-RU" dirty="0" smtClean="0"/>
              <a:t> </a:t>
            </a:r>
            <a:r>
              <a:rPr lang="ru-RU" dirty="0" smtClean="0">
                <a:sym typeface="Symbol"/>
              </a:rPr>
              <a:t></a:t>
            </a:r>
            <a:r>
              <a:rPr lang="ru-RU" dirty="0" smtClean="0"/>
              <a:t> расстояние </a:t>
            </a:r>
            <a:r>
              <a:rPr lang="ru-RU" dirty="0" smtClean="0">
                <a:solidFill>
                  <a:srgbClr val="FF0000"/>
                </a:solidFill>
              </a:rPr>
              <a:t>в незагруженной </a:t>
            </a:r>
            <a:r>
              <a:rPr lang="ru-RU" dirty="0" smtClean="0"/>
              <a:t>клетке.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4286256"/>
            <a:ext cx="12731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571480"/>
          <a:ext cx="8358244" cy="6105211"/>
        </p:xfrm>
        <a:graphic>
          <a:graphicData uri="http://schemas.openxmlformats.org/drawingml/2006/table">
            <a:tbl>
              <a:tblPr/>
              <a:tblGrid>
                <a:gridCol w="742978"/>
                <a:gridCol w="836244"/>
                <a:gridCol w="742978"/>
                <a:gridCol w="742978"/>
                <a:gridCol w="742978"/>
                <a:gridCol w="742978"/>
                <a:gridCol w="742978"/>
                <a:gridCol w="742978"/>
                <a:gridCol w="742978"/>
                <a:gridCol w="686392"/>
                <a:gridCol w="891784"/>
              </a:tblGrid>
              <a:tr h="1894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089" marR="400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Строка α и столбец β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089" marR="400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089" marR="400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089" marR="400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46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7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-11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-4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-10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22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09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, 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0463" marR="40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1357290" y="1500174"/>
            <a:ext cx="1714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2857488" y="1285860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500166" y="3643314"/>
            <a:ext cx="24288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678893" y="2393149"/>
            <a:ext cx="25003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42"/>
          </a:xfrm>
        </p:spPr>
        <p:txBody>
          <a:bodyPr>
            <a:normAutofit fontScale="90000"/>
          </a:bodyPr>
          <a:lstStyle/>
          <a:p>
            <a:pPr indent="540385">
              <a:lnSpc>
                <a:spcPct val="115000"/>
              </a:lnSpc>
              <a:spcAft>
                <a:spcPts val="0"/>
              </a:spcAft>
            </a:pP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Таблица 3- Совмещенный  план возврата порожних автомобилей и заявки на перевозку грузов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571480"/>
          <a:ext cx="8786874" cy="5872103"/>
        </p:xfrm>
        <a:graphic>
          <a:graphicData uri="http://schemas.openxmlformats.org/drawingml/2006/table">
            <a:tbl>
              <a:tblPr/>
              <a:tblGrid>
                <a:gridCol w="802927"/>
                <a:gridCol w="802927"/>
                <a:gridCol w="917632"/>
                <a:gridCol w="918556"/>
                <a:gridCol w="918556"/>
                <a:gridCol w="917632"/>
                <a:gridCol w="917632"/>
                <a:gridCol w="918556"/>
                <a:gridCol w="918556"/>
                <a:gridCol w="753900"/>
              </a:tblGrid>
              <a:tr h="17489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678" marR="41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678" marR="41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678" marR="41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200  3 </a:t>
                      </a: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200  3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100  6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250  4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100  24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 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, т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0042"/>
          </a:xfrm>
        </p:spPr>
        <p:txBody>
          <a:bodyPr>
            <a:normAutofit fontScale="90000"/>
          </a:bodyPr>
          <a:lstStyle/>
          <a:p>
            <a:pPr indent="540385">
              <a:lnSpc>
                <a:spcPct val="115000"/>
              </a:lnSpc>
              <a:spcAft>
                <a:spcPts val="0"/>
              </a:spcAft>
            </a:pPr>
            <a:r>
              <a:rPr lang="ru-RU" sz="1800" dirty="0" smtClean="0">
                <a:latin typeface="Times New Roman"/>
                <a:ea typeface="Times New Roman"/>
                <a:cs typeface="Times New Roman"/>
              </a:rPr>
              <a:t>Таблица 3- Совмещенный  план возврата порожних автомобилей и заявки на перевозку грузов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571480"/>
          <a:ext cx="8786874" cy="6082415"/>
        </p:xfrm>
        <a:graphic>
          <a:graphicData uri="http://schemas.openxmlformats.org/drawingml/2006/table">
            <a:tbl>
              <a:tblPr/>
              <a:tblGrid>
                <a:gridCol w="802927"/>
                <a:gridCol w="802927"/>
                <a:gridCol w="917632"/>
                <a:gridCol w="918556"/>
                <a:gridCol w="918556"/>
                <a:gridCol w="917632"/>
                <a:gridCol w="917632"/>
                <a:gridCol w="918556"/>
                <a:gridCol w="918556"/>
                <a:gridCol w="753900"/>
              </a:tblGrid>
              <a:tr h="17489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ГП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678" marR="41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  <a:cs typeface="Times New Roman"/>
                        </a:rPr>
                        <a:t>Грузоотправитель</a:t>
                      </a:r>
                      <a:endParaRPr lang="ru-RU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678" marR="41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потр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, 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1678" marR="416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5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200  3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17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15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21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 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20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30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30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13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30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22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100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11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22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20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7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10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250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26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6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0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100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150 4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150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Q</a:t>
                      </a:r>
                      <a:r>
                        <a:rPr lang="ru-RU" sz="1200" baseline="-25000">
                          <a:latin typeface="Times New Roman"/>
                          <a:ea typeface="Times New Roman"/>
                          <a:cs typeface="Times New Roman"/>
                        </a:rPr>
                        <a:t>нал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, т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275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250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067" marR="420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 flipV="1">
            <a:off x="1357290" y="1214422"/>
            <a:ext cx="142876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 flipV="1">
            <a:off x="2214546" y="1571612"/>
            <a:ext cx="142876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 flipV="1">
            <a:off x="5072064" y="3143248"/>
            <a:ext cx="142878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flipH="1" flipV="1">
            <a:off x="2500297" y="1740205"/>
            <a:ext cx="45719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 flipH="1">
            <a:off x="4214810" y="3929066"/>
            <a:ext cx="214314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flipH="1" flipV="1">
            <a:off x="6786578" y="5786454"/>
            <a:ext cx="142876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000100" y="1000108"/>
            <a:ext cx="71438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500562" y="3000372"/>
            <a:ext cx="85725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7858148" y="5286388"/>
            <a:ext cx="142876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6357950" y="5786454"/>
            <a:ext cx="928694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Маятниковые маршруты</a:t>
            </a:r>
          </a:p>
          <a:p>
            <a:pPr>
              <a:buNone/>
            </a:pPr>
            <a:r>
              <a:rPr lang="ru-RU" dirty="0" smtClean="0"/>
              <a:t> А1Б1Б1А1   -  200т        </a:t>
            </a:r>
            <a:r>
              <a:rPr lang="en-US" dirty="0" smtClean="0"/>
              <a:t>L</a:t>
            </a:r>
            <a:r>
              <a:rPr lang="ru-RU" dirty="0" smtClean="0"/>
              <a:t>г =3 км</a:t>
            </a:r>
          </a:p>
          <a:p>
            <a:pPr>
              <a:buNone/>
            </a:pPr>
            <a:r>
              <a:rPr lang="ru-RU" dirty="0" smtClean="0"/>
              <a:t>А2Б2Б2А2    -  150т        </a:t>
            </a:r>
            <a:r>
              <a:rPr lang="en-US" dirty="0" smtClean="0"/>
              <a:t>L</a:t>
            </a:r>
            <a:r>
              <a:rPr lang="ru-RU" dirty="0" err="1" smtClean="0"/>
              <a:t>г=</a:t>
            </a:r>
            <a:r>
              <a:rPr lang="ru-RU" dirty="0" smtClean="0"/>
              <a:t> 3 км</a:t>
            </a:r>
          </a:p>
          <a:p>
            <a:pPr>
              <a:buNone/>
            </a:pPr>
            <a:r>
              <a:rPr lang="ru-RU" i="1" dirty="0" smtClean="0"/>
              <a:t> А</a:t>
            </a:r>
            <a:r>
              <a:rPr lang="ru-RU" baseline="-25000" dirty="0" smtClean="0"/>
              <a:t>5</a:t>
            </a:r>
            <a:r>
              <a:rPr lang="ru-RU" i="1" dirty="0" smtClean="0"/>
              <a:t>Б</a:t>
            </a:r>
            <a:r>
              <a:rPr lang="ru-RU" baseline="-25000" dirty="0" smtClean="0"/>
              <a:t>6</a:t>
            </a:r>
            <a:r>
              <a:rPr lang="ru-RU" i="1" dirty="0" smtClean="0"/>
              <a:t>Б</a:t>
            </a:r>
            <a:r>
              <a:rPr lang="ru-RU" baseline="-25000" dirty="0" smtClean="0"/>
              <a:t>6</a:t>
            </a:r>
            <a:r>
              <a:rPr lang="ru-RU" i="1" dirty="0" smtClean="0"/>
              <a:t>А</a:t>
            </a:r>
            <a:r>
              <a:rPr lang="ru-RU" baseline="-25000" dirty="0" smtClean="0"/>
              <a:t>5</a:t>
            </a:r>
            <a:r>
              <a:rPr lang="ru-RU" dirty="0" smtClean="0"/>
              <a:t>   =    100т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i="1" dirty="0" smtClean="0"/>
              <a:t>A</a:t>
            </a:r>
            <a:r>
              <a:rPr lang="ru-RU" baseline="-25000" dirty="0" smtClean="0"/>
              <a:t>4</a:t>
            </a:r>
            <a:r>
              <a:rPr lang="ru-RU" i="1" dirty="0" smtClean="0"/>
              <a:t>Б</a:t>
            </a:r>
            <a:r>
              <a:rPr lang="ru-RU" baseline="-25000" dirty="0" smtClean="0"/>
              <a:t>8</a:t>
            </a:r>
            <a:r>
              <a:rPr lang="ru-RU" i="1" dirty="0" smtClean="0"/>
              <a:t>Б</a:t>
            </a:r>
            <a:r>
              <a:rPr lang="ru-RU" baseline="-25000" dirty="0" smtClean="0"/>
              <a:t>8</a:t>
            </a:r>
            <a:r>
              <a:rPr lang="ru-RU" i="1" dirty="0" smtClean="0"/>
              <a:t>А</a:t>
            </a:r>
            <a:r>
              <a:rPr lang="ru-RU" baseline="-25000" dirty="0" smtClean="0"/>
              <a:t>4   </a:t>
            </a:r>
            <a:r>
              <a:rPr lang="ru-RU" dirty="0" smtClean="0"/>
              <a:t> =    200т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i="1" dirty="0" smtClean="0"/>
              <a:t>A</a:t>
            </a:r>
            <a:r>
              <a:rPr lang="ru-RU" baseline="-25000" dirty="0" smtClean="0"/>
              <a:t>8</a:t>
            </a:r>
            <a:r>
              <a:rPr lang="ru-RU" i="1" dirty="0" smtClean="0"/>
              <a:t>Б</a:t>
            </a:r>
            <a:r>
              <a:rPr lang="ru-RU" baseline="-25000" dirty="0" smtClean="0"/>
              <a:t>11</a:t>
            </a:r>
            <a:r>
              <a:rPr lang="ru-RU" i="1" dirty="0" smtClean="0"/>
              <a:t>Б</a:t>
            </a:r>
            <a:r>
              <a:rPr lang="ru-RU" baseline="-25000" dirty="0" smtClean="0"/>
              <a:t>11</a:t>
            </a:r>
            <a:r>
              <a:rPr lang="ru-RU" i="1" dirty="0" smtClean="0"/>
              <a:t>А</a:t>
            </a:r>
            <a:r>
              <a:rPr lang="ru-RU" baseline="-25000" dirty="0" smtClean="0"/>
              <a:t>8</a:t>
            </a:r>
            <a:r>
              <a:rPr lang="ru-RU" dirty="0" smtClean="0"/>
              <a:t>   =  50т</a:t>
            </a:r>
          </a:p>
          <a:p>
            <a:pPr>
              <a:buNone/>
            </a:pPr>
            <a:r>
              <a:rPr lang="ru-RU" i="1" dirty="0" smtClean="0"/>
              <a:t>A</a:t>
            </a:r>
            <a:r>
              <a:rPr lang="ru-RU" baseline="-25000" dirty="0" smtClean="0"/>
              <a:t>7</a:t>
            </a:r>
            <a:r>
              <a:rPr lang="ru-RU" i="1" dirty="0" smtClean="0"/>
              <a:t>Б</a:t>
            </a:r>
            <a:r>
              <a:rPr lang="ru-RU" baseline="-25000" dirty="0" smtClean="0"/>
              <a:t>12</a:t>
            </a:r>
            <a:r>
              <a:rPr lang="ru-RU" i="1" dirty="0" smtClean="0"/>
              <a:t>Б</a:t>
            </a:r>
            <a:r>
              <a:rPr lang="ru-RU" baseline="-25000" dirty="0" smtClean="0"/>
              <a:t>12</a:t>
            </a:r>
            <a:r>
              <a:rPr lang="ru-RU" i="1" dirty="0" smtClean="0"/>
              <a:t>А</a:t>
            </a:r>
            <a:r>
              <a:rPr lang="ru-RU" baseline="-25000" dirty="0" smtClean="0"/>
              <a:t>7     </a:t>
            </a:r>
            <a:r>
              <a:rPr lang="ru-RU" dirty="0" smtClean="0"/>
              <a:t> = 150т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86808" cy="4786346"/>
          </a:xfrm>
        </p:spPr>
        <p:txBody>
          <a:bodyPr>
            <a:normAutofit/>
          </a:bodyPr>
          <a:lstStyle/>
          <a:p>
            <a:pPr algn="l"/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При построении контура кольцевого маршрута соблюдают следующие правила: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вершины контура должны лежать в загруженных клетках (с цифрами в скобках или без скобок);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построение контура необходимо вести так, чтобы в вершинах контура чередовались клетки, в которых помещен объем перевозок (число, не выделенное жирным шрифтом), и клетки с показателями плана порожнего пробега (число, выделенное жирным шрифтом).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Замкнутый контур, построенный с соблюдением перечисленных условий, будет обозначать кольцевую схему с определенным числом пунктов погрузки и разгрузки. Объем перевозок по схеме будет равен меньшему из чисел, стоящих в вершинах контура. </a:t>
            </a:r>
            <a:endParaRPr lang="ru-RU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2469</Words>
  <Application>Microsoft Office PowerPoint</Application>
  <PresentationFormat>Экран (4:3)</PresentationFormat>
  <Paragraphs>1789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Таблица 1 - Опорный план, построенный методом абсолютного   двойного предпочтения</vt:lpstr>
      <vt:lpstr>Слайд 2</vt:lpstr>
      <vt:lpstr>Таблица 2- Оптимальный план возврата порожних автомобилей</vt:lpstr>
      <vt:lpstr>Слайд 4</vt:lpstr>
      <vt:lpstr>Слайд 5</vt:lpstr>
      <vt:lpstr>Таблица 3- Совмещенный  план возврата порожних автомобилей и заявки на перевозку грузов</vt:lpstr>
      <vt:lpstr>Таблица 3- Совмещенный  план возврата порожних автомобилей и заявки на перевозку грузов</vt:lpstr>
      <vt:lpstr>Слайд 8</vt:lpstr>
      <vt:lpstr>При построении контура кольцевого маршрута соблюдают следующие правила:  а) все вершины контура должны лежать в загруженных клетках (с цифрами в скобках или без скобок);  б) построение контура необходимо вести так, чтобы в вершинах контура чередовались клетки, в которых помещен объем перевозок (число, не выделенное жирным шрифтом), и клетки с показателями плана порожнего пробега (число, выделенное жирным шрифтом).   Замкнутый контур, построенный с соблюдением перечисленных условий, будет обозначать кольцевую схему с определенным числом пунктов погрузки и разгрузки. Объем перевозок по схеме будет равен меньшему из чисел, стоящих в вершинах контура. </vt:lpstr>
      <vt:lpstr>Таблица 4.1 - Контуры  кольцевых маршрутов</vt:lpstr>
      <vt:lpstr>Таблица 4.2 - Контуры  кольцевых маршрутов</vt:lpstr>
      <vt:lpstr>Таблица 4.3 - Контуры  кольцевых маршрутов</vt:lpstr>
      <vt:lpstr>Таблица 4.4 - Контуры  кольцевых маршрутов</vt:lpstr>
      <vt:lpstr>Кольцевые маршруты</vt:lpstr>
      <vt:lpstr>Слайд 15</vt:lpstr>
      <vt:lpstr>Таблица 6 - Характеристика технологических схем доставки грузов</vt:lpstr>
      <vt:lpstr>Слайд 17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banket_mv</dc:creator>
  <cp:lastModifiedBy>HOME</cp:lastModifiedBy>
  <cp:revision>116</cp:revision>
  <dcterms:created xsi:type="dcterms:W3CDTF">2017-10-20T05:11:33Z</dcterms:created>
  <dcterms:modified xsi:type="dcterms:W3CDTF">2020-05-15T04:06:28Z</dcterms:modified>
</cp:coreProperties>
</file>