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830DF-51FB-43B3-938F-36DE9E22BCD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826B-CFBB-458F-A934-04850BD39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826B-CFBB-458F-A934-04850BD39C0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86766C-3260-4270-8BEB-690CA0FB28C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74B390-C8C8-496E-87D5-243B6E809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285860"/>
            <a:ext cx="7816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Тема 2</a:t>
            </a:r>
          </a:p>
          <a:p>
            <a:pPr algn="ctr"/>
            <a:r>
              <a:rPr lang="ru-RU" sz="3600" dirty="0" smtClean="0"/>
              <a:t>Нормативная база планирования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5000636"/>
            <a:ext cx="61702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1. Понятие </a:t>
            </a:r>
            <a:r>
              <a:rPr lang="ru-RU" dirty="0"/>
              <a:t>о нормативах и нормах. Цель и </a:t>
            </a:r>
            <a:r>
              <a:rPr lang="ru-RU" dirty="0" smtClean="0"/>
              <a:t>принципы</a:t>
            </a:r>
          </a:p>
          <a:p>
            <a:pPr lvl="0"/>
            <a:r>
              <a:rPr lang="ru-RU" dirty="0" smtClean="0"/>
              <a:t>их </a:t>
            </a:r>
            <a:r>
              <a:rPr lang="ru-RU" dirty="0"/>
              <a:t>формирования.</a:t>
            </a:r>
          </a:p>
          <a:p>
            <a:pPr lvl="0"/>
            <a:r>
              <a:rPr lang="ru-RU" dirty="0" smtClean="0"/>
              <a:t>2. Классификация </a:t>
            </a:r>
            <a:r>
              <a:rPr lang="ru-RU" dirty="0"/>
              <a:t>нормативов и норм.</a:t>
            </a:r>
          </a:p>
          <a:p>
            <a:pPr lvl="0"/>
            <a:r>
              <a:rPr lang="ru-RU" dirty="0" smtClean="0"/>
              <a:t>3. Методы </a:t>
            </a:r>
            <a:r>
              <a:rPr lang="ru-RU" dirty="0"/>
              <a:t>разработки нормативов и норм.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500042"/>
            <a:ext cx="828680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РАСЧЕТНО-АНАЛИТИЧЕСКИЙ МЕТОД </a:t>
            </a:r>
            <a:r>
              <a:rPr lang="ru-RU" dirty="0" smtClean="0"/>
              <a:t>основан </a:t>
            </a:r>
            <a:r>
              <a:rPr lang="ru-RU" dirty="0" smtClean="0"/>
              <a:t>на расчленении выполняемых работ и расходуемых ресурсов на составляющие и их исследование с учетом конкретной производственно-технической ситуации. Является разновидностью метода научного обоснования.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000240"/>
            <a:ext cx="8286808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ОПЫТНО-ЭКСПЕРИМЕНТАЛЬНЫЙ МЕТОД  </a:t>
            </a:r>
            <a:r>
              <a:rPr lang="ru-RU" dirty="0" smtClean="0"/>
              <a:t>предполагает </a:t>
            </a:r>
            <a:r>
              <a:rPr lang="ru-RU" dirty="0" smtClean="0"/>
              <a:t>установление нормативов и норм в лабораторных условиях или непосредственно на производстве с применением фотографий рабочего дня, производственных процессов, хронометража. 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b="1" dirty="0" smtClean="0"/>
              <a:t>+ ДОСТОИНСТВО МЕТОДА </a:t>
            </a:r>
            <a:r>
              <a:rPr lang="ru-RU" dirty="0" smtClean="0"/>
              <a:t>– </a:t>
            </a:r>
            <a:r>
              <a:rPr lang="ru-RU" dirty="0" smtClean="0"/>
              <a:t>доступность. 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dirty="0" smtClean="0"/>
              <a:t>- НЕДОСТАТОК </a:t>
            </a:r>
            <a:r>
              <a:rPr lang="ru-RU" dirty="0" smtClean="0"/>
              <a:t>– </a:t>
            </a:r>
            <a:r>
              <a:rPr lang="ru-RU" dirty="0" smtClean="0"/>
              <a:t>менее точный по сравнению с методом научного обоснования.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143504" y="5929330"/>
            <a:ext cx="3714776" cy="8572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876"/>
            <a:ext cx="84296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КОМБИНИРОВАННЫЙ МЕТОД </a:t>
            </a:r>
            <a:r>
              <a:rPr lang="ru-RU" dirty="0" smtClean="0"/>
              <a:t>предполагает </a:t>
            </a:r>
            <a:r>
              <a:rPr lang="ru-RU" dirty="0"/>
              <a:t>использование нескольких методов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00042"/>
            <a:ext cx="8429684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ОТЧЕТНО-СТАТИЧЕСКИЙ МЕТОД </a:t>
            </a:r>
            <a:r>
              <a:rPr lang="ru-RU" dirty="0" smtClean="0"/>
              <a:t>предполагает </a:t>
            </a:r>
            <a:r>
              <a:rPr lang="ru-RU" dirty="0" smtClean="0"/>
              <a:t>использование для формирования системы нормативов и норм отчетных данных  предприятия за прошлые периоды. 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baseline="-25000" dirty="0" smtClean="0"/>
              <a:t>+ </a:t>
            </a:r>
            <a:r>
              <a:rPr lang="ru-RU" b="1" dirty="0" smtClean="0"/>
              <a:t>ДОСТОИНСТВО </a:t>
            </a:r>
            <a:r>
              <a:rPr lang="ru-RU" dirty="0" smtClean="0"/>
              <a:t>– </a:t>
            </a:r>
            <a:r>
              <a:rPr lang="ru-RU" dirty="0" smtClean="0"/>
              <a:t>доступность. 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dirty="0" smtClean="0"/>
              <a:t>- НЕДОСТАТОК </a:t>
            </a:r>
            <a:r>
              <a:rPr lang="ru-RU" dirty="0" smtClean="0"/>
              <a:t>– </a:t>
            </a:r>
            <a:r>
              <a:rPr lang="ru-RU" dirty="0" smtClean="0"/>
              <a:t>при  формировании системы нормативов и норм могут быть заложены сложившиеся негативные тенденции на данном производстве за прошедший период.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2" y="139463"/>
            <a:ext cx="9100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/>
              <a:t>1. Понятие </a:t>
            </a:r>
            <a:r>
              <a:rPr lang="ru-RU" b="1" dirty="0"/>
              <a:t>о нормативах и нормах. Цель и принципы их формирования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4263948"/>
            <a:ext cx="857256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b="1" dirty="0" smtClean="0"/>
              <a:t>НОРМА –</a:t>
            </a:r>
            <a:r>
              <a:rPr lang="ru-RU" dirty="0" smtClean="0"/>
              <a:t> </a:t>
            </a:r>
            <a:r>
              <a:rPr lang="ru-RU" dirty="0"/>
              <a:t>научно обоснованная величина расхода тех или иных ресурсов в конкретных производственно-технических условиях. Нормы в отличие от нормативов имеют конкретное  отраслевое или внутрипроизводственное назначение. Создаются для соответствующих локальных условий и должны отражать как общие закономерности так и специфические особенности деятельности предприятия..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642918"/>
            <a:ext cx="7786742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Нормативная база планирования представляет собой систему нормативов и норм применяемых для расчета плановых показателей.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2389054"/>
            <a:ext cx="857256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НОРМАТИВ </a:t>
            </a:r>
            <a:r>
              <a:rPr lang="ru-RU" dirty="0" smtClean="0"/>
              <a:t>– эталон расхода различных ресурсов на производство единицы продукции, значение которого должно соответствовать достигнутому уровню развития рыночных отношений при использовании современной техники, технологии, методов организации производства и труда. Является унифицированной, межотраслевой, всеобщей величиной длительного применения и вместе с тем – это составляющая нормы.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071934" y="1857364"/>
            <a:ext cx="10001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285992"/>
            <a:ext cx="72866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ведение </a:t>
            </a:r>
            <a:r>
              <a:rPr lang="ru-RU" dirty="0"/>
              <a:t>правильной производственной и финансовой политики по снижению издержек </a:t>
            </a:r>
            <a:r>
              <a:rPr lang="ru-RU" dirty="0" smtClean="0"/>
              <a:t>производства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75724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ЦЕЛЬ СОЗДАНИЯ СИСТЕМЫ НОРМАТИВОВ И НОРМ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1000108"/>
            <a:ext cx="72866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усиление научной обоснованности планов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7290" y="1500174"/>
            <a:ext cx="72866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выявление резервов производства, разработка путей их </a:t>
            </a:r>
          </a:p>
          <a:p>
            <a:pPr lvl="0"/>
            <a:r>
              <a:rPr lang="ru-RU" dirty="0" smtClean="0"/>
              <a:t>реализации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1357290" y="4357694"/>
            <a:ext cx="72866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База сравнения</a:t>
            </a:r>
            <a:r>
              <a:rPr lang="ru-RU" dirty="0"/>
              <a:t>, на которую предприятие ориентируется, когда оценивает результат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71472" y="3286124"/>
            <a:ext cx="75724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РОЛЬ СИСТЕМЫ НОРМАТИВОВ И НОРМ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357290" y="3786190"/>
            <a:ext cx="72866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Инструмент для ведения плановых расчетов</a:t>
            </a:r>
            <a:endParaRPr lang="ru-RU" b="1" dirty="0"/>
          </a:p>
        </p:txBody>
      </p:sp>
      <p:sp>
        <p:nvSpPr>
          <p:cNvPr id="65" name="Нашивка 64"/>
          <p:cNvSpPr/>
          <p:nvPr/>
        </p:nvSpPr>
        <p:spPr>
          <a:xfrm>
            <a:off x="642910" y="1071546"/>
            <a:ext cx="571504" cy="2857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Нашивка 65"/>
          <p:cNvSpPr/>
          <p:nvPr/>
        </p:nvSpPr>
        <p:spPr>
          <a:xfrm>
            <a:off x="642910" y="1714488"/>
            <a:ext cx="571504" cy="2857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Нашивка 66"/>
          <p:cNvSpPr/>
          <p:nvPr/>
        </p:nvSpPr>
        <p:spPr>
          <a:xfrm>
            <a:off x="642910" y="2500306"/>
            <a:ext cx="571504" cy="2857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Нашивка 67"/>
          <p:cNvSpPr/>
          <p:nvPr/>
        </p:nvSpPr>
        <p:spPr>
          <a:xfrm>
            <a:off x="642910" y="3857628"/>
            <a:ext cx="571504" cy="2857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Нашивка 68"/>
          <p:cNvSpPr/>
          <p:nvPr/>
        </p:nvSpPr>
        <p:spPr>
          <a:xfrm>
            <a:off x="642910" y="4572008"/>
            <a:ext cx="571504" cy="2857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142984"/>
            <a:ext cx="75009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1. МЕТОДИЧЕСКОЕ ЕДИНСТВО </a:t>
            </a:r>
            <a:r>
              <a:rPr lang="ru-RU" dirty="0" smtClean="0"/>
              <a:t>- </a:t>
            </a:r>
            <a:r>
              <a:rPr lang="ru-RU" dirty="0"/>
              <a:t>на различных уровнях планирования для различных горизонтов планирования должен применяться единый подход к расчету нормативов и </a:t>
            </a:r>
            <a:r>
              <a:rPr lang="ru-RU" dirty="0" smtClean="0"/>
              <a:t>норм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2. ПРОГРЕССИВНОСТЬ</a:t>
            </a:r>
            <a:r>
              <a:rPr lang="ru-RU" dirty="0" smtClean="0"/>
              <a:t> </a:t>
            </a:r>
            <a:r>
              <a:rPr lang="ru-RU" dirty="0"/>
              <a:t>– нормативы и нормы должны отражать достижения НТП в организации производства, труда и </a:t>
            </a:r>
            <a:r>
              <a:rPr lang="ru-RU" dirty="0" smtClean="0"/>
              <a:t>управления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3. КОМПЛЕКСНОСТЬ</a:t>
            </a:r>
            <a:r>
              <a:rPr lang="ru-RU" dirty="0" smtClean="0"/>
              <a:t> </a:t>
            </a:r>
            <a:r>
              <a:rPr lang="ru-RU" dirty="0"/>
              <a:t>– нормативы и нормы должны отражать все стороны </a:t>
            </a:r>
            <a:r>
              <a:rPr lang="ru-RU" dirty="0" smtClean="0"/>
              <a:t>производства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4. ГИБКОСТЬ И ДИНАМИЧНОСТЬ </a:t>
            </a:r>
            <a:r>
              <a:rPr lang="ru-RU" dirty="0" smtClean="0"/>
              <a:t>-  </a:t>
            </a:r>
            <a:r>
              <a:rPr lang="ru-RU" dirty="0"/>
              <a:t>нормативы и нормы должны меняться в соответствии с изменениями условий </a:t>
            </a:r>
            <a:r>
              <a:rPr lang="ru-RU" dirty="0" smtClean="0"/>
              <a:t>производства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5. СОПОСТАВИМОСТЬ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6. АВТОМАТИЗАЦИЯ</a:t>
            </a:r>
          </a:p>
          <a:p>
            <a:pPr algn="just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51924"/>
            <a:ext cx="835824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ПРИНЦИПЫ ФОРМИРОВАНИЯ СИСТЕМЫ НОРМАТИВОВ И НОРМ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2071734" y="3429000"/>
            <a:ext cx="51435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034" y="1357298"/>
            <a:ext cx="642942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0034" y="2428868"/>
            <a:ext cx="642942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034" y="3570288"/>
            <a:ext cx="642942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00034" y="4357694"/>
            <a:ext cx="642942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0034" y="5429264"/>
            <a:ext cx="642942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0034" y="6000768"/>
            <a:ext cx="642942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285728"/>
            <a:ext cx="4908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/>
              <a:t>2. Классификация </a:t>
            </a:r>
            <a:r>
              <a:rPr lang="ru-RU" b="1" dirty="0"/>
              <a:t>нормативов и </a:t>
            </a:r>
            <a:r>
              <a:rPr lang="ru-RU" b="1" dirty="0" smtClean="0"/>
              <a:t>норм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857232"/>
            <a:ext cx="35004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1. По видам ресурсов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1571612"/>
            <a:ext cx="728667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а) Трудовые ресурсы </a:t>
            </a:r>
            <a:r>
              <a:rPr lang="ru-RU" dirty="0" smtClean="0"/>
              <a:t>выражаются величиной затрат труда на осуществление различных видов деятельности (нормы выработки, нормативы численности, нормативы трудоемкости, нормативы обслуживания, нормированные производственные задания и др.).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3357562"/>
            <a:ext cx="735811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б) Материальные ресурсы </a:t>
            </a:r>
            <a:r>
              <a:rPr lang="ru-RU" dirty="0" smtClean="0"/>
              <a:t>характеризуют величину расхода предметов  и средств труда: предметы труда – расходы топлива, </a:t>
            </a:r>
            <a:r>
              <a:rPr lang="ru-RU" dirty="0" err="1" smtClean="0"/>
              <a:t>энерго</a:t>
            </a:r>
            <a:r>
              <a:rPr lang="ru-RU" dirty="0" smtClean="0"/>
              <a:t>-, </a:t>
            </a:r>
            <a:r>
              <a:rPr lang="ru-RU" dirty="0" err="1" smtClean="0"/>
              <a:t>теплоресурсов</a:t>
            </a:r>
            <a:r>
              <a:rPr lang="ru-RU" dirty="0" smtClean="0"/>
              <a:t>, сырья и т.п.</a:t>
            </a:r>
          </a:p>
          <a:p>
            <a:pPr algn="just"/>
            <a:r>
              <a:rPr lang="ru-RU" dirty="0" smtClean="0"/>
              <a:t>К важнейшим нормативам и нормам средств труда относятся показатели их использования: коэффициент сменности и загрузки оборудования, фондоотдача, </a:t>
            </a:r>
            <a:r>
              <a:rPr lang="ru-RU" dirty="0" err="1" smtClean="0"/>
              <a:t>фондоемкость</a:t>
            </a:r>
            <a:r>
              <a:rPr lang="ru-RU" dirty="0" smtClean="0"/>
              <a:t>, рентабельность основных фондов, коэффициенты экстенсивного и интенсивного использования оборудования и т.д.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-392941" y="2393149"/>
            <a:ext cx="235745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85786" y="3571876"/>
            <a:ext cx="571504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85786" y="1714488"/>
            <a:ext cx="571504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>
            <a:off x="4786314" y="5929330"/>
            <a:ext cx="3714776" cy="8572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6357950" y="71414"/>
            <a:ext cx="2357454" cy="57150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714356"/>
            <a:ext cx="82868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2. </a:t>
            </a:r>
            <a:r>
              <a:rPr lang="ru-RU" i="1" dirty="0" smtClean="0"/>
              <a:t>По времени действия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2535" y="1142984"/>
            <a:ext cx="448103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перспективные, 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текущие (годовые, оперативные), 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разовые и сезонные, 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условно-постоянные и временные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2428868"/>
            <a:ext cx="82868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 3. </a:t>
            </a:r>
            <a:r>
              <a:rPr lang="ru-RU" i="1" dirty="0" smtClean="0"/>
              <a:t>По сфере распространения</a:t>
            </a:r>
            <a:r>
              <a:rPr lang="ru-RU" dirty="0" smtClean="0"/>
              <a:t>: </a:t>
            </a:r>
            <a:endParaRPr lang="ru-RU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42976" y="2928934"/>
            <a:ext cx="450059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межотраслевые,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внутрипроизводственные, 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отраслевые, 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местные, 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региональные, </a:t>
            </a:r>
          </a:p>
          <a:p>
            <a:pPr marL="363538" algn="just">
              <a:buFont typeface="Wingdings" pitchFamily="2" charset="2"/>
              <a:buChar char="Ø"/>
            </a:pPr>
            <a:r>
              <a:rPr lang="ru-RU" dirty="0" smtClean="0"/>
              <a:t>международные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4786322"/>
            <a:ext cx="82868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i="1" dirty="0" smtClean="0"/>
              <a:t>По методам установления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2976" y="5286388"/>
            <a:ext cx="450059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научно обоснованные,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расчетно-аналитические,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опытно-экспериментальные,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отчетно-статистические.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5143504" y="5929330"/>
            <a:ext cx="3714776" cy="8572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535753" y="1250141"/>
            <a:ext cx="3571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14348" y="1428736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00034" y="3000372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14348" y="3214686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00034" y="5357826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14348" y="5572140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857760"/>
            <a:ext cx="507209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табличные</a:t>
            </a:r>
            <a:r>
              <a:rPr lang="ru-RU" dirty="0"/>
              <a:t>, </a:t>
            </a:r>
            <a:endParaRPr lang="ru-RU" dirty="0" smtClean="0"/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графические</a:t>
            </a:r>
            <a:r>
              <a:rPr lang="ru-RU" dirty="0"/>
              <a:t>, </a:t>
            </a:r>
            <a:endParaRPr lang="ru-RU" dirty="0" smtClean="0"/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Аналитические.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357950" y="71414"/>
            <a:ext cx="2357454" cy="57150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714356"/>
            <a:ext cx="82868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 5. </a:t>
            </a:r>
            <a:r>
              <a:rPr lang="ru-RU" i="1" dirty="0" smtClean="0"/>
              <a:t>По степени детализации</a:t>
            </a:r>
            <a:r>
              <a:rPr lang="ru-RU" dirty="0" smtClean="0"/>
              <a:t>: </a:t>
            </a:r>
            <a:endParaRPr lang="ru-RU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71538" y="1214422"/>
            <a:ext cx="507209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частные и общие,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дифференцированные и укрупненные,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индивидуальные и групповые.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2285992"/>
            <a:ext cx="82868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 6. </a:t>
            </a:r>
            <a:r>
              <a:rPr lang="ru-RU" i="1" dirty="0" smtClean="0"/>
              <a:t>По численным значениям</a:t>
            </a:r>
            <a:r>
              <a:rPr lang="ru-RU" dirty="0" smtClean="0"/>
              <a:t>: </a:t>
            </a:r>
            <a:endParaRPr lang="ru-RU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71538" y="2786058"/>
            <a:ext cx="507209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оптимальные,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допустимые,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максимальные,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минимальные, </a:t>
            </a:r>
          </a:p>
          <a:p>
            <a:pPr marL="363538">
              <a:buFont typeface="Wingdings" pitchFamily="2" charset="2"/>
              <a:buChar char="Ø"/>
            </a:pPr>
            <a:r>
              <a:rPr lang="ru-RU" dirty="0" smtClean="0"/>
              <a:t>средние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357694"/>
            <a:ext cx="82868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7. </a:t>
            </a:r>
            <a:r>
              <a:rPr lang="ru-RU" i="1" dirty="0" smtClean="0"/>
              <a:t>По форме выражения</a:t>
            </a:r>
            <a:r>
              <a:rPr lang="ru-RU" dirty="0" smtClean="0"/>
              <a:t>: </a:t>
            </a:r>
            <a:endParaRPr lang="ru-RU" b="1" dirty="0" smtClean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64315" y="1250141"/>
            <a:ext cx="3571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2910" y="1428736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64315" y="2821777"/>
            <a:ext cx="3571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2910" y="3000372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64315" y="4893479"/>
            <a:ext cx="3571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2910" y="5072074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14291"/>
            <a:ext cx="5173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b="1" dirty="0"/>
              <a:t>Методы разработки нормативов и </a:t>
            </a:r>
            <a:r>
              <a:rPr lang="ru-RU" b="1" dirty="0" smtClean="0"/>
              <a:t>норм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3571876"/>
            <a:ext cx="34290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Отчетно-статистический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1142984"/>
            <a:ext cx="34290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Метод научного обоснования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78" y="2000240"/>
            <a:ext cx="34290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Расчетно-аналитический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678" y="2786058"/>
            <a:ext cx="339387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dirty="0" smtClean="0"/>
              <a:t>Опытно-экспериментальный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678629" y="2178835"/>
            <a:ext cx="321471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285984" y="3786190"/>
            <a:ext cx="928694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285984" y="3000372"/>
            <a:ext cx="928694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285984" y="2214554"/>
            <a:ext cx="928694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285984" y="1357298"/>
            <a:ext cx="928694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низ 31"/>
          <p:cNvSpPr/>
          <p:nvPr/>
        </p:nvSpPr>
        <p:spPr>
          <a:xfrm>
            <a:off x="5143504" y="5929330"/>
            <a:ext cx="3714776" cy="8572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285860"/>
            <a:ext cx="8429684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МЕТОД НАУЧНОГО ОБОСНОВАНИЯ </a:t>
            </a:r>
            <a:r>
              <a:rPr lang="ru-RU" dirty="0" smtClean="0"/>
              <a:t>позволяет </a:t>
            </a:r>
            <a:r>
              <a:rPr lang="ru-RU" dirty="0" smtClean="0"/>
              <a:t>учитывать комплекс технических, организационных, экономических и других факторов, имеющих наибольшее влияние на величину  норматива или нормы. Предназначен для определения в каждом конкретном случае оптимального значения нормативов и норм при различных вариантах комбинирования ресурсов. 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baseline="-25000" dirty="0" smtClean="0"/>
              <a:t>+  </a:t>
            </a:r>
            <a:r>
              <a:rPr lang="ru-RU" b="1" dirty="0" smtClean="0"/>
              <a:t>ДОСТОИНСТВО МЕТОДА </a:t>
            </a:r>
            <a:r>
              <a:rPr lang="ru-RU" dirty="0" smtClean="0"/>
              <a:t>– </a:t>
            </a:r>
            <a:r>
              <a:rPr lang="ru-RU" dirty="0" smtClean="0"/>
              <a:t>высокая степень обоснованности. 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- </a:t>
            </a:r>
            <a:r>
              <a:rPr lang="ru-RU" b="1" dirty="0" smtClean="0"/>
              <a:t>НЕДОСТАТОК</a:t>
            </a:r>
            <a:r>
              <a:rPr lang="ru-RU" dirty="0" smtClean="0"/>
              <a:t> –  </a:t>
            </a:r>
            <a:r>
              <a:rPr lang="ru-RU" dirty="0" smtClean="0"/>
              <a:t>является сложным для использования на предприятии, требует соответствующего уровня обеспечения вычислительной техникой, программно-математическим обеспечением, специалистами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143504" y="5929330"/>
            <a:ext cx="3714776" cy="8572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684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4</cp:revision>
  <dcterms:created xsi:type="dcterms:W3CDTF">2020-04-23T04:50:26Z</dcterms:created>
  <dcterms:modified xsi:type="dcterms:W3CDTF">2020-04-23T12:41:59Z</dcterms:modified>
</cp:coreProperties>
</file>