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3831F12-5840-455C-BF4D-CE44DAA00FAF}" type="datetimeFigureOut">
              <a:rPr lang="ru-RU" smtClean="0"/>
              <a:pPr/>
              <a:t>10.05.2020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F09C28D-355F-4443-B6BF-1A720817EA9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831F12-5840-455C-BF4D-CE44DAA00FAF}" type="datetimeFigureOut">
              <a:rPr lang="ru-RU" smtClean="0"/>
              <a:pPr/>
              <a:t>10.05.2020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09C28D-355F-4443-B6BF-1A720817EA9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831F12-5840-455C-BF4D-CE44DAA00FAF}" type="datetimeFigureOut">
              <a:rPr lang="ru-RU" smtClean="0"/>
              <a:pPr/>
              <a:t>10.05.2020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09C28D-355F-4443-B6BF-1A720817EA9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3831F12-5840-455C-BF4D-CE44DAA00FAF}" type="datetimeFigureOut">
              <a:rPr lang="ru-RU" smtClean="0"/>
              <a:pPr/>
              <a:t>10.05.2020</a:t>
            </a:fld>
            <a:endParaRPr lang="ru-RU"/>
          </a:p>
        </p:txBody>
      </p:sp>
      <p:sp>
        <p:nvSpPr>
          <p:cNvPr id="9" name="Номер слайда 8"/>
          <p:cNvSpPr>
            <a:spLocks noGrp="1"/>
          </p:cNvSpPr>
          <p:nvPr>
            <p:ph type="sldNum" sz="quarter" idx="15"/>
          </p:nvPr>
        </p:nvSpPr>
        <p:spPr/>
        <p:txBody>
          <a:bodyPr rtlCol="0"/>
          <a:lstStyle/>
          <a:p>
            <a:fld id="{5F09C28D-355F-4443-B6BF-1A720817EA9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3831F12-5840-455C-BF4D-CE44DAA00FAF}" type="datetimeFigureOut">
              <a:rPr lang="ru-RU" smtClean="0"/>
              <a:pPr/>
              <a:t>10.05.2020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F09C28D-355F-4443-B6BF-1A720817EA9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3831F12-5840-455C-BF4D-CE44DAA00FAF}" type="datetimeFigureOut">
              <a:rPr lang="ru-RU" smtClean="0"/>
              <a:pPr/>
              <a:t>10.05.2020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09C28D-355F-4443-B6BF-1A720817EA9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3831F12-5840-455C-BF4D-CE44DAA00FAF}" type="datetimeFigureOut">
              <a:rPr lang="ru-RU" smtClean="0"/>
              <a:pPr/>
              <a:t>10.05.2020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09C28D-355F-4443-B6BF-1A720817EA9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3831F12-5840-455C-BF4D-CE44DAA00FAF}" type="datetimeFigureOut">
              <a:rPr lang="ru-RU" smtClean="0"/>
              <a:pPr/>
              <a:t>10.05.2020</a:t>
            </a:fld>
            <a:endParaRPr lang="ru-RU"/>
          </a:p>
        </p:txBody>
      </p:sp>
      <p:sp>
        <p:nvSpPr>
          <p:cNvPr id="7" name="Номер слайда 6"/>
          <p:cNvSpPr>
            <a:spLocks noGrp="1"/>
          </p:cNvSpPr>
          <p:nvPr>
            <p:ph type="sldNum" sz="quarter" idx="11"/>
          </p:nvPr>
        </p:nvSpPr>
        <p:spPr/>
        <p:txBody>
          <a:bodyPr rtlCol="0"/>
          <a:lstStyle/>
          <a:p>
            <a:fld id="{5F09C28D-355F-4443-B6BF-1A720817EA9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831F12-5840-455C-BF4D-CE44DAA00FAF}" type="datetimeFigureOut">
              <a:rPr lang="ru-RU" smtClean="0"/>
              <a:pPr/>
              <a:t>10.05.2020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09C28D-355F-4443-B6BF-1A720817EA9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3831F12-5840-455C-BF4D-CE44DAA00FAF}" type="datetimeFigureOut">
              <a:rPr lang="ru-RU" smtClean="0"/>
              <a:pPr/>
              <a:t>10.05.2020</a:t>
            </a:fld>
            <a:endParaRPr lang="ru-RU"/>
          </a:p>
        </p:txBody>
      </p:sp>
      <p:sp>
        <p:nvSpPr>
          <p:cNvPr id="22" name="Номер слайда 21"/>
          <p:cNvSpPr>
            <a:spLocks noGrp="1"/>
          </p:cNvSpPr>
          <p:nvPr>
            <p:ph type="sldNum" sz="quarter" idx="15"/>
          </p:nvPr>
        </p:nvSpPr>
        <p:spPr/>
        <p:txBody>
          <a:bodyPr rtlCol="0"/>
          <a:lstStyle/>
          <a:p>
            <a:fld id="{5F09C28D-355F-4443-B6BF-1A720817EA9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3831F12-5840-455C-BF4D-CE44DAA00FAF}" type="datetimeFigureOut">
              <a:rPr lang="ru-RU" smtClean="0"/>
              <a:pPr/>
              <a:t>10.05.2020</a:t>
            </a:fld>
            <a:endParaRPr lang="ru-RU"/>
          </a:p>
        </p:txBody>
      </p:sp>
      <p:sp>
        <p:nvSpPr>
          <p:cNvPr id="18" name="Номер слайда 17"/>
          <p:cNvSpPr>
            <a:spLocks noGrp="1"/>
          </p:cNvSpPr>
          <p:nvPr>
            <p:ph type="sldNum" sz="quarter" idx="11"/>
          </p:nvPr>
        </p:nvSpPr>
        <p:spPr/>
        <p:txBody>
          <a:bodyPr rtlCol="0"/>
          <a:lstStyle/>
          <a:p>
            <a:fld id="{5F09C28D-355F-4443-B6BF-1A720817EA9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3831F12-5840-455C-BF4D-CE44DAA00FAF}" type="datetimeFigureOut">
              <a:rPr lang="ru-RU" smtClean="0"/>
              <a:pPr/>
              <a:t>10.05.2020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F09C28D-355F-4443-B6BF-1A720817EA9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32013" y="500042"/>
            <a:ext cx="6591869" cy="1200329"/>
          </a:xfrm>
          <a:prstGeom prst="rect">
            <a:avLst/>
          </a:prstGeom>
          <a:noFill/>
        </p:spPr>
        <p:txBody>
          <a:bodyPr wrap="none" rtlCol="0">
            <a:spAutoFit/>
          </a:bodyPr>
          <a:lstStyle/>
          <a:p>
            <a:pPr algn="ctr"/>
            <a:r>
              <a:rPr lang="ru-RU" sz="2400" b="1" dirty="0" smtClean="0"/>
              <a:t>Тема 11. </a:t>
            </a:r>
          </a:p>
          <a:p>
            <a:pPr algn="ctr"/>
            <a:endParaRPr lang="ru-RU" sz="2400" b="1" dirty="0" smtClean="0"/>
          </a:p>
          <a:p>
            <a:pPr algn="ctr"/>
            <a:r>
              <a:rPr lang="ru-RU" sz="2400" b="1" dirty="0" smtClean="0"/>
              <a:t>Предприятие как объект организации </a:t>
            </a:r>
            <a:endParaRPr lang="ru-RU"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3" y="285728"/>
            <a:ext cx="8501122"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b="1" dirty="0" smtClean="0"/>
              <a:t>5. По формам собственности</a:t>
            </a:r>
          </a:p>
          <a:p>
            <a:pPr algn="just"/>
            <a:endParaRPr lang="ru-RU" b="1" dirty="0" smtClean="0"/>
          </a:p>
          <a:p>
            <a:pPr algn="just"/>
            <a:r>
              <a:rPr lang="ru-RU" dirty="0" smtClean="0">
                <a:solidFill>
                  <a:schemeClr val="accent1">
                    <a:lumMod val="75000"/>
                  </a:schemeClr>
                </a:solidFill>
                <a:sym typeface="Wingdings"/>
              </a:rPr>
              <a:t> </a:t>
            </a:r>
            <a:r>
              <a:rPr lang="ru-RU" i="1" dirty="0" smtClean="0"/>
              <a:t>Государственные</a:t>
            </a:r>
            <a:r>
              <a:rPr lang="ru-RU" dirty="0" smtClean="0"/>
              <a:t> -  предприятия, имущество которых принадлежит на праве собственности государству и закрепляется за государственным предприятием или учреждением во владение, пользование и распоряжение;</a:t>
            </a:r>
          </a:p>
          <a:p>
            <a:pPr algn="just"/>
            <a:r>
              <a:rPr lang="ru-RU" dirty="0" smtClean="0">
                <a:solidFill>
                  <a:schemeClr val="accent1">
                    <a:lumMod val="75000"/>
                  </a:schemeClr>
                </a:solidFill>
                <a:sym typeface="Wingdings"/>
              </a:rPr>
              <a:t> </a:t>
            </a:r>
            <a:r>
              <a:rPr lang="ru-RU" i="1" dirty="0" smtClean="0"/>
              <a:t>Частные</a:t>
            </a:r>
            <a:r>
              <a:rPr lang="ru-RU" dirty="0" smtClean="0"/>
              <a:t> -  предприятия, существующие в виде самостоятельных независимых объединений, созданных как на основе системы участия, так и на основе договоренности  между участниками  объединений. В зависимости от формы объединения может быть юридически самостоятельным  и отвечать по своим обязательствам, либо лишено хозяйственной и юридической самостоятельности;</a:t>
            </a:r>
          </a:p>
          <a:p>
            <a:pPr algn="just"/>
            <a:r>
              <a:rPr lang="ru-RU" dirty="0" smtClean="0">
                <a:solidFill>
                  <a:schemeClr val="accent1">
                    <a:lumMod val="75000"/>
                  </a:schemeClr>
                </a:solidFill>
                <a:sym typeface="Wingdings"/>
              </a:rPr>
              <a:t></a:t>
            </a:r>
            <a:r>
              <a:rPr lang="ru-RU" i="1" dirty="0" smtClean="0"/>
              <a:t> Муниципальные  -  </a:t>
            </a:r>
            <a:r>
              <a:rPr lang="ru-RU" dirty="0" smtClean="0"/>
              <a:t>имущество местных органов  государственной власти и местного самоуправления.</a:t>
            </a:r>
          </a:p>
          <a:p>
            <a:pPr algn="just"/>
            <a:r>
              <a:rPr lang="ru-RU" dirty="0" smtClean="0">
                <a:solidFill>
                  <a:schemeClr val="accent1">
                    <a:lumMod val="75000"/>
                  </a:schemeClr>
                </a:solidFill>
                <a:sym typeface="Wingdings"/>
              </a:rPr>
              <a:t> </a:t>
            </a:r>
            <a:r>
              <a:rPr lang="ru-RU" i="1" dirty="0" smtClean="0"/>
              <a:t>Смешанные</a:t>
            </a:r>
            <a:r>
              <a:rPr lang="ru-RU" dirty="0" smtClean="0"/>
              <a:t> – общая собственность субъектов хозяйствования (собственников). </a:t>
            </a:r>
            <a:endParaRPr lang="ru-RU" dirty="0"/>
          </a:p>
        </p:txBody>
      </p:sp>
      <p:sp>
        <p:nvSpPr>
          <p:cNvPr id="4" name="Стрелка вниз 3"/>
          <p:cNvSpPr/>
          <p:nvPr/>
        </p:nvSpPr>
        <p:spPr>
          <a:xfrm>
            <a:off x="6786578" y="6286520"/>
            <a:ext cx="142876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480" y="130710"/>
            <a:ext cx="5404043"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ru-RU" b="1" dirty="0" smtClean="0"/>
              <a:t>6. По организационно – правовым формам</a:t>
            </a:r>
            <a:endParaRPr lang="ru-RU" dirty="0"/>
          </a:p>
        </p:txBody>
      </p:sp>
      <p:sp>
        <p:nvSpPr>
          <p:cNvPr id="3" name="TextBox 2"/>
          <p:cNvSpPr txBox="1"/>
          <p:nvPr/>
        </p:nvSpPr>
        <p:spPr>
          <a:xfrm>
            <a:off x="714348" y="857232"/>
            <a:ext cx="1941557"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Хозяйственные </a:t>
            </a:r>
          </a:p>
          <a:p>
            <a:pPr algn="ctr"/>
            <a:r>
              <a:rPr lang="ru-RU" dirty="0" smtClean="0"/>
              <a:t>товарищества </a:t>
            </a:r>
          </a:p>
          <a:p>
            <a:pPr algn="ctr"/>
            <a:r>
              <a:rPr lang="ru-RU" dirty="0" smtClean="0"/>
              <a:t>и общества</a:t>
            </a:r>
            <a:endParaRPr lang="ru-RU" dirty="0"/>
          </a:p>
        </p:txBody>
      </p:sp>
      <p:sp>
        <p:nvSpPr>
          <p:cNvPr id="4" name="TextBox 3"/>
          <p:cNvSpPr txBox="1"/>
          <p:nvPr/>
        </p:nvSpPr>
        <p:spPr>
          <a:xfrm>
            <a:off x="3428992" y="857232"/>
            <a:ext cx="2278188"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Производственные</a:t>
            </a:r>
          </a:p>
          <a:p>
            <a:pPr algn="ctr"/>
            <a:r>
              <a:rPr lang="ru-RU" dirty="0" smtClean="0"/>
              <a:t> кооперативы </a:t>
            </a:r>
            <a:endParaRPr lang="ru-RU" dirty="0"/>
          </a:p>
        </p:txBody>
      </p:sp>
      <p:sp>
        <p:nvSpPr>
          <p:cNvPr id="5" name="TextBox 4"/>
          <p:cNvSpPr txBox="1"/>
          <p:nvPr/>
        </p:nvSpPr>
        <p:spPr>
          <a:xfrm>
            <a:off x="6357950" y="857232"/>
            <a:ext cx="2284600" cy="120032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Государственные </a:t>
            </a:r>
          </a:p>
          <a:p>
            <a:pPr algn="ctr"/>
            <a:r>
              <a:rPr lang="ru-RU" dirty="0" smtClean="0"/>
              <a:t>и муниципальные </a:t>
            </a:r>
          </a:p>
          <a:p>
            <a:pPr algn="ctr"/>
            <a:r>
              <a:rPr lang="ru-RU" dirty="0" smtClean="0"/>
              <a:t>и унитарные </a:t>
            </a:r>
          </a:p>
          <a:p>
            <a:pPr algn="ctr"/>
            <a:r>
              <a:rPr lang="ru-RU" dirty="0" smtClean="0"/>
              <a:t>предприятия </a:t>
            </a:r>
            <a:endParaRPr lang="ru-RU" dirty="0"/>
          </a:p>
        </p:txBody>
      </p:sp>
      <p:sp>
        <p:nvSpPr>
          <p:cNvPr id="6" name="TextBox 5"/>
          <p:cNvSpPr txBox="1"/>
          <p:nvPr/>
        </p:nvSpPr>
        <p:spPr>
          <a:xfrm>
            <a:off x="285720" y="2357430"/>
            <a:ext cx="1941557"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Хозяйственные </a:t>
            </a:r>
          </a:p>
          <a:p>
            <a:pPr algn="ctr"/>
            <a:r>
              <a:rPr lang="ru-RU" dirty="0" smtClean="0"/>
              <a:t>товарищества</a:t>
            </a:r>
            <a:endParaRPr lang="ru-RU" dirty="0"/>
          </a:p>
        </p:txBody>
      </p:sp>
      <p:sp>
        <p:nvSpPr>
          <p:cNvPr id="7" name="TextBox 6"/>
          <p:cNvSpPr txBox="1"/>
          <p:nvPr/>
        </p:nvSpPr>
        <p:spPr>
          <a:xfrm>
            <a:off x="2500298" y="2354041"/>
            <a:ext cx="1941557"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Хозяйственные </a:t>
            </a:r>
          </a:p>
          <a:p>
            <a:pPr algn="ctr"/>
            <a:r>
              <a:rPr lang="ru-RU" dirty="0" smtClean="0"/>
              <a:t>общества </a:t>
            </a:r>
            <a:endParaRPr lang="ru-RU" dirty="0"/>
          </a:p>
        </p:txBody>
      </p:sp>
      <p:sp>
        <p:nvSpPr>
          <p:cNvPr id="8" name="TextBox 7"/>
          <p:cNvSpPr txBox="1"/>
          <p:nvPr/>
        </p:nvSpPr>
        <p:spPr>
          <a:xfrm>
            <a:off x="285720" y="3571876"/>
            <a:ext cx="1773241"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Полное </a:t>
            </a:r>
          </a:p>
          <a:p>
            <a:pPr algn="ctr"/>
            <a:r>
              <a:rPr lang="ru-RU" dirty="0" smtClean="0"/>
              <a:t>товарищество </a:t>
            </a:r>
            <a:endParaRPr lang="ru-RU" dirty="0"/>
          </a:p>
        </p:txBody>
      </p:sp>
      <p:sp>
        <p:nvSpPr>
          <p:cNvPr id="9" name="TextBox 8"/>
          <p:cNvSpPr txBox="1"/>
          <p:nvPr/>
        </p:nvSpPr>
        <p:spPr>
          <a:xfrm>
            <a:off x="2211348" y="3571876"/>
            <a:ext cx="1947969"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Товарищество </a:t>
            </a:r>
          </a:p>
          <a:p>
            <a:pPr algn="ctr"/>
            <a:r>
              <a:rPr lang="ru-RU" dirty="0" smtClean="0"/>
              <a:t>на вере </a:t>
            </a:r>
          </a:p>
          <a:p>
            <a:pPr algn="ctr"/>
            <a:r>
              <a:rPr lang="ru-RU" dirty="0" smtClean="0"/>
              <a:t>(коммандитное)</a:t>
            </a:r>
            <a:endParaRPr lang="ru-RU" dirty="0"/>
          </a:p>
        </p:txBody>
      </p:sp>
      <p:cxnSp>
        <p:nvCxnSpPr>
          <p:cNvPr id="11" name="Прямая со стрелкой 10"/>
          <p:cNvCxnSpPr>
            <a:stCxn id="2" idx="2"/>
            <a:endCxn id="3" idx="0"/>
          </p:cNvCxnSpPr>
          <p:nvPr/>
        </p:nvCxnSpPr>
        <p:spPr>
          <a:xfrm rot="5400000">
            <a:off x="2872220" y="-687050"/>
            <a:ext cx="357190" cy="2731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2" idx="2"/>
            <a:endCxn id="4" idx="0"/>
          </p:cNvCxnSpPr>
          <p:nvPr/>
        </p:nvCxnSpPr>
        <p:spPr>
          <a:xfrm rot="16200000" flipH="1">
            <a:off x="4313699" y="602845"/>
            <a:ext cx="357190" cy="151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2" idx="2"/>
            <a:endCxn id="5" idx="0"/>
          </p:cNvCxnSpPr>
          <p:nvPr/>
        </p:nvCxnSpPr>
        <p:spPr>
          <a:xfrm rot="16200000" flipH="1">
            <a:off x="5779781" y="-863237"/>
            <a:ext cx="357190" cy="3083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3" idx="2"/>
            <a:endCxn id="6" idx="0"/>
          </p:cNvCxnSpPr>
          <p:nvPr/>
        </p:nvCxnSpPr>
        <p:spPr>
          <a:xfrm rot="5400000">
            <a:off x="1182379" y="1854682"/>
            <a:ext cx="57686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3" idx="2"/>
            <a:endCxn id="7" idx="0"/>
          </p:cNvCxnSpPr>
          <p:nvPr/>
        </p:nvCxnSpPr>
        <p:spPr>
          <a:xfrm rot="16200000" flipH="1">
            <a:off x="2291363" y="1174326"/>
            <a:ext cx="573479"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6" idx="2"/>
            <a:endCxn id="8" idx="0"/>
          </p:cNvCxnSpPr>
          <p:nvPr/>
        </p:nvCxnSpPr>
        <p:spPr>
          <a:xfrm rot="5400000">
            <a:off x="930363" y="3245739"/>
            <a:ext cx="568115" cy="841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6" idx="2"/>
            <a:endCxn id="9" idx="0"/>
          </p:cNvCxnSpPr>
          <p:nvPr/>
        </p:nvCxnSpPr>
        <p:spPr>
          <a:xfrm rot="16200000" flipH="1">
            <a:off x="1936859" y="2323401"/>
            <a:ext cx="568115" cy="1928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57950" y="2357430"/>
            <a:ext cx="2258952"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Общество с </a:t>
            </a:r>
          </a:p>
          <a:p>
            <a:pPr algn="ctr"/>
            <a:r>
              <a:rPr lang="ru-RU" dirty="0" smtClean="0"/>
              <a:t>ограниченной</a:t>
            </a:r>
          </a:p>
          <a:p>
            <a:pPr algn="ctr"/>
            <a:r>
              <a:rPr lang="ru-RU" dirty="0" smtClean="0"/>
              <a:t> ответственностью </a:t>
            </a:r>
            <a:endParaRPr lang="ru-RU" dirty="0"/>
          </a:p>
        </p:txBody>
      </p:sp>
      <p:sp>
        <p:nvSpPr>
          <p:cNvPr id="25" name="TextBox 24"/>
          <p:cNvSpPr txBox="1"/>
          <p:nvPr/>
        </p:nvSpPr>
        <p:spPr>
          <a:xfrm>
            <a:off x="6357950" y="3571876"/>
            <a:ext cx="2258952" cy="92333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Общество с </a:t>
            </a:r>
          </a:p>
          <a:p>
            <a:pPr algn="ctr"/>
            <a:r>
              <a:rPr lang="ru-RU" dirty="0" smtClean="0"/>
              <a:t>дополнительной</a:t>
            </a:r>
          </a:p>
          <a:p>
            <a:pPr algn="ctr"/>
            <a:r>
              <a:rPr lang="ru-RU" dirty="0" smtClean="0"/>
              <a:t> ответственностью </a:t>
            </a:r>
            <a:endParaRPr lang="ru-RU" dirty="0"/>
          </a:p>
        </p:txBody>
      </p:sp>
      <p:cxnSp>
        <p:nvCxnSpPr>
          <p:cNvPr id="27" name="Прямая со стрелкой 26"/>
          <p:cNvCxnSpPr>
            <a:stCxn id="7" idx="3"/>
            <a:endCxn id="24" idx="1"/>
          </p:cNvCxnSpPr>
          <p:nvPr/>
        </p:nvCxnSpPr>
        <p:spPr>
          <a:xfrm>
            <a:off x="4441855" y="2677207"/>
            <a:ext cx="1916095" cy="141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7" idx="3"/>
            <a:endCxn id="25" idx="1"/>
          </p:cNvCxnSpPr>
          <p:nvPr/>
        </p:nvCxnSpPr>
        <p:spPr>
          <a:xfrm>
            <a:off x="4441855" y="2677207"/>
            <a:ext cx="1916095" cy="1356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162228" y="4572008"/>
            <a:ext cx="2792752"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Акционерные общества</a:t>
            </a:r>
            <a:endParaRPr lang="ru-RU" dirty="0"/>
          </a:p>
        </p:txBody>
      </p:sp>
      <p:cxnSp>
        <p:nvCxnSpPr>
          <p:cNvPr id="34" name="Прямая со стрелкой 33"/>
          <p:cNvCxnSpPr>
            <a:stCxn id="7" idx="3"/>
            <a:endCxn id="30" idx="0"/>
          </p:cNvCxnSpPr>
          <p:nvPr/>
        </p:nvCxnSpPr>
        <p:spPr>
          <a:xfrm>
            <a:off x="4441855" y="2677207"/>
            <a:ext cx="1116749" cy="18948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786182" y="5429264"/>
            <a:ext cx="1534395"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Публичные </a:t>
            </a:r>
            <a:endParaRPr lang="ru-RU" dirty="0"/>
          </a:p>
        </p:txBody>
      </p:sp>
      <p:sp>
        <p:nvSpPr>
          <p:cNvPr id="36" name="TextBox 35"/>
          <p:cNvSpPr txBox="1"/>
          <p:nvPr/>
        </p:nvSpPr>
        <p:spPr>
          <a:xfrm>
            <a:off x="5871718" y="5417122"/>
            <a:ext cx="1792478"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ru-RU" dirty="0" smtClean="0"/>
              <a:t>Непубличные </a:t>
            </a:r>
            <a:endParaRPr lang="ru-RU" dirty="0"/>
          </a:p>
        </p:txBody>
      </p:sp>
      <p:cxnSp>
        <p:nvCxnSpPr>
          <p:cNvPr id="38" name="Прямая со стрелкой 37"/>
          <p:cNvCxnSpPr>
            <a:stCxn id="30" idx="2"/>
            <a:endCxn id="35" idx="0"/>
          </p:cNvCxnSpPr>
          <p:nvPr/>
        </p:nvCxnSpPr>
        <p:spPr>
          <a:xfrm rot="5400000">
            <a:off x="4812030" y="4682690"/>
            <a:ext cx="487924" cy="1005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30" idx="2"/>
            <a:endCxn id="36" idx="0"/>
          </p:cNvCxnSpPr>
          <p:nvPr/>
        </p:nvCxnSpPr>
        <p:spPr>
          <a:xfrm rot="16200000" flipH="1">
            <a:off x="5925389" y="4574554"/>
            <a:ext cx="475782" cy="12093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142852"/>
            <a:ext cx="4458272"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lvl="0"/>
            <a:r>
              <a:rPr lang="ru-RU" b="1" dirty="0" smtClean="0"/>
              <a:t>ОБЪЕДИНЕНИЯ ПРЕДПРИЯТИЙ</a:t>
            </a:r>
            <a:endParaRPr lang="ru-RU" dirty="0" smtClean="0"/>
          </a:p>
        </p:txBody>
      </p:sp>
      <p:sp>
        <p:nvSpPr>
          <p:cNvPr id="3" name="TextBox 2"/>
          <p:cNvSpPr txBox="1"/>
          <p:nvPr/>
        </p:nvSpPr>
        <p:spPr>
          <a:xfrm>
            <a:off x="71406" y="642918"/>
            <a:ext cx="8786842" cy="6186309"/>
          </a:xfrm>
          <a:prstGeom prst="rect">
            <a:avLst/>
          </a:prstGeom>
          <a:noFill/>
        </p:spPr>
        <p:txBody>
          <a:bodyPr wrap="square" rtlCol="0">
            <a:spAutoFit/>
          </a:bodyPr>
          <a:lstStyle/>
          <a:p>
            <a:pPr lvl="0" algn="just"/>
            <a:r>
              <a:rPr lang="ru-RU" b="1" dirty="0" smtClean="0"/>
              <a:t>КАРТЕЛЬ</a:t>
            </a:r>
            <a:r>
              <a:rPr lang="ru-RU" dirty="0" smtClean="0"/>
              <a:t> – объединение предприятий одной отрасли, предполагающие проведение единой рыночной стратегии, включая согласованную ценовую политику, совместную позицию в отношении крупных клиентов, обмен информацией. Признаки картеля:  совместная деятельность по реализации продукции, сохранение права собственности участников картеля на свои предприятия, обеспечивая этим финансовую и юридическую самостоятельность.</a:t>
            </a:r>
          </a:p>
          <a:p>
            <a:pPr lvl="0" algn="just"/>
            <a:endParaRPr lang="ru-RU" dirty="0" smtClean="0"/>
          </a:p>
          <a:p>
            <a:pPr lvl="0" algn="just"/>
            <a:r>
              <a:rPr lang="ru-RU" b="1" dirty="0" smtClean="0"/>
              <a:t>СИНДИКАТ</a:t>
            </a:r>
            <a:r>
              <a:rPr lang="ru-RU" dirty="0" smtClean="0"/>
              <a:t> – разновидность картельного соглашения, которое предполагает сбыт продукции его участников через единый сбытовой орган, создаваемый в форме акционерного общества или ООО. Участники синдиката сохраняют свою юридическую и коммерческую самостоятельность.</a:t>
            </a:r>
          </a:p>
          <a:p>
            <a:pPr lvl="0" algn="just"/>
            <a:endParaRPr lang="ru-RU" dirty="0" smtClean="0"/>
          </a:p>
          <a:p>
            <a:pPr lvl="0" algn="just"/>
            <a:r>
              <a:rPr lang="ru-RU" b="1" dirty="0" smtClean="0"/>
              <a:t>ПУЛ</a:t>
            </a:r>
            <a:r>
              <a:rPr lang="ru-RU" b="1" i="1" dirty="0" smtClean="0"/>
              <a:t> </a:t>
            </a:r>
            <a:r>
              <a:rPr lang="ru-RU" dirty="0" smtClean="0"/>
              <a:t>– объединение предприятий картельного типа, предусматривающее распределение прибыли в заранее установленной пропорции.</a:t>
            </a:r>
          </a:p>
          <a:p>
            <a:pPr lvl="0" algn="just"/>
            <a:endParaRPr lang="ru-RU" dirty="0" smtClean="0"/>
          </a:p>
          <a:p>
            <a:pPr lvl="0" algn="just"/>
            <a:r>
              <a:rPr lang="ru-RU" b="1" dirty="0" smtClean="0"/>
              <a:t>ТРЕСТ</a:t>
            </a:r>
            <a:r>
              <a:rPr lang="ru-RU" b="1" i="1" dirty="0" smtClean="0"/>
              <a:t> </a:t>
            </a:r>
            <a:r>
              <a:rPr lang="ru-RU" dirty="0" smtClean="0"/>
              <a:t>– слияние предприятий в единый производственный комплекс, при котором теряется юридическая и финансовая самостоятельность.</a:t>
            </a:r>
          </a:p>
          <a:p>
            <a:pPr lvl="0" algn="just"/>
            <a:endParaRPr lang="ru-RU" dirty="0" smtClean="0"/>
          </a:p>
          <a:p>
            <a:pPr lvl="0" algn="just"/>
            <a:r>
              <a:rPr lang="ru-RU" b="1" dirty="0" smtClean="0"/>
              <a:t>ХОЛДИНГ</a:t>
            </a:r>
            <a:r>
              <a:rPr lang="ru-RU" b="1" i="1" dirty="0" smtClean="0"/>
              <a:t> </a:t>
            </a:r>
            <a:r>
              <a:rPr lang="ru-RU" dirty="0" smtClean="0"/>
              <a:t>– головная компания, которая обладает контрольным пакетом акций предприятий, объединенных в единую структуру, обеспечивает управление им и контроль над их деятельностью.</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429684" cy="6555641"/>
          </a:xfrm>
          <a:prstGeom prst="rect">
            <a:avLst/>
          </a:prstGeom>
          <a:noFill/>
        </p:spPr>
        <p:txBody>
          <a:bodyPr wrap="square" rtlCol="0">
            <a:spAutoFit/>
          </a:bodyPr>
          <a:lstStyle/>
          <a:p>
            <a:pPr lvl="0" algn="just"/>
            <a:r>
              <a:rPr lang="ru-RU" sz="2000" b="1" dirty="0" smtClean="0"/>
              <a:t>КОНЦЕРН</a:t>
            </a:r>
            <a:r>
              <a:rPr lang="ru-RU" sz="2000" b="1" i="1" dirty="0" smtClean="0"/>
              <a:t> </a:t>
            </a:r>
            <a:r>
              <a:rPr lang="ru-RU" sz="2000" dirty="0" smtClean="0"/>
              <a:t>–</a:t>
            </a:r>
            <a:r>
              <a:rPr lang="ru-RU" sz="2000" b="1" i="1" dirty="0" smtClean="0"/>
              <a:t>   </a:t>
            </a:r>
            <a:r>
              <a:rPr lang="ru-RU" sz="2000" dirty="0" smtClean="0"/>
              <a:t>форма объединений предприятий, осуществляется посредством системы участия, финансовых связей, договоров об общности интересов. Концерн является производственным объединением, в которое входят предприятий различных отраслей. Концерны подразделяются: </a:t>
            </a:r>
            <a:r>
              <a:rPr lang="ru-RU" sz="2000" u="sng" dirty="0" smtClean="0"/>
              <a:t>на вертикальные</a:t>
            </a:r>
            <a:r>
              <a:rPr lang="ru-RU" sz="2000" dirty="0" smtClean="0"/>
              <a:t> -  охватывает предприятия различных отраслей  промышленности, производственный процесс которого взаимосвязан (металлургические, машиностроительные) и </a:t>
            </a:r>
            <a:r>
              <a:rPr lang="ru-RU" sz="2000" u="sng" dirty="0" smtClean="0"/>
              <a:t>горизонтальные</a:t>
            </a:r>
            <a:r>
              <a:rPr lang="ru-RU" sz="2000" dirty="0" smtClean="0"/>
              <a:t> – предприятия различных отраслей производств, не связанных между собой.</a:t>
            </a:r>
          </a:p>
          <a:p>
            <a:pPr lvl="0" algn="just"/>
            <a:endParaRPr lang="ru-RU" sz="2000" b="1" dirty="0" smtClean="0"/>
          </a:p>
          <a:p>
            <a:pPr lvl="0" algn="just"/>
            <a:r>
              <a:rPr lang="ru-RU" sz="2000" b="1" dirty="0" smtClean="0"/>
              <a:t>ФИНАНСОВО – ПРОМЫШЛЕННЫЕ ГРУППЫ </a:t>
            </a:r>
            <a:r>
              <a:rPr lang="ru-RU" sz="2000" dirty="0" smtClean="0"/>
              <a:t>–  совокупность юридических лиц, действующих как основное и дочернее общество, либо полностью или частично объединивших свои материальные и нематериальные активы на основе договора о создании финансово – промышленной группы в целях экономической и технологической интеграции, направленной на повышение конкурентоспособности и расширения рынков сбыта. Участниками признаются юридические лица, подписавшие договор о её создании</a:t>
            </a:r>
          </a:p>
          <a:p>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14290"/>
            <a:ext cx="778610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b="1" dirty="0" smtClean="0"/>
              <a:t>АВТОТРАНСПОРТНЫЕ ПРЕДПРИЯТИЯ ПО НАЗНАЧЕНИЮ</a:t>
            </a:r>
            <a:endParaRPr lang="ru-RU" b="1" dirty="0"/>
          </a:p>
        </p:txBody>
      </p:sp>
      <p:sp>
        <p:nvSpPr>
          <p:cNvPr id="3" name="TextBox 2"/>
          <p:cNvSpPr txBox="1"/>
          <p:nvPr/>
        </p:nvSpPr>
        <p:spPr>
          <a:xfrm>
            <a:off x="785786" y="928670"/>
            <a:ext cx="4143404"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b="1" dirty="0" smtClean="0"/>
              <a:t>1. ТРАНСПОРТНЫЕ </a:t>
            </a:r>
            <a:r>
              <a:rPr lang="ru-RU" dirty="0" smtClean="0"/>
              <a:t>– предприятия комплексного типа, предназначенные для выполнения ряда функций по обслуживанию перевозочного процесса, хранению подвижного состава, техническому обслуживанию и ремонту </a:t>
            </a:r>
            <a:endParaRPr lang="ru-RU" dirty="0"/>
          </a:p>
        </p:txBody>
      </p:sp>
      <p:sp>
        <p:nvSpPr>
          <p:cNvPr id="4" name="Стрелка вправо 3"/>
          <p:cNvSpPr/>
          <p:nvPr/>
        </p:nvSpPr>
        <p:spPr>
          <a:xfrm>
            <a:off x="214282" y="1000108"/>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5643570" y="928670"/>
            <a:ext cx="2994731" cy="203132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ru-RU" dirty="0" smtClean="0">
                <a:solidFill>
                  <a:srgbClr val="FF0000"/>
                </a:solidFill>
                <a:latin typeface="Century Gothic"/>
              </a:rPr>
              <a:t>►</a:t>
            </a:r>
            <a:r>
              <a:rPr lang="ru-RU" dirty="0" smtClean="0"/>
              <a:t>Грузовые</a:t>
            </a:r>
          </a:p>
          <a:p>
            <a:endParaRPr lang="ru-RU" dirty="0" smtClean="0"/>
          </a:p>
          <a:p>
            <a:r>
              <a:rPr lang="ru-RU" dirty="0" smtClean="0">
                <a:solidFill>
                  <a:srgbClr val="FF0000"/>
                </a:solidFill>
                <a:latin typeface="Century Gothic"/>
              </a:rPr>
              <a:t>►</a:t>
            </a:r>
            <a:r>
              <a:rPr lang="ru-RU" dirty="0" smtClean="0">
                <a:latin typeface="Century Gothic"/>
              </a:rPr>
              <a:t> </a:t>
            </a:r>
            <a:r>
              <a:rPr lang="ru-RU" dirty="0" smtClean="0"/>
              <a:t>Пассажирские</a:t>
            </a:r>
          </a:p>
          <a:p>
            <a:r>
              <a:rPr lang="ru-RU" dirty="0" smtClean="0"/>
              <a:t> </a:t>
            </a:r>
          </a:p>
          <a:p>
            <a:r>
              <a:rPr lang="ru-RU" dirty="0" smtClean="0">
                <a:solidFill>
                  <a:srgbClr val="FF0000"/>
                </a:solidFill>
                <a:latin typeface="Century Gothic"/>
              </a:rPr>
              <a:t>►</a:t>
            </a:r>
            <a:r>
              <a:rPr lang="ru-RU" dirty="0" smtClean="0">
                <a:latin typeface="Century Gothic"/>
              </a:rPr>
              <a:t> </a:t>
            </a:r>
            <a:r>
              <a:rPr lang="ru-RU" dirty="0" smtClean="0"/>
              <a:t>Смешанные </a:t>
            </a:r>
          </a:p>
          <a:p>
            <a:endParaRPr lang="ru-RU" dirty="0" smtClean="0"/>
          </a:p>
          <a:p>
            <a:r>
              <a:rPr lang="ru-RU" dirty="0" smtClean="0">
                <a:solidFill>
                  <a:srgbClr val="FF0000"/>
                </a:solidFill>
                <a:latin typeface="Century Gothic"/>
              </a:rPr>
              <a:t>►</a:t>
            </a:r>
            <a:r>
              <a:rPr lang="ru-RU" dirty="0" smtClean="0">
                <a:latin typeface="Century Gothic"/>
              </a:rPr>
              <a:t> </a:t>
            </a:r>
            <a:r>
              <a:rPr lang="ru-RU" dirty="0" smtClean="0"/>
              <a:t>Специализированные </a:t>
            </a:r>
            <a:endParaRPr lang="ru-RU" dirty="0"/>
          </a:p>
        </p:txBody>
      </p:sp>
      <p:sp>
        <p:nvSpPr>
          <p:cNvPr id="8" name="Стрелка вправо 7"/>
          <p:cNvSpPr/>
          <p:nvPr/>
        </p:nvSpPr>
        <p:spPr>
          <a:xfrm>
            <a:off x="5072066" y="1000108"/>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785786" y="3143248"/>
            <a:ext cx="414340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b="1" dirty="0" smtClean="0"/>
              <a:t>2. ОБСЛУЖИВАЮЩИЕ </a:t>
            </a:r>
            <a:endParaRPr lang="ru-RU" dirty="0"/>
          </a:p>
        </p:txBody>
      </p:sp>
      <p:sp>
        <p:nvSpPr>
          <p:cNvPr id="10" name="Стрелка вправо 9"/>
          <p:cNvSpPr/>
          <p:nvPr/>
        </p:nvSpPr>
        <p:spPr>
          <a:xfrm>
            <a:off x="214282" y="3214686"/>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785786" y="3643314"/>
            <a:ext cx="7858180"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dirty="0" smtClean="0">
                <a:solidFill>
                  <a:srgbClr val="FF0000"/>
                </a:solidFill>
                <a:latin typeface="Century Gothic"/>
              </a:rPr>
              <a:t>► </a:t>
            </a:r>
            <a:r>
              <a:rPr lang="ru-RU" dirty="0" smtClean="0">
                <a:solidFill>
                  <a:schemeClr val="tx1"/>
                </a:solidFill>
              </a:rPr>
              <a:t>транспортно-экспедиционные – предназначены для перевозки грузов и пассажиров  и оказания комплексных услуг (подготовка груза, оформление документов, экспедирование грузов, консультирование, претензионная работа </a:t>
            </a:r>
          </a:p>
          <a:p>
            <a:pPr algn="just"/>
            <a:r>
              <a:rPr lang="ru-RU" dirty="0" smtClean="0">
                <a:solidFill>
                  <a:srgbClr val="FF0000"/>
                </a:solidFill>
                <a:latin typeface="Century Gothic"/>
              </a:rPr>
              <a:t> ► </a:t>
            </a:r>
            <a:r>
              <a:rPr lang="ru-RU" dirty="0" smtClean="0">
                <a:solidFill>
                  <a:schemeClr val="tx1"/>
                </a:solidFill>
              </a:rPr>
              <a:t>станции технического  обслуживания – специализированные предприятия для выполнения ТО,ТР, диагностика, снабжение запасными частями</a:t>
            </a:r>
          </a:p>
          <a:p>
            <a:pPr algn="just"/>
            <a:r>
              <a:rPr lang="ru-RU" dirty="0" smtClean="0">
                <a:solidFill>
                  <a:srgbClr val="FF0000"/>
                </a:solidFill>
                <a:latin typeface="Century Gothic"/>
              </a:rPr>
              <a:t>►</a:t>
            </a:r>
            <a:r>
              <a:rPr lang="ru-RU" dirty="0" smtClean="0">
                <a:solidFill>
                  <a:schemeClr val="tx1"/>
                </a:solidFill>
              </a:rPr>
              <a:t>Автозаправочные станции</a:t>
            </a:r>
          </a:p>
          <a:p>
            <a:pPr algn="just"/>
            <a:r>
              <a:rPr lang="ru-RU" dirty="0" smtClean="0">
                <a:solidFill>
                  <a:srgbClr val="FF0000"/>
                </a:solidFill>
              </a:rPr>
              <a:t>►</a:t>
            </a:r>
            <a:r>
              <a:rPr lang="ru-RU" dirty="0" smtClean="0">
                <a:solidFill>
                  <a:schemeClr val="tx1"/>
                </a:solidFill>
              </a:rPr>
              <a:t> Автовокзалы</a:t>
            </a:r>
          </a:p>
          <a:p>
            <a:pPr algn="just"/>
            <a:r>
              <a:rPr lang="ru-RU" dirty="0" smtClean="0">
                <a:solidFill>
                  <a:srgbClr val="FF0000"/>
                </a:solidFill>
              </a:rPr>
              <a:t>►</a:t>
            </a:r>
            <a:r>
              <a:rPr lang="ru-RU" dirty="0" smtClean="0">
                <a:solidFill>
                  <a:schemeClr val="tx1"/>
                </a:solidFill>
              </a:rPr>
              <a:t> Автостанции </a:t>
            </a:r>
          </a:p>
          <a:p>
            <a:pPr algn="just"/>
            <a:r>
              <a:rPr lang="ru-RU" dirty="0" smtClean="0">
                <a:solidFill>
                  <a:srgbClr val="FF0000"/>
                </a:solidFill>
              </a:rPr>
              <a:t>►</a:t>
            </a:r>
            <a:r>
              <a:rPr lang="ru-RU" dirty="0" smtClean="0">
                <a:solidFill>
                  <a:schemeClr val="tx1"/>
                </a:solidFill>
              </a:rPr>
              <a:t>гаражи, стоянки </a:t>
            </a:r>
            <a:endParaRPr lang="ru-RU"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214290"/>
            <a:ext cx="785818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b="1" dirty="0" smtClean="0"/>
              <a:t>3. РЕМОНТНЫЕ </a:t>
            </a:r>
            <a:r>
              <a:rPr lang="ru-RU" dirty="0" smtClean="0"/>
              <a:t>– предназначены для ремонта автомобилей, узлов, агрегатов, деталей, изготовления запасных частей, характерного оборудования и приспособлений (авторемонтные, шиноремонтные </a:t>
            </a:r>
            <a:endParaRPr lang="ru-RU" dirty="0"/>
          </a:p>
        </p:txBody>
      </p:sp>
      <p:sp>
        <p:nvSpPr>
          <p:cNvPr id="3" name="Стрелка вправо 2"/>
          <p:cNvSpPr/>
          <p:nvPr/>
        </p:nvSpPr>
        <p:spPr>
          <a:xfrm>
            <a:off x="214282" y="285728"/>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90706" y="2962418"/>
            <a:ext cx="2467342"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sz="2000" b="1" dirty="0" smtClean="0"/>
              <a:t>ПРЕДПРИЯТИЕ</a:t>
            </a:r>
            <a:endParaRPr lang="ru-RU" sz="2000" b="1" dirty="0"/>
          </a:p>
        </p:txBody>
      </p:sp>
      <p:sp>
        <p:nvSpPr>
          <p:cNvPr id="3" name="TextBox 2"/>
          <p:cNvSpPr txBox="1"/>
          <p:nvPr/>
        </p:nvSpPr>
        <p:spPr>
          <a:xfrm>
            <a:off x="2928926" y="1000108"/>
            <a:ext cx="571504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t>Основная хозяйствующая структурная единица </a:t>
            </a:r>
            <a:r>
              <a:rPr lang="ru-RU" sz="2000" dirty="0"/>
              <a:t>в условиях рыночной экономики </a:t>
            </a:r>
          </a:p>
        </p:txBody>
      </p:sp>
      <p:sp>
        <p:nvSpPr>
          <p:cNvPr id="4" name="TextBox 3"/>
          <p:cNvSpPr txBox="1"/>
          <p:nvPr/>
        </p:nvSpPr>
        <p:spPr>
          <a:xfrm>
            <a:off x="2928926" y="1857364"/>
            <a:ext cx="5715040"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t>Основной производитель </a:t>
            </a:r>
            <a:r>
              <a:rPr lang="ru-RU" sz="2000" dirty="0"/>
              <a:t>товаров и услуг</a:t>
            </a:r>
          </a:p>
        </p:txBody>
      </p:sp>
      <p:sp>
        <p:nvSpPr>
          <p:cNvPr id="5" name="TextBox 4"/>
          <p:cNvSpPr txBox="1"/>
          <p:nvPr/>
        </p:nvSpPr>
        <p:spPr>
          <a:xfrm>
            <a:off x="2928926" y="2500306"/>
            <a:ext cx="571504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sz="2000" dirty="0" smtClean="0"/>
              <a:t>Основной рыночный субъект, вступающий </a:t>
            </a:r>
            <a:r>
              <a:rPr lang="ru-RU" sz="2000" dirty="0"/>
              <a:t>в различные хозяйственные отношения с другими субъектами</a:t>
            </a:r>
          </a:p>
        </p:txBody>
      </p:sp>
      <p:cxnSp>
        <p:nvCxnSpPr>
          <p:cNvPr id="7" name="Прямая со стрелкой 6"/>
          <p:cNvCxnSpPr>
            <a:stCxn id="2" idx="2"/>
            <a:endCxn id="3" idx="1"/>
          </p:cNvCxnSpPr>
          <p:nvPr/>
        </p:nvCxnSpPr>
        <p:spPr>
          <a:xfrm flipV="1">
            <a:off x="1043020" y="1354051"/>
            <a:ext cx="1885906" cy="180842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2" idx="2"/>
            <a:endCxn id="4" idx="1"/>
          </p:cNvCxnSpPr>
          <p:nvPr/>
        </p:nvCxnSpPr>
        <p:spPr>
          <a:xfrm flipV="1">
            <a:off x="1043020" y="2057419"/>
            <a:ext cx="1885906" cy="110505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2" idx="2"/>
            <a:endCxn id="5" idx="1"/>
          </p:cNvCxnSpPr>
          <p:nvPr/>
        </p:nvCxnSpPr>
        <p:spPr>
          <a:xfrm flipV="1">
            <a:off x="1043020" y="3008138"/>
            <a:ext cx="1885906" cy="15433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28926" y="3714752"/>
            <a:ext cx="571504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sz="2000" dirty="0" smtClean="0"/>
              <a:t>Самостоятельный хозяйствующий </a:t>
            </a:r>
            <a:r>
              <a:rPr lang="ru-RU" sz="2000" dirty="0"/>
              <a:t>субъект с правом юридического лица, созданный в порядке, установленном законодательством, для производства продукции, выполнении работ и оказании услуг в целях удовлетворения спроса и получения прибыли</a:t>
            </a:r>
          </a:p>
        </p:txBody>
      </p:sp>
      <p:cxnSp>
        <p:nvCxnSpPr>
          <p:cNvPr id="18" name="Прямая со стрелкой 17"/>
          <p:cNvCxnSpPr>
            <a:stCxn id="2" idx="2"/>
            <a:endCxn id="12" idx="1"/>
          </p:cNvCxnSpPr>
          <p:nvPr/>
        </p:nvCxnSpPr>
        <p:spPr>
          <a:xfrm>
            <a:off x="1043020" y="3162473"/>
            <a:ext cx="1885906" cy="16756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160387"/>
          <a:ext cx="8715436" cy="6636618"/>
        </p:xfrm>
        <a:graphic>
          <a:graphicData uri="http://schemas.openxmlformats.org/drawingml/2006/table">
            <a:tbl>
              <a:tblPr firstRow="1" bandRow="1">
                <a:tableStyleId>{BC89EF96-8CEA-46FF-86C4-4CE0E7609802}</a:tableStyleId>
              </a:tblPr>
              <a:tblGrid>
                <a:gridCol w="4285089"/>
                <a:gridCol w="4430347"/>
              </a:tblGrid>
              <a:tr h="624300">
                <a:tc>
                  <a:txBody>
                    <a:bodyPr/>
                    <a:lstStyle/>
                    <a:p>
                      <a:pPr algn="ctr"/>
                      <a:r>
                        <a:rPr lang="ru-RU" dirty="0" smtClean="0"/>
                        <a:t>Предприятие</a:t>
                      </a:r>
                      <a:r>
                        <a:rPr lang="ru-RU" baseline="0" dirty="0" smtClean="0"/>
                        <a:t> имеет право</a:t>
                      </a:r>
                      <a:endParaRPr lang="ru-RU" dirty="0"/>
                    </a:p>
                    <a:p>
                      <a:pPr algn="ctr"/>
                      <a:r>
                        <a:rPr lang="ru-RU" b="1" dirty="0" smtClean="0"/>
                        <a:t>! САМОСТОЯТЕЛЬНО!</a:t>
                      </a:r>
                      <a:r>
                        <a:rPr lang="ru-RU" b="1" baseline="0" dirty="0" smtClean="0"/>
                        <a:t> </a:t>
                      </a:r>
                      <a:endParaRPr lang="ru-RU" b="1" dirty="0"/>
                    </a:p>
                  </a:txBody>
                  <a:tcPr anchor="ctr"/>
                </a:tc>
                <a:tc>
                  <a:txBody>
                    <a:bodyPr/>
                    <a:lstStyle/>
                    <a:p>
                      <a:pPr algn="ctr"/>
                      <a:r>
                        <a:rPr lang="ru-RU" dirty="0" smtClean="0"/>
                        <a:t>Предприятие обязано </a:t>
                      </a:r>
                      <a:endParaRPr lang="ru-RU" dirty="0"/>
                    </a:p>
                  </a:txBody>
                  <a:tcPr anchor="ctr"/>
                </a:tc>
              </a:tr>
              <a:tr h="891857">
                <a:tc>
                  <a:txBody>
                    <a:bodyPr/>
                    <a:lstStyle/>
                    <a:p>
                      <a:pPr algn="l"/>
                      <a:r>
                        <a:rPr lang="ru-RU" dirty="0" smtClean="0"/>
                        <a:t>-</a:t>
                      </a:r>
                      <a:r>
                        <a:rPr lang="ru-RU" baseline="0" dirty="0" smtClean="0"/>
                        <a:t> Выбирать организационно-правовую форму</a:t>
                      </a:r>
                      <a:endParaRPr lang="ru-RU" dirty="0"/>
                    </a:p>
                  </a:txBody>
                  <a:tcPr anchor="ctr"/>
                </a:tc>
                <a:tc>
                  <a:txBody>
                    <a:bodyPr/>
                    <a:lstStyle/>
                    <a:p>
                      <a:pPr algn="l"/>
                      <a:r>
                        <a:rPr lang="ru-RU" dirty="0" smtClean="0"/>
                        <a:t>- Вести соответствующий бухучет и предоставлять в налоговую службу всю необходимую документацию </a:t>
                      </a:r>
                      <a:endParaRPr lang="ru-RU" dirty="0"/>
                    </a:p>
                  </a:txBody>
                  <a:tcPr anchor="ctr"/>
                </a:tc>
              </a:tr>
              <a:tr h="891857">
                <a:tc>
                  <a:txBody>
                    <a:bodyPr/>
                    <a:lstStyle/>
                    <a:p>
                      <a:pPr algn="l"/>
                      <a:r>
                        <a:rPr lang="ru-RU" dirty="0" smtClean="0"/>
                        <a:t>- Формировать стратегию ведения хозяйственной деятельности </a:t>
                      </a:r>
                      <a:endParaRPr lang="ru-RU" dirty="0"/>
                    </a:p>
                  </a:txBody>
                  <a:tcPr anchor="ctr"/>
                </a:tc>
                <a:tc>
                  <a:txBody>
                    <a:bodyPr/>
                    <a:lstStyle/>
                    <a:p>
                      <a:pPr algn="l"/>
                      <a:r>
                        <a:rPr lang="ru-RU" dirty="0" smtClean="0"/>
                        <a:t>- Предоставлять информацию государственным органам (Госкомстат)</a:t>
                      </a:r>
                      <a:endParaRPr lang="ru-RU" dirty="0"/>
                    </a:p>
                  </a:txBody>
                  <a:tcPr anchor="ctr"/>
                </a:tc>
              </a:tr>
              <a:tr h="891857">
                <a:tc>
                  <a:txBody>
                    <a:bodyPr/>
                    <a:lstStyle/>
                    <a:p>
                      <a:pPr algn="l"/>
                      <a:r>
                        <a:rPr lang="ru-RU" dirty="0" smtClean="0"/>
                        <a:t>- Выбирать структуру органов управления</a:t>
                      </a:r>
                      <a:r>
                        <a:rPr lang="ru-RU" baseline="0" dirty="0" smtClean="0"/>
                        <a:t>  и затраты на их содержание </a:t>
                      </a:r>
                      <a:endParaRPr lang="ru-RU" dirty="0"/>
                    </a:p>
                  </a:txBody>
                  <a:tcPr anchor="ctr"/>
                </a:tc>
                <a:tc>
                  <a:txBody>
                    <a:bodyPr/>
                    <a:lstStyle/>
                    <a:p>
                      <a:pPr algn="l"/>
                      <a:r>
                        <a:rPr lang="ru-RU" dirty="0" smtClean="0"/>
                        <a:t>-</a:t>
                      </a:r>
                      <a:r>
                        <a:rPr lang="ru-RU" baseline="0" dirty="0" smtClean="0"/>
                        <a:t> Соблюдать кредитно-расчетную дисциплину </a:t>
                      </a:r>
                      <a:endParaRPr lang="ru-RU" dirty="0"/>
                    </a:p>
                  </a:txBody>
                  <a:tcPr anchor="ctr"/>
                </a:tc>
              </a:tr>
              <a:tr h="418698">
                <a:tc>
                  <a:txBody>
                    <a:bodyPr/>
                    <a:lstStyle/>
                    <a:p>
                      <a:pPr algn="l"/>
                      <a:r>
                        <a:rPr lang="ru-RU" dirty="0" smtClean="0"/>
                        <a:t>- Планировать свою</a:t>
                      </a:r>
                      <a:r>
                        <a:rPr lang="ru-RU" baseline="0" dirty="0" smtClean="0"/>
                        <a:t> деятельность </a:t>
                      </a:r>
                      <a:endParaRPr lang="ru-RU" dirty="0"/>
                    </a:p>
                  </a:txBody>
                  <a:tcPr anchor="ctr"/>
                </a:tc>
                <a:tc rowSpan="2">
                  <a:txBody>
                    <a:bodyPr/>
                    <a:lstStyle/>
                    <a:p>
                      <a:pPr algn="l"/>
                      <a:r>
                        <a:rPr lang="ru-RU" dirty="0" smtClean="0"/>
                        <a:t>- Возмещать экологический ущерб </a:t>
                      </a:r>
                      <a:endParaRPr lang="ru-RU" dirty="0"/>
                    </a:p>
                  </a:txBody>
                  <a:tcPr anchor="ctr"/>
                </a:tc>
              </a:tr>
              <a:tr h="624300">
                <a:tc>
                  <a:txBody>
                    <a:bodyPr/>
                    <a:lstStyle/>
                    <a:p>
                      <a:pPr algn="l"/>
                      <a:r>
                        <a:rPr lang="ru-RU" dirty="0" smtClean="0"/>
                        <a:t>- Выбирать направления использования</a:t>
                      </a:r>
                      <a:r>
                        <a:rPr lang="ru-RU" baseline="0" dirty="0" smtClean="0"/>
                        <a:t> прибыли </a:t>
                      </a:r>
                      <a:endParaRPr lang="ru-RU" dirty="0"/>
                    </a:p>
                  </a:txBody>
                  <a:tcPr anchor="ctr"/>
                </a:tc>
                <a:tc vMerge="1">
                  <a:txBody>
                    <a:bodyPr/>
                    <a:lstStyle/>
                    <a:p>
                      <a:pPr algn="l"/>
                      <a:endParaRPr lang="ru-RU" dirty="0"/>
                    </a:p>
                  </a:txBody>
                  <a:tcPr anchor="ctr"/>
                </a:tc>
              </a:tr>
              <a:tr h="624300">
                <a:tc>
                  <a:txBody>
                    <a:bodyPr/>
                    <a:lstStyle/>
                    <a:p>
                      <a:pPr algn="l"/>
                      <a:r>
                        <a:rPr lang="ru-RU" dirty="0" smtClean="0"/>
                        <a:t>- Открывать счета для хранения</a:t>
                      </a:r>
                      <a:r>
                        <a:rPr lang="ru-RU" baseline="0" dirty="0" smtClean="0"/>
                        <a:t> денежных средств в любых банках</a:t>
                      </a:r>
                      <a:endParaRPr lang="ru-RU" dirty="0"/>
                    </a:p>
                  </a:txBody>
                  <a:tcPr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Обеспечивать установленные выплаты сотрудникам </a:t>
                      </a:r>
                    </a:p>
                    <a:p>
                      <a:pPr algn="l"/>
                      <a:endParaRPr lang="ru-RU" dirty="0"/>
                    </a:p>
                  </a:txBody>
                  <a:tcPr anchor="ctr"/>
                </a:tc>
              </a:tr>
              <a:tr h="624300">
                <a:tc>
                  <a:txBody>
                    <a:bodyPr/>
                    <a:lstStyle/>
                    <a:p>
                      <a:pPr algn="l"/>
                      <a:r>
                        <a:rPr lang="ru-RU" dirty="0" smtClean="0"/>
                        <a:t>- Выбирать формы и системы оплаты труда</a:t>
                      </a:r>
                      <a:r>
                        <a:rPr lang="ru-RU" baseline="0" dirty="0" smtClean="0"/>
                        <a:t> </a:t>
                      </a:r>
                      <a:endParaRPr lang="ru-RU" dirty="0"/>
                    </a:p>
                  </a:txBody>
                  <a:tcPr anchor="ctr"/>
                </a:tc>
                <a:tc vMerge="1">
                  <a:txBody>
                    <a:bodyPr/>
                    <a:lstStyle/>
                    <a:p>
                      <a:pPr algn="l"/>
                      <a:endParaRPr lang="ru-RU" dirty="0"/>
                    </a:p>
                  </a:txBody>
                  <a:tcPr anchor="ctr"/>
                </a:tc>
              </a:tr>
              <a:tr h="891857">
                <a:tc>
                  <a:txBody>
                    <a:bodyPr/>
                    <a:lstStyle/>
                    <a:p>
                      <a:pPr algn="l"/>
                      <a:r>
                        <a:rPr lang="ru-RU" dirty="0" smtClean="0"/>
                        <a:t>-</a:t>
                      </a:r>
                      <a:r>
                        <a:rPr lang="ru-RU" baseline="0" dirty="0" smtClean="0"/>
                        <a:t> Устанавливать тарифы на продукцию </a:t>
                      </a:r>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a:t>
                      </a:r>
                      <a:r>
                        <a:rPr lang="ru-RU" baseline="0" dirty="0" smtClean="0"/>
                        <a:t> Уплачивать установленные налоги и сборы </a:t>
                      </a:r>
                      <a:endParaRPr lang="ru-RU" dirty="0" smtClean="0"/>
                    </a:p>
                    <a:p>
                      <a:pPr algn="l"/>
                      <a:endParaRPr lang="ru-RU" dirty="0"/>
                    </a:p>
                  </a:txBody>
                  <a:tcPr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928670"/>
            <a:ext cx="7286676" cy="3785652"/>
          </a:xfrm>
          <a:prstGeom prst="rect">
            <a:avLst/>
          </a:prstGeom>
          <a:noFill/>
        </p:spPr>
        <p:txBody>
          <a:bodyPr wrap="square" rtlCol="0">
            <a:spAutoFit/>
          </a:bodyPr>
          <a:lstStyle/>
          <a:p>
            <a:pPr lvl="0" algn="just"/>
            <a:r>
              <a:rPr lang="ru-RU" sz="2000" b="1" u="sng" dirty="0" smtClean="0"/>
              <a:t>Экономичность</a:t>
            </a:r>
            <a:r>
              <a:rPr lang="ru-RU" sz="2000" b="1" dirty="0" smtClean="0"/>
              <a:t> </a:t>
            </a:r>
            <a:r>
              <a:rPr lang="ru-RU" sz="2000" dirty="0"/>
              <a:t>– достижение заданных результатов при минимальных затратах или при заданном объёме затрат наибольшего результата;  </a:t>
            </a:r>
            <a:endParaRPr lang="ru-RU" sz="2000" dirty="0" smtClean="0"/>
          </a:p>
          <a:p>
            <a:pPr lvl="0" algn="just"/>
            <a:endParaRPr lang="ru-RU" sz="2000" dirty="0"/>
          </a:p>
          <a:p>
            <a:pPr lvl="0" algn="just"/>
            <a:r>
              <a:rPr lang="ru-RU" sz="2000" b="1" u="sng" dirty="0" smtClean="0"/>
              <a:t>Финансовая </a:t>
            </a:r>
            <a:r>
              <a:rPr lang="ru-RU" sz="2000" b="1" u="sng" dirty="0"/>
              <a:t>устойчивости</a:t>
            </a:r>
            <a:r>
              <a:rPr lang="ru-RU" sz="2000" b="1" dirty="0"/>
              <a:t> </a:t>
            </a:r>
            <a:r>
              <a:rPr lang="ru-RU" sz="2000" dirty="0"/>
              <a:t>– предприятие в любой момент времени может произвести необходимые платежи</a:t>
            </a:r>
            <a:r>
              <a:rPr lang="ru-RU" sz="2000" dirty="0" smtClean="0"/>
              <a:t>;</a:t>
            </a:r>
          </a:p>
          <a:p>
            <a:pPr lvl="0" algn="just"/>
            <a:endParaRPr lang="ru-RU" sz="2000" dirty="0"/>
          </a:p>
          <a:p>
            <a:pPr lvl="0" algn="just"/>
            <a:r>
              <a:rPr lang="ru-RU" sz="2000" b="1" u="sng" dirty="0" smtClean="0"/>
              <a:t>Получение </a:t>
            </a:r>
            <a:r>
              <a:rPr lang="ru-RU" sz="2000" b="1" u="sng" dirty="0"/>
              <a:t>прибыли</a:t>
            </a:r>
            <a:r>
              <a:rPr lang="ru-RU" sz="2000" b="1" dirty="0"/>
              <a:t> </a:t>
            </a:r>
            <a:r>
              <a:rPr lang="ru-RU" sz="2000" dirty="0" smtClean="0"/>
              <a:t>–  </a:t>
            </a:r>
            <a:r>
              <a:rPr lang="ru-RU" sz="2000" dirty="0"/>
              <a:t>производство и реализация должно быть организовано таким образом, чтобы обеспечить прибыль и рентабельность.</a:t>
            </a:r>
          </a:p>
          <a:p>
            <a:pPr algn="just"/>
            <a:endParaRPr lang="ru-RU" sz="2000" dirty="0"/>
          </a:p>
        </p:txBody>
      </p:sp>
      <p:sp>
        <p:nvSpPr>
          <p:cNvPr id="3" name="TextBox 2"/>
          <p:cNvSpPr txBox="1"/>
          <p:nvPr/>
        </p:nvSpPr>
        <p:spPr>
          <a:xfrm>
            <a:off x="571472" y="214290"/>
            <a:ext cx="776366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b="1" dirty="0" smtClean="0"/>
              <a:t>ОСНОВНЫЕ ПРИНЦИПЫ УПРАВЛЕНИЯ ПРЕДПРИЯТИЕМ</a:t>
            </a:r>
            <a:endParaRPr lang="ru-RU" dirty="0" smtClean="0"/>
          </a:p>
        </p:txBody>
      </p:sp>
      <p:cxnSp>
        <p:nvCxnSpPr>
          <p:cNvPr id="5" name="Прямая со стрелкой 4"/>
          <p:cNvCxnSpPr/>
          <p:nvPr/>
        </p:nvCxnSpPr>
        <p:spPr>
          <a:xfrm>
            <a:off x="500034" y="1142984"/>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500034" y="2357430"/>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500034" y="3286124"/>
            <a:ext cx="71438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28868" y="4929198"/>
            <a:ext cx="8717451" cy="400110"/>
          </a:xfrm>
          <a:prstGeom prst="rect">
            <a:avLst/>
          </a:prstGeom>
          <a:noFill/>
        </p:spPr>
        <p:txBody>
          <a:bodyPr wrap="none" rtlCol="0">
            <a:spAutoFit/>
          </a:bodyPr>
          <a:lstStyle/>
          <a:p>
            <a:pPr algn="ctr"/>
            <a:r>
              <a:rPr lang="ru-RU" sz="2000" b="1" dirty="0" smtClean="0"/>
              <a:t>ГЛАВНАЯ ЦЕЛЬ ПРЕДПРИЯТИЯ – ПОЛУЧЕНИЕ ПРИБЫЛИ</a:t>
            </a:r>
            <a:endParaRPr lang="ru-RU" sz="2000" dirty="0"/>
          </a:p>
        </p:txBody>
      </p:sp>
      <p:sp>
        <p:nvSpPr>
          <p:cNvPr id="9" name="Стрелка вниз 8"/>
          <p:cNvSpPr/>
          <p:nvPr/>
        </p:nvSpPr>
        <p:spPr>
          <a:xfrm>
            <a:off x="6786578" y="6286520"/>
            <a:ext cx="142876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143932" cy="5324535"/>
          </a:xfrm>
          <a:prstGeom prst="rect">
            <a:avLst/>
          </a:prstGeom>
          <a:noFill/>
        </p:spPr>
        <p:txBody>
          <a:bodyPr wrap="square" rtlCol="0">
            <a:spAutoFit/>
          </a:bodyPr>
          <a:lstStyle/>
          <a:p>
            <a:pPr algn="just"/>
            <a:r>
              <a:rPr lang="ru-RU" sz="2000" b="1" dirty="0" smtClean="0"/>
              <a:t>ОСНОВНЫМИ ЦЕЛЯМИ ПРЕДПРИЯТИЯ ТАКЖЕ МОГУТ БЫТЬ:</a:t>
            </a:r>
          </a:p>
          <a:p>
            <a:pPr algn="just"/>
            <a:endParaRPr lang="ru-RU" sz="2000" dirty="0"/>
          </a:p>
          <a:p>
            <a:pPr lvl="0" algn="just">
              <a:buFont typeface="Wingdings" pitchFamily="2" charset="2"/>
              <a:buChar char="Ø"/>
            </a:pPr>
            <a:r>
              <a:rPr lang="ru-RU" sz="2000" dirty="0" smtClean="0"/>
              <a:t> завоевать </a:t>
            </a:r>
            <a:r>
              <a:rPr lang="ru-RU" sz="2000" dirty="0"/>
              <a:t>или удержать большую долю какого-либо рынка для своего товара</a:t>
            </a:r>
            <a:r>
              <a:rPr lang="ru-RU" sz="2000" dirty="0" smtClean="0"/>
              <a:t>;</a:t>
            </a:r>
          </a:p>
          <a:p>
            <a:pPr lvl="0" algn="just">
              <a:buFont typeface="Wingdings" pitchFamily="2" charset="2"/>
              <a:buChar char="Ø"/>
            </a:pPr>
            <a:endParaRPr lang="ru-RU" sz="2000" dirty="0"/>
          </a:p>
          <a:p>
            <a:pPr lvl="0" algn="just">
              <a:buFont typeface="Wingdings" pitchFamily="2" charset="2"/>
              <a:buChar char="Ø"/>
            </a:pPr>
            <a:r>
              <a:rPr lang="ru-RU" sz="2000" dirty="0" smtClean="0"/>
              <a:t> добиться </a:t>
            </a:r>
            <a:r>
              <a:rPr lang="ru-RU" sz="2000" dirty="0"/>
              <a:t>более высокого качества своего товара</a:t>
            </a:r>
            <a:r>
              <a:rPr lang="ru-RU" sz="2000" dirty="0" smtClean="0"/>
              <a:t>;</a:t>
            </a:r>
          </a:p>
          <a:p>
            <a:pPr lvl="0" algn="just">
              <a:buFont typeface="Wingdings" pitchFamily="2" charset="2"/>
              <a:buChar char="Ø"/>
            </a:pPr>
            <a:endParaRPr lang="ru-RU" sz="2000" dirty="0"/>
          </a:p>
          <a:p>
            <a:pPr lvl="0" algn="just">
              <a:buFont typeface="Wingdings" pitchFamily="2" charset="2"/>
              <a:buChar char="Ø"/>
            </a:pPr>
            <a:r>
              <a:rPr lang="ru-RU" sz="2000" dirty="0" smtClean="0"/>
              <a:t> занять </a:t>
            </a:r>
            <a:r>
              <a:rPr lang="ru-RU" sz="2000" dirty="0"/>
              <a:t>в отрасли лидирующее положение в области технологии</a:t>
            </a:r>
            <a:r>
              <a:rPr lang="ru-RU" sz="2000" dirty="0" smtClean="0"/>
              <a:t>;</a:t>
            </a:r>
          </a:p>
          <a:p>
            <a:pPr lvl="0" algn="just">
              <a:buFont typeface="Wingdings" pitchFamily="2" charset="2"/>
              <a:buChar char="Ø"/>
            </a:pPr>
            <a:endParaRPr lang="ru-RU" sz="2000" dirty="0"/>
          </a:p>
          <a:p>
            <a:pPr lvl="0" algn="just">
              <a:buFont typeface="Wingdings" pitchFamily="2" charset="2"/>
              <a:buChar char="Ø"/>
            </a:pPr>
            <a:r>
              <a:rPr lang="ru-RU" sz="2000" dirty="0" smtClean="0"/>
              <a:t> добиться </a:t>
            </a:r>
            <a:r>
              <a:rPr lang="ru-RU" sz="2000" dirty="0"/>
              <a:t>максимального использования имеющихся сырьевых, людских и финансовых ресурсов</a:t>
            </a:r>
            <a:r>
              <a:rPr lang="ru-RU" sz="2000" dirty="0" smtClean="0"/>
              <a:t>;</a:t>
            </a:r>
          </a:p>
          <a:p>
            <a:pPr lvl="0" algn="just">
              <a:buFont typeface="Wingdings" pitchFamily="2" charset="2"/>
              <a:buChar char="Ø"/>
            </a:pPr>
            <a:endParaRPr lang="ru-RU" sz="2000" dirty="0"/>
          </a:p>
          <a:p>
            <a:pPr lvl="0" algn="just">
              <a:buFont typeface="Wingdings" pitchFamily="2" charset="2"/>
              <a:buChar char="Ø"/>
            </a:pPr>
            <a:r>
              <a:rPr lang="ru-RU" sz="2000" dirty="0" smtClean="0"/>
              <a:t> повысить </a:t>
            </a:r>
            <a:r>
              <a:rPr lang="ru-RU" sz="2000" dirty="0"/>
              <a:t>прибыльность своих операций</a:t>
            </a:r>
            <a:r>
              <a:rPr lang="ru-RU" sz="2000" dirty="0" smtClean="0"/>
              <a:t>;</a:t>
            </a:r>
          </a:p>
          <a:p>
            <a:pPr lvl="0" algn="just">
              <a:buFont typeface="Wingdings" pitchFamily="2" charset="2"/>
              <a:buChar char="Ø"/>
            </a:pPr>
            <a:endParaRPr lang="ru-RU" sz="2000" dirty="0"/>
          </a:p>
          <a:p>
            <a:pPr lvl="0" algn="just">
              <a:buFont typeface="Wingdings" pitchFamily="2" charset="2"/>
              <a:buChar char="Ø"/>
            </a:pPr>
            <a:r>
              <a:rPr lang="ru-RU" sz="2000" dirty="0" smtClean="0"/>
              <a:t> добиться </a:t>
            </a:r>
            <a:r>
              <a:rPr lang="ru-RU" sz="2000" dirty="0"/>
              <a:t>максимально возможного уровня занятости</a:t>
            </a:r>
            <a:r>
              <a:rPr lang="ru-RU" sz="2000" dirty="0" smtClean="0"/>
              <a:t>.</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6050" y="214290"/>
            <a:ext cx="3480440"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b="1" dirty="0" smtClean="0"/>
              <a:t>ЗАДАЧИ ПРЕДПРИЯТИЯ</a:t>
            </a:r>
            <a:r>
              <a:rPr lang="ru-RU" dirty="0" smtClean="0"/>
              <a:t> </a:t>
            </a:r>
            <a:endParaRPr lang="ru-RU" dirty="0"/>
          </a:p>
        </p:txBody>
      </p:sp>
      <p:sp>
        <p:nvSpPr>
          <p:cNvPr id="3" name="TextBox 2"/>
          <p:cNvSpPr txBox="1"/>
          <p:nvPr/>
        </p:nvSpPr>
        <p:spPr>
          <a:xfrm rot="16200000">
            <a:off x="-144526" y="1430354"/>
            <a:ext cx="122982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ru-RU" b="1" dirty="0" smtClean="0"/>
              <a:t>ОБЩИЕ</a:t>
            </a:r>
            <a:endParaRPr lang="ru-RU" b="1" dirty="0"/>
          </a:p>
        </p:txBody>
      </p:sp>
      <p:sp>
        <p:nvSpPr>
          <p:cNvPr id="4" name="TextBox 3"/>
          <p:cNvSpPr txBox="1"/>
          <p:nvPr/>
        </p:nvSpPr>
        <p:spPr>
          <a:xfrm>
            <a:off x="857224" y="785794"/>
            <a:ext cx="7786742" cy="1754326"/>
          </a:xfrm>
          <a:prstGeom prst="rect">
            <a:avLst/>
          </a:prstGeom>
          <a:ln w="38100"/>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ru-RU" dirty="0" smtClean="0"/>
              <a:t>Достичь результатов</a:t>
            </a:r>
            <a:r>
              <a:rPr lang="ru-RU" dirty="0"/>
              <a:t>, которые предполагается получить в пределах планового периода. Они определяются интересами владельца, размерами капитала, ситуацией внутри предприятия, внешней средой. Право постановки задачи перед персоналом предприятия остается за владельцем независимо от его статуса (частное лицо, государственные органы или акционеры).</a:t>
            </a:r>
          </a:p>
        </p:txBody>
      </p:sp>
      <p:sp>
        <p:nvSpPr>
          <p:cNvPr id="5" name="TextBox 4"/>
          <p:cNvSpPr txBox="1"/>
          <p:nvPr/>
        </p:nvSpPr>
        <p:spPr>
          <a:xfrm>
            <a:off x="1643042" y="2643182"/>
            <a:ext cx="5840060"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ru-RU" b="1" dirty="0" smtClean="0"/>
              <a:t>ЗАДАЧИ ДЕЙСТВУЮЩЕГО ПРЕДПРИЯТИЯ</a:t>
            </a:r>
            <a:endParaRPr lang="ru-RU" dirty="0"/>
          </a:p>
        </p:txBody>
      </p:sp>
      <p:sp>
        <p:nvSpPr>
          <p:cNvPr id="6" name="TextBox 5"/>
          <p:cNvSpPr txBox="1"/>
          <p:nvPr/>
        </p:nvSpPr>
        <p:spPr>
          <a:xfrm>
            <a:off x="214282" y="3214686"/>
            <a:ext cx="8501122" cy="3416320"/>
          </a:xfrm>
          <a:prstGeom prst="rect">
            <a:avLst/>
          </a:prstGeom>
          <a:ln w="38100"/>
        </p:spPr>
        <p:style>
          <a:lnRef idx="2">
            <a:schemeClr val="accent4"/>
          </a:lnRef>
          <a:fillRef idx="1">
            <a:schemeClr val="lt1"/>
          </a:fillRef>
          <a:effectRef idx="0">
            <a:schemeClr val="accent4"/>
          </a:effectRef>
          <a:fontRef idx="minor">
            <a:schemeClr val="dk1"/>
          </a:fontRef>
        </p:style>
        <p:txBody>
          <a:bodyPr wrap="square" rtlCol="0">
            <a:spAutoFit/>
          </a:bodyPr>
          <a:lstStyle/>
          <a:p>
            <a:pPr lvl="0" algn="just">
              <a:buFont typeface="Wingdings" pitchFamily="2" charset="2"/>
              <a:buChar char="Ø"/>
            </a:pPr>
            <a:r>
              <a:rPr lang="ru-RU" dirty="0" smtClean="0"/>
              <a:t> получение </a:t>
            </a:r>
            <a:r>
              <a:rPr lang="ru-RU" dirty="0"/>
              <a:t>дохода владельцем предприятия (среди владельцев могут быть государство, акционеры, частные лица);</a:t>
            </a:r>
          </a:p>
          <a:p>
            <a:pPr lvl="0" algn="just">
              <a:buFont typeface="Wingdings" pitchFamily="2" charset="2"/>
              <a:buChar char="Ø"/>
            </a:pPr>
            <a:r>
              <a:rPr lang="ru-RU" dirty="0" smtClean="0"/>
              <a:t> обеспечение </a:t>
            </a:r>
            <a:r>
              <a:rPr lang="ru-RU" dirty="0"/>
              <a:t>потребителей продукцией предприятия в соответствии с договорами и рыночным спросом;</a:t>
            </a:r>
          </a:p>
          <a:p>
            <a:pPr lvl="0" algn="just">
              <a:buFont typeface="Wingdings" pitchFamily="2" charset="2"/>
              <a:buChar char="Ø"/>
            </a:pPr>
            <a:r>
              <a:rPr lang="ru-RU" dirty="0" smtClean="0"/>
              <a:t> обеспечение </a:t>
            </a:r>
            <a:r>
              <a:rPr lang="ru-RU" dirty="0"/>
              <a:t>персонала предприятия заработной платой, нормальными условиями труда и возможностью профессионального роста;</a:t>
            </a:r>
          </a:p>
          <a:p>
            <a:pPr lvl="0" algn="just">
              <a:buFont typeface="Wingdings" pitchFamily="2" charset="2"/>
              <a:buChar char="Ø"/>
            </a:pPr>
            <a:r>
              <a:rPr lang="ru-RU" dirty="0" smtClean="0"/>
              <a:t> создание </a:t>
            </a:r>
            <a:r>
              <a:rPr lang="ru-RU" dirty="0"/>
              <a:t>рабочих мест для населения, живущего в окрестностях предприятия;</a:t>
            </a:r>
          </a:p>
          <a:p>
            <a:pPr lvl="0" algn="just">
              <a:buFont typeface="Wingdings" pitchFamily="2" charset="2"/>
              <a:buChar char="Ø"/>
            </a:pPr>
            <a:r>
              <a:rPr lang="ru-RU" dirty="0" smtClean="0"/>
              <a:t> охрана </a:t>
            </a:r>
            <a:r>
              <a:rPr lang="ru-RU" dirty="0"/>
              <a:t>окружающей среды: земли, воздушного и водного бассейнов;</a:t>
            </a:r>
          </a:p>
          <a:p>
            <a:pPr lvl="0" algn="just">
              <a:buFont typeface="Wingdings" pitchFamily="2" charset="2"/>
              <a:buChar char="Ø"/>
            </a:pPr>
            <a:r>
              <a:rPr lang="ru-RU" dirty="0" smtClean="0"/>
              <a:t> недопущение </a:t>
            </a:r>
            <a:r>
              <a:rPr lang="ru-RU" dirty="0"/>
              <a:t>сбоев в работе предприятия (срыва поставки, выпуска бракованной продукции, резкого сокращения объемов производства и снижения рентабельности</a:t>
            </a:r>
            <a:r>
              <a:rPr lang="ru-RU"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8794" y="142852"/>
            <a:ext cx="5934638"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sz="2000" b="1" dirty="0" smtClean="0"/>
              <a:t>ОКРУЖАЮЩАЯ СРЕДА ПРЕДПРИЯТИЯ</a:t>
            </a:r>
            <a:endParaRPr lang="ru-RU" sz="2000" b="1" dirty="0"/>
          </a:p>
        </p:txBody>
      </p:sp>
      <p:sp>
        <p:nvSpPr>
          <p:cNvPr id="3" name="TextBox 2"/>
          <p:cNvSpPr txBox="1"/>
          <p:nvPr/>
        </p:nvSpPr>
        <p:spPr>
          <a:xfrm>
            <a:off x="357158" y="1017614"/>
            <a:ext cx="3111749"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ru-RU" sz="2000" dirty="0" smtClean="0"/>
              <a:t>ВНУТРЕННЯЯ СРЕДА</a:t>
            </a:r>
            <a:endParaRPr lang="ru-RU" sz="2000" dirty="0"/>
          </a:p>
        </p:txBody>
      </p:sp>
      <p:sp>
        <p:nvSpPr>
          <p:cNvPr id="4" name="TextBox 3"/>
          <p:cNvSpPr txBox="1"/>
          <p:nvPr/>
        </p:nvSpPr>
        <p:spPr>
          <a:xfrm>
            <a:off x="5857884" y="1017614"/>
            <a:ext cx="2646878"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ru-RU" sz="2000" dirty="0" smtClean="0"/>
              <a:t>ВНЕШНЯЯ СРЕДА</a:t>
            </a:r>
            <a:endParaRPr lang="ru-RU" sz="2000" dirty="0"/>
          </a:p>
        </p:txBody>
      </p:sp>
      <p:sp>
        <p:nvSpPr>
          <p:cNvPr id="5" name="Стрелка вниз 4"/>
          <p:cNvSpPr/>
          <p:nvPr/>
        </p:nvSpPr>
        <p:spPr>
          <a:xfrm>
            <a:off x="1714480" y="1500174"/>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a:p>
        </p:txBody>
      </p:sp>
      <p:sp>
        <p:nvSpPr>
          <p:cNvPr id="6" name="Стрелка вниз 5"/>
          <p:cNvSpPr/>
          <p:nvPr/>
        </p:nvSpPr>
        <p:spPr>
          <a:xfrm>
            <a:off x="7000892" y="1500174"/>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a:p>
        </p:txBody>
      </p:sp>
      <p:sp>
        <p:nvSpPr>
          <p:cNvPr id="7" name="TextBox 6"/>
          <p:cNvSpPr txBox="1"/>
          <p:nvPr/>
        </p:nvSpPr>
        <p:spPr>
          <a:xfrm>
            <a:off x="357158" y="1857364"/>
            <a:ext cx="3357586" cy="2246769"/>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2000" dirty="0" smtClean="0"/>
              <a:t>Персонал</a:t>
            </a:r>
          </a:p>
          <a:p>
            <a:pPr algn="ctr"/>
            <a:r>
              <a:rPr lang="ru-RU" sz="2000" dirty="0" smtClean="0"/>
              <a:t> Средства производства Информационные ресурсы</a:t>
            </a:r>
          </a:p>
          <a:p>
            <a:pPr algn="ctr"/>
            <a:r>
              <a:rPr lang="ru-RU" sz="2000" dirty="0" smtClean="0"/>
              <a:t>Денежные ресурсы</a:t>
            </a:r>
          </a:p>
          <a:p>
            <a:pPr algn="ctr"/>
            <a:r>
              <a:rPr lang="ru-RU" sz="2000" dirty="0" smtClean="0"/>
              <a:t>Службы </a:t>
            </a:r>
          </a:p>
          <a:p>
            <a:pPr algn="ctr"/>
            <a:r>
              <a:rPr lang="ru-RU" sz="2000" dirty="0" smtClean="0"/>
              <a:t>Отделы </a:t>
            </a:r>
            <a:endParaRPr lang="ru-RU" sz="2000" dirty="0"/>
          </a:p>
        </p:txBody>
      </p:sp>
      <p:sp>
        <p:nvSpPr>
          <p:cNvPr id="8" name="TextBox 7"/>
          <p:cNvSpPr txBox="1"/>
          <p:nvPr/>
        </p:nvSpPr>
        <p:spPr>
          <a:xfrm>
            <a:off x="5357818" y="1852562"/>
            <a:ext cx="3357586" cy="2862322"/>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2000" dirty="0" smtClean="0"/>
              <a:t>Поставщики</a:t>
            </a:r>
          </a:p>
          <a:p>
            <a:pPr algn="ctr"/>
            <a:r>
              <a:rPr lang="ru-RU" sz="2000" dirty="0" smtClean="0"/>
              <a:t>Потребители</a:t>
            </a:r>
          </a:p>
          <a:p>
            <a:pPr algn="ctr"/>
            <a:r>
              <a:rPr lang="ru-RU" sz="2000" dirty="0" smtClean="0"/>
              <a:t> Государство </a:t>
            </a:r>
          </a:p>
          <a:p>
            <a:pPr algn="ctr"/>
            <a:r>
              <a:rPr lang="ru-RU" sz="2000" dirty="0" smtClean="0"/>
              <a:t>Конкуренты</a:t>
            </a:r>
          </a:p>
          <a:p>
            <a:pPr algn="ctr"/>
            <a:r>
              <a:rPr lang="ru-RU" sz="2000" dirty="0" smtClean="0"/>
              <a:t>Общество </a:t>
            </a:r>
          </a:p>
          <a:p>
            <a:pPr algn="ctr"/>
            <a:r>
              <a:rPr lang="ru-RU" sz="2000" dirty="0" smtClean="0"/>
              <a:t>Природа</a:t>
            </a:r>
          </a:p>
          <a:p>
            <a:pPr algn="ctr"/>
            <a:r>
              <a:rPr lang="ru-RU" sz="2000" dirty="0" smtClean="0"/>
              <a:t>Финансовые инструменты Фискальная политика</a:t>
            </a: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1670" y="214290"/>
            <a:ext cx="483016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b="1" dirty="0" smtClean="0"/>
              <a:t>КЛАССИФИКАЦИЯ ПРЕДПРИЯТИЙ</a:t>
            </a:r>
            <a:endParaRPr lang="ru-RU" b="1" dirty="0"/>
          </a:p>
        </p:txBody>
      </p:sp>
      <p:sp>
        <p:nvSpPr>
          <p:cNvPr id="3" name="TextBox 2"/>
          <p:cNvSpPr txBox="1"/>
          <p:nvPr/>
        </p:nvSpPr>
        <p:spPr>
          <a:xfrm>
            <a:off x="214282" y="714356"/>
            <a:ext cx="8429685"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AutoNum type="arabicPeriod"/>
            </a:pPr>
            <a:r>
              <a:rPr lang="ru-RU" b="1" dirty="0" smtClean="0"/>
              <a:t>В зависимости от целей деятельности: </a:t>
            </a:r>
          </a:p>
          <a:p>
            <a:pPr marL="342900" indent="-342900"/>
            <a:endParaRPr lang="ru-RU" b="1" dirty="0" smtClean="0"/>
          </a:p>
          <a:p>
            <a:pPr lvl="0"/>
            <a:r>
              <a:rPr lang="ru-RU" b="1" dirty="0" smtClean="0">
                <a:solidFill>
                  <a:schemeClr val="accent1">
                    <a:lumMod val="75000"/>
                  </a:schemeClr>
                </a:solidFill>
                <a:sym typeface="Wingdings"/>
              </a:rPr>
              <a:t></a:t>
            </a:r>
            <a:r>
              <a:rPr lang="ru-RU" i="1" dirty="0" smtClean="0"/>
              <a:t>Коммерческие</a:t>
            </a:r>
            <a:r>
              <a:rPr lang="ru-RU" b="1" dirty="0" smtClean="0"/>
              <a:t> </a:t>
            </a:r>
            <a:r>
              <a:rPr lang="ru-RU" dirty="0" smtClean="0"/>
              <a:t>– предприятие</a:t>
            </a:r>
            <a:r>
              <a:rPr lang="ru-RU" b="1" dirty="0" smtClean="0"/>
              <a:t>, </a:t>
            </a:r>
            <a:r>
              <a:rPr lang="ru-RU" dirty="0" smtClean="0"/>
              <a:t>основной целью которого является получение  прибыли;</a:t>
            </a:r>
          </a:p>
          <a:p>
            <a:pPr lvl="0"/>
            <a:r>
              <a:rPr lang="ru-RU" b="1" dirty="0" smtClean="0">
                <a:solidFill>
                  <a:schemeClr val="accent1">
                    <a:lumMod val="75000"/>
                  </a:schemeClr>
                </a:solidFill>
                <a:sym typeface="Wingdings"/>
              </a:rPr>
              <a:t> </a:t>
            </a:r>
            <a:r>
              <a:rPr lang="ru-RU" i="1" dirty="0" smtClean="0"/>
              <a:t>Некоммерческие </a:t>
            </a:r>
            <a:r>
              <a:rPr lang="ru-RU" dirty="0" smtClean="0"/>
              <a:t>– предприятие, основной целью их деятельности не является получение прибыли (благотворительные фонды)</a:t>
            </a:r>
            <a:endParaRPr lang="ru-RU" dirty="0"/>
          </a:p>
        </p:txBody>
      </p:sp>
      <p:sp>
        <p:nvSpPr>
          <p:cNvPr id="4" name="TextBox 3"/>
          <p:cNvSpPr txBox="1"/>
          <p:nvPr/>
        </p:nvSpPr>
        <p:spPr>
          <a:xfrm>
            <a:off x="214282" y="2643182"/>
            <a:ext cx="8429685"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b="1" dirty="0" smtClean="0"/>
              <a:t>2. По виду и характеру деятельности </a:t>
            </a:r>
            <a:r>
              <a:rPr lang="ru-RU" dirty="0" smtClean="0"/>
              <a:t>– отражает принадлежность предприятия  к той или иной отрасли экономики. Деление предприятий по отраслям происходит по назначению выпускаемой продукции, характеру технической базы и технологического процесса</a:t>
            </a:r>
            <a:r>
              <a:rPr lang="ru-RU" b="1" dirty="0" smtClean="0"/>
              <a:t> </a:t>
            </a:r>
          </a:p>
          <a:p>
            <a:pPr marL="342900" indent="-342900"/>
            <a:endParaRPr lang="ru-RU" b="1" dirty="0" smtClean="0"/>
          </a:p>
          <a:p>
            <a:pPr>
              <a:buFont typeface="Wingdings"/>
              <a:buChar char="è"/>
            </a:pPr>
            <a:r>
              <a:rPr lang="ru-RU" i="1" dirty="0" smtClean="0"/>
              <a:t>Производственные;</a:t>
            </a:r>
            <a:endParaRPr lang="ru-RU" dirty="0" smtClean="0"/>
          </a:p>
          <a:p>
            <a:pPr>
              <a:buFont typeface="Wingdings"/>
              <a:buChar char="è"/>
            </a:pPr>
            <a:r>
              <a:rPr lang="ru-RU" b="1" dirty="0" smtClean="0">
                <a:solidFill>
                  <a:schemeClr val="accent1">
                    <a:lumMod val="75000"/>
                  </a:schemeClr>
                </a:solidFill>
                <a:sym typeface="Wingdings"/>
              </a:rPr>
              <a:t> </a:t>
            </a:r>
            <a:r>
              <a:rPr lang="ru-RU" i="1" dirty="0" smtClean="0"/>
              <a:t>Строительные;</a:t>
            </a:r>
            <a:endParaRPr lang="ru-RU" dirty="0" smtClean="0"/>
          </a:p>
          <a:p>
            <a:r>
              <a:rPr lang="ru-RU" b="1" dirty="0" smtClean="0">
                <a:solidFill>
                  <a:schemeClr val="accent1">
                    <a:lumMod val="75000"/>
                  </a:schemeClr>
                </a:solidFill>
                <a:sym typeface="Wingdings"/>
              </a:rPr>
              <a:t> </a:t>
            </a:r>
            <a:r>
              <a:rPr lang="ru-RU" i="1" dirty="0" smtClean="0"/>
              <a:t>Торговые;</a:t>
            </a:r>
            <a:endParaRPr lang="ru-RU" dirty="0" smtClean="0"/>
          </a:p>
          <a:p>
            <a:pPr>
              <a:buFont typeface="Wingdings"/>
              <a:buChar char="è"/>
            </a:pPr>
            <a:r>
              <a:rPr lang="ru-RU" i="1" dirty="0" smtClean="0"/>
              <a:t>Научно – производственные и </a:t>
            </a:r>
            <a:r>
              <a:rPr lang="ru-RU" i="1" dirty="0" err="1" smtClean="0"/>
              <a:t>тд</a:t>
            </a:r>
            <a:r>
              <a:rPr lang="ru-RU" i="1" dirty="0" smtClean="0"/>
              <a:t>.</a:t>
            </a:r>
            <a:endParaRPr lang="ru-RU" dirty="0" smtClean="0"/>
          </a:p>
          <a:p>
            <a:pPr lvl="0"/>
            <a:endParaRPr lang="ru-RU" dirty="0"/>
          </a:p>
        </p:txBody>
      </p:sp>
      <p:sp>
        <p:nvSpPr>
          <p:cNvPr id="5" name="Стрелка вниз 4"/>
          <p:cNvSpPr/>
          <p:nvPr/>
        </p:nvSpPr>
        <p:spPr>
          <a:xfrm>
            <a:off x="6858016" y="6357958"/>
            <a:ext cx="128588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3" y="334858"/>
            <a:ext cx="8429684"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b="1" dirty="0" smtClean="0"/>
              <a:t>3. По размерам предприятия</a:t>
            </a:r>
            <a:r>
              <a:rPr lang="ru-RU" dirty="0" smtClean="0"/>
              <a:t> – определяется количеством занятых работников. Определение размера предприятия по числу занятых может дополняться другими характеристиками – объемом продаж, активами.</a:t>
            </a:r>
          </a:p>
          <a:p>
            <a:pPr algn="just"/>
            <a:endParaRPr lang="ru-RU" dirty="0" smtClean="0"/>
          </a:p>
          <a:p>
            <a:r>
              <a:rPr lang="ru-RU" dirty="0" smtClean="0">
                <a:solidFill>
                  <a:schemeClr val="accent1">
                    <a:lumMod val="75000"/>
                  </a:schemeClr>
                </a:solidFill>
                <a:sym typeface="Wingdings"/>
              </a:rPr>
              <a:t> </a:t>
            </a:r>
            <a:r>
              <a:rPr lang="ru-RU" i="1" dirty="0" smtClean="0"/>
              <a:t>Малые</a:t>
            </a:r>
            <a:r>
              <a:rPr lang="ru-RU" dirty="0" smtClean="0"/>
              <a:t> – до 50 занятых работников;</a:t>
            </a:r>
          </a:p>
          <a:p>
            <a:r>
              <a:rPr lang="ru-RU" dirty="0" smtClean="0">
                <a:solidFill>
                  <a:schemeClr val="accent1">
                    <a:lumMod val="75000"/>
                  </a:schemeClr>
                </a:solidFill>
                <a:sym typeface="Wingdings"/>
              </a:rPr>
              <a:t></a:t>
            </a:r>
            <a:r>
              <a:rPr lang="ru-RU" dirty="0" smtClean="0"/>
              <a:t> </a:t>
            </a:r>
            <a:r>
              <a:rPr lang="ru-RU" i="1" dirty="0" smtClean="0"/>
              <a:t>Средние</a:t>
            </a:r>
            <a:r>
              <a:rPr lang="ru-RU" dirty="0" smtClean="0"/>
              <a:t> – от 50 до 500  занятых работников;</a:t>
            </a:r>
          </a:p>
          <a:p>
            <a:r>
              <a:rPr lang="ru-RU" dirty="0" smtClean="0">
                <a:solidFill>
                  <a:schemeClr val="accent1">
                    <a:lumMod val="75000"/>
                  </a:schemeClr>
                </a:solidFill>
                <a:sym typeface="Wingdings"/>
              </a:rPr>
              <a:t></a:t>
            </a:r>
            <a:r>
              <a:rPr lang="ru-RU" dirty="0" smtClean="0"/>
              <a:t> </a:t>
            </a:r>
            <a:r>
              <a:rPr lang="ru-RU" i="1" dirty="0" smtClean="0"/>
              <a:t>Крупные</a:t>
            </a:r>
            <a:r>
              <a:rPr lang="ru-RU" dirty="0" smtClean="0"/>
              <a:t> – свыше 500 занятых работников;</a:t>
            </a:r>
          </a:p>
          <a:p>
            <a:r>
              <a:rPr lang="ru-RU" dirty="0" smtClean="0">
                <a:solidFill>
                  <a:schemeClr val="accent1">
                    <a:lumMod val="75000"/>
                  </a:schemeClr>
                </a:solidFill>
                <a:sym typeface="Wingdings"/>
              </a:rPr>
              <a:t></a:t>
            </a:r>
            <a:r>
              <a:rPr lang="ru-RU" dirty="0" smtClean="0"/>
              <a:t> </a:t>
            </a:r>
            <a:r>
              <a:rPr lang="ru-RU" i="1" dirty="0" smtClean="0"/>
              <a:t>Особо крупные</a:t>
            </a:r>
            <a:r>
              <a:rPr lang="ru-RU" dirty="0" smtClean="0"/>
              <a:t> -  свыше 1 000 занятых работников</a:t>
            </a:r>
            <a:endParaRPr lang="ru-RU" dirty="0">
              <a:solidFill>
                <a:schemeClr val="accent1">
                  <a:lumMod val="75000"/>
                </a:schemeClr>
              </a:solidFill>
            </a:endParaRPr>
          </a:p>
        </p:txBody>
      </p:sp>
      <p:sp>
        <p:nvSpPr>
          <p:cNvPr id="3" name="TextBox 2"/>
          <p:cNvSpPr txBox="1"/>
          <p:nvPr/>
        </p:nvSpPr>
        <p:spPr>
          <a:xfrm>
            <a:off x="214282" y="2889120"/>
            <a:ext cx="842968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b="1" dirty="0" smtClean="0"/>
              <a:t>4. По характеру ответственности за результаты деятельности</a:t>
            </a:r>
          </a:p>
          <a:p>
            <a:endParaRPr lang="ru-RU" b="1" dirty="0" smtClean="0"/>
          </a:p>
          <a:p>
            <a:pPr algn="just"/>
            <a:r>
              <a:rPr lang="ru-RU" dirty="0" smtClean="0">
                <a:solidFill>
                  <a:schemeClr val="accent1">
                    <a:lumMod val="75000"/>
                  </a:schemeClr>
                </a:solidFill>
                <a:sym typeface="Wingdings"/>
              </a:rPr>
              <a:t></a:t>
            </a:r>
            <a:r>
              <a:rPr lang="ru-RU" i="1" dirty="0" smtClean="0"/>
              <a:t> С неограниченной ответственностью</a:t>
            </a:r>
            <a:r>
              <a:rPr lang="ru-RU" dirty="0" smtClean="0"/>
              <a:t> – предусматривает ответственности за результаты деятельности всем своим имуществом</a:t>
            </a:r>
            <a:endParaRPr lang="ru-RU" dirty="0" smtClean="0">
              <a:solidFill>
                <a:schemeClr val="accent1">
                  <a:lumMod val="75000"/>
                </a:schemeClr>
              </a:solidFill>
              <a:sym typeface="Wingdings"/>
            </a:endParaRPr>
          </a:p>
          <a:p>
            <a:pPr algn="just"/>
            <a:r>
              <a:rPr lang="ru-RU" dirty="0" smtClean="0">
                <a:solidFill>
                  <a:schemeClr val="accent1">
                    <a:lumMod val="75000"/>
                  </a:schemeClr>
                </a:solidFill>
                <a:sym typeface="Wingdings"/>
              </a:rPr>
              <a:t> </a:t>
            </a:r>
            <a:r>
              <a:rPr lang="ru-RU" i="1" dirty="0" smtClean="0"/>
              <a:t>С ограниченной ответственностью</a:t>
            </a:r>
            <a:r>
              <a:rPr lang="ru-RU" dirty="0" smtClean="0"/>
              <a:t> -  предусматривает ответственность за результаты деятельности вложенным капиталом</a:t>
            </a:r>
            <a:endParaRPr lang="ru-RU" b="1" dirty="0" smtClean="0"/>
          </a:p>
        </p:txBody>
      </p:sp>
      <p:sp>
        <p:nvSpPr>
          <p:cNvPr id="5" name="Стрелка вниз 4"/>
          <p:cNvSpPr/>
          <p:nvPr/>
        </p:nvSpPr>
        <p:spPr>
          <a:xfrm>
            <a:off x="6858016" y="6357958"/>
            <a:ext cx="128588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TotalTime>
  <Words>1177</Words>
  <Application>Microsoft Office PowerPoint</Application>
  <PresentationFormat>Экран (4:3)</PresentationFormat>
  <Paragraphs>155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Светик</dc:creator>
  <cp:lastModifiedBy>Светик</cp:lastModifiedBy>
  <cp:revision>12</cp:revision>
  <dcterms:created xsi:type="dcterms:W3CDTF">2020-05-06T15:10:45Z</dcterms:created>
  <dcterms:modified xsi:type="dcterms:W3CDTF">2020-05-10T11:37:42Z</dcterms:modified>
</cp:coreProperties>
</file>