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3"/>
  </p:notesMasterIdLst>
  <p:sldIdLst>
    <p:sldId id="256" r:id="rId3"/>
    <p:sldId id="293" r:id="rId4"/>
    <p:sldId id="294" r:id="rId5"/>
    <p:sldId id="295" r:id="rId6"/>
    <p:sldId id="296" r:id="rId7"/>
    <p:sldId id="273" r:id="rId8"/>
    <p:sldId id="274" r:id="rId9"/>
    <p:sldId id="275" r:id="rId10"/>
    <p:sldId id="276" r:id="rId11"/>
    <p:sldId id="277" r:id="rId12"/>
    <p:sldId id="278" r:id="rId13"/>
    <p:sldId id="318" r:id="rId14"/>
    <p:sldId id="319" r:id="rId15"/>
    <p:sldId id="320" r:id="rId16"/>
    <p:sldId id="321" r:id="rId17"/>
    <p:sldId id="322" r:id="rId18"/>
    <p:sldId id="279" r:id="rId19"/>
    <p:sldId id="297" r:id="rId20"/>
    <p:sldId id="298" r:id="rId21"/>
    <p:sldId id="280" r:id="rId22"/>
    <p:sldId id="292" r:id="rId23"/>
    <p:sldId id="281" r:id="rId24"/>
    <p:sldId id="299" r:id="rId25"/>
    <p:sldId id="300" r:id="rId26"/>
    <p:sldId id="301" r:id="rId27"/>
    <p:sldId id="302" r:id="rId28"/>
    <p:sldId id="303" r:id="rId29"/>
    <p:sldId id="282" r:id="rId30"/>
    <p:sldId id="283" r:id="rId31"/>
    <p:sldId id="304" r:id="rId32"/>
    <p:sldId id="305" r:id="rId33"/>
    <p:sldId id="284" r:id="rId34"/>
    <p:sldId id="285" r:id="rId35"/>
    <p:sldId id="286" r:id="rId36"/>
    <p:sldId id="287" r:id="rId37"/>
    <p:sldId id="288" r:id="rId38"/>
    <p:sldId id="290" r:id="rId39"/>
    <p:sldId id="291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3" name="Дата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7B18861-1C66-4F9B-9080-9D6B7E14B0AB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Заметки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F6D2F61-4C7D-4F01-BD9A-934FA3481FA3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3DDA77-7ED5-43DF-AE20-15E79AFCDF74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ru-RU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7452EE-E3AE-46ED-8092-93833148255A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0B70AB-3C2C-4935-BB3C-A4F8C195ACF5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80CFF8-6BDF-4523-8B37-74D87C08BF78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9366C8-CF61-468D-9D5C-3822F6C0B703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7576BF-3D6E-45EB-8731-1B3092E38F3A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E495E8-A9DB-4697-90A2-F47A18C3F916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50DDC6-377C-4AF5-B21B-B77A141B99DC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A230B-8B45-41FD-A703-E21B2D990865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AE7F7B-3A99-490F-804E-CCF0F55EEFC0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329B38-E9E3-49CD-B7D6-1C72D7602E7B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1AA20F-81A1-4871-A6D7-43479321E7BF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BD2246-0EA2-4501-8933-D6EA00B0C937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D1A6A8-7AE5-4329-B046-0B4A5850E409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62F5E4-F2B3-42D5-8764-862DD7757AC7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A036B4-8330-4642-99C6-44428577DB89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DC3B3E-E5FD-4828-8FA8-A977962C5E40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988544-B20C-4FFE-8D88-B65FC71156AE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FC6303-4179-422D-946E-951F72C7AE0D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166025-172A-4D3E-A5F4-6D8F4A2B989B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0B0E7-12D4-47B6-8732-4FDCD838E26D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B1C250-9A96-4002-91AC-A2BBC74CE9C7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6BCA36-6885-45EE-843B-ADBEA310996D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0E72949-82E1-4245-872C-EC2AF9105DF2}" type="datetime1">
              <a:rPr lang="ru-RU"/>
              <a:pPr lvl="0"/>
              <a:t>09.09.2020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9A0599E-3589-4BDB-83E2-3E3CB990A77B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ru-RU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ru-RU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38B26C-96D2-43A2-B529-FE88CCEE992E}" type="datetimeFigureOut">
              <a:rPr lang="en-US" smtClean="0">
                <a:solidFill>
                  <a:srgbClr val="4E5B6F"/>
                </a:solidFill>
              </a:rPr>
              <a:pPr/>
              <a:t>9/9/2020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4E5B6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C0FF5B6-6248-4780-9E86-19EC7EB8E21E}" type="slidenum">
              <a:rPr lang="en-US" smtClean="0">
                <a:solidFill>
                  <a:srgbClr val="4E5B6F"/>
                </a:solidFill>
              </a:rPr>
              <a:pPr/>
              <a:t>‹#›</a:t>
            </a:fld>
            <a:endParaRPr lang="en-US">
              <a:solidFill>
                <a:srgbClr val="4E5B6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3568" y="1916829"/>
            <a:ext cx="7772400" cy="1154558"/>
          </a:xfrm>
        </p:spPr>
        <p:txBody>
          <a:bodyPr/>
          <a:lstStyle/>
          <a:p>
            <a:pPr lvl="0"/>
            <a:r>
              <a:rPr lang="ru-RU" sz="4000" smtClean="0"/>
              <a:t>Управление </a:t>
            </a:r>
            <a:r>
              <a:rPr lang="ru-RU" sz="4000" dirty="0"/>
              <a:t>качеством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31640" y="3573018"/>
            <a:ext cx="6400800" cy="1129677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ru-RU" dirty="0" err="1" smtClean="0"/>
              <a:t>Д.э.н</a:t>
            </a:r>
            <a:r>
              <a:rPr lang="ru-RU" dirty="0" smtClean="0"/>
              <a:t>., профессор Хаирова </a:t>
            </a:r>
            <a:r>
              <a:rPr lang="ru-RU" smtClean="0"/>
              <a:t>Саида Миндуалиевна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404667"/>
            <a:ext cx="9144000" cy="1224134"/>
          </a:xfrm>
        </p:spPr>
        <p:txBody>
          <a:bodyPr/>
          <a:lstStyle/>
          <a:p>
            <a:pPr lvl="0"/>
            <a:r>
              <a:rPr lang="ru-RU" sz="3400" dirty="0" smtClean="0"/>
              <a:t>Переход </a:t>
            </a:r>
            <a:r>
              <a:rPr lang="ru-RU" sz="3400" dirty="0"/>
              <a:t>от традиционных подходов к повышению качества к </a:t>
            </a:r>
            <a:r>
              <a:rPr lang="ru-RU" sz="3200" dirty="0"/>
              <a:t>Т</a:t>
            </a:r>
            <a:r>
              <a:rPr lang="en-US" sz="3200" dirty="0"/>
              <a:t>Q</a:t>
            </a:r>
            <a:r>
              <a:rPr lang="ru-RU" sz="3200" dirty="0"/>
              <a:t>М</a:t>
            </a:r>
            <a:r>
              <a:rPr lang="ru-RU" sz="4000" dirty="0"/>
              <a:t> (</a:t>
            </a:r>
            <a:r>
              <a:rPr lang="ru-RU" sz="4000" dirty="0" err="1"/>
              <a:t>ок</a:t>
            </a:r>
            <a:r>
              <a:rPr lang="ru-RU" sz="4000" dirty="0"/>
              <a:t>.)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179515" y="1772820"/>
            <a:ext cx="8784979" cy="5085179"/>
          </a:xfrm>
        </p:spPr>
        <p:txBody>
          <a:bodyPr/>
          <a:lstStyle/>
          <a:p>
            <a:pPr lvl="0" algn="ctr"/>
            <a:r>
              <a:rPr lang="ru-RU"/>
              <a:t>ОБЩЕЕ УПРАВЛЕНИЕ КАЧЕСТВОМ:</a:t>
            </a:r>
          </a:p>
          <a:p>
            <a:pPr lvl="0"/>
            <a:r>
              <a:rPr lang="ru-RU"/>
              <a:t>Вовлечение всех служащих, потребителей и поставщиков</a:t>
            </a:r>
          </a:p>
          <a:p>
            <a:pPr lvl="0"/>
            <a:r>
              <a:rPr lang="ru-RU"/>
              <a:t>Наделение служащих дополнительными полномочиями</a:t>
            </a:r>
          </a:p>
          <a:p>
            <a:pPr lvl="0"/>
            <a:r>
              <a:rPr lang="ru-RU"/>
              <a:t>Работа в команде</a:t>
            </a:r>
          </a:p>
          <a:p>
            <a:pPr lvl="0"/>
            <a:r>
              <a:rPr lang="ru-RU"/>
              <a:t>Стратегия в области качества, основанная на общей миссии и видении влияния на процесс.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404667"/>
            <a:ext cx="8229600" cy="1008107"/>
          </a:xfrm>
        </p:spPr>
        <p:txBody>
          <a:bodyPr/>
          <a:lstStyle/>
          <a:p>
            <a:pPr lvl="0"/>
            <a:r>
              <a:rPr lang="ru-RU" sz="4000" b="1"/>
              <a:t>Международные стандарты серии </a:t>
            </a:r>
            <a:r>
              <a:rPr lang="en-US" sz="4000" b="1"/>
              <a:t>ISO </a:t>
            </a:r>
            <a:r>
              <a:rPr lang="ru-RU" sz="4000" b="1"/>
              <a:t>9000 как средство </a:t>
            </a:r>
            <a:r>
              <a:rPr lang="en-US" sz="4000" b="1"/>
              <a:t>TQM</a:t>
            </a:r>
            <a:endParaRPr lang="ru-RU" sz="4000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251524" y="1628802"/>
            <a:ext cx="8640961" cy="5040556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en-US" sz="3000" dirty="0"/>
              <a:t>       </a:t>
            </a:r>
            <a:r>
              <a:rPr lang="ru-RU" sz="3000" dirty="0"/>
              <a:t>Первым шагом к общему управлению качеством (см. рис.** ниже) стало использование международных стандартов серии </a:t>
            </a:r>
            <a:r>
              <a:rPr lang="en-US" sz="3000" dirty="0"/>
              <a:t>ISO </a:t>
            </a:r>
            <a:r>
              <a:rPr lang="ru-RU" sz="3000" dirty="0"/>
              <a:t>9000 версии 1987 года, которое создало основу для внедрения Т</a:t>
            </a:r>
            <a:r>
              <a:rPr lang="en-US" sz="3000" dirty="0"/>
              <a:t>Q</a:t>
            </a:r>
            <a:r>
              <a:rPr lang="ru-RU" sz="3000" dirty="0"/>
              <a:t>М (далее – версии 1994 и </a:t>
            </a:r>
            <a:r>
              <a:rPr lang="ru-RU" sz="3000" dirty="0" smtClean="0"/>
              <a:t>2000, 2015 </a:t>
            </a:r>
            <a:r>
              <a:rPr lang="ru-RU" sz="3000" dirty="0"/>
              <a:t>гг.).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 dirty="0"/>
              <a:t>   Там, где действует система управления качеством (система менеджмента качества СМК), уже на 75% имеются условия, необходимые для реализации Т</a:t>
            </a:r>
            <a:r>
              <a:rPr lang="en-US" sz="3000" dirty="0"/>
              <a:t>Q</a:t>
            </a:r>
            <a:r>
              <a:rPr lang="ru-RU" sz="3000" dirty="0"/>
              <a:t>М; </a:t>
            </a:r>
            <a:r>
              <a:rPr lang="ru-RU" sz="3000" dirty="0" smtClean="0"/>
              <a:t>редакцию </a:t>
            </a:r>
            <a:r>
              <a:rPr lang="ru-RU" sz="3000" dirty="0"/>
              <a:t>2008 года можно рассматривать как «</a:t>
            </a:r>
            <a:r>
              <a:rPr lang="en-US" sz="3000" dirty="0"/>
              <a:t>ISO </a:t>
            </a:r>
            <a:r>
              <a:rPr lang="ru-RU" sz="3000" dirty="0"/>
              <a:t>9000 плюс-плюс</a:t>
            </a:r>
            <a:r>
              <a:rPr lang="ru-RU" sz="3000" dirty="0" smtClean="0"/>
              <a:t>», реализация Т</a:t>
            </a:r>
            <a:r>
              <a:rPr lang="en-US" sz="3000" dirty="0" smtClean="0"/>
              <a:t>Q</a:t>
            </a:r>
            <a:r>
              <a:rPr lang="ru-RU" sz="3000" dirty="0" smtClean="0"/>
              <a:t>М представлена в</a:t>
            </a:r>
            <a:r>
              <a:rPr lang="en-US" sz="3000" dirty="0" smtClean="0"/>
              <a:t> ISO </a:t>
            </a:r>
            <a:r>
              <a:rPr lang="ru-RU" sz="3000" dirty="0" smtClean="0"/>
              <a:t>9000 2015 г. .</a:t>
            </a:r>
            <a:endParaRPr lang="ru-RU" sz="3000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/>
            </a:r>
            <a:b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</a:b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ru-RU"/>
              <a:t>«Стандарт ИСО 9000» и «сертификат ИСО 9000»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u-RU" b="1"/>
              <a:t>Что это такое?</a:t>
            </a:r>
          </a:p>
          <a:p>
            <a:pPr lvl="0"/>
            <a:r>
              <a:rPr lang="ru-RU" b="1"/>
              <a:t>Когда это применяется?</a:t>
            </a:r>
          </a:p>
          <a:p>
            <a:pPr lvl="0"/>
            <a:r>
              <a:rPr lang="ru-RU" b="1"/>
              <a:t>Как это применяется?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2204865"/>
            <a:ext cx="8229600" cy="3921294"/>
          </a:xfrm>
        </p:spPr>
        <p:txBody>
          <a:bodyPr/>
          <a:lstStyle/>
          <a:p>
            <a:pPr lvl="0"/>
            <a:r>
              <a:rPr lang="ru-RU"/>
              <a:t>   Стандарты ИСО серии 9000 разрабатывает технический комитет № 176 (ИСО/ТК 176) Международной организации по стандартизации (</a:t>
            </a:r>
            <a:r>
              <a:rPr lang="en-US"/>
              <a:t>International Organization for Standardization</a:t>
            </a:r>
            <a:r>
              <a:rPr lang="ru-RU"/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1844820"/>
            <a:ext cx="8229600" cy="4281339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ru-RU"/>
              <a:t>   Международная организация по стандартизации (</a:t>
            </a:r>
            <a:r>
              <a:rPr lang="en-US"/>
              <a:t>International Organization for Standardization</a:t>
            </a:r>
            <a:r>
              <a:rPr lang="ru-RU"/>
              <a:t>) была создана в 1946 г.</a:t>
            </a:r>
          </a:p>
          <a:p>
            <a:pPr lvl="0">
              <a:lnSpc>
                <a:spcPct val="90000"/>
              </a:lnSpc>
            </a:pPr>
            <a:r>
              <a:rPr lang="ru-RU"/>
              <a:t>   Принятое сокращенное название (ИСО) — не аббревиатура, а сокращение от греческого слова «</a:t>
            </a:r>
            <a:r>
              <a:rPr lang="en-US"/>
              <a:t>isos</a:t>
            </a:r>
            <a:r>
              <a:rPr lang="ru-RU"/>
              <a:t>» — всеобщий. Это неправительственная организация национальных органов по стандартам.</a:t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   Работа по подготовке международных стандартов обычно осуществляется силами технических комитетов. Каждый национальный орган — член ИСО, заинтересованный в той области, где создан Технический комитет, а их на сегодняшний день образовано около двухсот, имеет право быть представленным в этом комитете.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692694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2276874"/>
            <a:ext cx="8229600" cy="3849294"/>
          </a:xfrm>
        </p:spPr>
        <p:txBody>
          <a:bodyPr/>
          <a:lstStyle/>
          <a:p>
            <a:pPr lvl="0"/>
            <a:r>
              <a:rPr lang="ru-RU"/>
              <a:t>   Технический комитет № 176 (ИСО/ТС 176) занимается разработкой и пересмотром стандартов в области качества.</a:t>
            </a:r>
          </a:p>
          <a:p>
            <a:pPr lvl="0"/>
            <a:r>
              <a:rPr lang="ru-RU"/>
              <a:t>   Россия — член ИСО, поэтому российские специалисты, так же как и специалисты других стран, принимали участие в разработке стандартов в области качества.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404667"/>
            <a:ext cx="9144000" cy="432044"/>
          </a:xfrm>
        </p:spPr>
        <p:txBody>
          <a:bodyPr/>
          <a:lstStyle/>
          <a:p>
            <a:pPr lvl="0"/>
            <a:r>
              <a:rPr lang="ru-RU" sz="4000"/>
              <a:t>Рис.**</a:t>
            </a:r>
            <a:r>
              <a:rPr lang="ru-RU" sz="4000" b="1">
                <a:latin typeface="Arial"/>
                <a:ea typeface="Arial Unicode MS"/>
                <a:cs typeface="Arial"/>
              </a:rPr>
              <a:t> </a:t>
            </a:r>
            <a:r>
              <a:rPr lang="ru-RU" sz="4000">
                <a:latin typeface="Arial"/>
                <a:ea typeface="Arial Unicode MS"/>
              </a:rPr>
              <a:t>Непрерывное улучшение в рамках </a:t>
            </a:r>
            <a:r>
              <a:rPr lang="en-US" sz="4000" b="1"/>
              <a:t>TQM </a:t>
            </a:r>
            <a:endParaRPr lang="ru-RU" sz="4000"/>
          </a:p>
        </p:txBody>
      </p:sp>
      <p:pic>
        <p:nvPicPr>
          <p:cNvPr id="3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78" y="1268757"/>
            <a:ext cx="9111621" cy="5589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76872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Задачи </a:t>
            </a:r>
            <a:r>
              <a:rPr lang="en-US" dirty="0">
                <a:solidFill>
                  <a:schemeClr val="tx1"/>
                </a:solidFill>
              </a:rPr>
              <a:t>TQM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постоянное </a:t>
            </a:r>
            <a:r>
              <a:rPr lang="ru-RU" dirty="0">
                <a:solidFill>
                  <a:schemeClr val="tx1"/>
                </a:solidFill>
              </a:rPr>
              <a:t>улучшение качества путем постоянного анализа результатов и корректировки </a:t>
            </a:r>
            <a:r>
              <a:rPr lang="ru-RU" dirty="0" smtClean="0">
                <a:solidFill>
                  <a:schemeClr val="tx1"/>
                </a:solidFill>
              </a:rPr>
              <a:t>деятельности;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олная </a:t>
            </a:r>
            <a:r>
              <a:rPr lang="ru-RU" dirty="0">
                <a:solidFill>
                  <a:schemeClr val="tx1"/>
                </a:solidFill>
              </a:rPr>
              <a:t>ликвидация дефектов производства и непроизводственных </a:t>
            </a:r>
            <a:r>
              <a:rPr lang="ru-RU" dirty="0" smtClean="0">
                <a:solidFill>
                  <a:schemeClr val="tx1"/>
                </a:solidFill>
              </a:rPr>
              <a:t>затрат;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ыполнение </a:t>
            </a:r>
            <a:r>
              <a:rPr lang="ru-RU" dirty="0">
                <a:solidFill>
                  <a:schemeClr val="tx1"/>
                </a:solidFill>
              </a:rPr>
              <a:t>намеченного точно в срок.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82560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</a:rPr>
              <a:t>Всеобщее управление качеством (</a:t>
            </a:r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</a:rPr>
              <a:t>TQM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- это подход к управлению организацией, нацеленный на качество, который основан на участии всех ее членов и направлен на достижение долгосрочного успеха путем удовлетворения требований потребителя, и получения выгоды для членов организации и общества.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7975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редупреждение </a:t>
            </a:r>
            <a:r>
              <a:rPr lang="ru-RU" dirty="0">
                <a:solidFill>
                  <a:schemeClr val="tx1"/>
                </a:solidFill>
              </a:rPr>
              <a:t>причин </a:t>
            </a:r>
            <a:r>
              <a:rPr lang="ru-RU" dirty="0" smtClean="0">
                <a:solidFill>
                  <a:schemeClr val="tx1"/>
                </a:solidFill>
              </a:rPr>
              <a:t>дефектов;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вовлечение </a:t>
            </a:r>
            <a:r>
              <a:rPr lang="ru-RU" dirty="0">
                <a:solidFill>
                  <a:schemeClr val="tx1"/>
                </a:solidFill>
              </a:rPr>
              <a:t>всех сотрудников в деятельность по улучшению </a:t>
            </a:r>
            <a:r>
              <a:rPr lang="ru-RU" dirty="0" smtClean="0">
                <a:solidFill>
                  <a:schemeClr val="tx1"/>
                </a:solidFill>
              </a:rPr>
              <a:t>качества;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активная </a:t>
            </a:r>
            <a:r>
              <a:rPr lang="ru-RU" dirty="0">
                <a:solidFill>
                  <a:schemeClr val="tx1"/>
                </a:solidFill>
              </a:rPr>
              <a:t>разработка стратегии </a:t>
            </a:r>
            <a:r>
              <a:rPr lang="ru-RU" dirty="0" smtClean="0">
                <a:solidFill>
                  <a:schemeClr val="tx1"/>
                </a:solidFill>
              </a:rPr>
              <a:t>управления;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непрерывное </a:t>
            </a:r>
            <a:r>
              <a:rPr lang="ru-RU" dirty="0">
                <a:solidFill>
                  <a:schemeClr val="tx1"/>
                </a:solidFill>
              </a:rPr>
              <a:t>совершенствование качества продукции и процессов </a:t>
            </a:r>
            <a:r>
              <a:rPr lang="ru-RU" dirty="0" smtClean="0">
                <a:solidFill>
                  <a:schemeClr val="tx1"/>
                </a:solidFill>
              </a:rPr>
              <a:t>производства;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ru-RU" dirty="0" smtClean="0">
                <a:solidFill>
                  <a:schemeClr val="tx1"/>
                </a:solidFill>
              </a:rPr>
              <a:t>спользование </a:t>
            </a:r>
            <a:r>
              <a:rPr lang="ru-RU" dirty="0">
                <a:solidFill>
                  <a:schemeClr val="tx1"/>
                </a:solidFill>
              </a:rPr>
              <a:t>научных </a:t>
            </a:r>
            <a:r>
              <a:rPr lang="ru-RU" dirty="0" smtClean="0">
                <a:solidFill>
                  <a:schemeClr val="tx1"/>
                </a:solidFill>
              </a:rPr>
              <a:t>подходов;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егулярная самооценка.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Тактика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TQM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4330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УПРАВЛЕНИЯ КАЧЕСТВОМ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3096344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	Качество </a:t>
            </a:r>
            <a:r>
              <a:rPr lang="ru-RU" sz="1800" dirty="0">
                <a:solidFill>
                  <a:schemeClr val="tx1"/>
                </a:solidFill>
              </a:rPr>
              <a:t>- это емкая, сложная и универсальная категория, имеющая множество особенностей и </a:t>
            </a:r>
            <a:r>
              <a:rPr lang="ru-RU" sz="1800" dirty="0" smtClean="0">
                <a:solidFill>
                  <a:schemeClr val="tx1"/>
                </a:solidFill>
              </a:rPr>
              <a:t>аспектов. В </a:t>
            </a:r>
            <a:r>
              <a:rPr lang="ru-RU" sz="1800" dirty="0">
                <a:solidFill>
                  <a:schemeClr val="tx1"/>
                </a:solidFill>
              </a:rPr>
              <a:t>зависимости от того, с какой целью рассматривается и используется этот термин, существует ряд аспектов качества</a:t>
            </a:r>
            <a:r>
              <a:rPr lang="ru-RU" sz="18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философский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правовой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социальный,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экономический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технологический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208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404667"/>
            <a:ext cx="8229600" cy="144018"/>
          </a:xfrm>
        </p:spPr>
        <p:txBody>
          <a:bodyPr/>
          <a:lstStyle/>
          <a:p>
            <a:pPr lvl="0"/>
            <a:r>
              <a:rPr lang="en-US" sz="4000"/>
              <a:t>TQM </a:t>
            </a:r>
            <a:r>
              <a:rPr lang="ru-RU" sz="4000"/>
              <a:t>как научный метод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0" y="764703"/>
            <a:ext cx="9144000" cy="6093296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     Общее управление качеством </a:t>
            </a:r>
            <a:r>
              <a:rPr lang="en-US" sz="3000"/>
              <a:t>TQM</a:t>
            </a:r>
            <a:r>
              <a:rPr lang="ru-RU" sz="3000"/>
              <a:t> — это научный метод, включающий в себя: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определение проблемы,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наблюдение за проблемой,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выявление коренных аспектов проблемы,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принятие мер по проблеме,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проверку эффективности принятых мер,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стандартизацию мер по решению проблемы,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- оценку процесса.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     </a:t>
            </a:r>
            <a:r>
              <a:rPr lang="en-US" sz="3000"/>
              <a:t>TQM </a:t>
            </a:r>
            <a:r>
              <a:rPr lang="ru-RU" sz="3000"/>
              <a:t>как метод предназначен для постепенного и непрерывного совершенствования вас самих, вашей работы и всей вашей организации и одинаково эффективен как в промышленности, так и в сфере услуг.</a:t>
            </a:r>
          </a:p>
        </p:txBody>
      </p:sp>
      <p:sp>
        <p:nvSpPr>
          <p:cNvPr id="4" name="Заголовок 1"/>
          <p:cNvSpPr txBox="1"/>
          <p:nvPr/>
        </p:nvSpPr>
        <p:spPr>
          <a:xfrm>
            <a:off x="619944" y="557061"/>
            <a:ext cx="8229600" cy="1440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5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274045"/>
          </a:xfrm>
        </p:spPr>
        <p:txBody>
          <a:bodyPr/>
          <a:lstStyle/>
          <a:p>
            <a:pPr lvl="0"/>
            <a:r>
              <a:rPr lang="ru-RU" sz="4000"/>
              <a:t>Таблица 3.   </a:t>
            </a:r>
            <a:r>
              <a:rPr lang="ru-RU" sz="4000" b="1"/>
              <a:t>Принципы Т</a:t>
            </a:r>
            <a:r>
              <a:rPr lang="en-US" sz="4000" b="1"/>
              <a:t>Q</a:t>
            </a:r>
            <a:r>
              <a:rPr lang="ru-RU" sz="4000" b="1"/>
              <a:t>М</a:t>
            </a:r>
            <a:endParaRPr lang="ru-RU" sz="4000"/>
          </a:p>
        </p:txBody>
      </p:sp>
      <p:pic>
        <p:nvPicPr>
          <p:cNvPr id="3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1440" y="670556"/>
            <a:ext cx="9326880" cy="6059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620685"/>
            <a:ext cx="8229600" cy="1143000"/>
          </a:xfrm>
        </p:spPr>
        <p:txBody>
          <a:bodyPr/>
          <a:lstStyle/>
          <a:p>
            <a:pPr lvl="0"/>
            <a:r>
              <a:rPr lang="ru-RU"/>
              <a:t>Пример Японии (нч.)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251524" y="1772820"/>
            <a:ext cx="8712970" cy="4824538"/>
          </a:xfrm>
        </p:spPr>
        <p:txBody>
          <a:bodyPr/>
          <a:lstStyle/>
          <a:p>
            <a:pPr lvl="0"/>
            <a:r>
              <a:rPr lang="ru-RU"/>
              <a:t>   В Японии (на Востоке) эта система известна как «кайзен»(система мелких, частых шагов к цели); она встроена в концепцию ТОМ и охватывает непрерывное и постепенное самосовершенствова-ние всех служащих организации в целях ежедневного повышения их личных результатов.</a:t>
            </a:r>
          </a:p>
          <a:p>
            <a:pPr lvl="0"/>
            <a:r>
              <a:rPr lang="ru-RU"/>
              <a:t>   Альтернатива – система «кайру» (система крупных шагов) характерная для Запада.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8083" y="2675467"/>
            <a:ext cx="7408333" cy="345069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бязательное вовлечение </a:t>
            </a:r>
            <a:r>
              <a:rPr lang="ru-RU" dirty="0">
                <a:solidFill>
                  <a:schemeClr val="tx1"/>
                </a:solidFill>
              </a:rPr>
              <a:t>высшего руководства в решение проблем </a:t>
            </a:r>
            <a:r>
              <a:rPr lang="ru-RU" dirty="0" smtClean="0">
                <a:solidFill>
                  <a:schemeClr val="tx1"/>
                </a:solidFill>
              </a:rPr>
              <a:t>качества;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беспечение </a:t>
            </a:r>
            <a:r>
              <a:rPr lang="ru-RU" dirty="0">
                <a:solidFill>
                  <a:schemeClr val="tx1"/>
                </a:solidFill>
              </a:rPr>
              <a:t>условий и реальное участие каждого в процессе удовлетворения запросов </a:t>
            </a:r>
            <a:r>
              <a:rPr lang="ru-RU" dirty="0" smtClean="0">
                <a:solidFill>
                  <a:schemeClr val="tx1"/>
                </a:solidFill>
              </a:rPr>
              <a:t>потребителя;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ru-RU" dirty="0" smtClean="0">
                <a:solidFill>
                  <a:schemeClr val="tx1"/>
                </a:solidFill>
              </a:rPr>
              <a:t>азирование </a:t>
            </a:r>
            <a:r>
              <a:rPr lang="ru-RU" dirty="0">
                <a:solidFill>
                  <a:schemeClr val="tx1"/>
                </a:solidFill>
              </a:rPr>
              <a:t>всех решений только на фактах, а не на интуиции или опыте </a:t>
            </a:r>
            <a:r>
              <a:rPr lang="ru-RU" dirty="0" smtClean="0">
                <a:solidFill>
                  <a:schemeClr val="tx1"/>
                </a:solidFill>
              </a:rPr>
              <a:t>работников;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ф</a:t>
            </a:r>
            <a:r>
              <a:rPr lang="ru-RU" dirty="0" smtClean="0">
                <a:solidFill>
                  <a:schemeClr val="tx1"/>
                </a:solidFill>
              </a:rPr>
              <a:t>окусирование </a:t>
            </a:r>
            <a:r>
              <a:rPr lang="ru-RU" dirty="0">
                <a:solidFill>
                  <a:schemeClr val="tx1"/>
                </a:solidFill>
              </a:rPr>
              <a:t>внимания на процессах, рассматриваемых как оптимальная система для достижения главной цели - максимизация ценности продукта и минимизация его </a:t>
            </a:r>
            <a:r>
              <a:rPr lang="ru-RU" dirty="0" smtClean="0">
                <a:solidFill>
                  <a:schemeClr val="tx1"/>
                </a:solidFill>
              </a:rPr>
              <a:t>стоимости.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Наиболее важные элементы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TQM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617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бучение </a:t>
            </a:r>
            <a:r>
              <a:rPr lang="ru-RU" dirty="0">
                <a:solidFill>
                  <a:schemeClr val="tx1"/>
                </a:solidFill>
              </a:rPr>
              <a:t>управлению качеством всего персонала, а не только сотрудников отдела контроля </a:t>
            </a:r>
            <a:r>
              <a:rPr lang="ru-RU" dirty="0" smtClean="0">
                <a:solidFill>
                  <a:schemeClr val="tx1"/>
                </a:solidFill>
              </a:rPr>
              <a:t>качества;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азработка </a:t>
            </a:r>
            <a:r>
              <a:rPr lang="ru-RU" dirty="0">
                <a:solidFill>
                  <a:schemeClr val="tx1"/>
                </a:solidFill>
              </a:rPr>
              <a:t>преимущественно предупреждающих, а не корректирующих </a:t>
            </a:r>
            <a:r>
              <a:rPr lang="ru-RU" dirty="0" smtClean="0">
                <a:solidFill>
                  <a:schemeClr val="tx1"/>
                </a:solidFill>
              </a:rPr>
              <a:t>воздействий;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довлетворение </a:t>
            </a:r>
            <a:r>
              <a:rPr lang="ru-RU" dirty="0">
                <a:solidFill>
                  <a:schemeClr val="tx1"/>
                </a:solidFill>
              </a:rPr>
              <a:t>потребностей не только заказчика, но и общества и сотрудников </a:t>
            </a:r>
            <a:r>
              <a:rPr lang="ru-RU" dirty="0" smtClean="0">
                <a:solidFill>
                  <a:schemeClr val="tx1"/>
                </a:solidFill>
              </a:rPr>
              <a:t>организации;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планирование</a:t>
            </a:r>
            <a:r>
              <a:rPr lang="ru-RU" dirty="0">
                <a:solidFill>
                  <a:schemeClr val="tx1"/>
                </a:solidFill>
              </a:rPr>
              <a:t>, обеспечение и контроль улучшения качества в непрерывном </a:t>
            </a:r>
            <a:r>
              <a:rPr lang="ru-RU" dirty="0" smtClean="0">
                <a:solidFill>
                  <a:schemeClr val="tx1"/>
                </a:solidFill>
              </a:rPr>
              <a:t>режиме;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регулярное </a:t>
            </a:r>
            <a:r>
              <a:rPr lang="ru-RU" dirty="0">
                <a:solidFill>
                  <a:schemeClr val="tx1"/>
                </a:solidFill>
              </a:rPr>
              <a:t>выявление и решение проблем в области качества, долгосрочное планирование качества и способов его </a:t>
            </a:r>
            <a:r>
              <a:rPr lang="ru-RU" dirty="0" smtClean="0">
                <a:solidFill>
                  <a:schemeClr val="tx1"/>
                </a:solidFill>
              </a:rPr>
              <a:t>достижения;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принятие </a:t>
            </a:r>
            <a:r>
              <a:rPr lang="ru-RU" dirty="0">
                <a:solidFill>
                  <a:schemeClr val="tx1"/>
                </a:solidFill>
              </a:rPr>
              <a:t>решений на основе </a:t>
            </a:r>
            <a:r>
              <a:rPr lang="ru-RU" dirty="0" smtClean="0">
                <a:solidFill>
                  <a:schemeClr val="tx1"/>
                </a:solidFill>
              </a:rPr>
              <a:t>фактов;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еятельность</a:t>
            </a:r>
            <a:r>
              <a:rPr lang="ru-RU" dirty="0">
                <a:solidFill>
                  <a:schemeClr val="tx1"/>
                </a:solidFill>
              </a:rPr>
              <a:t>, направленная на результат и ориентированная на эффективные действия, а не на </a:t>
            </a:r>
            <a:r>
              <a:rPr lang="ru-RU" dirty="0" smtClean="0">
                <a:solidFill>
                  <a:schemeClr val="tx1"/>
                </a:solidFill>
              </a:rPr>
              <a:t>обсуждения.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Некоторые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отличия Всеобщего управления качеством от основных принципов традиционного управления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качеством</a:t>
            </a:r>
            <a:r>
              <a:rPr lang="ru-RU" sz="2800" dirty="0" smtClean="0"/>
              <a:t>: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2037536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/>
              <a:t>	</a:t>
            </a:r>
            <a:r>
              <a:rPr lang="ru-RU" sz="2800" dirty="0" smtClean="0">
                <a:solidFill>
                  <a:schemeClr val="tx1"/>
                </a:solidFill>
              </a:rPr>
              <a:t>Все </a:t>
            </a:r>
            <a:r>
              <a:rPr lang="ru-RU" sz="2800" dirty="0">
                <a:solidFill>
                  <a:schemeClr val="tx1"/>
                </a:solidFill>
              </a:rPr>
              <a:t>постулаты и принципы, применяемые японцами в области управления качеством, были «привезены» </a:t>
            </a:r>
            <a:r>
              <a:rPr lang="ru-RU" sz="2800" dirty="0" smtClean="0">
                <a:solidFill>
                  <a:schemeClr val="tx1"/>
                </a:solidFill>
              </a:rPr>
              <a:t> американцами.</a:t>
            </a:r>
            <a:endParaRPr lang="ru-RU" sz="280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	Таким </a:t>
            </a:r>
            <a:r>
              <a:rPr lang="ru-RU" sz="2800" dirty="0">
                <a:solidFill>
                  <a:schemeClr val="tx1"/>
                </a:solidFill>
              </a:rPr>
              <a:t>образом, богатый опыт применения на практике завезенных в Японию американцами методов и концепций, а также особенности японского менталитета, позволили этой стране считаться производителем номер один во всем мире.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УПРАВЛЕНИЕ КАЧЕСТВОМ В ЯПОНИИ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94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радикальное </a:t>
            </a:r>
            <a:r>
              <a:rPr lang="ru-RU" dirty="0">
                <a:solidFill>
                  <a:schemeClr val="tx1"/>
                </a:solidFill>
              </a:rPr>
              <a:t>обновление японскими компаниями основных фондов путем закупок новейших зарубежных достижений в области техники и </a:t>
            </a:r>
            <a:r>
              <a:rPr lang="ru-RU" dirty="0" smtClean="0">
                <a:solidFill>
                  <a:schemeClr val="tx1"/>
                </a:solidFill>
              </a:rPr>
              <a:t>технологии;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ш</a:t>
            </a:r>
            <a:r>
              <a:rPr lang="ru-RU" dirty="0" smtClean="0">
                <a:solidFill>
                  <a:schemeClr val="tx1"/>
                </a:solidFill>
              </a:rPr>
              <a:t>ирокие </a:t>
            </a:r>
            <a:r>
              <a:rPr lang="ru-RU" dirty="0">
                <a:solidFill>
                  <a:schemeClr val="tx1"/>
                </a:solidFill>
              </a:rPr>
              <a:t>учебные программы по изучению передовых теорий и практики обеспечения </a:t>
            </a:r>
            <a:r>
              <a:rPr lang="ru-RU" dirty="0" smtClean="0">
                <a:solidFill>
                  <a:schemeClr val="tx1"/>
                </a:solidFill>
              </a:rPr>
              <a:t>качества;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создание</a:t>
            </a:r>
            <a:r>
              <a:rPr lang="ru-RU" dirty="0">
                <a:solidFill>
                  <a:schemeClr val="tx1"/>
                </a:solidFill>
              </a:rPr>
              <a:t>, развитие и эффективное использование государственных систем стандартизации и контроля экспортной </a:t>
            </a:r>
            <a:r>
              <a:rPr lang="ru-RU" dirty="0" smtClean="0">
                <a:solidFill>
                  <a:schemeClr val="tx1"/>
                </a:solidFill>
              </a:rPr>
              <a:t>продукции;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рганизационные </a:t>
            </a:r>
            <a:r>
              <a:rPr lang="ru-RU" dirty="0">
                <a:solidFill>
                  <a:schemeClr val="tx1"/>
                </a:solidFill>
              </a:rPr>
              <a:t>меры по перестройке внутрифирменного управления </a:t>
            </a:r>
            <a:r>
              <a:rPr lang="ru-RU" dirty="0" smtClean="0">
                <a:solidFill>
                  <a:schemeClr val="tx1"/>
                </a:solidFill>
              </a:rPr>
              <a:t>качеством;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пециальные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эффективные </a:t>
            </a:r>
            <a:r>
              <a:rPr lang="ru-RU" dirty="0">
                <a:solidFill>
                  <a:schemeClr val="tx1"/>
                </a:solidFill>
              </a:rPr>
              <a:t>меры организации труда и мотивации персонала, </a:t>
            </a:r>
            <a:r>
              <a:rPr lang="ru-RU" dirty="0" smtClean="0">
                <a:solidFill>
                  <a:schemeClr val="tx1"/>
                </a:solidFill>
              </a:rPr>
              <a:t>позволяющие </a:t>
            </a:r>
            <a:r>
              <a:rPr lang="ru-RU" dirty="0">
                <a:solidFill>
                  <a:schemeClr val="tx1"/>
                </a:solidFill>
              </a:rPr>
              <a:t>достигать более </a:t>
            </a:r>
            <a:r>
              <a:rPr lang="ru-RU" dirty="0" smtClean="0">
                <a:solidFill>
                  <a:schemeClr val="tx1"/>
                </a:solidFill>
              </a:rPr>
              <a:t>высокую производительность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качество;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ысокая </a:t>
            </a:r>
            <a:r>
              <a:rPr lang="ru-RU" dirty="0">
                <a:solidFill>
                  <a:schemeClr val="tx1"/>
                </a:solidFill>
              </a:rPr>
              <a:t>степень компьютеризации всех операций управления, анализа и контроля за </a:t>
            </a:r>
            <a:r>
              <a:rPr lang="ru-RU" dirty="0" smtClean="0">
                <a:solidFill>
                  <a:schemeClr val="tx1"/>
                </a:solidFill>
              </a:rPr>
              <a:t>производством.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Основные положения японской школы управления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качеством: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9670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>
                <a:solidFill>
                  <a:schemeClr val="tx1"/>
                </a:solidFill>
              </a:rPr>
              <a:t>Совершенная </a:t>
            </a:r>
            <a:r>
              <a:rPr lang="ru-RU" dirty="0">
                <a:solidFill>
                  <a:schemeClr val="tx1"/>
                </a:solidFill>
              </a:rPr>
              <a:t>технология, будь то технология производства, управления или обслуживания.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фирмах широко внедряются вычислительная и микропроцессорная техника, новейшие материалы, автоматизированные системы проектирования, широко применяются статистические методы, которые полностью компьютеризированы.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Основная концепция «японского чуда»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35512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476667"/>
            <a:ext cx="8229600" cy="940963"/>
          </a:xfrm>
        </p:spPr>
        <p:txBody>
          <a:bodyPr/>
          <a:lstStyle/>
          <a:p>
            <a:pPr lvl="0"/>
            <a:r>
              <a:rPr lang="ru-RU"/>
              <a:t>Пример Японии (пр.)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0" y="1484784"/>
            <a:ext cx="9144000" cy="5373215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ru-RU" b="1"/>
              <a:t>   </a:t>
            </a:r>
            <a:r>
              <a:rPr lang="en-US" b="1"/>
              <a:t>IBM </a:t>
            </a:r>
            <a:r>
              <a:rPr lang="ru-RU" b="1"/>
              <a:t>решил заказать некоторые детали в Японии и в спецификации установил приемлемый уровень качества — 3 бракованные детали на 10 000. Когда заказ был получен, его сопровождало письмо следующего содержания:</a:t>
            </a:r>
            <a:endParaRPr lang="ru-RU"/>
          </a:p>
          <a:p>
            <a:pPr lvl="0">
              <a:lnSpc>
                <a:spcPct val="90000"/>
              </a:lnSpc>
              <a:buNone/>
            </a:pPr>
            <a:r>
              <a:rPr lang="ru-RU" b="1"/>
              <a:t>      «Уважаемые господа, мы, японцы, никак не можем понять деловую практику в Северной Америке. Но мы включили в каждые 10 000 деталей три бракованные и завернули их отдельно. Надеемся, вам понравится».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620685"/>
            <a:ext cx="9144000" cy="792089"/>
          </a:xfrm>
        </p:spPr>
        <p:txBody>
          <a:bodyPr/>
          <a:lstStyle/>
          <a:p>
            <a:pPr lvl="0"/>
            <a:r>
              <a:rPr lang="ru-RU" sz="4000"/>
              <a:t> </a:t>
            </a:r>
            <a:r>
              <a:rPr lang="ru-RU" sz="3200"/>
              <a:t>Пример Японии. Важнейшие правила «кайзен»</a:t>
            </a:r>
            <a:br>
              <a:rPr lang="ru-RU" sz="3200"/>
            </a:br>
            <a:r>
              <a:rPr lang="ru-RU" sz="3200"/>
              <a:t> (ок.) 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179515" y="1340766"/>
            <a:ext cx="8712970" cy="5328592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700"/>
              </a:spcBef>
              <a:buNone/>
            </a:pPr>
            <a:endParaRPr lang="ru-RU" sz="3000"/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работайте в соответствии с методиками;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рассматривайте проблему как возможность для улучшения;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ищите информацию там, где что-то происходит;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опирайтесь на факты;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работайте по плану;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избегайте потерь;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поддерживайте порядок, будьте аккуратны;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выполняйте свои обещания.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864" y="692696"/>
            <a:ext cx="8229600" cy="53285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chemeClr val="tx1"/>
                </a:solidFill>
              </a:rPr>
              <a:t>В условиях рынка и конкуренции развитые страны мира воспринимают высокое качество как самый значимый источник национального богатства.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	Качество во многом определяет престиж государства, служит основой для удовлетворения потребностей каждого человека и общества в целом, является важнейшей составляющей конкурентоспособности.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1285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отрудничество</a:t>
            </a:r>
            <a:r>
              <a:rPr lang="ru-RU" dirty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заимное доверие поставщиков, </a:t>
            </a:r>
            <a:r>
              <a:rPr lang="ru-RU" dirty="0">
                <a:solidFill>
                  <a:schemeClr val="tx1"/>
                </a:solidFill>
              </a:rPr>
              <a:t>производителей и </a:t>
            </a:r>
            <a:r>
              <a:rPr lang="ru-RU" dirty="0" smtClean="0">
                <a:solidFill>
                  <a:schemeClr val="tx1"/>
                </a:solidFill>
              </a:rPr>
              <a:t>потребителей;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бязательное установление </a:t>
            </a:r>
            <a:r>
              <a:rPr lang="ru-RU" dirty="0">
                <a:solidFill>
                  <a:schemeClr val="tx1"/>
                </a:solidFill>
              </a:rPr>
              <a:t>причин ненадлежащего качества, независимо от того, где они будут обнаружены - у поставщика или </a:t>
            </a:r>
            <a:r>
              <a:rPr lang="ru-RU" dirty="0" smtClean="0">
                <a:solidFill>
                  <a:schemeClr val="tx1"/>
                </a:solidFill>
              </a:rPr>
              <a:t>потребителя;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еализация </a:t>
            </a:r>
            <a:r>
              <a:rPr lang="ru-RU" dirty="0">
                <a:solidFill>
                  <a:schemeClr val="tx1"/>
                </a:solidFill>
              </a:rPr>
              <a:t>совместных мероприятий по устранению выявленных причин в максимально короткие сроки.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Пути решения проблемы дальнейшего повышения качества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6138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276872"/>
            <a:ext cx="7408333" cy="4209331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Чтить </a:t>
            </a:r>
            <a:r>
              <a:rPr lang="ru-RU" dirty="0">
                <a:solidFill>
                  <a:schemeClr val="tx1"/>
                </a:solidFill>
              </a:rPr>
              <a:t>букву и дух закона каждой страны, вести дела открыто и честно для того, чтобы быть достойным корпоративным гражданином мира.</a:t>
            </a:r>
          </a:p>
          <a:p>
            <a:r>
              <a:rPr lang="ru-RU" dirty="0">
                <a:solidFill>
                  <a:schemeClr val="tx1"/>
                </a:solidFill>
              </a:rPr>
              <a:t>Уважать культуру и традиции всех наций и способствовать своей деятельностью экономическому и социальному развитию общества.</a:t>
            </a:r>
          </a:p>
          <a:p>
            <a:r>
              <a:rPr lang="ru-RU" dirty="0">
                <a:solidFill>
                  <a:schemeClr val="tx1"/>
                </a:solidFill>
              </a:rPr>
              <a:t>Направлять усилия на производство экологически чистых и безопасных товаров, на повышение качества жизни во всём мире.</a:t>
            </a:r>
          </a:p>
          <a:p>
            <a:r>
              <a:rPr lang="ru-RU" dirty="0">
                <a:solidFill>
                  <a:schemeClr val="tx1"/>
                </a:solidFill>
              </a:rPr>
              <a:t>Разрабатывать и развивать передовые технологии и предлагать товары и услуги высочайшего качества.</a:t>
            </a:r>
          </a:p>
          <a:p>
            <a:r>
              <a:rPr lang="ru-RU" dirty="0">
                <a:solidFill>
                  <a:schemeClr val="tx1"/>
                </a:solidFill>
              </a:rPr>
              <a:t>Развивать корпоративную культуру, которая стимулирует личное и коллективное творчество и способствует взаимному доверию и уважению между рядовыми сотрудниками и руководством.</a:t>
            </a:r>
          </a:p>
          <a:p>
            <a:r>
              <a:rPr lang="ru-RU" dirty="0">
                <a:solidFill>
                  <a:schemeClr val="tx1"/>
                </a:solidFill>
              </a:rPr>
              <a:t>Стремиться к росту в гармонии с мировым сообществом при помощи новаторских методов управления.</a:t>
            </a:r>
          </a:p>
          <a:p>
            <a:r>
              <a:rPr lang="ru-RU" dirty="0">
                <a:solidFill>
                  <a:schemeClr val="tx1"/>
                </a:solidFill>
              </a:rPr>
              <a:t>Сотрудничать с деловыми партнерами в области исследований и разработок с целью стабильного долгосрочного роста и взаимной выгоды, оставаясь в то же время открытыми для новых контактов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Руководящие принципы компании «Тойота»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5207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Цикл </a:t>
            </a:r>
            <a:r>
              <a:rPr lang="en-US"/>
              <a:t>PDCA</a:t>
            </a:r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   В подходе «кайзен» главное — это классический цикл Шухарта—Деминга, или цикл </a:t>
            </a:r>
            <a:r>
              <a:rPr lang="en-US"/>
              <a:t>PDCA</a:t>
            </a:r>
            <a:r>
              <a:rPr lang="ru-RU"/>
              <a:t>, состоящий из четырех фаз</a:t>
            </a:r>
            <a:r>
              <a:rPr lang="en-US"/>
              <a:t> </a:t>
            </a:r>
            <a:r>
              <a:rPr lang="ru-RU"/>
              <a:t>(см. сл. рис.):</a:t>
            </a:r>
            <a:endParaRPr lang="en-US"/>
          </a:p>
          <a:p>
            <a:pPr lvl="0"/>
            <a:r>
              <a:rPr lang="en-US"/>
              <a:t>-</a:t>
            </a:r>
            <a:r>
              <a:rPr lang="ru-RU"/>
              <a:t> планируй;</a:t>
            </a:r>
          </a:p>
          <a:p>
            <a:pPr lvl="0"/>
            <a:r>
              <a:rPr lang="ru-RU"/>
              <a:t>- делай;</a:t>
            </a:r>
          </a:p>
          <a:p>
            <a:pPr lvl="0"/>
            <a:r>
              <a:rPr lang="ru-RU"/>
              <a:t>- проверяй;</a:t>
            </a:r>
          </a:p>
          <a:p>
            <a:pPr lvl="0"/>
            <a:r>
              <a:rPr lang="ru-RU"/>
              <a:t>- действуй.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2" y="548676"/>
            <a:ext cx="8352925" cy="5832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492" y="2950467"/>
            <a:ext cx="2273811" cy="670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17660" y="2846828"/>
            <a:ext cx="1621532" cy="8168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332658"/>
            <a:ext cx="9144000" cy="432044"/>
          </a:xfrm>
        </p:spPr>
        <p:txBody>
          <a:bodyPr/>
          <a:lstStyle/>
          <a:p>
            <a:pPr lvl="0"/>
            <a:r>
              <a:rPr lang="ru-RU" sz="4000"/>
              <a:t>Цикл </a:t>
            </a:r>
            <a:r>
              <a:rPr lang="en-US" sz="4000"/>
              <a:t>PDCA</a:t>
            </a:r>
            <a:endParaRPr lang="ru-RU" sz="4000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179515" y="980730"/>
            <a:ext cx="8964484" cy="5877269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  РАЗРАБОТАЙТЕ ПЛАН УЛУЧШЕНИЙ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Определите проблему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Сформулируйте важнейшие факторы успеха с учетом видения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Сформулируйте цели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Определите показатели эффективности и дайте задания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РЕАЛИЗУЙТЕ ПЛАН УЛУЧШЕНИЙ В ОГРАНИЧЕННЫХ МАСШТАБАХ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Соберите данные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Обучите всех, кого это касается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Опишите бизнес-процессы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ru-RU" sz="3000"/>
              <a:t>Создайте команды для работы по проекту.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922117"/>
          </a:xfrm>
        </p:spPr>
        <p:txBody>
          <a:bodyPr/>
          <a:lstStyle/>
          <a:p>
            <a:pPr lvl="0"/>
            <a:r>
              <a:rPr lang="ru-RU"/>
              <a:t>Цикл </a:t>
            </a:r>
            <a:r>
              <a:rPr lang="en-US"/>
              <a:t>PDCA</a:t>
            </a:r>
            <a:endParaRPr lang="ru-RU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0" y="1196748"/>
            <a:ext cx="9144000" cy="5661251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ru-RU"/>
              <a:t>   ПРОВЕРЬТЕ, ЕСТЬ ЛИ ЭФФЕКТ</a:t>
            </a:r>
          </a:p>
          <a:p>
            <a:pPr lvl="0">
              <a:lnSpc>
                <a:spcPct val="90000"/>
              </a:lnSpc>
            </a:pPr>
            <a:r>
              <a:rPr lang="ru-RU"/>
              <a:t>Оцените пробный проект</a:t>
            </a:r>
          </a:p>
          <a:p>
            <a:pPr lvl="0">
              <a:lnSpc>
                <a:spcPct val="90000"/>
              </a:lnSpc>
            </a:pPr>
            <a:r>
              <a:rPr lang="ru-RU"/>
              <a:t>Организуйте обратную связь</a:t>
            </a:r>
          </a:p>
          <a:p>
            <a:pPr lvl="0">
              <a:lnSpc>
                <a:spcPct val="90000"/>
              </a:lnSpc>
            </a:pPr>
            <a:r>
              <a:rPr lang="ru-RU"/>
              <a:t>Что вы узнали?</a:t>
            </a:r>
          </a:p>
          <a:p>
            <a:pPr lvl="0">
              <a:lnSpc>
                <a:spcPct val="90000"/>
              </a:lnSpc>
            </a:pPr>
            <a:r>
              <a:rPr lang="ru-RU"/>
              <a:t>   ОСУЩЕСТВИТЕ ПРОВЕРЕННЫЕ УЛУЧШЕНИЯ</a:t>
            </a:r>
          </a:p>
          <a:p>
            <a:pPr lvl="0">
              <a:lnSpc>
                <a:spcPct val="90000"/>
              </a:lnSpc>
            </a:pPr>
            <a:r>
              <a:rPr lang="ru-RU"/>
              <a:t>Опишите их в стандартных процедурах</a:t>
            </a:r>
          </a:p>
          <a:p>
            <a:pPr lvl="0">
              <a:lnSpc>
                <a:spcPct val="90000"/>
              </a:lnSpc>
            </a:pPr>
            <a:r>
              <a:rPr lang="ru-RU"/>
              <a:t>Обучите всех, кого это касается</a:t>
            </a:r>
          </a:p>
          <a:p>
            <a:pPr lvl="0">
              <a:lnSpc>
                <a:spcPct val="90000"/>
              </a:lnSpc>
            </a:pPr>
            <a:r>
              <a:rPr lang="ru-RU"/>
              <a:t>Повторите весь цикл.</a:t>
            </a:r>
          </a:p>
          <a:p>
            <a:pPr lvl="0">
              <a:lnSpc>
                <a:spcPct val="90000"/>
              </a:lnSpc>
            </a:pPr>
            <a:r>
              <a:rPr lang="ru-RU"/>
              <a:t>   Обобщение цикла для организации представлено на рис.*** ниже.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404667"/>
            <a:ext cx="9144000" cy="648071"/>
          </a:xfrm>
        </p:spPr>
        <p:txBody>
          <a:bodyPr/>
          <a:lstStyle/>
          <a:p>
            <a:pPr lvl="0"/>
            <a:r>
              <a:rPr lang="ru-RU" sz="2900"/>
              <a:t>Рис.***  Сеть процессов в организации и принцип их улучшения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1559" y="1124739"/>
            <a:ext cx="7848871" cy="57332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908721"/>
            <a:ext cx="8229600" cy="1143000"/>
          </a:xfrm>
        </p:spPr>
        <p:txBody>
          <a:bodyPr/>
          <a:lstStyle/>
          <a:p>
            <a:pPr lvl="0"/>
            <a:r>
              <a:rPr lang="ru-RU" sz="4000"/>
              <a:t>Назначение и универсальность </a:t>
            </a:r>
            <a:r>
              <a:rPr lang="ru-RU" sz="4000" b="1"/>
              <a:t>Т</a:t>
            </a:r>
            <a:r>
              <a:rPr lang="en-US" sz="4000" b="1"/>
              <a:t>Q</a:t>
            </a:r>
            <a:r>
              <a:rPr lang="ru-RU" sz="4000" b="1"/>
              <a:t>М</a:t>
            </a:r>
            <a:r>
              <a:rPr lang="ru-RU" sz="4000"/>
              <a:t> 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23523" y="2276874"/>
            <a:ext cx="8424934" cy="4104458"/>
          </a:xfrm>
        </p:spPr>
        <p:txBody>
          <a:bodyPr/>
          <a:lstStyle/>
          <a:p>
            <a:pPr lvl="0"/>
            <a:r>
              <a:rPr lang="ru-RU" i="1"/>
              <a:t>     Общее управление качеством предназначено для постепенного и непрерывного совершенствования вас самих, вашей работы и всей вашей организации и одинаково эффективен как в промышленности, так и в сфере услуг.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274640"/>
            <a:ext cx="9144000" cy="1143000"/>
          </a:xfrm>
        </p:spPr>
        <p:txBody>
          <a:bodyPr/>
          <a:lstStyle/>
          <a:p>
            <a:pPr lvl="0"/>
            <a:r>
              <a:rPr lang="ru-RU" sz="4000"/>
              <a:t>Непрерывность и последовательность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1340766"/>
            <a:ext cx="8229600" cy="5184574"/>
          </a:xfrm>
        </p:spPr>
        <p:txBody>
          <a:bodyPr/>
          <a:lstStyle/>
          <a:p>
            <a:pPr lvl="0"/>
            <a:r>
              <a:rPr lang="ru-RU"/>
              <a:t>    Если все сотрудники организации будут последовательно применять цикл Р</a:t>
            </a:r>
            <a:r>
              <a:rPr lang="en-US"/>
              <a:t>D</a:t>
            </a:r>
            <a:r>
              <a:rPr lang="ru-RU"/>
              <a:t>СА и не забывать, что он никогда не прерывается, улучшение станет неотъемлемой составляющей их работы.    </a:t>
            </a:r>
          </a:p>
          <a:p>
            <a:pPr lvl="0"/>
            <a:r>
              <a:rPr lang="ru-RU"/>
              <a:t>     Организация научится лучше понимать себя и будет подготовлена к тому, чтобы реагировать на новые пожелания потребителя.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0"/>
            <a:ext cx="7772400" cy="1470025"/>
          </a:xfrm>
        </p:spPr>
        <p:txBody>
          <a:bodyPr/>
          <a:lstStyle/>
          <a:p>
            <a:r>
              <a:rPr lang="ru-RU" sz="2800" b="1" dirty="0"/>
              <a:t>Европейские подходы к управлению качеством</a:t>
            </a:r>
            <a:r>
              <a:rPr lang="ru-RU" b="1" dirty="0"/>
              <a:t>.</a:t>
            </a:r>
            <a:r>
              <a:rPr lang="ru-RU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0728"/>
            <a:ext cx="8568952" cy="5616624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1400" dirty="0"/>
              <a:t>	</a:t>
            </a:r>
            <a:endParaRPr lang="ru-RU" sz="1400" dirty="0" smtClean="0"/>
          </a:p>
          <a:p>
            <a:pPr algn="l">
              <a:lnSpc>
                <a:spcPct val="8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Каждая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компания по-своему уникальна. Методика, предложенная Европейским фондом управления качеством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Foundation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предлагает структурированное множество критериев управления качеством, которые могут эффективно применяться для совершенствования деятельности любой компании или ее подразделения. </a:t>
            </a:r>
          </a:p>
          <a:p>
            <a:pPr>
              <a:lnSpc>
                <a:spcPct val="80000"/>
              </a:lnSpc>
            </a:pPr>
            <a:endParaRPr lang="ru-RU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основные цели и задачи ставит перед собой EFQM?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Методика ЕFQМ используется при проведении конкурса на присуждение Европейской Премии Качества и преследует следующие цели: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удовлетворение потребностей клиентов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удовлетворение интересов персонала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влияние на общество </a:t>
            </a:r>
          </a:p>
          <a:p>
            <a:pPr algn="l"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Одной из основных задач ЕFQМ является содействие компаниям в совершенствовании их деятельности. </a:t>
            </a:r>
          </a:p>
          <a:p>
            <a:pPr>
              <a:lnSpc>
                <a:spcPct val="80000"/>
              </a:lnSpc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построена модель ЕFQМ?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Методика ЕFQМ для развития бизнеса представляет собой гибкую структуру, которая может быть реализована различными способами. Главное, чтобы используемый метод опирался на основные положения модели ЕFQМ, описание которых приводится ниже.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существенное </a:t>
            </a:r>
            <a:r>
              <a:rPr lang="ru-RU" sz="1800" dirty="0">
                <a:solidFill>
                  <a:schemeClr val="tx1"/>
                </a:solidFill>
              </a:rPr>
              <a:t>непрерывное возрастание личных, производственных и общественных потребностей;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возрастание </a:t>
            </a:r>
            <a:r>
              <a:rPr lang="ru-RU" sz="1800" dirty="0">
                <a:solidFill>
                  <a:schemeClr val="tx1"/>
                </a:solidFill>
              </a:rPr>
              <a:t>роли и темпов НТП в развитии науки, техники, производства, экономики и всего мирового сообщества;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усовершенствование </a:t>
            </a:r>
            <a:r>
              <a:rPr lang="ru-RU" sz="1800" dirty="0">
                <a:solidFill>
                  <a:schemeClr val="tx1"/>
                </a:solidFill>
              </a:rPr>
              <a:t>услуг, конструкций выпускаемой продукции и повышение значимости выполняемых функций;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увеличение </a:t>
            </a:r>
            <a:r>
              <a:rPr lang="ru-RU" sz="1800" dirty="0">
                <a:solidFill>
                  <a:schemeClr val="tx1"/>
                </a:solidFill>
              </a:rPr>
              <a:t>объемов производства продукции и оказываемых услуг и, как следствие, возможный рост стоимости брака и рекламаций;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неприятие </a:t>
            </a:r>
            <a:r>
              <a:rPr lang="ru-RU" sz="1800" dirty="0">
                <a:solidFill>
                  <a:schemeClr val="tx1"/>
                </a:solidFill>
              </a:rPr>
              <a:t>потребителями продукции и услуг с относительно невысоким уровнем качества;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ужесточение </a:t>
            </a:r>
            <a:r>
              <a:rPr lang="ru-RU" sz="1800" dirty="0">
                <a:solidFill>
                  <a:schemeClr val="tx1"/>
                </a:solidFill>
              </a:rPr>
              <a:t>требований к интенсификации производства и повышению его эффективности как необходимого фактора благополучного существования предприятий.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endParaRPr lang="en-US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1276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Основные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причины, определяющие необходимость повышения и обеспечения качества: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707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71550" y="-50304"/>
            <a:ext cx="7218363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Модель EFQM базируется на следующих положениях: 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 центре внимания — клиент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Сотрудничество с поставщиками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Повышение квалификации и участия персонала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Процессы и факты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Непрерывное совершенствование и новаторство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Руководство и последовательность в достижении целей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Взаимная ответственность </a:t>
            </a:r>
          </a:p>
          <a:p>
            <a:pPr>
              <a:buFontTx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Распределение результатов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Порядок перечисления основных положений не имеет существенного значения. Список основных положений также не следует считать окончательным, он может изменяться по мере развития и совершенствования деятельности компании.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Какие инструменты используются для реализации этих положений?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Реализация перечисленных положений достигаются посредством эффективного Руководства, осуществляемого в отношении Политики и Стратегии, Кадровой Политики, Ресурсов и Процессов, и приводящего в конечном счете к Достижению Результатов. Каждый из девяти элементов, лежащих в основе модели ЕFQМ, представляет собой критерий, который можно использовать для оценивания прогресса, достигнутого компанией на пути развития бизнеса. </a:t>
            </a:r>
          </a:p>
          <a:p>
            <a:pPr eaLnBrk="0" hangingPunct="0"/>
            <a:endParaRPr lang="ru-RU" sz="1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452596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sz="1400" i="1" dirty="0"/>
          </a:p>
          <a:p>
            <a:pPr algn="ctr">
              <a:lnSpc>
                <a:spcPct val="80000"/>
              </a:lnSpc>
              <a:buFontTx/>
              <a:buNone/>
            </a:pPr>
            <a:endParaRPr lang="ru-RU" sz="1400" i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800" i="1" dirty="0"/>
              <a:t>На какие группы можно разделить критерии оценки качества работы в модели ЕFQМ?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Множество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критериев ЕFQМ можно разбить на две группы: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Предпринимаемые усилия.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Результаты.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Существует специальная таблица, где каждый критерий выражен в процентном весе от всех критериев. Эти процентные веса используются при проведении конкурса на присуждение Европейской Премии Качества. Используя эти веса, Вы можете сравнить свои итоговые баллы с результатами ведущих компаний Европы. Эти результаты публикуются и доступны для других компаний. Модель ЕFQМ и соответствующие веса критериев были разработаны в результате многочисленных консультаций, проведенных в различных странах Европы; веса критериев ежегодно пересматриваются ЕFQМ, одновременно с совершенствованием всей модели в целом.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Как выглядит эта таблица?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s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765175"/>
            <a:ext cx="7056437" cy="5045075"/>
          </a:xfrm>
          <a:noFill/>
          <a:ln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351837" cy="6048375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		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из группы «Предпринимаемые усилия» позволяют оценить как компания решает те или иные проблемы. Критерии распадаются на составляющие части, каждая из которых соответствует определенной проблеме. Каждая составляющая должна относиться к некоторой конкретной области деятельности компании. Каждая составляющая сопровождается списком соответствующих областей деятельности. Необходимо рассмотреть лишь те области, которые соответствуют профилю компании. Допускается ввод новых областей. </a:t>
            </a:r>
          </a:p>
          <a:p>
            <a:pPr>
              <a:buFontTx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В конечном счете, компания сама устанавливает список областей, соответствующих профилю ее деятельности. В качестве примера приведем следующую таблицу. </a:t>
            </a:r>
          </a:p>
          <a:p>
            <a:pPr>
              <a:buFontTx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Критерии из группы «Результаты» позволяют оценить, чего достигла или собирается достичь компания. </a:t>
            </a:r>
          </a:p>
          <a:p>
            <a:pPr>
              <a:buFontTx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Каждый критерий из этой группы должен относиться к конкретной области деятельности, обеспечивая информацию о: </a:t>
            </a:r>
          </a:p>
          <a:p>
            <a:pPr>
              <a:buFontTx/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реальных результатах, достигнутых компанией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целях, которые компания перед собой поставила а также, по мере возможности, о: </a:t>
            </a:r>
          </a:p>
          <a:p>
            <a:pPr lvl="1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результатах, которых достигли конкуренты </a:t>
            </a:r>
          </a:p>
          <a:p>
            <a:pPr lvl="1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результатах, которых достигли ведущие компании аналогичного профиля 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1400" dirty="0"/>
          </a:p>
          <a:p>
            <a:pPr>
              <a:lnSpc>
                <a:spcPct val="80000"/>
              </a:lnSpc>
              <a:buFontTx/>
              <a:buNone/>
            </a:pPr>
            <a:endParaRPr lang="ru-RU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/>
              <a:t>		</a:t>
            </a:r>
            <a:r>
              <a:rPr lang="ru-RU" sz="1800" dirty="0"/>
              <a:t>Представляемые результаты должны содержать как мнения и всевозможные отчетные, так и конкретные показатели деятельности компании. Надежность и достоверность собранной информации должна тщательно обсуждаться.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endParaRPr lang="ru-RU" sz="1800" i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800" i="1" dirty="0"/>
              <a:t>Есть ли в России подобные системы оценки и премии в области качества?</a:t>
            </a:r>
            <a:r>
              <a:rPr lang="ru-RU" sz="1800" dirty="0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1800" dirty="0"/>
          </a:p>
          <a:p>
            <a:pPr algn="ctr"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/>
              <a:t>		Сегодня национальные премии качества существуют в десятках стран, в том числе и в России. Российская премия качества (премия Правительства РФ в области качества) была учреждена в апреле 1996 г. С тех пор премии качества в нашей стране присуждаются ежегодно на конкурсной основе.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Российский опыт </a:t>
            </a:r>
            <a:br>
              <a:rPr lang="ru-RU" sz="4000" b="1"/>
            </a:br>
            <a:r>
              <a:rPr lang="ru-RU" sz="4000" b="1"/>
              <a:t>управления качеством.</a:t>
            </a:r>
            <a:r>
              <a:rPr lang="ru-RU" sz="400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	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Говоря о передовом опыте в области управления качеством, нельзя не вспомнить об отечественной практике совершенствования качества. </a:t>
            </a:r>
          </a:p>
          <a:p>
            <a:pPr marL="609600" indent="-609600" algn="ctr"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концепции повышения качества существовали в нашей стране?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БИП (Бездефектного Изготовления Продукции) </a:t>
            </a:r>
          </a:p>
          <a:p>
            <a:pPr marL="609600" indent="-609600">
              <a:buFontTx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Концепция КАНАРСПИ (Качество, Надежность, Ресурс с Первых Изделий) </a:t>
            </a:r>
          </a:p>
          <a:p>
            <a:pPr marL="609600" indent="-609600">
              <a:buFontTx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Концепция НОРМ </a:t>
            </a:r>
          </a:p>
          <a:p>
            <a:pPr marL="609600" indent="-609600">
              <a:buFontTx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Концепция КСУКП (Комплексная система управления качеством продукции) </a:t>
            </a:r>
          </a:p>
          <a:p>
            <a:pPr marL="609600" indent="-609600" algn="ctr"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такое БИП?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БИП — это концепция бездефектной работы, которая нашла свое отражение в Саратовской системе бездефектного изготовления продукции, внедрённой на предприятиях Саратовской области в 1955 г.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80400" cy="48958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dirty="0"/>
              <a:t>	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 основу этой системы был положен механизм активизации участников производственного процесса, стимулирующий их к выявлению и устранению не дефектов продукции, а их причин. После повторного предъявления продукции рабочий лишался премии.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Неотвратимость наказания заставляла рабочего строже соблюдать технологическую дисциплину и предъявлять претензии мастеру, инструментальной службе, службе главного механика, если причиной дефекта были некачественные материалы, инструмент или оборудование.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Что такое КАНАРСПИ?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Система КАНАРСПИ была внедрена на Горьковском авиационном заводе. 	Признанная лучшей в стране, система базировалась на следующих принципах: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универсальность (возможность использования в других отраслях промышленности)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комплексное обеспечение качества продукции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исследований, направленных на повышение качества продукции и развитие опытно-конструкторских служб предприятия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организация всестороннего учета качества выпускаемой продукции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концентрация внимания на качестве продукции на стадии ее разработки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привлечение к совершенствованию продукции потребителей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Что такое НОРМ?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20713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dirty="0"/>
              <a:t>	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 середине 1960-х гг. на Ярославском моторном заводе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Автодизель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была внедрена система НОРМ, в которой за критерий качества был принят один из важнейших технических параметров — ресурс до первого капитального ремонта.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Особое внимание уделялось разработке конструкции и технологии, обеспечивающих повышение технического уровня и качества двигателя. В системе НОРМ были использованы и развиты основные элементы Саратовской и Горьковской систем управления качеством выпускаемой продукции.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 чем заключалась специфика Российского опыта управления качеством?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Специфика управления качеством в России заключалась в том, что эффективные системы управления качеством создавались на предприятиях военно-промышленного комплекса (ВПК). Именно в ВПК были распространены методы обеспечения качества на стадиях исследования и проектирования новой продукции, статистический контроль качества с применением контрольных карт, специальные стандарты. В недрах ВПК родились КСУКП (комплексные системы управления качеством продукции, в том числе автоматизированные).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такое КСУКП?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В первой половине 1970-х гг. в результате совместного научно-производственного эксперимента предприятий Львовской области, ВНИИ стандартизации Госстандарта СССР и научно-производственного объединения «Система» была разработана и прошла апробацию комплексная система управления качеством продукции.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0"/>
            <a:ext cx="8158162" cy="62372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dirty="0"/>
              <a:t>	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Главная цель системы заключалась в обеспечении высоких и устойчивых темпов роста качества продукции, выпускаемой предприятием, за счет: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создания и освоения новых высококачественных видов продукции;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своевременной постановки на производство новой продукции;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снятия с производства морально устаревшей продукции;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улучшения показателей качества выпускаемой продукции путем ее совершенствования и модернизации.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 какие недостатки были у отечественных систем управления качеством?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Практика использования в советской промышленности комплексных систем управления качеством выявила их многочисленные недостатки, которые не позволяли изготавливать конкурентоспособную продукцию. К числу таких недостатков следует отнести: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слабое методическое руководство со стороны отраслевых и головных организаций по стандартизации и управлению качеством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пассивность руководителей предприятий в вопросах создания и совершенствования систем управления качеством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формальное отношение к организации систем управления качеством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недооценку роли обучения персонала методам управления качеством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работу по управлению качеством возглавляли отделы технического контроля, а не первые руководители предприятия, что создавало противоречия между руководителями и ОТК при работе «на план» и «за качество»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недостаточность стимулирования производства высококачественной продукции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недостаточный уровень материально-технического, технологического и метрологического обеспечения производства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445500" cy="5759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dirty="0"/>
              <a:t>	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Главным же недостатком российских систем управления качеством следует считать то, что они не были ориентированы на потребителя.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Однако опыт показал, что именно такого рода системы являлись тем инструментом, с помощью которого можно было создать эффективный механизм управления качеством продукции.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 каком положении Россия находится сейчас?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К сожалению, в настоящее время немногие российские товары и услуги выдерживают конкуренцию на мировом рынке. Однако активное использование собственного и зарубежного опыта в области управления качеством может дать позитивные результаты в самом ближайшем будущем.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Как мы уже отмечали, в последние годы в нашей стране на конкурсной присуждается премия Правительства РФ в области качества. При разработке Российской премии по качеству одновременно решались две задачи: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совместимости с зарубежными премиями.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Максимально возможный учет российской специфики.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Причем, приоритетной являлась первая задача, что было обусловлено, во-первых, необходимостью интеграции российской экономики в мировую, а во-вторых, обеспечением российским предприятиям возможности сравнения результатов их деятельности в области совершенствования качества с лучшими зарубежными достижениями в этой сфере.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В качестве примера учета российской специфики можно привести замену критерия «воздействие на общество» EFQM на актуальные для россиян критерии «Безопасность продукции (услуг)» и 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продукции (услуг)».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Необходимость обеспечения </a:t>
            </a:r>
            <a:r>
              <a:rPr lang="ru-RU" dirty="0">
                <a:solidFill>
                  <a:schemeClr val="tx1"/>
                </a:solidFill>
              </a:rPr>
              <a:t>качества на всех этапах производства порождает такое понятие, как </a:t>
            </a:r>
            <a:r>
              <a:rPr lang="ru-RU" b="1" i="1" dirty="0">
                <a:solidFill>
                  <a:schemeClr val="tx1"/>
                </a:solidFill>
              </a:rPr>
              <a:t>управление качеством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b="1" i="1" dirty="0" smtClean="0">
                <a:solidFill>
                  <a:schemeClr val="tx1"/>
                </a:solidFill>
              </a:rPr>
              <a:t>Управление </a:t>
            </a:r>
            <a:r>
              <a:rPr lang="ru-RU" sz="2800" b="1" i="1" dirty="0">
                <a:solidFill>
                  <a:schemeClr val="tx1"/>
                </a:solidFill>
              </a:rPr>
              <a:t>качеством </a:t>
            </a:r>
            <a:r>
              <a:rPr lang="ru-RU" sz="2800" dirty="0">
                <a:solidFill>
                  <a:schemeClr val="tx1"/>
                </a:solidFill>
              </a:rPr>
              <a:t>- целенаправленный процесс скоординированных воздействий на объекты управления для установления, обеспечения и поддержания необходимого уровня </a:t>
            </a:r>
            <a:r>
              <a:rPr lang="ru-RU" sz="2800" dirty="0" smtClean="0">
                <a:solidFill>
                  <a:schemeClr val="tx1"/>
                </a:solidFill>
              </a:rPr>
              <a:t>качества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4964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6264275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По каким критериям оценивается качество работы организации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в рамках Российского конкурса качества?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В рамках Российского конкурса качества организации оцениваются по следующим девяти критериям: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Роль руководства в организации работ (100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Использование потенциала персонала (120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Планирование в области качества (100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Рациональное использование ресурсов (100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Управление технологическими процессами (130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Удовлетворенность персонала работой в организации (90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Удовлетворенность потребителей (180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Результаты деятельности организации (120 баллов). 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Безопасность продукции для общества (60 баллов).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Нетрудно заметить, что первые пять критериев относятся к предпосылкам успешной деятельности организации в области качества, а последние четыре — к результатам. Общая балльная оценка первой группы критериев составляет 550 баллов, а второй — 450 баллов, что говорит о стремлении активизировать работу российских организаций в области совершенствования внутрифирменной деятельности, связанной с качеством. 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может дать нашему предприятию участие в Российском конкурсе качества?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Участие в конкурсе качества привлекательно, прежде всего, своей престижностью. На уровне общества присуждение премии качества — это признание заслуг организации в области совершенствования качества. Приз с эмблемой Российской премии по качеству и диплом — это фактически сертификат лидерства вашего предприятия в области управления качеством, умелое использование которого в различных мероприятиях (прежде всего в рекламе) может значительно повысить конкурентоспособность продукции и самого предприятия.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332656"/>
            <a:ext cx="9144000" cy="288036"/>
          </a:xfrm>
        </p:spPr>
        <p:txBody>
          <a:bodyPr/>
          <a:lstStyle/>
          <a:p>
            <a:pPr lvl="0"/>
            <a:r>
              <a:rPr lang="ru-RU" sz="3000" dirty="0" smtClean="0"/>
              <a:t>Переход </a:t>
            </a:r>
            <a:r>
              <a:rPr lang="ru-RU" sz="3000" dirty="0"/>
              <a:t>от традиционных подходов к повышению качества к</a:t>
            </a:r>
            <a:r>
              <a:rPr lang="ru-RU" sz="2900" dirty="0"/>
              <a:t> Т</a:t>
            </a:r>
            <a:r>
              <a:rPr lang="en-US" sz="2900" dirty="0" smtClean="0"/>
              <a:t>Q</a:t>
            </a:r>
            <a:r>
              <a:rPr lang="ru-RU" sz="2900" dirty="0" smtClean="0"/>
              <a:t>М </a:t>
            </a:r>
            <a:endParaRPr lang="ru-RU" sz="3000" dirty="0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0" y="980730"/>
            <a:ext cx="9144000" cy="5877269"/>
          </a:xfrm>
        </p:spPr>
        <p:txBody>
          <a:bodyPr/>
          <a:lstStyle/>
          <a:p>
            <a:pPr lvl="0" algn="ctr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2.1.1 ПРОВЕРКА 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  - Обнаружение погрешностей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  - Исправление недостатков</a:t>
            </a:r>
          </a:p>
          <a:p>
            <a:pPr lvl="0" algn="ctr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2.1.2 КОНТРОЛЬ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Стандарты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Статистические методы контроля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Эффективность процесса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Решение проблем качества</a:t>
            </a:r>
          </a:p>
          <a:p>
            <a:pPr lvl="0" algn="ctr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2.1.3 ОБЕСПЕЧЕНИЕ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Системы управления качеством </a:t>
            </a:r>
            <a:r>
              <a:rPr lang="ru-RU" sz="1700" dirty="0"/>
              <a:t>(</a:t>
            </a:r>
            <a:r>
              <a:rPr lang="en-US" sz="1700" dirty="0"/>
              <a:t>ISO </a:t>
            </a:r>
            <a:r>
              <a:rPr lang="ru-RU" sz="1900" dirty="0"/>
              <a:t>9000)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Планирование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Политика в области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Расчет затрат на обеспечение качества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Решение проблем</a:t>
            </a:r>
          </a:p>
          <a:p>
            <a:pPr lvl="0" algn="ctr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2.1.4 ОБЩЕЕ УПРАВЛЕНИЕ КАЧЕСТВОМ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Вовлечение всех служащих, потребителей и поставщиков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Наделение служащих дополнительными полномочиями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Работа в команде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- Стратегия в области качества, основанная на общей миссии и видении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1900" dirty="0"/>
              <a:t>на процесс.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1124739"/>
            <a:ext cx="8229600" cy="1143000"/>
          </a:xfrm>
        </p:spPr>
        <p:txBody>
          <a:bodyPr/>
          <a:lstStyle/>
          <a:p>
            <a:pPr lvl="0"/>
            <a:r>
              <a:rPr lang="ru-RU" sz="3200" dirty="0" smtClean="0"/>
              <a:t>Переход </a:t>
            </a:r>
            <a:r>
              <a:rPr lang="ru-RU" sz="3200" dirty="0"/>
              <a:t>от традиционных подходов к повышению качества к Т</a:t>
            </a:r>
            <a:r>
              <a:rPr lang="en-US" sz="3200" dirty="0"/>
              <a:t>Q</a:t>
            </a:r>
            <a:r>
              <a:rPr lang="ru-RU" sz="3200" dirty="0"/>
              <a:t>М (пр.)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1907703" y="2924946"/>
            <a:ext cx="5544619" cy="2880323"/>
          </a:xfrm>
        </p:spPr>
        <p:txBody>
          <a:bodyPr/>
          <a:lstStyle/>
          <a:p>
            <a:pPr lvl="0" algn="ctr"/>
            <a:r>
              <a:rPr lang="ru-RU"/>
              <a:t>ПРОВЕРКА:</a:t>
            </a:r>
          </a:p>
          <a:p>
            <a:pPr lvl="0"/>
            <a:r>
              <a:rPr lang="ru-RU"/>
              <a:t>Обнаружение погрешностей</a:t>
            </a:r>
          </a:p>
          <a:p>
            <a:pPr lvl="0"/>
            <a:r>
              <a:rPr lang="ru-RU"/>
              <a:t>Исправление недостатков.</a:t>
            </a:r>
          </a:p>
          <a:p>
            <a:pPr lvl="0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67541" y="692694"/>
            <a:ext cx="8229600" cy="1143000"/>
          </a:xfrm>
        </p:spPr>
        <p:txBody>
          <a:bodyPr/>
          <a:lstStyle/>
          <a:p>
            <a:pPr lvl="0"/>
            <a:r>
              <a:rPr lang="ru-RU" sz="3200" dirty="0" smtClean="0"/>
              <a:t>Переход </a:t>
            </a:r>
            <a:r>
              <a:rPr lang="ru-RU" sz="3200" dirty="0"/>
              <a:t>от традиционных подходов к повышению качества к Т</a:t>
            </a:r>
            <a:r>
              <a:rPr lang="en-US" sz="3200" dirty="0"/>
              <a:t>Q</a:t>
            </a:r>
            <a:r>
              <a:rPr lang="ru-RU" sz="3200" dirty="0"/>
              <a:t>М (пр.)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611559" y="2492892"/>
            <a:ext cx="7920880" cy="3633267"/>
          </a:xfrm>
        </p:spPr>
        <p:txBody>
          <a:bodyPr/>
          <a:lstStyle/>
          <a:p>
            <a:pPr lvl="0" algn="ctr"/>
            <a:r>
              <a:rPr lang="ru-RU"/>
              <a:t>КОНТРОЛЬ КАЧЕСТВА:</a:t>
            </a:r>
          </a:p>
          <a:p>
            <a:pPr lvl="0"/>
            <a:r>
              <a:rPr lang="ru-RU"/>
              <a:t>Стандарты качества</a:t>
            </a:r>
          </a:p>
          <a:p>
            <a:pPr lvl="0"/>
            <a:r>
              <a:rPr lang="ru-RU"/>
              <a:t>Статистические методы контроля качества</a:t>
            </a:r>
          </a:p>
          <a:p>
            <a:pPr lvl="0"/>
            <a:r>
              <a:rPr lang="ru-RU"/>
              <a:t>Эффективность процесса</a:t>
            </a:r>
          </a:p>
          <a:p>
            <a:pPr lvl="0"/>
            <a:r>
              <a:rPr lang="ru-RU"/>
              <a:t>Решение проблем качества.</a:t>
            </a:r>
          </a:p>
          <a:p>
            <a:pPr lvl="0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0" y="476667"/>
            <a:ext cx="9144000" cy="1224134"/>
          </a:xfrm>
        </p:spPr>
        <p:txBody>
          <a:bodyPr/>
          <a:lstStyle/>
          <a:p>
            <a:pPr lvl="0"/>
            <a:r>
              <a:rPr lang="ru-RU" sz="4000" dirty="0" smtClean="0"/>
              <a:t>Переход </a:t>
            </a:r>
            <a:r>
              <a:rPr lang="ru-RU" sz="4000" dirty="0"/>
              <a:t>от традиционных подходов к повышению качества к Т</a:t>
            </a:r>
            <a:r>
              <a:rPr lang="en-US" sz="4000" dirty="0"/>
              <a:t>Q</a:t>
            </a:r>
            <a:r>
              <a:rPr lang="ru-RU" sz="4000" dirty="0"/>
              <a:t>М (пр.)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2276874"/>
            <a:ext cx="8229600" cy="4104458"/>
          </a:xfrm>
        </p:spPr>
        <p:txBody>
          <a:bodyPr/>
          <a:lstStyle/>
          <a:p>
            <a:pPr lvl="0" algn="ctr"/>
            <a:r>
              <a:rPr lang="ru-RU"/>
              <a:t>ОБЕСПЕЧЕНИЕ КАЧЕСТВА:</a:t>
            </a:r>
          </a:p>
          <a:p>
            <a:pPr lvl="0"/>
            <a:r>
              <a:rPr lang="ru-RU"/>
              <a:t>Системы управления качеством (</a:t>
            </a:r>
            <a:r>
              <a:rPr lang="en-US"/>
              <a:t>ISO</a:t>
            </a:r>
            <a:r>
              <a:rPr lang="ru-RU"/>
              <a:t> 9000)</a:t>
            </a:r>
          </a:p>
          <a:p>
            <a:pPr lvl="0"/>
            <a:r>
              <a:rPr lang="ru-RU"/>
              <a:t>Планирование качества</a:t>
            </a:r>
          </a:p>
          <a:p>
            <a:pPr lvl="0"/>
            <a:r>
              <a:rPr lang="ru-RU"/>
              <a:t>Политика в области качества</a:t>
            </a:r>
          </a:p>
          <a:p>
            <a:pPr lvl="0"/>
            <a:r>
              <a:rPr lang="ru-RU"/>
              <a:t>Расчет затрат на обеспечение качества</a:t>
            </a:r>
          </a:p>
          <a:p>
            <a:pPr lvl="0"/>
            <a:r>
              <a:rPr lang="ru-RU"/>
              <a:t>Решение проблем</a:t>
            </a:r>
          </a:p>
          <a:p>
            <a:pPr lvl="0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1641</Words>
  <Application>Microsoft Office PowerPoint</Application>
  <PresentationFormat>Экран (4:3)</PresentationFormat>
  <Paragraphs>318</Paragraphs>
  <Slides>50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2" baseType="lpstr">
      <vt:lpstr>Тема Office</vt:lpstr>
      <vt:lpstr>Волна</vt:lpstr>
      <vt:lpstr>Управление качеством</vt:lpstr>
      <vt:lpstr>ПОНЯТИЕ УПРАВЛЕНИЯ КАЧЕСТВОМ</vt:lpstr>
      <vt:lpstr>Слайд 3</vt:lpstr>
      <vt:lpstr>Основные причины, определяющие необходимость повышения и обеспечения качества: </vt:lpstr>
      <vt:lpstr>Слайд 5</vt:lpstr>
      <vt:lpstr>Переход от традиционных подходов к повышению качества к ТQМ </vt:lpstr>
      <vt:lpstr>Переход от традиционных подходов к повышению качества к ТQМ (пр.)</vt:lpstr>
      <vt:lpstr>Переход от традиционных подходов к повышению качества к ТQМ (пр.)</vt:lpstr>
      <vt:lpstr>Переход от традиционных подходов к повышению качества к ТQМ (пр.)</vt:lpstr>
      <vt:lpstr>Переход от традиционных подходов к повышению качества к ТQМ (ок.)</vt:lpstr>
      <vt:lpstr>Международные стандарты серии ISO 9000 как средство TQM</vt:lpstr>
      <vt:lpstr>«Стандарт ИСО 9000» и «сертификат ИСО 9000»</vt:lpstr>
      <vt:lpstr>Слайд 13</vt:lpstr>
      <vt:lpstr>Слайд 14</vt:lpstr>
      <vt:lpstr>Слайд 15</vt:lpstr>
      <vt:lpstr>Слайд 16</vt:lpstr>
      <vt:lpstr>Рис.** Непрерывное улучшение в рамках TQM </vt:lpstr>
      <vt:lpstr>Всеобщее управление качеством (TQM) - это подход к управлению организацией, нацеленный на качество, который основан на участии всех ее членов и направлен на достижение долгосрочного успеха путем удовлетворения требований потребителя, и получения выгоды для членов организации и общества. </vt:lpstr>
      <vt:lpstr>Тактика TQM :</vt:lpstr>
      <vt:lpstr>TQM как научный метод</vt:lpstr>
      <vt:lpstr>Таблица 3.   Принципы ТQМ</vt:lpstr>
      <vt:lpstr>Пример Японии (нч.)</vt:lpstr>
      <vt:lpstr>Наиболее важные элементы TQM : </vt:lpstr>
      <vt:lpstr>Некоторые отличия Всеобщего управления качеством от основных принципов традиционного управления качеством: </vt:lpstr>
      <vt:lpstr>УПРАВЛЕНИЕ КАЧЕСТВОМ В ЯПОНИИ</vt:lpstr>
      <vt:lpstr>Основные положения японской школы управления качеством:</vt:lpstr>
      <vt:lpstr>Основная концепция «японского чуда»</vt:lpstr>
      <vt:lpstr>Пример Японии (пр.)</vt:lpstr>
      <vt:lpstr> Пример Японии. Важнейшие правила «кайзен»  (ок.) </vt:lpstr>
      <vt:lpstr>Пути решения проблемы дальнейшего повышения качества</vt:lpstr>
      <vt:lpstr>Руководящие принципы компании «Тойота» </vt:lpstr>
      <vt:lpstr>Цикл PDCA</vt:lpstr>
      <vt:lpstr>Слайд 33</vt:lpstr>
      <vt:lpstr>Цикл PDCA</vt:lpstr>
      <vt:lpstr>Цикл PDCA</vt:lpstr>
      <vt:lpstr>Рис.***  Сеть процессов в организации и принцип их улучшения</vt:lpstr>
      <vt:lpstr>Назначение и универсальность ТQМ </vt:lpstr>
      <vt:lpstr>Непрерывность и последовательность</vt:lpstr>
      <vt:lpstr>Европейские подходы к управлению качеством. </vt:lpstr>
      <vt:lpstr>Слайд 40</vt:lpstr>
      <vt:lpstr>Слайд 41</vt:lpstr>
      <vt:lpstr>Слайд 42</vt:lpstr>
      <vt:lpstr>Слайд 43</vt:lpstr>
      <vt:lpstr>Слайд 44</vt:lpstr>
      <vt:lpstr>Российский опыт  управления качеством. </vt:lpstr>
      <vt:lpstr>Слайд 46</vt:lpstr>
      <vt:lpstr>Слайд 47</vt:lpstr>
      <vt:lpstr>Слайд 48</vt:lpstr>
      <vt:lpstr>Слайд 49</vt:lpstr>
      <vt:lpstr>Слайд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Общее управление качеством</dc:title>
  <dc:creator>асн</dc:creator>
  <cp:lastModifiedBy>hairova_sm</cp:lastModifiedBy>
  <cp:revision>135</cp:revision>
  <dcterms:created xsi:type="dcterms:W3CDTF">2012-04-21T11:13:12Z</dcterms:created>
  <dcterms:modified xsi:type="dcterms:W3CDTF">2020-09-09T08:54:32Z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do10Write">
    <vt:lpwstr>24|</vt:lpwstr>
  </property>
</Properties>
</file>