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8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4" r:id="rId28"/>
    <p:sldId id="285" r:id="rId29"/>
    <p:sldId id="286" r:id="rId30"/>
    <p:sldId id="287" r:id="rId31"/>
    <p:sldId id="282" r:id="rId32"/>
    <p:sldId id="283" r:id="rId3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2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686DE-84FE-4748-83D8-7B73A6906228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F94CA-85C9-4337-9AFE-46F0813A3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7E893-6A9D-4E05-BC48-F5C242C24C61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018D6-6F96-463B-AC6A-03ED735699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5F42A-0821-4F58-846B-C3FA7482C4A5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E17D8-FE95-4C7A-94D9-007452D9BC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8A5834-8AA5-4561-AFD0-3AC135337B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69607-262A-4DCC-B242-BB849A943D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C8942-045B-4170-829A-DF934B5234A9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E6AC0-F893-4C56-A0DD-87DC72F0D7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218DD-3F94-4FE5-97DC-3A7A122A6E1E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1E0B4-E697-480D-BD74-007D1B6401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D7219-FA15-4F85-90E6-6310F621DFDF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5AE9D-C8AB-443B-AF5A-829B35027F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9F85D-6F0C-4B21-B462-1D11FF6C1B00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7F75F-0DB4-4596-BBC0-3F0640E91F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97DAA-D434-4669-9347-AE25C4887D00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552BB-4483-4928-8AAE-30C6F800E3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C19B-EA4F-42D7-8F9D-F47528D92B1A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F3403-E731-4109-9E57-19A1AC9739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E730A-D3FE-4311-87CA-986DDBF5EB4E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6FE56-3AF2-4EB1-B231-1999DCCFDD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2F537-EF27-4AFC-98AF-91CF70128A01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B83D66-3894-4C5E-BA8D-5AF7FFACC0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34B16FF-47B3-4A3F-B3FB-E74999189F32}" type="datetimeFigureOut">
              <a:rPr lang="ru-RU"/>
              <a:pPr>
                <a:defRPr/>
              </a:pPr>
              <a:t>16.03.2020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EF5912F-2574-4575-80EF-F578CDFC20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214422"/>
            <a:ext cx="800105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dirty="0" smtClean="0"/>
              <a:t>Тема 4. Издержки и прибыль</a:t>
            </a:r>
            <a:endParaRPr lang="ru-RU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ПЕРЕМЕННЫЕ ИЗДЕРЖКИ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060575"/>
            <a:ext cx="814705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u="sng" smtClean="0"/>
              <a:t>VC</a:t>
            </a:r>
            <a:r>
              <a:rPr lang="ru-RU" sz="2800" u="sng" smtClean="0"/>
              <a:t> (</a:t>
            </a:r>
            <a:r>
              <a:rPr lang="en-US" sz="2800" u="sng" smtClean="0"/>
              <a:t>variable costs)</a:t>
            </a:r>
            <a:r>
              <a:rPr lang="en-US" sz="2800" smtClean="0"/>
              <a:t> </a:t>
            </a:r>
            <a:r>
              <a:rPr lang="ru-RU" sz="2800" smtClean="0"/>
              <a:t>– это издержки, величина которых меняется пропорционально объему выпускаемой продукции. К переменным издержкам относятся сдельная зарплата труда рабочих, сырье, материалы, технологическое топливо, электроэнергия и др. </a:t>
            </a:r>
          </a:p>
        </p:txBody>
      </p:sp>
      <p:sp>
        <p:nvSpPr>
          <p:cNvPr id="15364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F13B81-9567-4F69-AA97-E50DA2A66D8C}" type="slidenum">
              <a:rPr lang="ru-RU">
                <a:solidFill>
                  <a:schemeClr val="tx1"/>
                </a:solidFill>
              </a:rPr>
              <a:pPr/>
              <a:t>10</a:t>
            </a:fld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ru-RU" smtClean="0"/>
              <a:t>ПЕРЕМЕННЫЕ ИЗДЕРЖКИ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9138"/>
            <a:ext cx="4038600" cy="4535487"/>
          </a:xfrm>
        </p:spPr>
        <p:txBody>
          <a:bodyPr/>
          <a:lstStyle/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1800" smtClean="0">
                <a:latin typeface="Times New Roman" pitchFamily="18" charset="0"/>
              </a:rPr>
              <a:t>Начиная с нуля, по мере роста производства они растут очень быстро.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1800" smtClean="0">
                <a:latin typeface="Times New Roman" pitchFamily="18" charset="0"/>
              </a:rPr>
              <a:t>Затем, при дальнейшем увеличении объемов производства, начинает сказываться фактор экономии на массовом производстве, и рост переменных издержек становится медленнее, чем увеличение выпуска продукции.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1800" smtClean="0">
                <a:latin typeface="Times New Roman" pitchFamily="18" charset="0"/>
              </a:rPr>
              <a:t>В дальнейшем вступает в действие закон убывающей производительности, переменные издержки снова начинают обгонять рост производства.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643438" y="2206625"/>
          <a:ext cx="4037012" cy="2946400"/>
        </p:xfrm>
        <a:graphic>
          <a:graphicData uri="http://schemas.openxmlformats.org/presentationml/2006/ole">
            <p:oleObj spid="_x0000_s2050" name="Точечный рисунок" r:id="rId3" imgW="4229467" imgH="3086367" progId="PBrush">
              <p:embed/>
            </p:oleObj>
          </a:graphicData>
        </a:graphic>
      </p:graphicFrame>
      <p:sp>
        <p:nvSpPr>
          <p:cNvPr id="2053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441A0CE-441F-43C9-B6D0-8777A4ADFBBD}" type="slidenum">
              <a:rPr lang="ru-RU" smtClean="0">
                <a:solidFill>
                  <a:schemeClr val="tx1"/>
                </a:solidFill>
              </a:rPr>
              <a:pPr/>
              <a:t>11</a:t>
            </a:fld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ru-RU" smtClean="0"/>
              <a:t>ВАЛОВЫЕ ИЗДЕРЖКИ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 i="1" smtClean="0"/>
              <a:t>	</a:t>
            </a:r>
            <a:r>
              <a:rPr lang="ru-RU" sz="2400" u="sng" smtClean="0"/>
              <a:t>ТС (</a:t>
            </a:r>
            <a:r>
              <a:rPr lang="en-US" sz="2400" u="sng" smtClean="0"/>
              <a:t>total costs)</a:t>
            </a:r>
            <a:r>
              <a:rPr lang="en-US" sz="2400" smtClean="0"/>
              <a:t> – </a:t>
            </a:r>
            <a:r>
              <a:rPr lang="ru-RU" sz="2400" smtClean="0"/>
              <a:t>представляют собой сумму постоянных и переменных издержек при каждом конкретном уровне производства.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en-US" b="1" smtClean="0"/>
              <a:t>TC = FC +VC</a:t>
            </a:r>
            <a:endParaRPr lang="ru-RU" b="1" smtClean="0"/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smtClean="0"/>
              <a:t>	</a:t>
            </a:r>
            <a:r>
              <a:rPr lang="ru-RU" sz="2400" smtClean="0"/>
              <a:t>На графике суммирование </a:t>
            </a:r>
            <a:r>
              <a:rPr lang="en-US" sz="2400" smtClean="0"/>
              <a:t>VC</a:t>
            </a:r>
            <a:r>
              <a:rPr lang="ru-RU" sz="2400" smtClean="0"/>
              <a:t> и </a:t>
            </a:r>
            <a:r>
              <a:rPr lang="en-US" sz="2400" smtClean="0"/>
              <a:t>FC</a:t>
            </a:r>
            <a:r>
              <a:rPr lang="ru-RU" sz="2400" smtClean="0"/>
              <a:t> означает сдвиг вверх линии </a:t>
            </a:r>
            <a:r>
              <a:rPr lang="en-US" sz="2400" smtClean="0"/>
              <a:t>VC</a:t>
            </a:r>
            <a:r>
              <a:rPr lang="ru-RU" sz="2400" smtClean="0"/>
              <a:t> на величину </a:t>
            </a:r>
            <a:r>
              <a:rPr lang="en-US" sz="2400" smtClean="0"/>
              <a:t>OF</a:t>
            </a:r>
            <a:r>
              <a:rPr lang="ru-RU" sz="2400" smtClean="0"/>
              <a:t> по оси ординат . </a:t>
            </a:r>
          </a:p>
        </p:txBody>
      </p:sp>
      <p:graphicFrame>
        <p:nvGraphicFramePr>
          <p:cNvPr id="3074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4681538" y="1855788"/>
          <a:ext cx="3970337" cy="3140075"/>
        </p:xfrm>
        <a:graphic>
          <a:graphicData uri="http://schemas.openxmlformats.org/presentationml/2006/ole">
            <p:oleObj spid="_x0000_s3074" name="Точечный рисунок" r:id="rId3" imgW="3970364" imgH="3139712" progId="PBrush">
              <p:embed/>
            </p:oleObj>
          </a:graphicData>
        </a:graphic>
      </p:graphicFrame>
      <p:sp>
        <p:nvSpPr>
          <p:cNvPr id="3077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3DA3F65-6443-4204-B3BA-F18512D035E7}" type="slidenum">
              <a:rPr lang="ru-RU" smtClean="0">
                <a:solidFill>
                  <a:schemeClr val="tx1"/>
                </a:solidFill>
              </a:rPr>
              <a:pPr/>
              <a:t>12</a:t>
            </a:fld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Средние издержки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Char char="-"/>
            </a:pPr>
            <a:r>
              <a:rPr lang="ru-RU" smtClean="0"/>
              <a:t>это затраты на единицу продукции.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mtClean="0"/>
              <a:t>1.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mtClean="0"/>
              <a:t>2.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mtClean="0"/>
              <a:t>	</a:t>
            </a:r>
            <a:endParaRPr lang="ru-RU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mtClean="0"/>
              <a:t>3. </a:t>
            </a:r>
            <a:r>
              <a:rPr lang="en-US" smtClean="0"/>
              <a:t>ATC = TC/Q = FC/Q + VC/Q = AFC + AVC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b="1" smtClean="0">
                <a:solidFill>
                  <a:srgbClr val="FF0000"/>
                </a:solidFill>
              </a:rPr>
              <a:t>!!!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smtClean="0"/>
              <a:t>С известной долей допущения </a:t>
            </a:r>
            <a:r>
              <a:rPr lang="en-US" sz="2400" smtClean="0"/>
              <a:t>ATC</a:t>
            </a:r>
            <a:r>
              <a:rPr lang="ru-RU" sz="2400" smtClean="0"/>
              <a:t> можно считать себестоимостью продукции.</a:t>
            </a:r>
          </a:p>
        </p:txBody>
      </p:sp>
      <p:sp>
        <p:nvSpPr>
          <p:cNvPr id="16388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D40AE7E-5C33-4FE9-9EA2-915051F966A3}" type="slidenum">
              <a:rPr lang="ru-RU">
                <a:solidFill>
                  <a:schemeClr val="tx1"/>
                </a:solidFill>
              </a:rPr>
              <a:pPr/>
              <a:t>13</a:t>
            </a:fld>
            <a:endParaRPr lang="ru-RU">
              <a:solidFill>
                <a:schemeClr val="tx1"/>
              </a:solidFill>
            </a:endParaRP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088" y="1893888"/>
            <a:ext cx="61436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088" y="2949575"/>
            <a:ext cx="62484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r>
              <a:rPr lang="ru-RU" sz="3600" smtClean="0"/>
              <a:t>ВЕЛИЧИНА СРЕДНИХ ИЗДЕРЖЕК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sz="1800" smtClean="0"/>
              <a:t>AFC</a:t>
            </a:r>
            <a:r>
              <a:rPr lang="ru-RU" sz="1800" smtClean="0"/>
              <a:t> – с расширением производства неизменно сокращаются;</a:t>
            </a:r>
            <a:endParaRPr lang="en-US" sz="1800" smtClean="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sz="1800" smtClean="0"/>
              <a:t>AVC</a:t>
            </a:r>
            <a:r>
              <a:rPr lang="ru-RU" sz="1800" smtClean="0"/>
              <a:t> – вначале падают, достигают своего минимума, а затем начинают расти. Это значит, что при малом объеме производства процесс будет дорогостоящим и неэффективным;</a:t>
            </a:r>
            <a:endParaRPr lang="en-US" sz="1800" smtClean="0"/>
          </a:p>
          <a:p>
            <a:pPr marL="533400" indent="-533400">
              <a:lnSpc>
                <a:spcPct val="80000"/>
              </a:lnSpc>
              <a:buFontTx/>
              <a:buAutoNum type="arabicPeriod"/>
            </a:pPr>
            <a:r>
              <a:rPr lang="en-US" sz="1800" smtClean="0"/>
              <a:t>ATC</a:t>
            </a:r>
            <a:r>
              <a:rPr lang="ru-RU" sz="1800" smtClean="0"/>
              <a:t> – зависит от средних постоянных и средних переменных издержек. </a:t>
            </a:r>
          </a:p>
          <a:p>
            <a:pPr marL="533400" indent="-533400">
              <a:lnSpc>
                <a:spcPct val="80000"/>
              </a:lnSpc>
              <a:buFontTx/>
              <a:buNone/>
            </a:pPr>
            <a:r>
              <a:rPr lang="en-US" sz="1800" smtClean="0"/>
              <a:t>MIN</a:t>
            </a:r>
            <a:r>
              <a:rPr lang="ru-RU" sz="1800" smtClean="0"/>
              <a:t> </a:t>
            </a:r>
            <a:r>
              <a:rPr lang="en-US" sz="1800" smtClean="0"/>
              <a:t>ATC</a:t>
            </a:r>
            <a:r>
              <a:rPr lang="ru-RU" sz="1800" smtClean="0"/>
              <a:t> называется оптимумом по издержкам.</a:t>
            </a:r>
            <a:endParaRPr lang="en-US" sz="1800" smtClean="0"/>
          </a:p>
        </p:txBody>
      </p:sp>
      <p:graphicFrame>
        <p:nvGraphicFramePr>
          <p:cNvPr id="4098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4716463" y="1722438"/>
          <a:ext cx="4038600" cy="3317875"/>
        </p:xfrm>
        <a:graphic>
          <a:graphicData uri="http://schemas.openxmlformats.org/presentationml/2006/ole">
            <p:oleObj spid="_x0000_s4098" name="Точечный рисунок" r:id="rId3" imgW="4858428" imgH="3990476" progId="PBrush">
              <p:embed/>
            </p:oleObj>
          </a:graphicData>
        </a:graphic>
      </p:graphicFrame>
      <p:sp>
        <p:nvSpPr>
          <p:cNvPr id="4101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C8C8355-6885-4F56-8F66-45B6C60940B7}" type="slidenum">
              <a:rPr lang="ru-RU" smtClean="0">
                <a:solidFill>
                  <a:schemeClr val="tx1"/>
                </a:solidFill>
              </a:rPr>
              <a:pPr/>
              <a:t>14</a:t>
            </a:fld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ru-RU" sz="3600" smtClean="0"/>
              <a:t>ДИНАМИКА СРЕДНИХ ИЗДЕРЖЕК</a:t>
            </a:r>
          </a:p>
        </p:txBody>
      </p:sp>
      <p:sp>
        <p:nvSpPr>
          <p:cNvPr id="1741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196975"/>
            <a:ext cx="8218487" cy="2747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ru-RU" sz="2000" smtClean="0"/>
              <a:t>характеризует положение фирмы на рынке, однако не определяет линии предложения и точки оптимального объема производства.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Точка М – это не всегда точка оптимального объема производства, где фирма достигает своего равновесия.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smtClean="0"/>
              <a:t>Производителя интересует не прибыль на единицу продукции, а максимум общей массы получаемой прибыли. Линия средних издержек не показывает, где достигается этот максимум. </a:t>
            </a:r>
          </a:p>
        </p:txBody>
      </p:sp>
      <p:pic>
        <p:nvPicPr>
          <p:cNvPr id="17412" name="Picture 9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11188" y="3500438"/>
            <a:ext cx="7848600" cy="2733675"/>
          </a:xfrm>
        </p:spPr>
      </p:pic>
      <p:sp>
        <p:nvSpPr>
          <p:cNvPr id="17413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279382-B280-47DE-8204-F00F02E4DABF}" type="slidenum">
              <a:rPr lang="ru-RU" smtClean="0">
                <a:solidFill>
                  <a:schemeClr val="tx1"/>
                </a:solidFill>
              </a:rPr>
              <a:pPr/>
              <a:t>15</a:t>
            </a:fld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6988"/>
            <a:ext cx="8229600" cy="1143001"/>
          </a:xfrm>
        </p:spPr>
        <p:txBody>
          <a:bodyPr/>
          <a:lstStyle/>
          <a:p>
            <a:r>
              <a:rPr lang="ru-RU" smtClean="0"/>
              <a:t>ПРЕДЕЛЬНЫЕ ИЗДЕРЖКИ</a:t>
            </a:r>
          </a:p>
        </p:txBody>
      </p:sp>
      <p:sp>
        <p:nvSpPr>
          <p:cNvPr id="18435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96975"/>
            <a:ext cx="8229600" cy="460851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u="sng" smtClean="0"/>
              <a:t>МС (</a:t>
            </a:r>
            <a:r>
              <a:rPr lang="en-US" sz="2800" u="sng" smtClean="0"/>
              <a:t>margin costs</a:t>
            </a:r>
            <a:r>
              <a:rPr lang="ru-RU" sz="2800" u="sng" smtClean="0"/>
              <a:t>)</a:t>
            </a:r>
            <a:r>
              <a:rPr lang="ru-RU" sz="2800" smtClean="0"/>
              <a:t> – это дополнительные издержки производства каждой следующей единицы продукции сверх имеющегося объема, т.е. сумма, на которую возрастают общие издержки при увеличении выпуска на одну единицу.</a:t>
            </a:r>
          </a:p>
          <a:p>
            <a:pPr>
              <a:buFontTx/>
              <a:buNone/>
            </a:pPr>
            <a:endParaRPr lang="en-US" sz="2800" smtClean="0"/>
          </a:p>
          <a:p>
            <a:pPr algn="ctr">
              <a:buFontTx/>
              <a:buNone/>
            </a:pPr>
            <a:r>
              <a:rPr lang="en-US" sz="2800" smtClean="0"/>
              <a:t>	</a:t>
            </a:r>
            <a:r>
              <a:rPr lang="en-US" b="1" smtClean="0"/>
              <a:t>MC = (TC2 – TC1)/(</a:t>
            </a:r>
            <a:r>
              <a:rPr lang="en-US" b="1" smtClean="0">
                <a:cs typeface="Arial" charset="0"/>
              </a:rPr>
              <a:t>Q</a:t>
            </a:r>
            <a:r>
              <a:rPr lang="en-US" b="1" smtClean="0"/>
              <a:t>2</a:t>
            </a:r>
            <a:r>
              <a:rPr lang="ru-RU" b="1" smtClean="0"/>
              <a:t> </a:t>
            </a:r>
            <a:r>
              <a:rPr lang="en-US" b="1" smtClean="0"/>
              <a:t>– </a:t>
            </a:r>
            <a:r>
              <a:rPr lang="en-US" b="1" smtClean="0">
                <a:cs typeface="Arial" charset="0"/>
              </a:rPr>
              <a:t>Q</a:t>
            </a:r>
            <a:r>
              <a:rPr lang="ru-RU" b="1" smtClean="0"/>
              <a:t>1</a:t>
            </a:r>
            <a:r>
              <a:rPr lang="en-US" b="1" smtClean="0"/>
              <a:t>) = </a:t>
            </a:r>
            <a:r>
              <a:rPr lang="el-GR" b="1" smtClean="0"/>
              <a:t>Δ</a:t>
            </a:r>
            <a:r>
              <a:rPr lang="en-US" b="1" smtClean="0"/>
              <a:t>TC</a:t>
            </a:r>
            <a:r>
              <a:rPr lang="ru-RU" b="1" smtClean="0"/>
              <a:t>/</a:t>
            </a:r>
            <a:r>
              <a:rPr lang="el-GR" b="1" smtClean="0">
                <a:cs typeface="Arial" charset="0"/>
              </a:rPr>
              <a:t>Δ</a:t>
            </a:r>
            <a:r>
              <a:rPr lang="en-US" b="1" smtClean="0">
                <a:cs typeface="Arial" charset="0"/>
              </a:rPr>
              <a:t>Q</a:t>
            </a:r>
            <a:endParaRPr lang="el-GR" b="1" smtClean="0">
              <a:cs typeface="Arial" charset="0"/>
            </a:endParaRPr>
          </a:p>
        </p:txBody>
      </p:sp>
      <p:sp>
        <p:nvSpPr>
          <p:cNvPr id="18436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2397F54-447D-4EC4-B853-B0A7F6026BBE}" type="slidenum">
              <a:rPr lang="ru-RU" smtClean="0">
                <a:solidFill>
                  <a:schemeClr val="tx1"/>
                </a:solidFill>
              </a:rPr>
              <a:pPr/>
              <a:t>16</a:t>
            </a:fld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1143000"/>
          </a:xfrm>
        </p:spPr>
        <p:txBody>
          <a:bodyPr/>
          <a:lstStyle/>
          <a:p>
            <a:r>
              <a:rPr lang="ru-RU" smtClean="0"/>
              <a:t>СООТНОШЕНИЕ </a:t>
            </a:r>
            <a:r>
              <a:rPr lang="en-US" smtClean="0"/>
              <a:t>MC </a:t>
            </a:r>
            <a:r>
              <a:rPr lang="ru-RU" smtClean="0"/>
              <a:t>И</a:t>
            </a:r>
            <a:r>
              <a:rPr lang="en-US" smtClean="0"/>
              <a:t> ATC</a:t>
            </a:r>
            <a:endParaRPr lang="ru-RU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484313"/>
            <a:ext cx="8002587" cy="5000625"/>
          </a:xfrm>
        </p:spPr>
        <p:txBody>
          <a:bodyPr/>
          <a:lstStyle/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Кривая </a:t>
            </a:r>
            <a:r>
              <a:rPr lang="ru-RU" sz="2400" b="1" smtClean="0"/>
              <a:t>предельных</a:t>
            </a:r>
            <a:r>
              <a:rPr lang="ru-RU" sz="2400" smtClean="0"/>
              <a:t> издержек зависит только от размера переменных издержек.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Кривая </a:t>
            </a:r>
            <a:r>
              <a:rPr lang="ru-RU" sz="2400" b="1" smtClean="0"/>
              <a:t>средних валовых </a:t>
            </a:r>
            <a:r>
              <a:rPr lang="ru-RU" sz="2400" smtClean="0"/>
              <a:t>издержек учитывает еще и влияние постоянных издержек.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Сначала предельные издержки сокращаются, оставаясь ниже средних издержек. Это объясняется тем, что если издержки на единицу продукции убывают, то каждый последующий продукт обходится дешевле предыдущих.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Последующий рост предельных издержек означает, что каждая последующая единица продукции становится все дороже, т.е. предельные издержки выше предшествующих средних издержек.</a:t>
            </a:r>
          </a:p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ru-RU" sz="2400" smtClean="0"/>
              <a:t>Линию средних издержек линия предельных издержек пересекает в ее минимальной точке М. </a:t>
            </a:r>
          </a:p>
        </p:txBody>
      </p:sp>
      <p:sp>
        <p:nvSpPr>
          <p:cNvPr id="19460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28847AF-F1D5-4E8F-9023-ABA1A5D19EF5}" type="slidenum">
              <a:rPr lang="ru-RU" smtClean="0">
                <a:solidFill>
                  <a:schemeClr val="tx1"/>
                </a:solidFill>
              </a:rPr>
              <a:pPr/>
              <a:t>17</a:t>
            </a:fld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СООТНОШЕНИЕ МЕЖДУ МС И РЫНОЧНОЙ ЦЕНОЙ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orient="vert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000" smtClean="0"/>
              <a:t>	</a:t>
            </a:r>
            <a:endParaRPr lang="ru-RU" sz="2800" smtClean="0">
              <a:sym typeface="Symbol" pitchFamily="18" charset="2"/>
            </a:endParaRPr>
          </a:p>
        </p:txBody>
      </p:sp>
      <p:sp>
        <p:nvSpPr>
          <p:cNvPr id="20484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60B226A-504A-4057-8335-A7242DC32B01}" type="slidenum">
              <a:rPr lang="ru-RU">
                <a:solidFill>
                  <a:schemeClr val="tx1"/>
                </a:solidFill>
              </a:rPr>
              <a:pPr/>
              <a:t>18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ru-RU"/>
              <a:t>	</a:t>
            </a:r>
            <a:endParaRPr lang="en-US"/>
          </a:p>
        </p:txBody>
      </p:sp>
      <p:sp>
        <p:nvSpPr>
          <p:cNvPr id="368645" name="Rectangle 5"/>
          <p:cNvSpPr>
            <a:spLocks noChangeArrowheads="1"/>
          </p:cNvSpPr>
          <p:nvPr/>
        </p:nvSpPr>
        <p:spPr bwMode="auto">
          <a:xfrm>
            <a:off x="387350" y="2060575"/>
            <a:ext cx="82804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marL="276225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latin typeface="Tahoma" pitchFamily="34" charset="0"/>
                <a:cs typeface="+mn-cs"/>
              </a:rPr>
              <a:t>Пока предельные издержки ниже уровня рыночной цены, производство прибыльно.</a:t>
            </a:r>
          </a:p>
          <a:p>
            <a:pPr marL="276225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latin typeface="Tahoma" pitchFamily="34" charset="0"/>
                <a:cs typeface="+mn-cs"/>
              </a:rPr>
              <a:t>Когда они начинают превышать цену – это симптом снижения эффективности.</a:t>
            </a:r>
          </a:p>
          <a:p>
            <a:pPr marL="276225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latin typeface="Tahoma" pitchFamily="34" charset="0"/>
                <a:cs typeface="+mn-cs"/>
              </a:rPr>
              <a:t>Производство дополнительной единицы продукции приносит дополнительные издержки и дополнительную прибыль (дополнительный доход). </a:t>
            </a:r>
          </a:p>
          <a:p>
            <a:pPr marL="276225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400" dirty="0">
                <a:latin typeface="Tahoma" pitchFamily="34" charset="0"/>
                <a:cs typeface="+mn-cs"/>
              </a:rPr>
              <a:t>Величина этого дополнительного, или предельного дохода (</a:t>
            </a:r>
            <a:r>
              <a:rPr lang="en-US" sz="2400" dirty="0">
                <a:latin typeface="Tahoma" pitchFamily="34" charset="0"/>
                <a:cs typeface="+mn-cs"/>
              </a:rPr>
              <a:t>MR</a:t>
            </a:r>
            <a:r>
              <a:rPr lang="ru-RU" sz="2400" dirty="0">
                <a:latin typeface="Tahoma" pitchFamily="34" charset="0"/>
                <a:cs typeface="+mn-cs"/>
              </a:rPr>
              <a:t>) представляет собой разность между выручкой от продажи </a:t>
            </a:r>
            <a:r>
              <a:rPr lang="en-US" sz="2400" dirty="0">
                <a:latin typeface="Tahoma" pitchFamily="34" charset="0"/>
                <a:cs typeface="+mn-cs"/>
              </a:rPr>
              <a:t>n</a:t>
            </a:r>
            <a:r>
              <a:rPr lang="ru-RU" sz="2400" dirty="0">
                <a:latin typeface="Tahoma" pitchFamily="34" charset="0"/>
                <a:cs typeface="+mn-cs"/>
              </a:rPr>
              <a:t> и </a:t>
            </a:r>
            <a:r>
              <a:rPr lang="en-US" sz="2400" dirty="0">
                <a:latin typeface="Tahoma" pitchFamily="34" charset="0"/>
                <a:cs typeface="+mn-cs"/>
              </a:rPr>
              <a:t>n</a:t>
            </a:r>
            <a:r>
              <a:rPr lang="ru-RU" sz="2400" dirty="0">
                <a:latin typeface="Tahoma" pitchFamily="34" charset="0"/>
                <a:cs typeface="+mn-cs"/>
              </a:rPr>
              <a:t>-1 единиц продукции:</a:t>
            </a:r>
            <a:endParaRPr lang="en-US" sz="2400" dirty="0">
              <a:latin typeface="Tahoma" pitchFamily="34" charset="0"/>
              <a:cs typeface="+mn-cs"/>
            </a:endParaRPr>
          </a:p>
          <a:p>
            <a:pPr indent="-180975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atin typeface="Tahoma" pitchFamily="34" charset="0"/>
                <a:cs typeface="+mn-cs"/>
              </a:rPr>
              <a:t>MR</a:t>
            </a:r>
            <a:r>
              <a:rPr lang="ru-RU" sz="3600" b="1" dirty="0">
                <a:latin typeface="Tahoma" pitchFamily="34" charset="0"/>
                <a:cs typeface="+mn-cs"/>
              </a:rPr>
              <a:t> = </a:t>
            </a:r>
            <a:r>
              <a:rPr lang="en-US" sz="3600" b="1" dirty="0" err="1">
                <a:latin typeface="Tahoma" pitchFamily="34" charset="0"/>
                <a:cs typeface="+mn-cs"/>
              </a:rPr>
              <a:t>TRn</a:t>
            </a:r>
            <a:r>
              <a:rPr lang="ru-RU" sz="3600" b="1" dirty="0">
                <a:latin typeface="Tahoma" pitchFamily="34" charset="0"/>
                <a:cs typeface="+mn-cs"/>
              </a:rPr>
              <a:t> – </a:t>
            </a:r>
            <a:r>
              <a:rPr lang="en-US" sz="3600" b="1" dirty="0">
                <a:latin typeface="Tahoma" pitchFamily="34" charset="0"/>
                <a:cs typeface="+mn-cs"/>
              </a:rPr>
              <a:t>TR n</a:t>
            </a:r>
            <a:r>
              <a:rPr lang="ru-RU" sz="3600" b="1" dirty="0">
                <a:latin typeface="Tahoma" pitchFamily="34" charset="0"/>
                <a:cs typeface="+mn-cs"/>
              </a:rPr>
              <a:t>-1</a:t>
            </a:r>
            <a:r>
              <a:rPr lang="ru-RU" sz="3600" dirty="0">
                <a:latin typeface="Tahoma" pitchFamily="34" charset="0"/>
                <a:cs typeface="+mn-cs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smtClean="0"/>
              <a:t>СООТНОШЕНИЕ ПРЕДЕЛЬНЫХ ИЗДЕРЖЕК И СРЕДНИХ ВАЛОВЫХ ИЗДЕРЖЕК</a:t>
            </a:r>
          </a:p>
        </p:txBody>
      </p:sp>
      <p:sp>
        <p:nvSpPr>
          <p:cNvPr id="254979" name="Содержимое 8"/>
          <p:cNvSpPr>
            <a:spLocks noGrp="1"/>
          </p:cNvSpPr>
          <p:nvPr>
            <p:ph sz="half" idx="1"/>
          </p:nvPr>
        </p:nvSpPr>
        <p:spPr>
          <a:xfrm>
            <a:off x="4716463" y="1630363"/>
            <a:ext cx="4038600" cy="31654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1600" dirty="0" smtClean="0"/>
              <a:t>Кривая предельных издержек не зависит от постоянных издержек, потому , что постоянные издержки существуют независимо от того, производится ли дополнительная единица продукции 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1600" dirty="0" smtClean="0"/>
              <a:t>Сначала предельные издержки сокращаются , оставаясь ниже средних издержек . Это объясняется тем, что если издержки на единицу продукции убывают, следовательно, каждый последующий продукт стоит меньше средних издержек предшествующих продуктов, т.е. средние издержки выше предельных 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1400" dirty="0" smtClean="0"/>
              <a:t> </a:t>
            </a:r>
          </a:p>
        </p:txBody>
      </p:sp>
      <p:sp>
        <p:nvSpPr>
          <p:cNvPr id="21508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1D772C-E04E-4E49-97AC-868B72E6BB2C}" type="slidenum">
              <a:rPr lang="ru-RU">
                <a:solidFill>
                  <a:schemeClr val="tx1"/>
                </a:solidFill>
              </a:rPr>
              <a:pPr/>
              <a:t>19</a:t>
            </a:fld>
            <a:endParaRPr lang="ru-RU">
              <a:solidFill>
                <a:schemeClr val="tx1"/>
              </a:solidFill>
            </a:endParaRPr>
          </a:p>
        </p:txBody>
      </p:sp>
      <p:sp>
        <p:nvSpPr>
          <p:cNvPr id="21509" name="TextBox 9"/>
          <p:cNvSpPr txBox="1">
            <a:spLocks noChangeArrowheads="1"/>
          </p:cNvSpPr>
          <p:nvPr/>
        </p:nvSpPr>
        <p:spPr bwMode="auto">
          <a:xfrm>
            <a:off x="323850" y="5157788"/>
            <a:ext cx="8208963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Последующий рост средних издержек означает, что предельные издержки становятся выше предшествующих средних издержек . Таким образом, линия предельных издержек пересекает линию средних издержек в ее минимальной точке </a:t>
            </a:r>
            <a:r>
              <a:rPr lang="ru-RU" sz="1600" i="1"/>
              <a:t>М</a:t>
            </a:r>
            <a:r>
              <a:rPr lang="ru-RU" sz="1600"/>
              <a:t> .</a:t>
            </a:r>
          </a:p>
        </p:txBody>
      </p:sp>
      <p:pic>
        <p:nvPicPr>
          <p:cNvPr id="2151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341438"/>
            <a:ext cx="4537075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5"/>
          <p:cNvSpPr>
            <a:spLocks noGrp="1"/>
          </p:cNvSpPr>
          <p:nvPr>
            <p:ph type="ctrTitle"/>
          </p:nvPr>
        </p:nvSpPr>
        <p:spPr>
          <a:xfrm>
            <a:off x="1000125" y="785813"/>
            <a:ext cx="7096125" cy="715962"/>
          </a:xfrm>
        </p:spPr>
        <p:txBody>
          <a:bodyPr/>
          <a:lstStyle/>
          <a:p>
            <a:r>
              <a:rPr lang="ru-RU" sz="2400" dirty="0" smtClean="0"/>
              <a:t>Издержки производства и прибыль</a:t>
            </a:r>
          </a:p>
        </p:txBody>
      </p:sp>
      <p:sp>
        <p:nvSpPr>
          <p:cNvPr id="24166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2071688" y="1785938"/>
            <a:ext cx="6110287" cy="3500437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Издержки не существуют сами по себе. Они всегда появляются, когда есть стремление достичь результата. Поэтому важен не абсолютный уровень затрат, но соотношение между усилиями и полученным результатом.</a:t>
            </a:r>
          </a:p>
          <a:p>
            <a:pPr algn="r" fontAlgn="auto">
              <a:lnSpc>
                <a:spcPct val="8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i="1" dirty="0" smtClean="0"/>
              <a:t>Питер </a:t>
            </a:r>
            <a:r>
              <a:rPr lang="ru-RU" sz="2400" b="1" i="1" dirty="0" err="1" smtClean="0"/>
              <a:t>Друкер</a:t>
            </a:r>
            <a:endParaRPr lang="ru-RU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СООТНОШЕНИЕ ПРЕДЕЛЬНЫХ ИЗДЕРЖЕК И ПРЕДЕЛЬНОГО ДОХОДА</a:t>
            </a:r>
          </a:p>
        </p:txBody>
      </p:sp>
      <p:sp>
        <p:nvSpPr>
          <p:cNvPr id="22531" name="Содержимое 3"/>
          <p:cNvSpPr>
            <a:spLocks noGrp="1"/>
          </p:cNvSpPr>
          <p:nvPr>
            <p:ph sz="half" idx="1"/>
          </p:nvPr>
        </p:nvSpPr>
        <p:spPr>
          <a:xfrm>
            <a:off x="4572000" y="1800225"/>
            <a:ext cx="4038600" cy="4525963"/>
          </a:xfrm>
        </p:spPr>
        <p:txBody>
          <a:bodyPr/>
          <a:lstStyle/>
          <a:p>
            <a:pPr>
              <a:buFontTx/>
              <a:buNone/>
            </a:pPr>
            <a:r>
              <a:rPr lang="ru-RU" sz="1600" smtClean="0"/>
              <a:t>С увеличением производства кривая предельных издержек (</a:t>
            </a:r>
            <a:r>
              <a:rPr lang="ru-RU" sz="1600" i="1" smtClean="0"/>
              <a:t>МС</a:t>
            </a:r>
            <a:r>
              <a:rPr lang="ru-RU" sz="1600" smtClean="0"/>
              <a:t> ) идет вверх и пересекает горизонтальную линию предельного дохода , равного рыночной цене </a:t>
            </a:r>
            <a:r>
              <a:rPr lang="ru-RU" sz="1600" i="1" smtClean="0"/>
              <a:t>Р</a:t>
            </a:r>
            <a:r>
              <a:rPr lang="ru-RU" sz="1600" i="1" baseline="-25000" smtClean="0"/>
              <a:t>1</a:t>
            </a:r>
            <a:r>
              <a:rPr lang="ru-RU" sz="1600" smtClean="0"/>
              <a:t> , в точке </a:t>
            </a:r>
            <a:r>
              <a:rPr lang="ru-RU" sz="1600" i="1" smtClean="0"/>
              <a:t>М</a:t>
            </a:r>
            <a:r>
              <a:rPr lang="ru-RU" sz="1600" smtClean="0"/>
              <a:t> , соответствующей объему производства </a:t>
            </a:r>
            <a:r>
              <a:rPr lang="ru-RU" sz="1600" i="1" smtClean="0"/>
              <a:t>Q</a:t>
            </a:r>
            <a:r>
              <a:rPr lang="ru-RU" sz="1600" i="1" baseline="-25000" smtClean="0"/>
              <a:t>1</a:t>
            </a:r>
            <a:r>
              <a:rPr lang="ru-RU" sz="1600" smtClean="0"/>
              <a:t>.</a:t>
            </a:r>
          </a:p>
          <a:p>
            <a:pPr>
              <a:buFontTx/>
              <a:buNone/>
            </a:pPr>
            <a:r>
              <a:rPr lang="ru-RU" sz="1600" smtClean="0"/>
              <a:t>Любое отклонение от этой точки приводит к потерям для фирмы либо в виде прямых убытков при большем объеме производства , либо в результате сокращения массы прибыли при уменьшении выпуска продукции .</a:t>
            </a:r>
          </a:p>
        </p:txBody>
      </p:sp>
      <p:sp>
        <p:nvSpPr>
          <p:cNvPr id="22532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A97257-4DDB-4AC5-8E0A-91CE1BEFD6B8}" type="slidenum">
              <a:rPr lang="en-US">
                <a:solidFill>
                  <a:schemeClr val="tx1"/>
                </a:solidFill>
              </a:rPr>
              <a:pPr/>
              <a:t>20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22533" name="Picture 5" descr="http://works.tarefer.ru/102/100340/pics/image007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263" y="2349500"/>
            <a:ext cx="3887787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ОПТИМАЛЬНЫЙ ОБЪЕМ ПРОИЗВОДСТВА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73238"/>
            <a:ext cx="8229600" cy="47053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800" smtClean="0"/>
              <a:t>Фирма будет расширять объем производства до тех пор, пока каждая дополнительно произведенная единица продукции будет приносить дополнительную прибыль.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/>
              <a:t>Т.е. пока предельные издержки будут меньше, чем предельный доход, фирма может расширять производство.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 smtClean="0"/>
              <a:t>Если предельные издержки начнут превышать предельный доход, фирма будет нести убытки.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800" smtClean="0"/>
              <a:t>	</a:t>
            </a:r>
            <a:r>
              <a:rPr lang="ru-RU" sz="2800" b="1" smtClean="0"/>
              <a:t>МС=М</a:t>
            </a:r>
            <a:r>
              <a:rPr lang="en-US" sz="2800" b="1" smtClean="0"/>
              <a:t>R</a:t>
            </a:r>
            <a:r>
              <a:rPr lang="ru-RU" sz="2800" b="1" smtClean="0"/>
              <a:t>.</a:t>
            </a:r>
          </a:p>
        </p:txBody>
      </p:sp>
      <p:sp>
        <p:nvSpPr>
          <p:cNvPr id="2355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9DFBF0-2693-4FE2-A4BE-E07BCEB20522}" type="slidenum">
              <a:rPr lang="ru-RU">
                <a:solidFill>
                  <a:schemeClr val="tx1"/>
                </a:solidFill>
              </a:rPr>
              <a:pPr/>
              <a:t>21</a:t>
            </a:fld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ПРИБЫЛЬ И ЕЕ ФУНКЦИИ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844675"/>
            <a:ext cx="8229600" cy="4618038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ru-RU" sz="2200" smtClean="0"/>
              <a:t>превышение в денежном выражении доходов (выручки от товаров и услуг) над затратами на производство и сбыт этих товаров и услуг.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200" b="1" smtClean="0">
                <a:solidFill>
                  <a:srgbClr val="FF0000"/>
                </a:solidFill>
              </a:rPr>
              <a:t>Функции прибыли: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2200" smtClean="0"/>
              <a:t>Отражает конечный финансовый результат;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2200" smtClean="0"/>
              <a:t>Обладает стимулирующей функцией (используется для финансирования расширения производственного потенциала, научно-технического и социального развития предприятия, материального поощрения его работников);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2200" smtClean="0"/>
              <a:t>Налоги на прибыль используются для финансирования различных общественных потребностей, выполнения государством своих функций, реализации государственных инвестиционных, производственных, научно-технических и социальных программ, что важно для всех членов общества.</a:t>
            </a:r>
          </a:p>
        </p:txBody>
      </p:sp>
      <p:sp>
        <p:nvSpPr>
          <p:cNvPr id="24580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C3E1DAC-8870-4954-B5E6-06492AF8AF3D}" type="slidenum">
              <a:rPr lang="ru-RU">
                <a:solidFill>
                  <a:schemeClr val="tx1"/>
                </a:solidFill>
              </a:rPr>
              <a:pPr/>
              <a:t>22</a:t>
            </a:fld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9074" name="Picture 2" descr="http://dokagrad.ru/userimgdoka/120090925104416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2915816" y="3789040"/>
            <a:ext cx="3527855" cy="25649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560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БУХГАЛТЕРСКАЯ ПРИБЫЛЬ</a:t>
            </a:r>
          </a:p>
        </p:txBody>
      </p:sp>
      <p:sp>
        <p:nvSpPr>
          <p:cNvPr id="25604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smtClean="0"/>
              <a:t>разница между ценой реализации (доходами от продажи) и бухгалтерскими (явными) издержками.</a:t>
            </a:r>
          </a:p>
          <a:p>
            <a:pPr algn="ctr">
              <a:buFontTx/>
              <a:buNone/>
            </a:pPr>
            <a:r>
              <a:rPr lang="ru-RU" sz="2400" b="1" smtClean="0">
                <a:solidFill>
                  <a:srgbClr val="FF0000"/>
                </a:solidFill>
              </a:rPr>
              <a:t>Доход – Явные издержки = </a:t>
            </a:r>
            <a:r>
              <a:rPr lang="ru-RU" sz="2400" b="1" i="1" u="sng" smtClean="0">
                <a:solidFill>
                  <a:srgbClr val="FF0000"/>
                </a:solidFill>
              </a:rPr>
              <a:t>Бухгалтерская прибыль</a:t>
            </a:r>
          </a:p>
          <a:p>
            <a:pPr>
              <a:buFontTx/>
              <a:buNone/>
            </a:pPr>
            <a:endParaRPr lang="ru-RU" smtClean="0"/>
          </a:p>
        </p:txBody>
      </p:sp>
      <p:sp>
        <p:nvSpPr>
          <p:cNvPr id="25605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4FE3D8-D601-4E9F-A430-2318FC69DF3F}" type="slidenum">
              <a:rPr lang="en-US">
                <a:solidFill>
                  <a:schemeClr val="tx1"/>
                </a:solidFill>
              </a:rPr>
              <a:pPr/>
              <a:t>23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ЭКОНОМИЧЕСКАЯ ПРИБЫЛЬ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557338"/>
            <a:ext cx="8229600" cy="477678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ru-RU" sz="1800" smtClean="0"/>
              <a:t>учитывает дополнительные издержки, такие как некомпенсированные собственные издержки предпринимателя, не учтённые в себестоимости, в том числе «упущенная выгода», затраты на «стимулирование» чиновников, дополнительные премиальные работникам.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400" smtClean="0"/>
              <a:t>Явные (бухгалтерские) издержки +                           Неявные (упущенных возможностей) издержки = </a:t>
            </a:r>
            <a:r>
              <a:rPr lang="ru-RU" sz="2400" i="1" u="sng" smtClean="0">
                <a:solidFill>
                  <a:srgbClr val="FF0000"/>
                </a:solidFill>
              </a:rPr>
              <a:t>Экономические издержки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1800" smtClean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400" smtClean="0"/>
              <a:t>Доход – Экономические издержки =             </a:t>
            </a:r>
            <a:r>
              <a:rPr lang="ru-RU" sz="2400" i="1" u="sng" smtClean="0">
                <a:solidFill>
                  <a:srgbClr val="FF0000"/>
                </a:solidFill>
              </a:rPr>
              <a:t>Экономическая прибыль</a:t>
            </a:r>
          </a:p>
          <a:p>
            <a:pPr>
              <a:lnSpc>
                <a:spcPct val="80000"/>
              </a:lnSpc>
              <a:buFontTx/>
              <a:buNone/>
            </a:pPr>
            <a:endParaRPr lang="ru-RU" sz="800" smtClean="0"/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1800" smtClean="0"/>
              <a:t>Если </a:t>
            </a:r>
            <a:r>
              <a:rPr lang="ru-RU" sz="1800" i="1" u="sng" smtClean="0"/>
              <a:t>Экономическая прибыль</a:t>
            </a:r>
            <a:r>
              <a:rPr lang="ru-RU" sz="1800" smtClean="0"/>
              <a:t> </a:t>
            </a:r>
            <a:r>
              <a:rPr lang="en-US" sz="1800" smtClean="0"/>
              <a:t>&gt;</a:t>
            </a:r>
            <a:r>
              <a:rPr lang="ru-RU" sz="1800" smtClean="0"/>
              <a:t> 0, то вид деятельности (при прочих равных условиях) предприятием выбран правильно,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1800" smtClean="0"/>
              <a:t>Если </a:t>
            </a:r>
            <a:r>
              <a:rPr lang="ru-RU" sz="1800" i="1" u="sng" smtClean="0"/>
              <a:t>Экономическая прибыль</a:t>
            </a:r>
            <a:r>
              <a:rPr lang="ru-RU" sz="1800" smtClean="0"/>
              <a:t> = 0, то (при прочих равных условиях) мы имеем дело с двумя равнозначными альтернативами,</a:t>
            </a:r>
          </a:p>
          <a:p>
            <a:pPr>
              <a:lnSpc>
                <a:spcPct val="80000"/>
              </a:lnSpc>
              <a:buFont typeface="Arial" charset="0"/>
              <a:buAutoNum type="arabicPeriod"/>
            </a:pPr>
            <a:r>
              <a:rPr lang="ru-RU" sz="1800" smtClean="0"/>
              <a:t>Если </a:t>
            </a:r>
            <a:r>
              <a:rPr lang="ru-RU" sz="1800" i="1" u="sng" smtClean="0"/>
              <a:t>Экономическая прибыль</a:t>
            </a:r>
            <a:r>
              <a:rPr lang="ru-RU" sz="1800" smtClean="0"/>
              <a:t> </a:t>
            </a:r>
            <a:r>
              <a:rPr lang="en-US" sz="1800" smtClean="0"/>
              <a:t>&lt;</a:t>
            </a:r>
            <a:r>
              <a:rPr lang="ru-RU" sz="1800" smtClean="0"/>
              <a:t> 0, то вид деятельности (при прочих равных условиях) предприятием выбран неправильно.</a:t>
            </a:r>
            <a:endParaRPr lang="en-US" sz="1800" smtClean="0"/>
          </a:p>
        </p:txBody>
      </p:sp>
      <p:sp>
        <p:nvSpPr>
          <p:cNvPr id="26628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D4B6967-4DCE-4769-90EA-D662609A8EBD}" type="slidenum">
              <a:rPr lang="ru-RU">
                <a:solidFill>
                  <a:schemeClr val="tx1"/>
                </a:solidFill>
              </a:rPr>
              <a:pPr/>
              <a:t>24</a:t>
            </a:fld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5776913" y="3248025"/>
            <a:ext cx="3109912" cy="25574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/>
            <a:ext uri="{91240B29-F687-4F45-9708-019B960494DF}"/>
          </a:extLst>
        </p:spPr>
      </p:pic>
      <p:sp>
        <p:nvSpPr>
          <p:cNvPr id="2765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smtClean="0"/>
              <a:t>ВНЕШНИЕ ЭФФЕКТЫ (ЭКСТЕРНАЛИИ)</a:t>
            </a:r>
          </a:p>
        </p:txBody>
      </p:sp>
      <p:sp>
        <p:nvSpPr>
          <p:cNvPr id="27652" name="Содержимое 2"/>
          <p:cNvSpPr>
            <a:spLocks noGrp="1"/>
          </p:cNvSpPr>
          <p:nvPr>
            <p:ph idx="1"/>
          </p:nvPr>
        </p:nvSpPr>
        <p:spPr>
          <a:xfrm>
            <a:off x="468313" y="1428750"/>
            <a:ext cx="8229600" cy="4921250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800" smtClean="0"/>
              <a:t>издержки или выгоды от побочных воздействий, которые образуются в результате осуществления рыночных операций (трансакций) и находят свое отражение в рыночной стоимости.</a:t>
            </a:r>
          </a:p>
          <a:p>
            <a:pPr>
              <a:buFontTx/>
              <a:buNone/>
            </a:pPr>
            <a:r>
              <a:rPr lang="ru-RU" sz="2400" smtClean="0"/>
              <a:t>Внешние эффекты в зависимости от                                           результата последствий                                                        разделяются на </a:t>
            </a:r>
            <a:r>
              <a:rPr lang="ru-RU" sz="2400" b="1" smtClean="0"/>
              <a:t>положительные                                                          </a:t>
            </a:r>
            <a:r>
              <a:rPr lang="ru-RU" sz="2400" smtClean="0"/>
              <a:t>и </a:t>
            </a:r>
            <a:r>
              <a:rPr lang="ru-RU" sz="2400" b="1" smtClean="0"/>
              <a:t>отрицательные эффекты.</a:t>
            </a:r>
            <a:endParaRPr lang="ru-RU" sz="2400" smtClean="0"/>
          </a:p>
        </p:txBody>
      </p:sp>
      <p:sp>
        <p:nvSpPr>
          <p:cNvPr id="27653" name="Номер слайда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6C80AE9-BD8C-408E-994D-2B498D9CB618}" type="slidenum">
              <a:rPr lang="en-US">
                <a:solidFill>
                  <a:schemeClr val="tx1"/>
                </a:solidFill>
              </a:rPr>
              <a:pPr/>
              <a:t>25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3857625"/>
            <a:ext cx="4286250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/>
              <a:t>ПОЛОЖИТЕЛЬНАЯ ЭКСТЕРНАЛИЯ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sz="2800" dirty="0" smtClean="0"/>
              <a:t>полезность для агентов или их прибыль, не участвующие в трансакции, возрастают.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Корректирующая субсидия</a:t>
            </a:r>
            <a:r>
              <a:rPr lang="ru-RU" sz="2800" dirty="0" smtClean="0"/>
              <a:t> (при положительных внешних эффектах) - выплата государством субсидии потребителям и/или производителям продукции, деятельность</a:t>
            </a:r>
            <a:r>
              <a:rPr lang="en-US" sz="2800" dirty="0" smtClean="0"/>
              <a:t>                                                </a:t>
            </a:r>
            <a:r>
              <a:rPr lang="ru-RU" sz="2800" dirty="0" smtClean="0"/>
              <a:t> которых приводит к</a:t>
            </a:r>
            <a:r>
              <a:rPr lang="en-US" sz="2800" dirty="0" smtClean="0"/>
              <a:t>                                        </a:t>
            </a:r>
            <a:r>
              <a:rPr lang="ru-RU" sz="2800" dirty="0" smtClean="0"/>
              <a:t> положительным</a:t>
            </a:r>
            <a:r>
              <a:rPr lang="en-US" sz="2800" dirty="0" smtClean="0"/>
              <a:t>                                              </a:t>
            </a:r>
            <a:r>
              <a:rPr lang="ru-RU" sz="2800" dirty="0" smtClean="0"/>
              <a:t> внешним эффектам. 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dirty="0" smtClean="0"/>
          </a:p>
          <a:p>
            <a:pPr fontAlgn="auto">
              <a:spcAft>
                <a:spcPts val="0"/>
              </a:spcAft>
              <a:buFontTx/>
              <a:buNone/>
              <a:defRPr/>
            </a:pPr>
            <a:endParaRPr lang="ru-RU" dirty="0"/>
          </a:p>
        </p:txBody>
      </p:sp>
      <p:sp>
        <p:nvSpPr>
          <p:cNvPr id="28677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40C487-C40D-483B-84C8-57D0C9E54DDE}" type="slidenum">
              <a:rPr lang="en-US">
                <a:solidFill>
                  <a:schemeClr val="tx1"/>
                </a:solidFill>
              </a:rPr>
              <a:pPr/>
              <a:t>26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smtClean="0"/>
              <a:t> Экономические издержки в краткосрочном периоде</a:t>
            </a:r>
            <a:endParaRPr lang="en-GB" sz="3400" smtClean="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566738" y="1676400"/>
            <a:ext cx="8001000" cy="4267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b="1" i="1" smtClean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endParaRPr lang="en-US" b="1" i="1" smtClean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b="1" i="1" smtClean="0">
                <a:solidFill>
                  <a:schemeClr val="accent2"/>
                </a:solidFill>
              </a:rPr>
              <a:t>U-образная форма</a:t>
            </a:r>
            <a:r>
              <a:rPr lang="ru-RU" b="1" i="1" smtClean="0">
                <a:solidFill>
                  <a:schemeClr val="folHlink"/>
                </a:solidFill>
              </a:rPr>
              <a:t> кривых средних совокупных</a:t>
            </a:r>
            <a:r>
              <a:rPr lang="en-US" b="1" i="1" smtClean="0">
                <a:solidFill>
                  <a:schemeClr val="folHlink"/>
                </a:solidFill>
              </a:rPr>
              <a:t> (ATC)</a:t>
            </a:r>
            <a:r>
              <a:rPr lang="ru-RU" b="1" i="1" smtClean="0">
                <a:solidFill>
                  <a:schemeClr val="folHlink"/>
                </a:solidFill>
              </a:rPr>
              <a:t>, средних переменных </a:t>
            </a:r>
            <a:r>
              <a:rPr lang="en-US" b="1" i="1" smtClean="0">
                <a:solidFill>
                  <a:schemeClr val="folHlink"/>
                </a:solidFill>
              </a:rPr>
              <a:t>(AVC) </a:t>
            </a:r>
            <a:r>
              <a:rPr lang="ru-RU" b="1" i="1" smtClean="0">
                <a:solidFill>
                  <a:schemeClr val="folHlink"/>
                </a:solidFill>
              </a:rPr>
              <a:t>и предельных </a:t>
            </a:r>
            <a:r>
              <a:rPr lang="en-US" b="1" i="1" smtClean="0">
                <a:solidFill>
                  <a:schemeClr val="folHlink"/>
                </a:solidFill>
              </a:rPr>
              <a:t>(MC) </a:t>
            </a:r>
            <a:r>
              <a:rPr lang="ru-RU" b="1" i="1" smtClean="0">
                <a:solidFill>
                  <a:schemeClr val="folHlink"/>
                </a:solidFill>
              </a:rPr>
              <a:t>издержек отражает </a:t>
            </a:r>
            <a:r>
              <a:rPr lang="ru-RU" b="1" i="1" smtClean="0">
                <a:solidFill>
                  <a:schemeClr val="accent2"/>
                </a:solidFill>
              </a:rPr>
              <a:t>закон убывающей отдачи.</a:t>
            </a:r>
            <a:endParaRPr lang="en-GB" b="1" i="1" smtClean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smtClean="0"/>
              <a:t>6.3 Экономические издержки в краткосрочном периоде</a:t>
            </a:r>
            <a:endParaRPr lang="en-GB" sz="340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Графическое изображение</a:t>
            </a:r>
            <a:endParaRPr lang="en-GB" smtClean="0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2438400" y="2438400"/>
            <a:ext cx="0" cy="1828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>
            <a:off x="2438400" y="3505200"/>
            <a:ext cx="2895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2438400" y="4495800"/>
            <a:ext cx="0" cy="1143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2438400" y="5638800"/>
            <a:ext cx="29718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28" name="Freeform 9"/>
          <p:cNvSpPr>
            <a:spLocks/>
          </p:cNvSpPr>
          <p:nvPr/>
        </p:nvSpPr>
        <p:spPr bwMode="auto">
          <a:xfrm>
            <a:off x="2438400" y="2832100"/>
            <a:ext cx="2590800" cy="1206500"/>
          </a:xfrm>
          <a:custGeom>
            <a:avLst/>
            <a:gdLst>
              <a:gd name="T0" fmla="*/ 0 w 1632"/>
              <a:gd name="T1" fmla="*/ 1068546304 h 760"/>
              <a:gd name="T2" fmla="*/ 362902491 w 1632"/>
              <a:gd name="T3" fmla="*/ 342741239 h 760"/>
              <a:gd name="T4" fmla="*/ 1209675035 w 1632"/>
              <a:gd name="T5" fmla="*/ 100806242 h 760"/>
              <a:gd name="T6" fmla="*/ 2147483647 w 1632"/>
              <a:gd name="T7" fmla="*/ 947578842 h 760"/>
              <a:gd name="T8" fmla="*/ 2147483647 w 1632"/>
              <a:gd name="T9" fmla="*/ 1915318928 h 7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632"/>
              <a:gd name="T16" fmla="*/ 0 h 760"/>
              <a:gd name="T17" fmla="*/ 1632 w 1632"/>
              <a:gd name="T18" fmla="*/ 760 h 7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632" h="760">
                <a:moveTo>
                  <a:pt x="0" y="424"/>
                </a:moveTo>
                <a:cubicBezTo>
                  <a:pt x="32" y="312"/>
                  <a:pt x="64" y="200"/>
                  <a:pt x="144" y="136"/>
                </a:cubicBezTo>
                <a:cubicBezTo>
                  <a:pt x="224" y="72"/>
                  <a:pt x="320" y="0"/>
                  <a:pt x="480" y="40"/>
                </a:cubicBezTo>
                <a:cubicBezTo>
                  <a:pt x="640" y="80"/>
                  <a:pt x="912" y="256"/>
                  <a:pt x="1104" y="376"/>
                </a:cubicBezTo>
                <a:cubicBezTo>
                  <a:pt x="1296" y="496"/>
                  <a:pt x="1544" y="696"/>
                  <a:pt x="1632" y="760"/>
                </a:cubicBezTo>
              </a:path>
            </a:pathLst>
          </a:custGeom>
          <a:noFill/>
          <a:ln w="28575">
            <a:solidFill>
              <a:schemeClr val="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29" name="Line 11"/>
          <p:cNvSpPr>
            <a:spLocks noChangeShapeType="1"/>
          </p:cNvSpPr>
          <p:nvPr/>
        </p:nvSpPr>
        <p:spPr bwMode="auto">
          <a:xfrm>
            <a:off x="3048000" y="28956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30" name="Freeform 12"/>
          <p:cNvSpPr>
            <a:spLocks/>
          </p:cNvSpPr>
          <p:nvPr/>
        </p:nvSpPr>
        <p:spPr bwMode="auto">
          <a:xfrm>
            <a:off x="2438400" y="4419600"/>
            <a:ext cx="1828800" cy="1066800"/>
          </a:xfrm>
          <a:custGeom>
            <a:avLst/>
            <a:gdLst>
              <a:gd name="T0" fmla="*/ 0 w 1152"/>
              <a:gd name="T1" fmla="*/ 846772589 h 672"/>
              <a:gd name="T2" fmla="*/ 725804891 w 1152"/>
              <a:gd name="T3" fmla="*/ 1572577326 h 672"/>
              <a:gd name="T4" fmla="*/ 1330642333 w 1152"/>
              <a:gd name="T5" fmla="*/ 1572577326 h 672"/>
              <a:gd name="T6" fmla="*/ 2056447422 w 1152"/>
              <a:gd name="T7" fmla="*/ 967740045 h 672"/>
              <a:gd name="T8" fmla="*/ 2147483647 w 1152"/>
              <a:gd name="T9" fmla="*/ 0 h 6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52"/>
              <a:gd name="T16" fmla="*/ 0 h 672"/>
              <a:gd name="T17" fmla="*/ 1152 w 1152"/>
              <a:gd name="T18" fmla="*/ 672 h 6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52" h="672">
                <a:moveTo>
                  <a:pt x="0" y="336"/>
                </a:moveTo>
                <a:cubicBezTo>
                  <a:pt x="100" y="456"/>
                  <a:pt x="200" y="576"/>
                  <a:pt x="288" y="624"/>
                </a:cubicBezTo>
                <a:cubicBezTo>
                  <a:pt x="376" y="672"/>
                  <a:pt x="440" y="664"/>
                  <a:pt x="528" y="624"/>
                </a:cubicBezTo>
                <a:cubicBezTo>
                  <a:pt x="616" y="584"/>
                  <a:pt x="712" y="488"/>
                  <a:pt x="816" y="384"/>
                </a:cubicBezTo>
                <a:cubicBezTo>
                  <a:pt x="920" y="280"/>
                  <a:pt x="1036" y="140"/>
                  <a:pt x="1152" y="0"/>
                </a:cubicBezTo>
              </a:path>
            </a:pathLst>
          </a:custGeom>
          <a:noFill/>
          <a:ln w="28575">
            <a:solidFill>
              <a:schemeClr val="folHlink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31" name="Text Box 13"/>
          <p:cNvSpPr txBox="1">
            <a:spLocks noChangeArrowheads="1"/>
          </p:cNvSpPr>
          <p:nvPr/>
        </p:nvSpPr>
        <p:spPr bwMode="auto">
          <a:xfrm>
            <a:off x="1828800" y="2362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solidFill>
                  <a:schemeClr val="folHlink"/>
                </a:solidFill>
              </a:rPr>
              <a:t>MP</a:t>
            </a: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1752600" y="42672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solidFill>
                  <a:schemeClr val="folHlink"/>
                </a:solidFill>
              </a:rPr>
              <a:t>MC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5410200" y="32766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solidFill>
                  <a:schemeClr val="folHlink"/>
                </a:solidFill>
              </a:rPr>
              <a:t>L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5486400" y="5410200"/>
            <a:ext cx="76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solidFill>
                  <a:schemeClr val="folHlink"/>
                </a:solidFill>
              </a:rPr>
              <a:t>Q(L)</a:t>
            </a:r>
          </a:p>
        </p:txBody>
      </p:sp>
      <p:sp>
        <p:nvSpPr>
          <p:cNvPr id="30735" name="Text Box 17"/>
          <p:cNvSpPr txBox="1">
            <a:spLocks noChangeArrowheads="1"/>
          </p:cNvSpPr>
          <p:nvPr/>
        </p:nvSpPr>
        <p:spPr bwMode="auto">
          <a:xfrm>
            <a:off x="2667000" y="2514600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 i="1">
                <a:solidFill>
                  <a:schemeClr val="folHlink"/>
                </a:solidFill>
              </a:rPr>
              <a:t>max MP</a:t>
            </a:r>
          </a:p>
        </p:txBody>
      </p:sp>
      <p:sp>
        <p:nvSpPr>
          <p:cNvPr id="30736" name="Text Box 18"/>
          <p:cNvSpPr txBox="1">
            <a:spLocks noChangeArrowheads="1"/>
          </p:cNvSpPr>
          <p:nvPr/>
        </p:nvSpPr>
        <p:spPr bwMode="auto">
          <a:xfrm>
            <a:off x="2590800" y="5562600"/>
            <a:ext cx="1143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 i="1">
                <a:solidFill>
                  <a:schemeClr val="folHlink"/>
                </a:solidFill>
              </a:rPr>
              <a:t>minMC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smtClean="0"/>
              <a:t>6.3 Экономические издержки в краткосрочном периоде</a:t>
            </a:r>
            <a:endParaRPr lang="en-GB" sz="3400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Графическое изображение</a:t>
            </a:r>
            <a:endParaRPr lang="en-GB" smtClean="0"/>
          </a:p>
        </p:txBody>
      </p:sp>
      <p:sp>
        <p:nvSpPr>
          <p:cNvPr id="31748" name="Text Box 11"/>
          <p:cNvSpPr txBox="1">
            <a:spLocks noChangeArrowheads="1"/>
          </p:cNvSpPr>
          <p:nvPr/>
        </p:nvSpPr>
        <p:spPr bwMode="auto">
          <a:xfrm>
            <a:off x="1828800" y="23622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i="1">
                <a:solidFill>
                  <a:schemeClr val="folHlink"/>
                </a:solidFill>
              </a:rPr>
              <a:t>MP</a:t>
            </a:r>
          </a:p>
        </p:txBody>
      </p:sp>
      <p:grpSp>
        <p:nvGrpSpPr>
          <p:cNvPr id="31749" name="Group 31"/>
          <p:cNvGrpSpPr>
            <a:grpSpLocks/>
          </p:cNvGrpSpPr>
          <p:nvPr/>
        </p:nvGrpSpPr>
        <p:grpSpPr bwMode="auto">
          <a:xfrm>
            <a:off x="1752600" y="2438400"/>
            <a:ext cx="4495800" cy="3490913"/>
            <a:chOff x="1104" y="1536"/>
            <a:chExt cx="2832" cy="2199"/>
          </a:xfrm>
        </p:grpSpPr>
        <p:sp>
          <p:nvSpPr>
            <p:cNvPr id="31750" name="Line 4"/>
            <p:cNvSpPr>
              <a:spLocks noChangeShapeType="1"/>
            </p:cNvSpPr>
            <p:nvPr/>
          </p:nvSpPr>
          <p:spPr bwMode="auto">
            <a:xfrm>
              <a:off x="1536" y="1536"/>
              <a:ext cx="0" cy="1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1" name="Line 5"/>
            <p:cNvSpPr>
              <a:spLocks noChangeShapeType="1"/>
            </p:cNvSpPr>
            <p:nvPr/>
          </p:nvSpPr>
          <p:spPr bwMode="auto">
            <a:xfrm>
              <a:off x="1536" y="2208"/>
              <a:ext cx="182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2" name="Line 6"/>
            <p:cNvSpPr>
              <a:spLocks noChangeShapeType="1"/>
            </p:cNvSpPr>
            <p:nvPr/>
          </p:nvSpPr>
          <p:spPr bwMode="auto">
            <a:xfrm>
              <a:off x="1536" y="2832"/>
              <a:ext cx="0" cy="72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3" name="Line 7"/>
            <p:cNvSpPr>
              <a:spLocks noChangeShapeType="1"/>
            </p:cNvSpPr>
            <p:nvPr/>
          </p:nvSpPr>
          <p:spPr bwMode="auto">
            <a:xfrm>
              <a:off x="1536" y="3552"/>
              <a:ext cx="187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4" name="Freeform 8"/>
            <p:cNvSpPr>
              <a:spLocks/>
            </p:cNvSpPr>
            <p:nvPr/>
          </p:nvSpPr>
          <p:spPr bwMode="auto">
            <a:xfrm>
              <a:off x="1536" y="1784"/>
              <a:ext cx="1632" cy="760"/>
            </a:xfrm>
            <a:custGeom>
              <a:avLst/>
              <a:gdLst>
                <a:gd name="T0" fmla="*/ 0 w 1632"/>
                <a:gd name="T1" fmla="*/ 424 h 760"/>
                <a:gd name="T2" fmla="*/ 144 w 1632"/>
                <a:gd name="T3" fmla="*/ 136 h 760"/>
                <a:gd name="T4" fmla="*/ 480 w 1632"/>
                <a:gd name="T5" fmla="*/ 40 h 760"/>
                <a:gd name="T6" fmla="*/ 1104 w 1632"/>
                <a:gd name="T7" fmla="*/ 376 h 760"/>
                <a:gd name="T8" fmla="*/ 1632 w 1632"/>
                <a:gd name="T9" fmla="*/ 760 h 76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32"/>
                <a:gd name="T16" fmla="*/ 0 h 760"/>
                <a:gd name="T17" fmla="*/ 1632 w 1632"/>
                <a:gd name="T18" fmla="*/ 760 h 76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32" h="760">
                  <a:moveTo>
                    <a:pt x="0" y="424"/>
                  </a:moveTo>
                  <a:cubicBezTo>
                    <a:pt x="32" y="312"/>
                    <a:pt x="64" y="200"/>
                    <a:pt x="144" y="136"/>
                  </a:cubicBezTo>
                  <a:cubicBezTo>
                    <a:pt x="224" y="72"/>
                    <a:pt x="320" y="0"/>
                    <a:pt x="480" y="40"/>
                  </a:cubicBezTo>
                  <a:cubicBezTo>
                    <a:pt x="640" y="80"/>
                    <a:pt x="912" y="256"/>
                    <a:pt x="1104" y="376"/>
                  </a:cubicBezTo>
                  <a:cubicBezTo>
                    <a:pt x="1296" y="496"/>
                    <a:pt x="1544" y="696"/>
                    <a:pt x="1632" y="760"/>
                  </a:cubicBezTo>
                </a:path>
              </a:pathLst>
            </a:custGeom>
            <a:noFill/>
            <a:ln w="28575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5" name="Line 9"/>
            <p:cNvSpPr>
              <a:spLocks noChangeShapeType="1"/>
            </p:cNvSpPr>
            <p:nvPr/>
          </p:nvSpPr>
          <p:spPr bwMode="auto">
            <a:xfrm>
              <a:off x="1920" y="1824"/>
              <a:ext cx="0" cy="17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6" name="Freeform 10"/>
            <p:cNvSpPr>
              <a:spLocks/>
            </p:cNvSpPr>
            <p:nvPr/>
          </p:nvSpPr>
          <p:spPr bwMode="auto">
            <a:xfrm>
              <a:off x="1536" y="2784"/>
              <a:ext cx="1152" cy="672"/>
            </a:xfrm>
            <a:custGeom>
              <a:avLst/>
              <a:gdLst>
                <a:gd name="T0" fmla="*/ 0 w 1152"/>
                <a:gd name="T1" fmla="*/ 336 h 672"/>
                <a:gd name="T2" fmla="*/ 288 w 1152"/>
                <a:gd name="T3" fmla="*/ 624 h 672"/>
                <a:gd name="T4" fmla="*/ 528 w 1152"/>
                <a:gd name="T5" fmla="*/ 624 h 672"/>
                <a:gd name="T6" fmla="*/ 816 w 1152"/>
                <a:gd name="T7" fmla="*/ 384 h 672"/>
                <a:gd name="T8" fmla="*/ 1152 w 1152"/>
                <a:gd name="T9" fmla="*/ 0 h 67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52"/>
                <a:gd name="T16" fmla="*/ 0 h 672"/>
                <a:gd name="T17" fmla="*/ 1152 w 1152"/>
                <a:gd name="T18" fmla="*/ 672 h 67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52" h="672">
                  <a:moveTo>
                    <a:pt x="0" y="336"/>
                  </a:moveTo>
                  <a:cubicBezTo>
                    <a:pt x="100" y="456"/>
                    <a:pt x="200" y="576"/>
                    <a:pt x="288" y="624"/>
                  </a:cubicBezTo>
                  <a:cubicBezTo>
                    <a:pt x="376" y="672"/>
                    <a:pt x="440" y="664"/>
                    <a:pt x="528" y="624"/>
                  </a:cubicBezTo>
                  <a:cubicBezTo>
                    <a:pt x="616" y="584"/>
                    <a:pt x="712" y="488"/>
                    <a:pt x="816" y="384"/>
                  </a:cubicBezTo>
                  <a:cubicBezTo>
                    <a:pt x="920" y="280"/>
                    <a:pt x="1036" y="140"/>
                    <a:pt x="1152" y="0"/>
                  </a:cubicBezTo>
                </a:path>
              </a:pathLst>
            </a:custGeom>
            <a:noFill/>
            <a:ln w="28575">
              <a:solidFill>
                <a:schemeClr val="fol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57" name="Text Box 12"/>
            <p:cNvSpPr txBox="1">
              <a:spLocks noChangeArrowheads="1"/>
            </p:cNvSpPr>
            <p:nvPr/>
          </p:nvSpPr>
          <p:spPr bwMode="auto">
            <a:xfrm>
              <a:off x="1104" y="268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i="1">
                  <a:solidFill>
                    <a:schemeClr val="folHlink"/>
                  </a:solidFill>
                </a:rPr>
                <a:t>MC</a:t>
              </a:r>
            </a:p>
          </p:txBody>
        </p:sp>
        <p:sp>
          <p:nvSpPr>
            <p:cNvPr id="31758" name="Text Box 13"/>
            <p:cNvSpPr txBox="1">
              <a:spLocks noChangeArrowheads="1"/>
            </p:cNvSpPr>
            <p:nvPr/>
          </p:nvSpPr>
          <p:spPr bwMode="auto">
            <a:xfrm>
              <a:off x="3408" y="2064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i="1">
                  <a:solidFill>
                    <a:schemeClr val="folHlink"/>
                  </a:solidFill>
                </a:rPr>
                <a:t>L</a:t>
              </a:r>
            </a:p>
          </p:txBody>
        </p:sp>
        <p:sp>
          <p:nvSpPr>
            <p:cNvPr id="31759" name="Text Box 14"/>
            <p:cNvSpPr txBox="1">
              <a:spLocks noChangeArrowheads="1"/>
            </p:cNvSpPr>
            <p:nvPr/>
          </p:nvSpPr>
          <p:spPr bwMode="auto">
            <a:xfrm>
              <a:off x="3456" y="3408"/>
              <a:ext cx="48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i="1">
                  <a:solidFill>
                    <a:schemeClr val="folHlink"/>
                  </a:solidFill>
                </a:rPr>
                <a:t>Q(L)</a:t>
              </a:r>
            </a:p>
          </p:txBody>
        </p:sp>
        <p:sp>
          <p:nvSpPr>
            <p:cNvPr id="31760" name="Text Box 15"/>
            <p:cNvSpPr txBox="1">
              <a:spLocks noChangeArrowheads="1"/>
            </p:cNvSpPr>
            <p:nvPr/>
          </p:nvSpPr>
          <p:spPr bwMode="auto">
            <a:xfrm>
              <a:off x="1680" y="1584"/>
              <a:ext cx="864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1600" b="1" i="1">
                  <a:solidFill>
                    <a:schemeClr val="folHlink"/>
                  </a:solidFill>
                </a:rPr>
                <a:t>max MP</a:t>
              </a:r>
            </a:p>
          </p:txBody>
        </p:sp>
        <p:sp>
          <p:nvSpPr>
            <p:cNvPr id="31761" name="Text Box 16"/>
            <p:cNvSpPr txBox="1">
              <a:spLocks noChangeArrowheads="1"/>
            </p:cNvSpPr>
            <p:nvPr/>
          </p:nvSpPr>
          <p:spPr bwMode="auto">
            <a:xfrm>
              <a:off x="1632" y="3504"/>
              <a:ext cx="7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b="1" i="1">
                  <a:solidFill>
                    <a:schemeClr val="folHlink"/>
                  </a:solidFill>
                </a:rPr>
                <a:t>min MC</a:t>
              </a:r>
            </a:p>
          </p:txBody>
        </p:sp>
        <p:sp>
          <p:nvSpPr>
            <p:cNvPr id="31762" name="Arc 19"/>
            <p:cNvSpPr>
              <a:spLocks/>
            </p:cNvSpPr>
            <p:nvPr/>
          </p:nvSpPr>
          <p:spPr bwMode="auto">
            <a:xfrm rot="-2536956">
              <a:off x="1802" y="1793"/>
              <a:ext cx="800" cy="814"/>
            </a:xfrm>
            <a:custGeom>
              <a:avLst/>
              <a:gdLst>
                <a:gd name="T0" fmla="*/ 0 w 20000"/>
                <a:gd name="T1" fmla="*/ 0 h 20347"/>
                <a:gd name="T2" fmla="*/ 1 w 20000"/>
                <a:gd name="T3" fmla="*/ 1 h 20347"/>
                <a:gd name="T4" fmla="*/ 0 w 20000"/>
                <a:gd name="T5" fmla="*/ 1 h 20347"/>
                <a:gd name="T6" fmla="*/ 0 60000 65536"/>
                <a:gd name="T7" fmla="*/ 0 60000 65536"/>
                <a:gd name="T8" fmla="*/ 0 60000 65536"/>
                <a:gd name="T9" fmla="*/ 0 w 20000"/>
                <a:gd name="T10" fmla="*/ 0 h 20347"/>
                <a:gd name="T11" fmla="*/ 20000 w 20000"/>
                <a:gd name="T12" fmla="*/ 20347 h 203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000" h="20347" fill="none" extrusionOk="0">
                  <a:moveTo>
                    <a:pt x="7250" y="0"/>
                  </a:moveTo>
                  <a:cubicBezTo>
                    <a:pt x="13041" y="2063"/>
                    <a:pt x="17678" y="6496"/>
                    <a:pt x="20000" y="12188"/>
                  </a:cubicBezTo>
                </a:path>
                <a:path w="20000" h="20347" stroke="0" extrusionOk="0">
                  <a:moveTo>
                    <a:pt x="7250" y="0"/>
                  </a:moveTo>
                  <a:cubicBezTo>
                    <a:pt x="13041" y="2063"/>
                    <a:pt x="17678" y="6496"/>
                    <a:pt x="20000" y="12188"/>
                  </a:cubicBezTo>
                  <a:lnTo>
                    <a:pt x="0" y="20347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3" name="Arc 20"/>
            <p:cNvSpPr>
              <a:spLocks/>
            </p:cNvSpPr>
            <p:nvPr/>
          </p:nvSpPr>
          <p:spPr bwMode="auto">
            <a:xfrm rot="8008704">
              <a:off x="1783" y="2585"/>
              <a:ext cx="800" cy="814"/>
            </a:xfrm>
            <a:custGeom>
              <a:avLst/>
              <a:gdLst>
                <a:gd name="T0" fmla="*/ 0 w 20000"/>
                <a:gd name="T1" fmla="*/ 0 h 20347"/>
                <a:gd name="T2" fmla="*/ 1 w 20000"/>
                <a:gd name="T3" fmla="*/ 1 h 20347"/>
                <a:gd name="T4" fmla="*/ 0 w 20000"/>
                <a:gd name="T5" fmla="*/ 1 h 20347"/>
                <a:gd name="T6" fmla="*/ 0 60000 65536"/>
                <a:gd name="T7" fmla="*/ 0 60000 65536"/>
                <a:gd name="T8" fmla="*/ 0 60000 65536"/>
                <a:gd name="T9" fmla="*/ 0 w 20000"/>
                <a:gd name="T10" fmla="*/ 0 h 20347"/>
                <a:gd name="T11" fmla="*/ 20000 w 20000"/>
                <a:gd name="T12" fmla="*/ 20347 h 203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000" h="20347" fill="none" extrusionOk="0">
                  <a:moveTo>
                    <a:pt x="7250" y="0"/>
                  </a:moveTo>
                  <a:cubicBezTo>
                    <a:pt x="13041" y="2063"/>
                    <a:pt x="17678" y="6496"/>
                    <a:pt x="20000" y="12188"/>
                  </a:cubicBezTo>
                </a:path>
                <a:path w="20000" h="20347" stroke="0" extrusionOk="0">
                  <a:moveTo>
                    <a:pt x="7250" y="0"/>
                  </a:moveTo>
                  <a:cubicBezTo>
                    <a:pt x="13041" y="2063"/>
                    <a:pt x="17678" y="6496"/>
                    <a:pt x="20000" y="12188"/>
                  </a:cubicBezTo>
                  <a:lnTo>
                    <a:pt x="0" y="20347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4" name="Line 21"/>
            <p:cNvSpPr>
              <a:spLocks noChangeShapeType="1"/>
            </p:cNvSpPr>
            <p:nvPr/>
          </p:nvSpPr>
          <p:spPr bwMode="auto">
            <a:xfrm>
              <a:off x="2208" y="1920"/>
              <a:ext cx="0" cy="16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1765" name="Text Box 22"/>
            <p:cNvSpPr txBox="1">
              <a:spLocks noChangeArrowheads="1"/>
            </p:cNvSpPr>
            <p:nvPr/>
          </p:nvSpPr>
          <p:spPr bwMode="auto">
            <a:xfrm>
              <a:off x="2640" y="1824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b="1" i="1">
                  <a:solidFill>
                    <a:schemeClr val="folHlink"/>
                  </a:solidFill>
                </a:rPr>
                <a:t>AP</a:t>
              </a:r>
              <a:r>
                <a:rPr lang="en-GB" b="1" i="1" baseline="-25000">
                  <a:solidFill>
                    <a:schemeClr val="folHlink"/>
                  </a:solidFill>
                </a:rPr>
                <a:t>L</a:t>
              </a:r>
            </a:p>
          </p:txBody>
        </p:sp>
        <p:sp>
          <p:nvSpPr>
            <p:cNvPr id="31766" name="Text Box 24"/>
            <p:cNvSpPr txBox="1">
              <a:spLocks noChangeArrowheads="1"/>
            </p:cNvSpPr>
            <p:nvPr/>
          </p:nvSpPr>
          <p:spPr bwMode="auto">
            <a:xfrm>
              <a:off x="2688" y="3072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b="1" i="1">
                  <a:solidFill>
                    <a:schemeClr val="folHlink"/>
                  </a:solidFill>
                </a:rPr>
                <a:t>AVC</a:t>
              </a:r>
            </a:p>
          </p:txBody>
        </p:sp>
        <p:sp>
          <p:nvSpPr>
            <p:cNvPr id="31767" name="Arc 27"/>
            <p:cNvSpPr>
              <a:spLocks/>
            </p:cNvSpPr>
            <p:nvPr/>
          </p:nvSpPr>
          <p:spPr bwMode="auto">
            <a:xfrm rot="8008704">
              <a:off x="1975" y="2393"/>
              <a:ext cx="800" cy="814"/>
            </a:xfrm>
            <a:custGeom>
              <a:avLst/>
              <a:gdLst>
                <a:gd name="T0" fmla="*/ 0 w 20000"/>
                <a:gd name="T1" fmla="*/ 0 h 20347"/>
                <a:gd name="T2" fmla="*/ 1 w 20000"/>
                <a:gd name="T3" fmla="*/ 1 h 20347"/>
                <a:gd name="T4" fmla="*/ 0 w 20000"/>
                <a:gd name="T5" fmla="*/ 1 h 20347"/>
                <a:gd name="T6" fmla="*/ 0 60000 65536"/>
                <a:gd name="T7" fmla="*/ 0 60000 65536"/>
                <a:gd name="T8" fmla="*/ 0 60000 65536"/>
                <a:gd name="T9" fmla="*/ 0 w 20000"/>
                <a:gd name="T10" fmla="*/ 0 h 20347"/>
                <a:gd name="T11" fmla="*/ 20000 w 20000"/>
                <a:gd name="T12" fmla="*/ 20347 h 2034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0000" h="20347" fill="none" extrusionOk="0">
                  <a:moveTo>
                    <a:pt x="7250" y="0"/>
                  </a:moveTo>
                  <a:cubicBezTo>
                    <a:pt x="13041" y="2063"/>
                    <a:pt x="17678" y="6496"/>
                    <a:pt x="20000" y="12188"/>
                  </a:cubicBezTo>
                </a:path>
                <a:path w="20000" h="20347" stroke="0" extrusionOk="0">
                  <a:moveTo>
                    <a:pt x="7250" y="0"/>
                  </a:moveTo>
                  <a:cubicBezTo>
                    <a:pt x="13041" y="2063"/>
                    <a:pt x="17678" y="6496"/>
                    <a:pt x="20000" y="12188"/>
                  </a:cubicBezTo>
                  <a:lnTo>
                    <a:pt x="0" y="20347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1768" name="Text Box 28"/>
            <p:cNvSpPr txBox="1">
              <a:spLocks noChangeArrowheads="1"/>
            </p:cNvSpPr>
            <p:nvPr/>
          </p:nvSpPr>
          <p:spPr bwMode="auto">
            <a:xfrm>
              <a:off x="2736" y="2832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hlink"/>
                  </a:solidFill>
                </a:rPr>
                <a:t>ATC</a:t>
              </a:r>
              <a:endParaRPr lang="en-GB" b="1" i="1">
                <a:solidFill>
                  <a:schemeClr val="hlink"/>
                </a:solidFill>
              </a:endParaRPr>
            </a:p>
          </p:txBody>
        </p:sp>
        <p:sp>
          <p:nvSpPr>
            <p:cNvPr id="31769" name="Text Box 29"/>
            <p:cNvSpPr txBox="1">
              <a:spLocks noChangeArrowheads="1"/>
            </p:cNvSpPr>
            <p:nvPr/>
          </p:nvSpPr>
          <p:spPr bwMode="auto">
            <a:xfrm>
              <a:off x="2640" y="2592"/>
              <a:ext cx="43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folHlink"/>
                  </a:solidFill>
                </a:rPr>
                <a:t>MC</a:t>
              </a:r>
              <a:endParaRPr lang="en-GB" b="1" i="1">
                <a:solidFill>
                  <a:schemeClr val="folHlink"/>
                </a:solidFill>
              </a:endParaRPr>
            </a:p>
          </p:txBody>
        </p:sp>
        <p:sp>
          <p:nvSpPr>
            <p:cNvPr id="31770" name="Text Box 30"/>
            <p:cNvSpPr txBox="1">
              <a:spLocks noChangeArrowheads="1"/>
            </p:cNvSpPr>
            <p:nvPr/>
          </p:nvSpPr>
          <p:spPr bwMode="auto">
            <a:xfrm>
              <a:off x="3168" y="2448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folHlink"/>
                  </a:solidFill>
                </a:rPr>
                <a:t>MP</a:t>
              </a:r>
              <a:endParaRPr lang="en-GB" b="1" i="1">
                <a:solidFill>
                  <a:schemeClr val="folHlink"/>
                </a:solidFill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ИЗДЕРЖКИ ПРОИЗВОДСТВА</a:t>
            </a:r>
          </a:p>
        </p:txBody>
      </p:sp>
      <p:sp>
        <p:nvSpPr>
          <p:cNvPr id="242691" name="Содержимое 2"/>
          <p:cNvSpPr>
            <a:spLocks noGrp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Tx/>
              <a:buChar char="-"/>
              <a:defRPr/>
            </a:pPr>
            <a:r>
              <a:rPr lang="ru-RU" sz="2800" dirty="0" smtClean="0"/>
              <a:t>затраты, связанные с производством и обращением произведенных товаров.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2800" dirty="0" smtClean="0"/>
              <a:t> В бухгалтерской и статистической отчетности отражаются в виде </a:t>
            </a:r>
            <a:r>
              <a:rPr lang="ru-RU" sz="2800" u="sng" dirty="0" smtClean="0"/>
              <a:t>себестоимости</a:t>
            </a:r>
            <a:r>
              <a:rPr lang="ru-RU" sz="2800" dirty="0" smtClean="0"/>
              <a:t>.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Включают в себя:</a:t>
            </a:r>
          </a:p>
          <a:p>
            <a:pPr fontAlgn="auto"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материальные затраты;</a:t>
            </a:r>
          </a:p>
          <a:p>
            <a:pPr fontAlgn="auto"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расходы на оплату труда;</a:t>
            </a:r>
          </a:p>
          <a:p>
            <a:pPr fontAlgn="auto"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проценты за кредиты;</a:t>
            </a:r>
          </a:p>
          <a:p>
            <a:pPr fontAlgn="auto">
              <a:spcAft>
                <a:spcPts val="0"/>
              </a:spcAft>
              <a:buFontTx/>
              <a:buAutoNum type="arabicPeriod"/>
              <a:defRPr/>
            </a:pPr>
            <a:r>
              <a:rPr lang="ru-RU" sz="2800" dirty="0" smtClean="0"/>
              <a:t>расходы, связанные с продвижением товара на рынок и его продажей.</a:t>
            </a:r>
          </a:p>
        </p:txBody>
      </p:sp>
      <p:sp>
        <p:nvSpPr>
          <p:cNvPr id="9220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39C061-7E7F-4698-96A1-6944548A898B}" type="slidenum">
              <a:rPr lang="en-US">
                <a:solidFill>
                  <a:schemeClr val="tx1"/>
                </a:solidFill>
              </a:rPr>
              <a:pPr/>
              <a:t>3</a:t>
            </a:fld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smtClean="0"/>
              <a:t> Экономические издержки в долгосрочном периоде</a:t>
            </a:r>
            <a:endParaRPr lang="en-GB" sz="3400" smtClean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smtClean="0">
                <a:solidFill>
                  <a:schemeClr val="hlink"/>
                </a:solidFill>
              </a:rPr>
              <a:t>Графическое представление долгосрочных средних издержек (</a:t>
            </a:r>
            <a:r>
              <a:rPr lang="en-US" b="1" i="1" smtClean="0">
                <a:solidFill>
                  <a:schemeClr val="hlink"/>
                </a:solidFill>
              </a:rPr>
              <a:t>LATC)</a:t>
            </a:r>
            <a:endParaRPr lang="en-GB" b="1" i="1" smtClean="0">
              <a:solidFill>
                <a:schemeClr val="hlink"/>
              </a:solidFill>
            </a:endParaRPr>
          </a:p>
        </p:txBody>
      </p:sp>
      <p:sp>
        <p:nvSpPr>
          <p:cNvPr id="32772" name="Arc 23"/>
          <p:cNvSpPr>
            <a:spLocks/>
          </p:cNvSpPr>
          <p:nvPr/>
        </p:nvSpPr>
        <p:spPr bwMode="auto">
          <a:xfrm rot="9306294">
            <a:off x="1905000" y="3429000"/>
            <a:ext cx="6019800" cy="24384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2773" name="Group 30"/>
          <p:cNvGrpSpPr>
            <a:grpSpLocks/>
          </p:cNvGrpSpPr>
          <p:nvPr/>
        </p:nvGrpSpPr>
        <p:grpSpPr bwMode="auto">
          <a:xfrm>
            <a:off x="381000" y="2819400"/>
            <a:ext cx="8382000" cy="3262313"/>
            <a:chOff x="240" y="1776"/>
            <a:chExt cx="5280" cy="2055"/>
          </a:xfrm>
        </p:grpSpPr>
        <p:sp>
          <p:nvSpPr>
            <p:cNvPr id="32800" name="Line 4"/>
            <p:cNvSpPr>
              <a:spLocks noChangeShapeType="1"/>
            </p:cNvSpPr>
            <p:nvPr/>
          </p:nvSpPr>
          <p:spPr bwMode="auto">
            <a:xfrm>
              <a:off x="816" y="2208"/>
              <a:ext cx="0" cy="15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01" name="Line 5"/>
            <p:cNvSpPr>
              <a:spLocks noChangeShapeType="1"/>
            </p:cNvSpPr>
            <p:nvPr/>
          </p:nvSpPr>
          <p:spPr bwMode="auto">
            <a:xfrm>
              <a:off x="816" y="3744"/>
              <a:ext cx="412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02" name="Text Box 6"/>
            <p:cNvSpPr txBox="1">
              <a:spLocks noChangeArrowheads="1"/>
            </p:cNvSpPr>
            <p:nvPr/>
          </p:nvSpPr>
          <p:spPr bwMode="auto">
            <a:xfrm>
              <a:off x="240" y="2160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folHlink"/>
                  </a:solidFill>
                </a:rPr>
                <a:t>LATC</a:t>
              </a:r>
              <a:endParaRPr lang="en-GB" b="1" i="1">
                <a:solidFill>
                  <a:schemeClr val="folHlink"/>
                </a:solidFill>
              </a:endParaRPr>
            </a:p>
          </p:txBody>
        </p:sp>
        <p:sp>
          <p:nvSpPr>
            <p:cNvPr id="32803" name="Text Box 7"/>
            <p:cNvSpPr txBox="1">
              <a:spLocks noChangeArrowheads="1"/>
            </p:cNvSpPr>
            <p:nvPr/>
          </p:nvSpPr>
          <p:spPr bwMode="auto">
            <a:xfrm>
              <a:off x="5040" y="3600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folHlink"/>
                  </a:solidFill>
                </a:rPr>
                <a:t>Q</a:t>
              </a:r>
              <a:endParaRPr lang="en-GB" b="1" i="1">
                <a:solidFill>
                  <a:schemeClr val="folHlink"/>
                </a:solidFill>
              </a:endParaRPr>
            </a:p>
          </p:txBody>
        </p:sp>
        <p:sp>
          <p:nvSpPr>
            <p:cNvPr id="32804" name="Freeform 8"/>
            <p:cNvSpPr>
              <a:spLocks/>
            </p:cNvSpPr>
            <p:nvPr/>
          </p:nvSpPr>
          <p:spPr bwMode="auto">
            <a:xfrm>
              <a:off x="4080" y="2064"/>
              <a:ext cx="1248" cy="1032"/>
            </a:xfrm>
            <a:custGeom>
              <a:avLst/>
              <a:gdLst>
                <a:gd name="T0" fmla="*/ 0 w 1296"/>
                <a:gd name="T1" fmla="*/ 563 h 1128"/>
                <a:gd name="T2" fmla="*/ 222 w 1296"/>
                <a:gd name="T3" fmla="*/ 884 h 1128"/>
                <a:gd name="T4" fmla="*/ 579 w 1296"/>
                <a:gd name="T5" fmla="*/ 884 h 1128"/>
                <a:gd name="T6" fmla="*/ 935 w 1296"/>
                <a:gd name="T7" fmla="*/ 522 h 1128"/>
                <a:gd name="T8" fmla="*/ 1202 w 1296"/>
                <a:gd name="T9" fmla="*/ 0 h 1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6"/>
                <a:gd name="T16" fmla="*/ 0 h 1128"/>
                <a:gd name="T17" fmla="*/ 1296 w 1296"/>
                <a:gd name="T18" fmla="*/ 1128 h 1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6" h="1128">
                  <a:moveTo>
                    <a:pt x="0" y="672"/>
                  </a:moveTo>
                  <a:cubicBezTo>
                    <a:pt x="68" y="832"/>
                    <a:pt x="136" y="992"/>
                    <a:pt x="240" y="1056"/>
                  </a:cubicBezTo>
                  <a:cubicBezTo>
                    <a:pt x="344" y="1120"/>
                    <a:pt x="496" y="1128"/>
                    <a:pt x="624" y="1056"/>
                  </a:cubicBezTo>
                  <a:cubicBezTo>
                    <a:pt x="752" y="984"/>
                    <a:pt x="896" y="800"/>
                    <a:pt x="1008" y="624"/>
                  </a:cubicBezTo>
                  <a:cubicBezTo>
                    <a:pt x="1120" y="448"/>
                    <a:pt x="1208" y="224"/>
                    <a:pt x="1296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05" name="Freeform 9"/>
            <p:cNvSpPr>
              <a:spLocks/>
            </p:cNvSpPr>
            <p:nvPr/>
          </p:nvSpPr>
          <p:spPr bwMode="auto">
            <a:xfrm>
              <a:off x="2784" y="2448"/>
              <a:ext cx="1248" cy="1032"/>
            </a:xfrm>
            <a:custGeom>
              <a:avLst/>
              <a:gdLst>
                <a:gd name="T0" fmla="*/ 0 w 1296"/>
                <a:gd name="T1" fmla="*/ 563 h 1128"/>
                <a:gd name="T2" fmla="*/ 222 w 1296"/>
                <a:gd name="T3" fmla="*/ 884 h 1128"/>
                <a:gd name="T4" fmla="*/ 579 w 1296"/>
                <a:gd name="T5" fmla="*/ 884 h 1128"/>
                <a:gd name="T6" fmla="*/ 935 w 1296"/>
                <a:gd name="T7" fmla="*/ 522 h 1128"/>
                <a:gd name="T8" fmla="*/ 1202 w 1296"/>
                <a:gd name="T9" fmla="*/ 0 h 1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6"/>
                <a:gd name="T16" fmla="*/ 0 h 1128"/>
                <a:gd name="T17" fmla="*/ 1296 w 1296"/>
                <a:gd name="T18" fmla="*/ 1128 h 1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6" h="1128">
                  <a:moveTo>
                    <a:pt x="0" y="672"/>
                  </a:moveTo>
                  <a:cubicBezTo>
                    <a:pt x="68" y="832"/>
                    <a:pt x="136" y="992"/>
                    <a:pt x="240" y="1056"/>
                  </a:cubicBezTo>
                  <a:cubicBezTo>
                    <a:pt x="344" y="1120"/>
                    <a:pt x="496" y="1128"/>
                    <a:pt x="624" y="1056"/>
                  </a:cubicBezTo>
                  <a:cubicBezTo>
                    <a:pt x="752" y="984"/>
                    <a:pt x="896" y="800"/>
                    <a:pt x="1008" y="624"/>
                  </a:cubicBezTo>
                  <a:cubicBezTo>
                    <a:pt x="1120" y="448"/>
                    <a:pt x="1208" y="224"/>
                    <a:pt x="1296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06" name="Freeform 10"/>
            <p:cNvSpPr>
              <a:spLocks/>
            </p:cNvSpPr>
            <p:nvPr/>
          </p:nvSpPr>
          <p:spPr bwMode="auto">
            <a:xfrm>
              <a:off x="1584" y="2496"/>
              <a:ext cx="1248" cy="1032"/>
            </a:xfrm>
            <a:custGeom>
              <a:avLst/>
              <a:gdLst>
                <a:gd name="T0" fmla="*/ 0 w 1296"/>
                <a:gd name="T1" fmla="*/ 563 h 1128"/>
                <a:gd name="T2" fmla="*/ 222 w 1296"/>
                <a:gd name="T3" fmla="*/ 884 h 1128"/>
                <a:gd name="T4" fmla="*/ 579 w 1296"/>
                <a:gd name="T5" fmla="*/ 884 h 1128"/>
                <a:gd name="T6" fmla="*/ 935 w 1296"/>
                <a:gd name="T7" fmla="*/ 522 h 1128"/>
                <a:gd name="T8" fmla="*/ 1202 w 1296"/>
                <a:gd name="T9" fmla="*/ 0 h 1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6"/>
                <a:gd name="T16" fmla="*/ 0 h 1128"/>
                <a:gd name="T17" fmla="*/ 1296 w 1296"/>
                <a:gd name="T18" fmla="*/ 1128 h 1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6" h="1128">
                  <a:moveTo>
                    <a:pt x="0" y="672"/>
                  </a:moveTo>
                  <a:cubicBezTo>
                    <a:pt x="68" y="832"/>
                    <a:pt x="136" y="992"/>
                    <a:pt x="240" y="1056"/>
                  </a:cubicBezTo>
                  <a:cubicBezTo>
                    <a:pt x="344" y="1120"/>
                    <a:pt x="496" y="1128"/>
                    <a:pt x="624" y="1056"/>
                  </a:cubicBezTo>
                  <a:cubicBezTo>
                    <a:pt x="752" y="984"/>
                    <a:pt x="896" y="800"/>
                    <a:pt x="1008" y="624"/>
                  </a:cubicBezTo>
                  <a:cubicBezTo>
                    <a:pt x="1120" y="448"/>
                    <a:pt x="1208" y="224"/>
                    <a:pt x="1296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07" name="Freeform 11"/>
            <p:cNvSpPr>
              <a:spLocks/>
            </p:cNvSpPr>
            <p:nvPr/>
          </p:nvSpPr>
          <p:spPr bwMode="auto">
            <a:xfrm>
              <a:off x="2112" y="2544"/>
              <a:ext cx="1248" cy="1032"/>
            </a:xfrm>
            <a:custGeom>
              <a:avLst/>
              <a:gdLst>
                <a:gd name="T0" fmla="*/ 0 w 1296"/>
                <a:gd name="T1" fmla="*/ 563 h 1128"/>
                <a:gd name="T2" fmla="*/ 222 w 1296"/>
                <a:gd name="T3" fmla="*/ 884 h 1128"/>
                <a:gd name="T4" fmla="*/ 579 w 1296"/>
                <a:gd name="T5" fmla="*/ 884 h 1128"/>
                <a:gd name="T6" fmla="*/ 935 w 1296"/>
                <a:gd name="T7" fmla="*/ 522 h 1128"/>
                <a:gd name="T8" fmla="*/ 1202 w 1296"/>
                <a:gd name="T9" fmla="*/ 0 h 1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6"/>
                <a:gd name="T16" fmla="*/ 0 h 1128"/>
                <a:gd name="T17" fmla="*/ 1296 w 1296"/>
                <a:gd name="T18" fmla="*/ 1128 h 1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6" h="1128">
                  <a:moveTo>
                    <a:pt x="0" y="672"/>
                  </a:moveTo>
                  <a:cubicBezTo>
                    <a:pt x="68" y="832"/>
                    <a:pt x="136" y="992"/>
                    <a:pt x="240" y="1056"/>
                  </a:cubicBezTo>
                  <a:cubicBezTo>
                    <a:pt x="344" y="1120"/>
                    <a:pt x="496" y="1128"/>
                    <a:pt x="624" y="1056"/>
                  </a:cubicBezTo>
                  <a:cubicBezTo>
                    <a:pt x="752" y="984"/>
                    <a:pt x="896" y="800"/>
                    <a:pt x="1008" y="624"/>
                  </a:cubicBezTo>
                  <a:cubicBezTo>
                    <a:pt x="1120" y="448"/>
                    <a:pt x="1208" y="224"/>
                    <a:pt x="1296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08" name="Freeform 12"/>
            <p:cNvSpPr>
              <a:spLocks/>
            </p:cNvSpPr>
            <p:nvPr/>
          </p:nvSpPr>
          <p:spPr bwMode="auto">
            <a:xfrm>
              <a:off x="3360" y="2304"/>
              <a:ext cx="1248" cy="1032"/>
            </a:xfrm>
            <a:custGeom>
              <a:avLst/>
              <a:gdLst>
                <a:gd name="T0" fmla="*/ 0 w 1296"/>
                <a:gd name="T1" fmla="*/ 563 h 1128"/>
                <a:gd name="T2" fmla="*/ 222 w 1296"/>
                <a:gd name="T3" fmla="*/ 884 h 1128"/>
                <a:gd name="T4" fmla="*/ 579 w 1296"/>
                <a:gd name="T5" fmla="*/ 884 h 1128"/>
                <a:gd name="T6" fmla="*/ 935 w 1296"/>
                <a:gd name="T7" fmla="*/ 522 h 1128"/>
                <a:gd name="T8" fmla="*/ 1202 w 1296"/>
                <a:gd name="T9" fmla="*/ 0 h 1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6"/>
                <a:gd name="T16" fmla="*/ 0 h 1128"/>
                <a:gd name="T17" fmla="*/ 1296 w 1296"/>
                <a:gd name="T18" fmla="*/ 1128 h 1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6" h="1128">
                  <a:moveTo>
                    <a:pt x="0" y="672"/>
                  </a:moveTo>
                  <a:cubicBezTo>
                    <a:pt x="68" y="832"/>
                    <a:pt x="136" y="992"/>
                    <a:pt x="240" y="1056"/>
                  </a:cubicBezTo>
                  <a:cubicBezTo>
                    <a:pt x="344" y="1120"/>
                    <a:pt x="496" y="1128"/>
                    <a:pt x="624" y="1056"/>
                  </a:cubicBezTo>
                  <a:cubicBezTo>
                    <a:pt x="752" y="984"/>
                    <a:pt x="896" y="800"/>
                    <a:pt x="1008" y="624"/>
                  </a:cubicBezTo>
                  <a:cubicBezTo>
                    <a:pt x="1120" y="448"/>
                    <a:pt x="1208" y="224"/>
                    <a:pt x="1296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09" name="Freeform 13"/>
            <p:cNvSpPr>
              <a:spLocks/>
            </p:cNvSpPr>
            <p:nvPr/>
          </p:nvSpPr>
          <p:spPr bwMode="auto">
            <a:xfrm>
              <a:off x="1056" y="2352"/>
              <a:ext cx="1248" cy="1032"/>
            </a:xfrm>
            <a:custGeom>
              <a:avLst/>
              <a:gdLst>
                <a:gd name="T0" fmla="*/ 0 w 1296"/>
                <a:gd name="T1" fmla="*/ 563 h 1128"/>
                <a:gd name="T2" fmla="*/ 222 w 1296"/>
                <a:gd name="T3" fmla="*/ 884 h 1128"/>
                <a:gd name="T4" fmla="*/ 579 w 1296"/>
                <a:gd name="T5" fmla="*/ 884 h 1128"/>
                <a:gd name="T6" fmla="*/ 935 w 1296"/>
                <a:gd name="T7" fmla="*/ 522 h 1128"/>
                <a:gd name="T8" fmla="*/ 1202 w 1296"/>
                <a:gd name="T9" fmla="*/ 0 h 112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6"/>
                <a:gd name="T16" fmla="*/ 0 h 1128"/>
                <a:gd name="T17" fmla="*/ 1296 w 1296"/>
                <a:gd name="T18" fmla="*/ 1128 h 112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6" h="1128">
                  <a:moveTo>
                    <a:pt x="0" y="672"/>
                  </a:moveTo>
                  <a:cubicBezTo>
                    <a:pt x="68" y="832"/>
                    <a:pt x="136" y="992"/>
                    <a:pt x="240" y="1056"/>
                  </a:cubicBezTo>
                  <a:cubicBezTo>
                    <a:pt x="344" y="1120"/>
                    <a:pt x="496" y="1128"/>
                    <a:pt x="624" y="1056"/>
                  </a:cubicBezTo>
                  <a:cubicBezTo>
                    <a:pt x="752" y="984"/>
                    <a:pt x="896" y="800"/>
                    <a:pt x="1008" y="624"/>
                  </a:cubicBezTo>
                  <a:cubicBezTo>
                    <a:pt x="1120" y="448"/>
                    <a:pt x="1208" y="224"/>
                    <a:pt x="1296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2810" name="Text Box 14"/>
            <p:cNvSpPr txBox="1">
              <a:spLocks noChangeArrowheads="1"/>
            </p:cNvSpPr>
            <p:nvPr/>
          </p:nvSpPr>
          <p:spPr bwMode="auto">
            <a:xfrm>
              <a:off x="1968" y="2112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ATC</a:t>
              </a:r>
              <a:r>
                <a:rPr lang="en-US" sz="1600" i="1" baseline="-25000"/>
                <a:t>1</a:t>
              </a:r>
              <a:endParaRPr lang="en-GB" sz="1600" i="1" baseline="-25000"/>
            </a:p>
          </p:txBody>
        </p:sp>
        <p:sp>
          <p:nvSpPr>
            <p:cNvPr id="32811" name="Text Box 15"/>
            <p:cNvSpPr txBox="1">
              <a:spLocks noChangeArrowheads="1"/>
            </p:cNvSpPr>
            <p:nvPr/>
          </p:nvSpPr>
          <p:spPr bwMode="auto">
            <a:xfrm>
              <a:off x="2544" y="2256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ATC</a:t>
              </a:r>
              <a:r>
                <a:rPr lang="en-US" sz="1600" i="1" baseline="-25000"/>
                <a:t>2</a:t>
              </a:r>
              <a:endParaRPr lang="en-GB" sz="1600" i="1" baseline="-25000"/>
            </a:p>
          </p:txBody>
        </p:sp>
        <p:sp>
          <p:nvSpPr>
            <p:cNvPr id="32812" name="Text Box 16"/>
            <p:cNvSpPr txBox="1">
              <a:spLocks noChangeArrowheads="1"/>
            </p:cNvSpPr>
            <p:nvPr/>
          </p:nvSpPr>
          <p:spPr bwMode="auto">
            <a:xfrm>
              <a:off x="3072" y="2304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ATC</a:t>
              </a:r>
              <a:r>
                <a:rPr lang="en-US" sz="1600" i="1" baseline="-25000"/>
                <a:t>3</a:t>
              </a:r>
              <a:endParaRPr lang="en-GB" sz="1600" i="1" baseline="-25000"/>
            </a:p>
          </p:txBody>
        </p:sp>
        <p:sp>
          <p:nvSpPr>
            <p:cNvPr id="32813" name="Text Box 17"/>
            <p:cNvSpPr txBox="1">
              <a:spLocks noChangeArrowheads="1"/>
            </p:cNvSpPr>
            <p:nvPr/>
          </p:nvSpPr>
          <p:spPr bwMode="auto">
            <a:xfrm>
              <a:off x="5040" y="1776"/>
              <a:ext cx="48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i="1"/>
                <a:t>ATC</a:t>
              </a:r>
              <a:r>
                <a:rPr lang="en-US" sz="1600" i="1" baseline="-25000"/>
                <a:t>n</a:t>
              </a:r>
              <a:endParaRPr lang="en-GB" sz="1600" i="1" baseline="-25000"/>
            </a:p>
          </p:txBody>
        </p:sp>
        <p:sp>
          <p:nvSpPr>
            <p:cNvPr id="32814" name="Text Box 20"/>
            <p:cNvSpPr txBox="1">
              <a:spLocks noChangeArrowheads="1"/>
            </p:cNvSpPr>
            <p:nvPr/>
          </p:nvSpPr>
          <p:spPr bwMode="auto">
            <a:xfrm>
              <a:off x="4464" y="32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/>
            </a:p>
          </p:txBody>
        </p:sp>
        <p:sp>
          <p:nvSpPr>
            <p:cNvPr id="32815" name="Oval 24"/>
            <p:cNvSpPr>
              <a:spLocks noChangeArrowheads="1"/>
            </p:cNvSpPr>
            <p:nvPr/>
          </p:nvSpPr>
          <p:spPr bwMode="auto">
            <a:xfrm>
              <a:off x="1296" y="3312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6" name="Oval 25"/>
            <p:cNvSpPr>
              <a:spLocks noChangeArrowheads="1"/>
            </p:cNvSpPr>
            <p:nvPr/>
          </p:nvSpPr>
          <p:spPr bwMode="auto">
            <a:xfrm>
              <a:off x="1920" y="3504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7" name="Oval 26"/>
            <p:cNvSpPr>
              <a:spLocks noChangeArrowheads="1"/>
            </p:cNvSpPr>
            <p:nvPr/>
          </p:nvSpPr>
          <p:spPr bwMode="auto">
            <a:xfrm flipH="1" flipV="1">
              <a:off x="2544" y="3504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8" name="Oval 27"/>
            <p:cNvSpPr>
              <a:spLocks noChangeArrowheads="1"/>
            </p:cNvSpPr>
            <p:nvPr/>
          </p:nvSpPr>
          <p:spPr bwMode="auto">
            <a:xfrm>
              <a:off x="3216" y="3408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19" name="Oval 28"/>
            <p:cNvSpPr>
              <a:spLocks noChangeArrowheads="1"/>
            </p:cNvSpPr>
            <p:nvPr/>
          </p:nvSpPr>
          <p:spPr bwMode="auto">
            <a:xfrm>
              <a:off x="3840" y="3264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32820" name="Oval 29"/>
            <p:cNvSpPr>
              <a:spLocks noChangeArrowheads="1"/>
            </p:cNvSpPr>
            <p:nvPr/>
          </p:nvSpPr>
          <p:spPr bwMode="auto">
            <a:xfrm>
              <a:off x="4608" y="3024"/>
              <a:ext cx="48" cy="4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2774" name="Group 55"/>
          <p:cNvGrpSpPr>
            <a:grpSpLocks/>
          </p:cNvGrpSpPr>
          <p:nvPr/>
        </p:nvGrpSpPr>
        <p:grpSpPr bwMode="auto">
          <a:xfrm>
            <a:off x="381000" y="2819400"/>
            <a:ext cx="8610600" cy="3262313"/>
            <a:chOff x="240" y="1776"/>
            <a:chExt cx="5424" cy="2055"/>
          </a:xfrm>
        </p:grpSpPr>
        <p:sp>
          <p:nvSpPr>
            <p:cNvPr id="32775" name="Text Box 21"/>
            <p:cNvSpPr txBox="1">
              <a:spLocks noChangeArrowheads="1"/>
            </p:cNvSpPr>
            <p:nvPr/>
          </p:nvSpPr>
          <p:spPr bwMode="auto">
            <a:xfrm>
              <a:off x="5088" y="2688"/>
              <a:ext cx="5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folHlink"/>
                  </a:solidFill>
                </a:rPr>
                <a:t>LATC</a:t>
              </a:r>
              <a:endParaRPr lang="en-GB" b="1" i="1">
                <a:solidFill>
                  <a:schemeClr val="folHlink"/>
                </a:solidFill>
              </a:endParaRPr>
            </a:p>
          </p:txBody>
        </p:sp>
        <p:grpSp>
          <p:nvGrpSpPr>
            <p:cNvPr id="32776" name="Group 54"/>
            <p:cNvGrpSpPr>
              <a:grpSpLocks/>
            </p:cNvGrpSpPr>
            <p:nvPr/>
          </p:nvGrpSpPr>
          <p:grpSpPr bwMode="auto">
            <a:xfrm>
              <a:off x="240" y="1776"/>
              <a:ext cx="5280" cy="2055"/>
              <a:chOff x="240" y="1776"/>
              <a:chExt cx="5280" cy="2055"/>
            </a:xfrm>
          </p:grpSpPr>
          <p:sp>
            <p:nvSpPr>
              <p:cNvPr id="32777" name="Arc 31"/>
              <p:cNvSpPr>
                <a:spLocks/>
              </p:cNvSpPr>
              <p:nvPr/>
            </p:nvSpPr>
            <p:spPr bwMode="auto">
              <a:xfrm rot="9306294">
                <a:off x="1200" y="2160"/>
                <a:ext cx="3792" cy="1536"/>
              </a:xfrm>
              <a:custGeom>
                <a:avLst/>
                <a:gdLst>
                  <a:gd name="T0" fmla="*/ 0 w 21600"/>
                  <a:gd name="T1" fmla="*/ 0 h 21600"/>
                  <a:gd name="T2" fmla="*/ 117 w 21600"/>
                  <a:gd name="T3" fmla="*/ 8 h 21600"/>
                  <a:gd name="T4" fmla="*/ 0 w 21600"/>
                  <a:gd name="T5" fmla="*/ 8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32778" name="Group 32"/>
              <p:cNvGrpSpPr>
                <a:grpSpLocks/>
              </p:cNvGrpSpPr>
              <p:nvPr/>
            </p:nvGrpSpPr>
            <p:grpSpPr bwMode="auto">
              <a:xfrm>
                <a:off x="240" y="1776"/>
                <a:ext cx="5280" cy="2055"/>
                <a:chOff x="240" y="1776"/>
                <a:chExt cx="5280" cy="2055"/>
              </a:xfrm>
            </p:grpSpPr>
            <p:sp>
              <p:nvSpPr>
                <p:cNvPr id="32779" name="Line 33"/>
                <p:cNvSpPr>
                  <a:spLocks noChangeShapeType="1"/>
                </p:cNvSpPr>
                <p:nvPr/>
              </p:nvSpPr>
              <p:spPr bwMode="auto">
                <a:xfrm>
                  <a:off x="816" y="2208"/>
                  <a:ext cx="0" cy="1536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80" name="Line 34"/>
                <p:cNvSpPr>
                  <a:spLocks noChangeShapeType="1"/>
                </p:cNvSpPr>
                <p:nvPr/>
              </p:nvSpPr>
              <p:spPr bwMode="auto">
                <a:xfrm>
                  <a:off x="816" y="3744"/>
                  <a:ext cx="4128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81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240" y="2160"/>
                  <a:ext cx="576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 i="1">
                      <a:solidFill>
                        <a:schemeClr val="folHlink"/>
                      </a:solidFill>
                    </a:rPr>
                    <a:t>LATC</a:t>
                  </a:r>
                  <a:endParaRPr lang="en-GB" b="1" i="1">
                    <a:solidFill>
                      <a:schemeClr val="folHlink"/>
                    </a:solidFill>
                  </a:endParaRPr>
                </a:p>
              </p:txBody>
            </p:sp>
            <p:sp>
              <p:nvSpPr>
                <p:cNvPr id="32782" name="Text Box 36"/>
                <p:cNvSpPr txBox="1">
                  <a:spLocks noChangeArrowheads="1"/>
                </p:cNvSpPr>
                <p:nvPr/>
              </p:nvSpPr>
              <p:spPr bwMode="auto">
                <a:xfrm>
                  <a:off x="5040" y="3600"/>
                  <a:ext cx="38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b="1" i="1">
                      <a:solidFill>
                        <a:schemeClr val="folHlink"/>
                      </a:solidFill>
                    </a:rPr>
                    <a:t>Q</a:t>
                  </a:r>
                  <a:endParaRPr lang="en-GB" b="1" i="1">
                    <a:solidFill>
                      <a:schemeClr val="folHlink"/>
                    </a:solidFill>
                  </a:endParaRPr>
                </a:p>
              </p:txBody>
            </p:sp>
            <p:sp>
              <p:nvSpPr>
                <p:cNvPr id="32783" name="Freeform 37"/>
                <p:cNvSpPr>
                  <a:spLocks/>
                </p:cNvSpPr>
                <p:nvPr/>
              </p:nvSpPr>
              <p:spPr bwMode="auto">
                <a:xfrm>
                  <a:off x="4080" y="2064"/>
                  <a:ext cx="1248" cy="1032"/>
                </a:xfrm>
                <a:custGeom>
                  <a:avLst/>
                  <a:gdLst>
                    <a:gd name="T0" fmla="*/ 0 w 1296"/>
                    <a:gd name="T1" fmla="*/ 563 h 1128"/>
                    <a:gd name="T2" fmla="*/ 222 w 1296"/>
                    <a:gd name="T3" fmla="*/ 884 h 1128"/>
                    <a:gd name="T4" fmla="*/ 579 w 1296"/>
                    <a:gd name="T5" fmla="*/ 884 h 1128"/>
                    <a:gd name="T6" fmla="*/ 935 w 1296"/>
                    <a:gd name="T7" fmla="*/ 522 h 1128"/>
                    <a:gd name="T8" fmla="*/ 1202 w 1296"/>
                    <a:gd name="T9" fmla="*/ 0 h 11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96"/>
                    <a:gd name="T16" fmla="*/ 0 h 1128"/>
                    <a:gd name="T17" fmla="*/ 1296 w 1296"/>
                    <a:gd name="T18" fmla="*/ 1128 h 11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96" h="1128">
                      <a:moveTo>
                        <a:pt x="0" y="672"/>
                      </a:moveTo>
                      <a:cubicBezTo>
                        <a:pt x="68" y="832"/>
                        <a:pt x="136" y="992"/>
                        <a:pt x="240" y="1056"/>
                      </a:cubicBezTo>
                      <a:cubicBezTo>
                        <a:pt x="344" y="1120"/>
                        <a:pt x="496" y="1128"/>
                        <a:pt x="624" y="1056"/>
                      </a:cubicBezTo>
                      <a:cubicBezTo>
                        <a:pt x="752" y="984"/>
                        <a:pt x="896" y="800"/>
                        <a:pt x="1008" y="624"/>
                      </a:cubicBezTo>
                      <a:cubicBezTo>
                        <a:pt x="1120" y="448"/>
                        <a:pt x="1208" y="224"/>
                        <a:pt x="1296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84" name="Freeform 38"/>
                <p:cNvSpPr>
                  <a:spLocks/>
                </p:cNvSpPr>
                <p:nvPr/>
              </p:nvSpPr>
              <p:spPr bwMode="auto">
                <a:xfrm>
                  <a:off x="2784" y="2448"/>
                  <a:ext cx="1248" cy="1032"/>
                </a:xfrm>
                <a:custGeom>
                  <a:avLst/>
                  <a:gdLst>
                    <a:gd name="T0" fmla="*/ 0 w 1296"/>
                    <a:gd name="T1" fmla="*/ 563 h 1128"/>
                    <a:gd name="T2" fmla="*/ 222 w 1296"/>
                    <a:gd name="T3" fmla="*/ 884 h 1128"/>
                    <a:gd name="T4" fmla="*/ 579 w 1296"/>
                    <a:gd name="T5" fmla="*/ 884 h 1128"/>
                    <a:gd name="T6" fmla="*/ 935 w 1296"/>
                    <a:gd name="T7" fmla="*/ 522 h 1128"/>
                    <a:gd name="T8" fmla="*/ 1202 w 1296"/>
                    <a:gd name="T9" fmla="*/ 0 h 11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96"/>
                    <a:gd name="T16" fmla="*/ 0 h 1128"/>
                    <a:gd name="T17" fmla="*/ 1296 w 1296"/>
                    <a:gd name="T18" fmla="*/ 1128 h 11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96" h="1128">
                      <a:moveTo>
                        <a:pt x="0" y="672"/>
                      </a:moveTo>
                      <a:cubicBezTo>
                        <a:pt x="68" y="832"/>
                        <a:pt x="136" y="992"/>
                        <a:pt x="240" y="1056"/>
                      </a:cubicBezTo>
                      <a:cubicBezTo>
                        <a:pt x="344" y="1120"/>
                        <a:pt x="496" y="1128"/>
                        <a:pt x="624" y="1056"/>
                      </a:cubicBezTo>
                      <a:cubicBezTo>
                        <a:pt x="752" y="984"/>
                        <a:pt x="896" y="800"/>
                        <a:pt x="1008" y="624"/>
                      </a:cubicBezTo>
                      <a:cubicBezTo>
                        <a:pt x="1120" y="448"/>
                        <a:pt x="1208" y="224"/>
                        <a:pt x="1296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85" name="Freeform 39"/>
                <p:cNvSpPr>
                  <a:spLocks/>
                </p:cNvSpPr>
                <p:nvPr/>
              </p:nvSpPr>
              <p:spPr bwMode="auto">
                <a:xfrm>
                  <a:off x="1584" y="2496"/>
                  <a:ext cx="1248" cy="1032"/>
                </a:xfrm>
                <a:custGeom>
                  <a:avLst/>
                  <a:gdLst>
                    <a:gd name="T0" fmla="*/ 0 w 1296"/>
                    <a:gd name="T1" fmla="*/ 563 h 1128"/>
                    <a:gd name="T2" fmla="*/ 222 w 1296"/>
                    <a:gd name="T3" fmla="*/ 884 h 1128"/>
                    <a:gd name="T4" fmla="*/ 579 w 1296"/>
                    <a:gd name="T5" fmla="*/ 884 h 1128"/>
                    <a:gd name="T6" fmla="*/ 935 w 1296"/>
                    <a:gd name="T7" fmla="*/ 522 h 1128"/>
                    <a:gd name="T8" fmla="*/ 1202 w 1296"/>
                    <a:gd name="T9" fmla="*/ 0 h 11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96"/>
                    <a:gd name="T16" fmla="*/ 0 h 1128"/>
                    <a:gd name="T17" fmla="*/ 1296 w 1296"/>
                    <a:gd name="T18" fmla="*/ 1128 h 11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96" h="1128">
                      <a:moveTo>
                        <a:pt x="0" y="672"/>
                      </a:moveTo>
                      <a:cubicBezTo>
                        <a:pt x="68" y="832"/>
                        <a:pt x="136" y="992"/>
                        <a:pt x="240" y="1056"/>
                      </a:cubicBezTo>
                      <a:cubicBezTo>
                        <a:pt x="344" y="1120"/>
                        <a:pt x="496" y="1128"/>
                        <a:pt x="624" y="1056"/>
                      </a:cubicBezTo>
                      <a:cubicBezTo>
                        <a:pt x="752" y="984"/>
                        <a:pt x="896" y="800"/>
                        <a:pt x="1008" y="624"/>
                      </a:cubicBezTo>
                      <a:cubicBezTo>
                        <a:pt x="1120" y="448"/>
                        <a:pt x="1208" y="224"/>
                        <a:pt x="1296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86" name="Freeform 40"/>
                <p:cNvSpPr>
                  <a:spLocks/>
                </p:cNvSpPr>
                <p:nvPr/>
              </p:nvSpPr>
              <p:spPr bwMode="auto">
                <a:xfrm>
                  <a:off x="2112" y="2544"/>
                  <a:ext cx="1248" cy="1032"/>
                </a:xfrm>
                <a:custGeom>
                  <a:avLst/>
                  <a:gdLst>
                    <a:gd name="T0" fmla="*/ 0 w 1296"/>
                    <a:gd name="T1" fmla="*/ 563 h 1128"/>
                    <a:gd name="T2" fmla="*/ 222 w 1296"/>
                    <a:gd name="T3" fmla="*/ 884 h 1128"/>
                    <a:gd name="T4" fmla="*/ 579 w 1296"/>
                    <a:gd name="T5" fmla="*/ 884 h 1128"/>
                    <a:gd name="T6" fmla="*/ 935 w 1296"/>
                    <a:gd name="T7" fmla="*/ 522 h 1128"/>
                    <a:gd name="T8" fmla="*/ 1202 w 1296"/>
                    <a:gd name="T9" fmla="*/ 0 h 11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96"/>
                    <a:gd name="T16" fmla="*/ 0 h 1128"/>
                    <a:gd name="T17" fmla="*/ 1296 w 1296"/>
                    <a:gd name="T18" fmla="*/ 1128 h 11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96" h="1128">
                      <a:moveTo>
                        <a:pt x="0" y="672"/>
                      </a:moveTo>
                      <a:cubicBezTo>
                        <a:pt x="68" y="832"/>
                        <a:pt x="136" y="992"/>
                        <a:pt x="240" y="1056"/>
                      </a:cubicBezTo>
                      <a:cubicBezTo>
                        <a:pt x="344" y="1120"/>
                        <a:pt x="496" y="1128"/>
                        <a:pt x="624" y="1056"/>
                      </a:cubicBezTo>
                      <a:cubicBezTo>
                        <a:pt x="752" y="984"/>
                        <a:pt x="896" y="800"/>
                        <a:pt x="1008" y="624"/>
                      </a:cubicBezTo>
                      <a:cubicBezTo>
                        <a:pt x="1120" y="448"/>
                        <a:pt x="1208" y="224"/>
                        <a:pt x="1296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87" name="Freeform 41"/>
                <p:cNvSpPr>
                  <a:spLocks/>
                </p:cNvSpPr>
                <p:nvPr/>
              </p:nvSpPr>
              <p:spPr bwMode="auto">
                <a:xfrm>
                  <a:off x="3360" y="2304"/>
                  <a:ext cx="1248" cy="1032"/>
                </a:xfrm>
                <a:custGeom>
                  <a:avLst/>
                  <a:gdLst>
                    <a:gd name="T0" fmla="*/ 0 w 1296"/>
                    <a:gd name="T1" fmla="*/ 563 h 1128"/>
                    <a:gd name="T2" fmla="*/ 222 w 1296"/>
                    <a:gd name="T3" fmla="*/ 884 h 1128"/>
                    <a:gd name="T4" fmla="*/ 579 w 1296"/>
                    <a:gd name="T5" fmla="*/ 884 h 1128"/>
                    <a:gd name="T6" fmla="*/ 935 w 1296"/>
                    <a:gd name="T7" fmla="*/ 522 h 1128"/>
                    <a:gd name="T8" fmla="*/ 1202 w 1296"/>
                    <a:gd name="T9" fmla="*/ 0 h 11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96"/>
                    <a:gd name="T16" fmla="*/ 0 h 1128"/>
                    <a:gd name="T17" fmla="*/ 1296 w 1296"/>
                    <a:gd name="T18" fmla="*/ 1128 h 11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96" h="1128">
                      <a:moveTo>
                        <a:pt x="0" y="672"/>
                      </a:moveTo>
                      <a:cubicBezTo>
                        <a:pt x="68" y="832"/>
                        <a:pt x="136" y="992"/>
                        <a:pt x="240" y="1056"/>
                      </a:cubicBezTo>
                      <a:cubicBezTo>
                        <a:pt x="344" y="1120"/>
                        <a:pt x="496" y="1128"/>
                        <a:pt x="624" y="1056"/>
                      </a:cubicBezTo>
                      <a:cubicBezTo>
                        <a:pt x="752" y="984"/>
                        <a:pt x="896" y="800"/>
                        <a:pt x="1008" y="624"/>
                      </a:cubicBezTo>
                      <a:cubicBezTo>
                        <a:pt x="1120" y="448"/>
                        <a:pt x="1208" y="224"/>
                        <a:pt x="1296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88" name="Freeform 42"/>
                <p:cNvSpPr>
                  <a:spLocks/>
                </p:cNvSpPr>
                <p:nvPr/>
              </p:nvSpPr>
              <p:spPr bwMode="auto">
                <a:xfrm>
                  <a:off x="1056" y="2352"/>
                  <a:ext cx="1248" cy="1032"/>
                </a:xfrm>
                <a:custGeom>
                  <a:avLst/>
                  <a:gdLst>
                    <a:gd name="T0" fmla="*/ 0 w 1296"/>
                    <a:gd name="T1" fmla="*/ 563 h 1128"/>
                    <a:gd name="T2" fmla="*/ 222 w 1296"/>
                    <a:gd name="T3" fmla="*/ 884 h 1128"/>
                    <a:gd name="T4" fmla="*/ 579 w 1296"/>
                    <a:gd name="T5" fmla="*/ 884 h 1128"/>
                    <a:gd name="T6" fmla="*/ 935 w 1296"/>
                    <a:gd name="T7" fmla="*/ 522 h 1128"/>
                    <a:gd name="T8" fmla="*/ 1202 w 1296"/>
                    <a:gd name="T9" fmla="*/ 0 h 11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296"/>
                    <a:gd name="T16" fmla="*/ 0 h 1128"/>
                    <a:gd name="T17" fmla="*/ 1296 w 1296"/>
                    <a:gd name="T18" fmla="*/ 1128 h 11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296" h="1128">
                      <a:moveTo>
                        <a:pt x="0" y="672"/>
                      </a:moveTo>
                      <a:cubicBezTo>
                        <a:pt x="68" y="832"/>
                        <a:pt x="136" y="992"/>
                        <a:pt x="240" y="1056"/>
                      </a:cubicBezTo>
                      <a:cubicBezTo>
                        <a:pt x="344" y="1120"/>
                        <a:pt x="496" y="1128"/>
                        <a:pt x="624" y="1056"/>
                      </a:cubicBezTo>
                      <a:cubicBezTo>
                        <a:pt x="752" y="984"/>
                        <a:pt x="896" y="800"/>
                        <a:pt x="1008" y="624"/>
                      </a:cubicBezTo>
                      <a:cubicBezTo>
                        <a:pt x="1120" y="448"/>
                        <a:pt x="1208" y="224"/>
                        <a:pt x="1296" y="0"/>
                      </a:cubicBezTo>
                    </a:path>
                  </a:pathLst>
                </a:cu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3278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1968" y="2112"/>
                  <a:ext cx="480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i="1"/>
                    <a:t>ATC</a:t>
                  </a:r>
                  <a:r>
                    <a:rPr lang="en-US" sz="1600" i="1" baseline="-25000"/>
                    <a:t>1</a:t>
                  </a:r>
                  <a:endParaRPr lang="en-GB" sz="1600" i="1" baseline="-25000"/>
                </a:p>
              </p:txBody>
            </p:sp>
            <p:sp>
              <p:nvSpPr>
                <p:cNvPr id="32790" name="Text Box 44"/>
                <p:cNvSpPr txBox="1">
                  <a:spLocks noChangeArrowheads="1"/>
                </p:cNvSpPr>
                <p:nvPr/>
              </p:nvSpPr>
              <p:spPr bwMode="auto">
                <a:xfrm>
                  <a:off x="2544" y="2256"/>
                  <a:ext cx="480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i="1"/>
                    <a:t>ATC</a:t>
                  </a:r>
                  <a:r>
                    <a:rPr lang="en-US" sz="1600" i="1" baseline="-25000"/>
                    <a:t>2</a:t>
                  </a:r>
                  <a:endParaRPr lang="en-GB" sz="1600" i="1" baseline="-25000"/>
                </a:p>
              </p:txBody>
            </p:sp>
            <p:sp>
              <p:nvSpPr>
                <p:cNvPr id="32791" name="Text Box 45"/>
                <p:cNvSpPr txBox="1">
                  <a:spLocks noChangeArrowheads="1"/>
                </p:cNvSpPr>
                <p:nvPr/>
              </p:nvSpPr>
              <p:spPr bwMode="auto">
                <a:xfrm>
                  <a:off x="3072" y="2304"/>
                  <a:ext cx="480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i="1"/>
                    <a:t>ATC</a:t>
                  </a:r>
                  <a:r>
                    <a:rPr lang="en-US" sz="1600" i="1" baseline="-25000"/>
                    <a:t>3</a:t>
                  </a:r>
                  <a:endParaRPr lang="en-GB" sz="1600" i="1" baseline="-25000"/>
                </a:p>
              </p:txBody>
            </p:sp>
            <p:sp>
              <p:nvSpPr>
                <p:cNvPr id="32792" name="Text Box 46"/>
                <p:cNvSpPr txBox="1">
                  <a:spLocks noChangeArrowheads="1"/>
                </p:cNvSpPr>
                <p:nvPr/>
              </p:nvSpPr>
              <p:spPr bwMode="auto">
                <a:xfrm>
                  <a:off x="5040" y="1776"/>
                  <a:ext cx="480" cy="21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en-US" sz="1600" i="1"/>
                    <a:t>ATC</a:t>
                  </a:r>
                  <a:r>
                    <a:rPr lang="en-US" sz="1600" i="1" baseline="-25000"/>
                    <a:t>n</a:t>
                  </a:r>
                  <a:endParaRPr lang="en-GB" sz="1600" i="1" baseline="-25000"/>
                </a:p>
              </p:txBody>
            </p:sp>
            <p:sp>
              <p:nvSpPr>
                <p:cNvPr id="32793" name="Text Box 47"/>
                <p:cNvSpPr txBox="1">
                  <a:spLocks noChangeArrowheads="1"/>
                </p:cNvSpPr>
                <p:nvPr/>
              </p:nvSpPr>
              <p:spPr bwMode="auto">
                <a:xfrm>
                  <a:off x="4464" y="3264"/>
                  <a:ext cx="672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endParaRPr lang="ru-RU"/>
                </a:p>
              </p:txBody>
            </p:sp>
            <p:sp>
              <p:nvSpPr>
                <p:cNvPr id="32794" name="Oval 48"/>
                <p:cNvSpPr>
                  <a:spLocks noChangeArrowheads="1"/>
                </p:cNvSpPr>
                <p:nvPr/>
              </p:nvSpPr>
              <p:spPr bwMode="auto">
                <a:xfrm>
                  <a:off x="1296" y="3312"/>
                  <a:ext cx="48" cy="48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5" name="Oval 49"/>
                <p:cNvSpPr>
                  <a:spLocks noChangeArrowheads="1"/>
                </p:cNvSpPr>
                <p:nvPr/>
              </p:nvSpPr>
              <p:spPr bwMode="auto">
                <a:xfrm>
                  <a:off x="1920" y="3504"/>
                  <a:ext cx="48" cy="48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6" name="Oval 50"/>
                <p:cNvSpPr>
                  <a:spLocks noChangeArrowheads="1"/>
                </p:cNvSpPr>
                <p:nvPr/>
              </p:nvSpPr>
              <p:spPr bwMode="auto">
                <a:xfrm flipH="1" flipV="1">
                  <a:off x="2544" y="3504"/>
                  <a:ext cx="48" cy="48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7" name="Oval 51"/>
                <p:cNvSpPr>
                  <a:spLocks noChangeArrowheads="1"/>
                </p:cNvSpPr>
                <p:nvPr/>
              </p:nvSpPr>
              <p:spPr bwMode="auto">
                <a:xfrm>
                  <a:off x="3216" y="3408"/>
                  <a:ext cx="48" cy="48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8" name="Oval 52"/>
                <p:cNvSpPr>
                  <a:spLocks noChangeArrowheads="1"/>
                </p:cNvSpPr>
                <p:nvPr/>
              </p:nvSpPr>
              <p:spPr bwMode="auto">
                <a:xfrm>
                  <a:off x="3840" y="3264"/>
                  <a:ext cx="48" cy="48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32799" name="Oval 53"/>
                <p:cNvSpPr>
                  <a:spLocks noChangeArrowheads="1"/>
                </p:cNvSpPr>
                <p:nvPr/>
              </p:nvSpPr>
              <p:spPr bwMode="auto">
                <a:xfrm>
                  <a:off x="4608" y="3024"/>
                  <a:ext cx="48" cy="48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smtClean="0"/>
              <a:t>Эффект масштаба производства</a:t>
            </a:r>
            <a:endParaRPr lang="en-GB" sz="3400" smtClean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752600"/>
            <a:ext cx="8001000" cy="4267200"/>
          </a:xfrm>
        </p:spPr>
        <p:txBody>
          <a:bodyPr/>
          <a:lstStyle/>
          <a:p>
            <a:pPr marL="571500" indent="-571500">
              <a:buFont typeface="Wingdings" pitchFamily="2" charset="2"/>
              <a:buAutoNum type="arabicPeriod"/>
            </a:pPr>
            <a:r>
              <a:rPr lang="ru-RU" sz="2400" smtClean="0"/>
              <a:t>Положительный эффект</a:t>
            </a:r>
            <a:r>
              <a:rPr lang="en-US" sz="2400" smtClean="0"/>
              <a:t> </a:t>
            </a:r>
            <a:endParaRPr lang="ru-RU" sz="2400" smtClean="0"/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2400" smtClean="0"/>
              <a:t>Постоянный эффект</a:t>
            </a:r>
          </a:p>
          <a:p>
            <a:pPr marL="571500" indent="-571500">
              <a:buFont typeface="Wingdings" pitchFamily="2" charset="2"/>
              <a:buAutoNum type="arabicPeriod"/>
            </a:pPr>
            <a:r>
              <a:rPr lang="ru-RU" sz="2400" smtClean="0"/>
              <a:t>Отрицательный эффект</a:t>
            </a:r>
            <a:endParaRPr lang="en-GB" sz="2400" smtClean="0"/>
          </a:p>
        </p:txBody>
      </p:sp>
      <p:grpSp>
        <p:nvGrpSpPr>
          <p:cNvPr id="33796" name="Group 84"/>
          <p:cNvGrpSpPr>
            <a:grpSpLocks/>
          </p:cNvGrpSpPr>
          <p:nvPr/>
        </p:nvGrpSpPr>
        <p:grpSpPr bwMode="auto">
          <a:xfrm>
            <a:off x="762000" y="3124200"/>
            <a:ext cx="7696200" cy="2957513"/>
            <a:chOff x="480" y="1968"/>
            <a:chExt cx="4848" cy="1863"/>
          </a:xfrm>
        </p:grpSpPr>
        <p:grpSp>
          <p:nvGrpSpPr>
            <p:cNvPr id="33798" name="Group 83"/>
            <p:cNvGrpSpPr>
              <a:grpSpLocks/>
            </p:cNvGrpSpPr>
            <p:nvPr/>
          </p:nvGrpSpPr>
          <p:grpSpPr bwMode="auto">
            <a:xfrm>
              <a:off x="480" y="1968"/>
              <a:ext cx="4848" cy="1671"/>
              <a:chOff x="480" y="1968"/>
              <a:chExt cx="4848" cy="1671"/>
            </a:xfrm>
          </p:grpSpPr>
          <p:sp>
            <p:nvSpPr>
              <p:cNvPr id="33800" name="Line 53"/>
              <p:cNvSpPr>
                <a:spLocks noChangeShapeType="1"/>
              </p:cNvSpPr>
              <p:nvPr/>
            </p:nvSpPr>
            <p:spPr bwMode="auto">
              <a:xfrm>
                <a:off x="1019" y="2016"/>
                <a:ext cx="0" cy="15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01" name="Line 54"/>
              <p:cNvSpPr>
                <a:spLocks noChangeShapeType="1"/>
              </p:cNvSpPr>
              <p:nvPr/>
            </p:nvSpPr>
            <p:spPr bwMode="auto">
              <a:xfrm>
                <a:off x="1019" y="3552"/>
                <a:ext cx="386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02" name="Text Box 67"/>
              <p:cNvSpPr txBox="1">
                <a:spLocks noChangeArrowheads="1"/>
              </p:cNvSpPr>
              <p:nvPr/>
            </p:nvSpPr>
            <p:spPr bwMode="auto">
              <a:xfrm>
                <a:off x="4430" y="3072"/>
                <a:ext cx="62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ru-RU"/>
              </a:p>
            </p:txBody>
          </p:sp>
          <p:sp>
            <p:nvSpPr>
              <p:cNvPr id="33803" name="Oval 69"/>
              <p:cNvSpPr>
                <a:spLocks noChangeArrowheads="1"/>
              </p:cNvSpPr>
              <p:nvPr/>
            </p:nvSpPr>
            <p:spPr bwMode="auto">
              <a:xfrm>
                <a:off x="2400" y="3312"/>
                <a:ext cx="45" cy="48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04" name="Oval 71"/>
              <p:cNvSpPr>
                <a:spLocks noChangeArrowheads="1"/>
              </p:cNvSpPr>
              <p:nvPr/>
            </p:nvSpPr>
            <p:spPr bwMode="auto">
              <a:xfrm>
                <a:off x="2736" y="3312"/>
                <a:ext cx="45" cy="48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05" name="Arc 51"/>
              <p:cNvSpPr>
                <a:spLocks/>
              </p:cNvSpPr>
              <p:nvPr/>
            </p:nvSpPr>
            <p:spPr bwMode="auto">
              <a:xfrm rot="9306294">
                <a:off x="1488" y="1968"/>
                <a:ext cx="3546" cy="1536"/>
              </a:xfrm>
              <a:custGeom>
                <a:avLst/>
                <a:gdLst>
                  <a:gd name="T0" fmla="*/ 0 w 21600"/>
                  <a:gd name="T1" fmla="*/ 0 h 21600"/>
                  <a:gd name="T2" fmla="*/ 96 w 21600"/>
                  <a:gd name="T3" fmla="*/ 8 h 21600"/>
                  <a:gd name="T4" fmla="*/ 0 w 21600"/>
                  <a:gd name="T5" fmla="*/ 8 h 21600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21600"/>
                  <a:gd name="T11" fmla="*/ 21600 w 21600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3810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33806" name="Text Box 55"/>
              <p:cNvSpPr txBox="1">
                <a:spLocks noChangeArrowheads="1"/>
              </p:cNvSpPr>
              <p:nvPr/>
            </p:nvSpPr>
            <p:spPr bwMode="auto">
              <a:xfrm>
                <a:off x="480" y="1968"/>
                <a:ext cx="53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folHlink"/>
                    </a:solidFill>
                  </a:rPr>
                  <a:t>LATC</a:t>
                </a:r>
                <a:endParaRPr lang="en-GB" b="1" i="1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33807" name="Text Box 56"/>
              <p:cNvSpPr txBox="1">
                <a:spLocks noChangeArrowheads="1"/>
              </p:cNvSpPr>
              <p:nvPr/>
            </p:nvSpPr>
            <p:spPr bwMode="auto">
              <a:xfrm>
                <a:off x="4969" y="3408"/>
                <a:ext cx="35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folHlink"/>
                    </a:solidFill>
                  </a:rPr>
                  <a:t>Q</a:t>
                </a:r>
                <a:endParaRPr lang="en-GB" b="1" i="1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33808" name="Text Box 74"/>
              <p:cNvSpPr txBox="1">
                <a:spLocks noChangeArrowheads="1"/>
              </p:cNvSpPr>
              <p:nvPr/>
            </p:nvSpPr>
            <p:spPr bwMode="auto">
              <a:xfrm>
                <a:off x="4744" y="2352"/>
                <a:ext cx="539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folHlink"/>
                    </a:solidFill>
                  </a:rPr>
                  <a:t>LATC</a:t>
                </a:r>
                <a:endParaRPr lang="en-GB" b="1" i="1">
                  <a:solidFill>
                    <a:schemeClr val="folHlink"/>
                  </a:solidFill>
                </a:endParaRPr>
              </a:p>
            </p:txBody>
          </p:sp>
          <p:sp>
            <p:nvSpPr>
              <p:cNvPr id="33809" name="Line 77"/>
              <p:cNvSpPr>
                <a:spLocks noChangeShapeType="1"/>
              </p:cNvSpPr>
              <p:nvPr/>
            </p:nvSpPr>
            <p:spPr bwMode="auto">
              <a:xfrm>
                <a:off x="2400" y="2304"/>
                <a:ext cx="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10" name="Line 78"/>
              <p:cNvSpPr>
                <a:spLocks noChangeShapeType="1"/>
              </p:cNvSpPr>
              <p:nvPr/>
            </p:nvSpPr>
            <p:spPr bwMode="auto">
              <a:xfrm>
                <a:off x="2736" y="2304"/>
                <a:ext cx="0" cy="12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811" name="Text Box 79"/>
              <p:cNvSpPr txBox="1">
                <a:spLocks noChangeArrowheads="1"/>
              </p:cNvSpPr>
              <p:nvPr/>
            </p:nvSpPr>
            <p:spPr bwMode="auto">
              <a:xfrm>
                <a:off x="1584" y="2256"/>
                <a:ext cx="48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accent2"/>
                    </a:solidFill>
                  </a:rPr>
                  <a:t>1</a:t>
                </a:r>
                <a:endParaRPr lang="en-GB" b="1" i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3812" name="Text Box 80"/>
              <p:cNvSpPr txBox="1">
                <a:spLocks noChangeArrowheads="1"/>
              </p:cNvSpPr>
              <p:nvPr/>
            </p:nvSpPr>
            <p:spPr bwMode="auto">
              <a:xfrm>
                <a:off x="2448" y="2256"/>
                <a:ext cx="19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accent2"/>
                    </a:solidFill>
                  </a:rPr>
                  <a:t>2</a:t>
                </a:r>
                <a:endParaRPr lang="en-GB" b="1" i="1">
                  <a:solidFill>
                    <a:schemeClr val="accent2"/>
                  </a:solidFill>
                </a:endParaRPr>
              </a:p>
            </p:txBody>
          </p:sp>
          <p:sp>
            <p:nvSpPr>
              <p:cNvPr id="33813" name="Text Box 81"/>
              <p:cNvSpPr txBox="1">
                <a:spLocks noChangeArrowheads="1"/>
              </p:cNvSpPr>
              <p:nvPr/>
            </p:nvSpPr>
            <p:spPr bwMode="auto">
              <a:xfrm>
                <a:off x="3312" y="2256"/>
                <a:ext cx="57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b="1" i="1">
                    <a:solidFill>
                      <a:schemeClr val="accent2"/>
                    </a:solidFill>
                  </a:rPr>
                  <a:t>3</a:t>
                </a:r>
                <a:endParaRPr lang="en-GB" b="1" i="1">
                  <a:solidFill>
                    <a:schemeClr val="accent2"/>
                  </a:solidFill>
                </a:endParaRPr>
              </a:p>
            </p:txBody>
          </p:sp>
        </p:grpSp>
        <p:sp>
          <p:nvSpPr>
            <p:cNvPr id="33799" name="Text Box 82"/>
            <p:cNvSpPr txBox="1">
              <a:spLocks noChangeArrowheads="1"/>
            </p:cNvSpPr>
            <p:nvPr/>
          </p:nvSpPr>
          <p:spPr bwMode="auto">
            <a:xfrm>
              <a:off x="2016" y="3600"/>
              <a:ext cx="86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1" i="1">
                  <a:solidFill>
                    <a:schemeClr val="accent2"/>
                  </a:solidFill>
                </a:rPr>
                <a:t>Q min</a:t>
              </a:r>
              <a:endParaRPr lang="en-GB" b="1" i="1">
                <a:solidFill>
                  <a:schemeClr val="accent2"/>
                </a:solidFill>
              </a:endParaRPr>
            </a:p>
          </p:txBody>
        </p:sp>
      </p:grpSp>
      <p:sp>
        <p:nvSpPr>
          <p:cNvPr id="33797" name="Line 86"/>
          <p:cNvSpPr>
            <a:spLocks noChangeShapeType="1"/>
          </p:cNvSpPr>
          <p:nvPr/>
        </p:nvSpPr>
        <p:spPr bwMode="auto">
          <a:xfrm>
            <a:off x="3810000" y="5638800"/>
            <a:ext cx="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400" smtClean="0"/>
              <a:t> Минимально эффективный масштаб производства…</a:t>
            </a:r>
            <a:endParaRPr lang="en-GB" sz="3400" smtClean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428625" y="16002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b="1" i="1" smtClean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ru-RU" b="1" i="1" smtClean="0">
                <a:solidFill>
                  <a:schemeClr val="folHlink"/>
                </a:solidFill>
              </a:rPr>
              <a:t>… </a:t>
            </a:r>
            <a:r>
              <a:rPr lang="ru-RU" b="1" smtClean="0">
                <a:solidFill>
                  <a:schemeClr val="folHlink"/>
                </a:solidFill>
              </a:rPr>
              <a:t>наименьший объем выпуска, позволяющий фирме</a:t>
            </a:r>
            <a:r>
              <a:rPr lang="ru-RU" b="1" i="1" smtClean="0">
                <a:solidFill>
                  <a:schemeClr val="folHlink"/>
                </a:solidFill>
              </a:rPr>
              <a:t> </a:t>
            </a:r>
            <a:r>
              <a:rPr lang="ru-RU" b="1" smtClean="0">
                <a:solidFill>
                  <a:schemeClr val="folHlink"/>
                </a:solidFill>
              </a:rPr>
              <a:t>минимизировать свои долгосрочные средние издержки,</a:t>
            </a:r>
            <a:endParaRPr lang="en-US" b="1" smtClean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endParaRPr lang="ru-RU" b="1" smtClean="0">
              <a:solidFill>
                <a:schemeClr val="folHlink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b="1" smtClean="0">
                <a:solidFill>
                  <a:schemeClr val="folHlink"/>
                </a:solidFill>
              </a:rPr>
              <a:t>        </a:t>
            </a:r>
            <a:r>
              <a:rPr lang="en-US" b="1" smtClean="0">
                <a:solidFill>
                  <a:schemeClr val="hlink"/>
                </a:solidFill>
              </a:rPr>
              <a:t>Q min                     min LATC</a:t>
            </a:r>
            <a:endParaRPr lang="en-GB" b="1" smtClean="0">
              <a:solidFill>
                <a:schemeClr val="hlink"/>
              </a:solidFill>
            </a:endParaRPr>
          </a:p>
        </p:txBody>
      </p:sp>
      <p:sp>
        <p:nvSpPr>
          <p:cNvPr id="34820" name="AutoShape 4"/>
          <p:cNvSpPr>
            <a:spLocks noChangeArrowheads="1"/>
          </p:cNvSpPr>
          <p:nvPr/>
        </p:nvSpPr>
        <p:spPr bwMode="auto">
          <a:xfrm>
            <a:off x="3276600" y="4876800"/>
            <a:ext cx="2133600" cy="3810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59270332 h 21600"/>
              <a:gd name="T4" fmla="*/ 2147483647 w 21600"/>
              <a:gd name="T5" fmla="*/ 118540664 h 21600"/>
              <a:gd name="T6" fmla="*/ 2147483647 w 21600"/>
              <a:gd name="T7" fmla="*/ 5927033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smtClean="0"/>
              <a:t>КЛАССИФИКАЦИЯ ИЗДЕРЖЕК </a:t>
            </a: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r>
              <a:rPr lang="ru-RU" sz="3600" smtClean="0"/>
              <a:t>явные;</a:t>
            </a:r>
          </a:p>
          <a:p>
            <a:r>
              <a:rPr lang="ru-RU" sz="3600" smtClean="0"/>
              <a:t>неявные;</a:t>
            </a:r>
          </a:p>
          <a:p>
            <a:r>
              <a:rPr lang="ru-RU" sz="3600" smtClean="0"/>
              <a:t>постоянные;</a:t>
            </a:r>
          </a:p>
          <a:p>
            <a:r>
              <a:rPr lang="ru-RU" sz="3600" smtClean="0"/>
              <a:t>переменные;</a:t>
            </a:r>
          </a:p>
          <a:p>
            <a:r>
              <a:rPr lang="ru-RU" sz="3600" smtClean="0"/>
              <a:t>валовые.</a:t>
            </a:r>
          </a:p>
        </p:txBody>
      </p:sp>
      <p:sp>
        <p:nvSpPr>
          <p:cNvPr id="1024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3258F78-3BA5-4890-B43F-DB7A6C3A3524}" type="slidenum">
              <a:rPr lang="en-US">
                <a:solidFill>
                  <a:schemeClr val="tx1"/>
                </a:solidFill>
              </a:rPr>
              <a:pPr/>
              <a:t>4</a:t>
            </a:fld>
            <a:endParaRPr lang="en-US">
              <a:solidFill>
                <a:schemeClr val="tx1"/>
              </a:solidFill>
            </a:endParaRPr>
          </a:p>
        </p:txBody>
      </p:sp>
      <p:pic>
        <p:nvPicPr>
          <p:cNvPr id="10245" name="Picture 2" descr="http://www.acg.ru/img/photo/bst05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00563" y="2133600"/>
            <a:ext cx="3956050" cy="335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ЯВНЫЕ ИЗДЕРЖКИ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773238"/>
            <a:ext cx="8229600" cy="4525962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mtClean="0"/>
              <a:t>это альтернативные издержки, принимающие форму денежных платежей собственникам ресурсов производства и полуфабрикатов.</a:t>
            </a:r>
          </a:p>
          <a:p>
            <a:pPr>
              <a:buFontTx/>
              <a:buNone/>
            </a:pPr>
            <a:r>
              <a:rPr lang="ru-RU" smtClean="0"/>
              <a:t>Определяются суммой расходов фирмы на оплату покупаемых ресурсов (сырья, материалов, топлива, рабочей силы и т. п.).</a:t>
            </a:r>
          </a:p>
        </p:txBody>
      </p:sp>
      <p:sp>
        <p:nvSpPr>
          <p:cNvPr id="11268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C701078-E568-402A-ADB6-6EAC6786B2C8}" type="slidenum">
              <a:rPr lang="ru-RU">
                <a:solidFill>
                  <a:schemeClr val="tx1"/>
                </a:solidFill>
              </a:rPr>
              <a:pPr/>
              <a:t>5</a:t>
            </a:fld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НЕЯВНЫЕ ИЗДЕРЖКИ</a:t>
            </a:r>
          </a:p>
        </p:txBody>
      </p:sp>
      <p:sp>
        <p:nvSpPr>
          <p:cNvPr id="3891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628775"/>
            <a:ext cx="8229600" cy="4525963"/>
          </a:xfrm>
        </p:spPr>
        <p:txBody>
          <a:bodyPr rtlCol="0"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Tx/>
              <a:buChar char="-"/>
              <a:defRPr/>
            </a:pPr>
            <a:r>
              <a:rPr lang="ru-RU" sz="2800" dirty="0" smtClean="0"/>
              <a:t>это альтернативные издержки использования ресурсов, принадлежащих владельцам фирмы (или собственности фирмы как юридического лица), которые недополучены в обмен на явные (денежные) платежи.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endParaRPr lang="ru-RU" sz="2800" b="1" dirty="0" smtClean="0">
              <a:solidFill>
                <a:srgbClr val="FF0000"/>
              </a:solidFill>
            </a:endParaRP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Например:</a:t>
            </a:r>
            <a:r>
              <a:rPr lang="ru-RU" sz="2800" b="1" dirty="0" smtClean="0"/>
              <a:t> </a:t>
            </a:r>
            <a:r>
              <a:rPr lang="ru-RU" sz="2800" dirty="0" smtClean="0"/>
              <a:t>недополученная прибыль при отказе от сдачи в аренду собственных зданий.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!!!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 smtClean="0"/>
              <a:t>В бухгалтерском учете неявные издержки не отражаются.</a:t>
            </a:r>
          </a:p>
        </p:txBody>
      </p:sp>
      <p:sp>
        <p:nvSpPr>
          <p:cNvPr id="12292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F130874-6540-415E-80A6-DD331D0E8FFD}" type="slidenum">
              <a:rPr lang="ru-RU">
                <a:solidFill>
                  <a:schemeClr val="tx1"/>
                </a:solidFill>
              </a:rPr>
              <a:pPr/>
              <a:t>6</a:t>
            </a:fld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БУХГАЛТЕРСКОЕ И ЭКОНОМИЧЕСКОЕ ПОНИМАНИЕ ИЗДЕРЖЕК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700213"/>
            <a:ext cx="8229600" cy="4848225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Для бухгалтера </a:t>
            </a:r>
            <a:r>
              <a:rPr lang="ru-RU" sz="2400" smtClean="0"/>
              <a:t>существует принципиальное различие между покупными и не покупными (собственными) ресурсами фирмы, так как первые оплачиваются из денежных средств фирмы, а вторые — нет.</a:t>
            </a:r>
          </a:p>
          <a:p>
            <a:pPr marL="457200" indent="-457200">
              <a:lnSpc>
                <a:spcPct val="90000"/>
              </a:lnSpc>
              <a:buFontTx/>
              <a:buAutoNum type="arabicPeriod"/>
            </a:pPr>
            <a:r>
              <a:rPr lang="ru-RU" sz="2400" b="1" smtClean="0">
                <a:solidFill>
                  <a:srgbClr val="FF0000"/>
                </a:solidFill>
              </a:rPr>
              <a:t>Для экономиста </a:t>
            </a:r>
            <a:r>
              <a:rPr lang="ru-RU" sz="2400" smtClean="0"/>
              <a:t>такого различия не существует, так как и покупные, и не покупные ресурсы, использующиеся данной фирмой, в одинаковой степени отвлекаются из производства других товаров и услуг.</a:t>
            </a:r>
          </a:p>
          <a:p>
            <a:pPr marL="457200" indent="-457200">
              <a:lnSpc>
                <a:spcPct val="90000"/>
              </a:lnSpc>
              <a:buFontTx/>
              <a:buNone/>
            </a:pPr>
            <a:r>
              <a:rPr lang="ru-RU" sz="2400" smtClean="0"/>
              <a:t>Поэтому в экономические издержки включаются не только явные (внешние) затраты, но и неявные (внутренние) затраты. </a:t>
            </a:r>
          </a:p>
        </p:txBody>
      </p:sp>
      <p:sp>
        <p:nvSpPr>
          <p:cNvPr id="13316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431EF9-983D-48CB-882D-43139CC74C21}" type="slidenum">
              <a:rPr lang="ru-RU">
                <a:solidFill>
                  <a:schemeClr val="tx1"/>
                </a:solidFill>
              </a:rPr>
              <a:pPr/>
              <a:t>7</a:t>
            </a:fld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smtClean="0"/>
              <a:t>ДЕЛЕНИЕ ИЗДЕРЖЕК НА ПОСТОЯННЫЕ И ПЕРЕМЕННЫЕ </a:t>
            </a:r>
          </a:p>
        </p:txBody>
      </p:sp>
      <p:sp>
        <p:nvSpPr>
          <p:cNvPr id="4198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916113"/>
            <a:ext cx="8229600" cy="47767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!!!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ru-RU" dirty="0" smtClean="0"/>
              <a:t>Необходимо помнить, что деление на постоянные и переменные издержки существует только в краткосрочном периоде, т.е. когда </a:t>
            </a:r>
            <a:r>
              <a:rPr lang="ru-RU" u="sng" dirty="0" smtClean="0"/>
              <a:t>основной капитал фирмы неизменен</a:t>
            </a:r>
            <a:r>
              <a:rPr lang="ru-RU" dirty="0" smtClean="0"/>
              <a:t>.</a:t>
            </a:r>
            <a:endParaRPr lang="ru-RU" i="1" dirty="0" smtClean="0"/>
          </a:p>
        </p:txBody>
      </p:sp>
      <p:sp>
        <p:nvSpPr>
          <p:cNvPr id="14340" name="Номер слайда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9622763-2777-4213-84F1-B38924E68EAC}" type="slidenum">
              <a:rPr lang="ru-RU">
                <a:solidFill>
                  <a:schemeClr val="tx1"/>
                </a:solidFill>
              </a:rPr>
              <a:pPr/>
              <a:t>8</a:t>
            </a:fld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71438"/>
            <a:ext cx="8229600" cy="981075"/>
          </a:xfrm>
        </p:spPr>
        <p:txBody>
          <a:bodyPr/>
          <a:lstStyle/>
          <a:p>
            <a:r>
              <a:rPr lang="ru-RU" smtClean="0"/>
              <a:t>ПОСТОЯННЫЕ ИЗДЕРЖКИ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16113"/>
            <a:ext cx="4038600" cy="4749800"/>
          </a:xfrm>
        </p:spPr>
        <p:txBody>
          <a:bodyPr anchor="ctr"/>
          <a:lstStyle/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000" u="sng" smtClean="0"/>
              <a:t>FC (fixed costs)</a:t>
            </a:r>
            <a:r>
              <a:rPr lang="en-US" sz="2000" smtClean="0"/>
              <a:t> </a:t>
            </a:r>
            <a:r>
              <a:rPr lang="ru-RU" sz="2000" smtClean="0"/>
              <a:t>- это издержки, которые фирма несет независимо от объема выпуска продукции. Их величина неизменна, т.к. они связаны с самим существованием предприятия (с объемом основного капитала) и должны быть оплачены, даже если фирма ничего не производит.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000" b="1" smtClean="0">
                <a:solidFill>
                  <a:srgbClr val="FF0000"/>
                </a:solidFill>
              </a:rPr>
              <a:t>Например:</a:t>
            </a:r>
            <a:r>
              <a:rPr lang="ru-RU" sz="2000" smtClean="0"/>
              <a:t> амортизация, аренда помещений, налог на имущество, зарплата и страхование административно-хозяйственного аппарата. </a:t>
            </a:r>
          </a:p>
          <a:p>
            <a:pPr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ru-RU" sz="2000" smtClean="0"/>
          </a:p>
        </p:txBody>
      </p:sp>
      <p:graphicFrame>
        <p:nvGraphicFramePr>
          <p:cNvPr id="1026" name="Object 6"/>
          <p:cNvGraphicFramePr>
            <a:graphicFrameLocks noGrp="1" noChangeAspect="1"/>
          </p:cNvGraphicFramePr>
          <p:nvPr>
            <p:ph sz="half" idx="2"/>
          </p:nvPr>
        </p:nvGraphicFramePr>
        <p:xfrm>
          <a:off x="4787900" y="1844675"/>
          <a:ext cx="4038600" cy="3060700"/>
        </p:xfrm>
        <a:graphic>
          <a:graphicData uri="http://schemas.openxmlformats.org/presentationml/2006/ole">
            <p:oleObj spid="_x0000_s1026" name="Точечный рисунок" r:id="rId3" imgW="3871296" imgH="2933333" progId="PBrush">
              <p:embed/>
            </p:oleObj>
          </a:graphicData>
        </a:graphic>
      </p:graphicFrame>
      <p:sp>
        <p:nvSpPr>
          <p:cNvPr id="1029" name="Номер слайда 6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71ABBDA-19A5-44EB-8032-C4D907B1C885}" type="slidenum">
              <a:rPr lang="ru-RU" smtClean="0">
                <a:solidFill>
                  <a:schemeClr val="tx1"/>
                </a:solidFill>
              </a:rPr>
              <a:pPr/>
              <a:t>9</a:t>
            </a:fld>
            <a:endParaRPr lang="ru-RU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1421</Words>
  <Application>Microsoft Office PowerPoint</Application>
  <PresentationFormat>Экран (4:3)</PresentationFormat>
  <Paragraphs>200</Paragraphs>
  <Slides>32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4" baseType="lpstr">
      <vt:lpstr>Тема Office</vt:lpstr>
      <vt:lpstr>Точечный рисунок</vt:lpstr>
      <vt:lpstr>Слайд 1</vt:lpstr>
      <vt:lpstr>Издержки производства и прибыль</vt:lpstr>
      <vt:lpstr>ИЗДЕРЖКИ ПРОИЗВОДСТВА</vt:lpstr>
      <vt:lpstr>КЛАССИФИКАЦИЯ ИЗДЕРЖЕК </vt:lpstr>
      <vt:lpstr>ЯВНЫЕ ИЗДЕРЖКИ</vt:lpstr>
      <vt:lpstr>НЕЯВНЫЕ ИЗДЕРЖКИ</vt:lpstr>
      <vt:lpstr>БУХГАЛТЕРСКОЕ И ЭКОНОМИЧЕСКОЕ ПОНИМАНИЕ ИЗДЕРЖЕК</vt:lpstr>
      <vt:lpstr>ДЕЛЕНИЕ ИЗДЕРЖЕК НА ПОСТОЯННЫЕ И ПЕРЕМЕННЫЕ </vt:lpstr>
      <vt:lpstr>ПОСТОЯННЫЕ ИЗДЕРЖКИ</vt:lpstr>
      <vt:lpstr>ПЕРЕМЕННЫЕ ИЗДЕРЖКИ</vt:lpstr>
      <vt:lpstr>ПЕРЕМЕННЫЕ ИЗДЕРЖКИ</vt:lpstr>
      <vt:lpstr>ВАЛОВЫЕ ИЗДЕРЖКИ</vt:lpstr>
      <vt:lpstr>Средние издержки</vt:lpstr>
      <vt:lpstr>ВЕЛИЧИНА СРЕДНИХ ИЗДЕРЖЕК</vt:lpstr>
      <vt:lpstr>ДИНАМИКА СРЕДНИХ ИЗДЕРЖЕК</vt:lpstr>
      <vt:lpstr>ПРЕДЕЛЬНЫЕ ИЗДЕРЖКИ</vt:lpstr>
      <vt:lpstr>СООТНОШЕНИЕ MC И ATC</vt:lpstr>
      <vt:lpstr>СООТНОШЕНИЕ МЕЖДУ МС И РЫНОЧНОЙ ЦЕНОЙ </vt:lpstr>
      <vt:lpstr>СООТНОШЕНИЕ ПРЕДЕЛЬНЫХ ИЗДЕРЖЕК И СРЕДНИХ ВАЛОВЫХ ИЗДЕРЖЕК</vt:lpstr>
      <vt:lpstr>СООТНОШЕНИЕ ПРЕДЕЛЬНЫХ ИЗДЕРЖЕК И ПРЕДЕЛЬНОГО ДОХОДА</vt:lpstr>
      <vt:lpstr>ОПТИМАЛЬНЫЙ ОБЪЕМ ПРОИЗВОДСТВА</vt:lpstr>
      <vt:lpstr>ПРИБЫЛЬ И ЕЕ ФУНКЦИИ</vt:lpstr>
      <vt:lpstr>БУХГАЛТЕРСКАЯ ПРИБЫЛЬ</vt:lpstr>
      <vt:lpstr>ЭКОНОМИЧЕСКАЯ ПРИБЫЛЬ</vt:lpstr>
      <vt:lpstr>ВНЕШНИЕ ЭФФЕКТЫ (ЭКСТЕРНАЛИИ)</vt:lpstr>
      <vt:lpstr>ПОЛОЖИТЕЛЬНАЯ ЭКСТЕРНАЛИЯ</vt:lpstr>
      <vt:lpstr> Экономические издержки в краткосрочном периоде</vt:lpstr>
      <vt:lpstr>6.3 Экономические издержки в краткосрочном периоде</vt:lpstr>
      <vt:lpstr>6.3 Экономические издержки в краткосрочном периоде</vt:lpstr>
      <vt:lpstr> Экономические издержки в долгосрочном периоде</vt:lpstr>
      <vt:lpstr>Эффект масштаба производства</vt:lpstr>
      <vt:lpstr> Минимально эффективный масштаб производства…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Издержки производства и прибыль</dc:title>
  <dc:creator>Юлия</dc:creator>
  <cp:lastModifiedBy>Света</cp:lastModifiedBy>
  <cp:revision>6</cp:revision>
  <dcterms:created xsi:type="dcterms:W3CDTF">2012-11-01T07:47:29Z</dcterms:created>
  <dcterms:modified xsi:type="dcterms:W3CDTF">2020-03-16T15:30:41Z</dcterms:modified>
</cp:coreProperties>
</file>